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9" r:id="rId4"/>
  </p:sldMasterIdLst>
  <p:notesMasterIdLst>
    <p:notesMasterId r:id="rId95"/>
  </p:notesMasterIdLst>
  <p:handoutMasterIdLst>
    <p:handoutMasterId r:id="rId96"/>
  </p:handoutMasterIdLst>
  <p:sldIdLst>
    <p:sldId id="1319" r:id="rId5"/>
    <p:sldId id="1598" r:id="rId6"/>
    <p:sldId id="1607" r:id="rId7"/>
    <p:sldId id="1575" r:id="rId8"/>
    <p:sldId id="1576" r:id="rId9"/>
    <p:sldId id="1577" r:id="rId10"/>
    <p:sldId id="1599" r:id="rId11"/>
    <p:sldId id="1579" r:id="rId12"/>
    <p:sldId id="1580" r:id="rId13"/>
    <p:sldId id="1609" r:id="rId14"/>
    <p:sldId id="1582" r:id="rId15"/>
    <p:sldId id="1583" r:id="rId16"/>
    <p:sldId id="1584" r:id="rId17"/>
    <p:sldId id="1585" r:id="rId18"/>
    <p:sldId id="1586" r:id="rId19"/>
    <p:sldId id="1587" r:id="rId20"/>
    <p:sldId id="1600" r:id="rId21"/>
    <p:sldId id="1589" r:id="rId22"/>
    <p:sldId id="1590" r:id="rId23"/>
    <p:sldId id="1591" r:id="rId24"/>
    <p:sldId id="1594" r:id="rId25"/>
    <p:sldId id="1628" r:id="rId26"/>
    <p:sldId id="1595" r:id="rId27"/>
    <p:sldId id="1593" r:id="rId28"/>
    <p:sldId id="1322" r:id="rId29"/>
    <p:sldId id="1543" r:id="rId30"/>
    <p:sldId id="1601" r:id="rId31"/>
    <p:sldId id="1387" r:id="rId32"/>
    <p:sldId id="1510" r:id="rId33"/>
    <p:sldId id="1603" r:id="rId34"/>
    <p:sldId id="1523" r:id="rId35"/>
    <p:sldId id="1524" r:id="rId36"/>
    <p:sldId id="1525" r:id="rId37"/>
    <p:sldId id="1604" r:id="rId38"/>
    <p:sldId id="1544" r:id="rId39"/>
    <p:sldId id="1528" r:id="rId40"/>
    <p:sldId id="1529" r:id="rId41"/>
    <p:sldId id="1530" r:id="rId42"/>
    <p:sldId id="1536" r:id="rId43"/>
    <p:sldId id="1545" r:id="rId44"/>
    <p:sldId id="1538" r:id="rId45"/>
    <p:sldId id="1546" r:id="rId46"/>
    <p:sldId id="1605" r:id="rId47"/>
    <p:sldId id="1541" r:id="rId48"/>
    <p:sldId id="1547" r:id="rId49"/>
    <p:sldId id="1606" r:id="rId50"/>
    <p:sldId id="1608" r:id="rId51"/>
    <p:sldId id="1581" r:id="rId52"/>
    <p:sldId id="1429" r:id="rId53"/>
    <p:sldId id="1610" r:id="rId54"/>
    <p:sldId id="1511" r:id="rId55"/>
    <p:sldId id="1431" r:id="rId56"/>
    <p:sldId id="1432" r:id="rId57"/>
    <p:sldId id="1436" r:id="rId58"/>
    <p:sldId id="1611" r:id="rId59"/>
    <p:sldId id="1444" r:id="rId60"/>
    <p:sldId id="1445" r:id="rId61"/>
    <p:sldId id="1446" r:id="rId62"/>
    <p:sldId id="1447" r:id="rId63"/>
    <p:sldId id="1448" r:id="rId64"/>
    <p:sldId id="1449" r:id="rId65"/>
    <p:sldId id="1451" r:id="rId66"/>
    <p:sldId id="1512" r:id="rId67"/>
    <p:sldId id="1513" r:id="rId68"/>
    <p:sldId id="1612" r:id="rId69"/>
    <p:sldId id="1518" r:id="rId70"/>
    <p:sldId id="1519" r:id="rId71"/>
    <p:sldId id="1520" r:id="rId72"/>
    <p:sldId id="1613" r:id="rId73"/>
    <p:sldId id="1456" r:id="rId74"/>
    <p:sldId id="1457" r:id="rId75"/>
    <p:sldId id="1458" r:id="rId76"/>
    <p:sldId id="1459" r:id="rId77"/>
    <p:sldId id="1620" r:id="rId78"/>
    <p:sldId id="1462" r:id="rId79"/>
    <p:sldId id="1463" r:id="rId80"/>
    <p:sldId id="1464" r:id="rId81"/>
    <p:sldId id="1471" r:id="rId82"/>
    <p:sldId id="1472" r:id="rId83"/>
    <p:sldId id="1473" r:id="rId84"/>
    <p:sldId id="1474" r:id="rId85"/>
    <p:sldId id="1475" r:id="rId86"/>
    <p:sldId id="1476" r:id="rId87"/>
    <p:sldId id="1477" r:id="rId88"/>
    <p:sldId id="1478" r:id="rId89"/>
    <p:sldId id="1479" r:id="rId90"/>
    <p:sldId id="1480" r:id="rId91"/>
    <p:sldId id="1481" r:id="rId92"/>
    <p:sldId id="1482" r:id="rId93"/>
    <p:sldId id="1256" r:id="rId94"/>
  </p:sldIdLst>
  <p:sldSz cx="12192000" cy="6858000"/>
  <p:notesSz cx="7099300" cy="10234613"/>
  <p:defaultTex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p:defaultTextStyle>
  <p:extLst>
    <p:ext uri="{EFAFB233-063F-42B5-8137-9DF3F51BA10A}">
      <p15:sldGuideLst xmlns:p15="http://schemas.microsoft.com/office/powerpoint/2012/main">
        <p15:guide id="2" pos="3863" userDrawn="1">
          <p15:clr>
            <a:srgbClr val="A4A3A4"/>
          </p15:clr>
        </p15:guide>
        <p15:guide id="3" orient="horz" pos="2137" userDrawn="1">
          <p15:clr>
            <a:srgbClr val="A4A3A4"/>
          </p15:clr>
        </p15:guide>
      </p15:sldGuideLst>
    </p:ext>
    <p:ext uri="{2D200454-40CA-4A62-9FC3-DE9A4176ACB9}">
      <p15:notesGuideLst xmlns:p15="http://schemas.microsoft.com/office/powerpoint/2012/main">
        <p15:guide id="2" orient="horz" pos="482" userDrawn="1">
          <p15:clr>
            <a:srgbClr val="A4A3A4"/>
          </p15:clr>
        </p15:guide>
        <p15:guide id="3" orient="horz" pos="2908" userDrawn="1">
          <p15:clr>
            <a:srgbClr val="A4A3A4"/>
          </p15:clr>
        </p15:guide>
        <p15:guide id="4" orient="horz" pos="5967">
          <p15:clr>
            <a:srgbClr val="A4A3A4"/>
          </p15:clr>
        </p15:guide>
        <p15:guide id="6" pos="2440">
          <p15:clr>
            <a:srgbClr val="A4A3A4"/>
          </p15:clr>
        </p15:guide>
        <p15:guide id="7" pos="431" userDrawn="1">
          <p15:clr>
            <a:srgbClr val="A4A3A4"/>
          </p15:clr>
        </p15:guide>
        <p15:guide id="8" pos="4028">
          <p15:clr>
            <a:srgbClr val="A4A3A4"/>
          </p15:clr>
        </p15:guide>
        <p15:guide id="9" pos="626">
          <p15:clr>
            <a:srgbClr val="A4A3A4"/>
          </p15:clr>
        </p15:guide>
        <p15:guide id="10" pos="3846">
          <p15:clr>
            <a:srgbClr val="A4A3A4"/>
          </p15:clr>
        </p15:guide>
        <p15:guide id="11" orient="horz" pos="30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wangqingzjhw" initials="w" lastIdx="10" clrIdx="3">
    <p:extLst>
      <p:ext uri="{19B8F6BF-5375-455C-9EA6-DF929625EA0E}">
        <p15:presenceInfo xmlns:p15="http://schemas.microsoft.com/office/powerpoint/2012/main" userId="S-1-5-21-147214757-305610072-1517763936-6413910" providerId="AD"/>
      </p:ext>
    </p:extLst>
  </p:cmAuthor>
  <p:cmAuthor id="4" name="Gene Ou (Junyan)" initials="GO(" lastIdx="11" clrIdx="4">
    <p:extLst>
      <p:ext uri="{19B8F6BF-5375-455C-9EA6-DF929625EA0E}">
        <p15:presenceInfo xmlns:p15="http://schemas.microsoft.com/office/powerpoint/2012/main" userId="S-1-5-21-147214757-305610072-1517763936-17086" providerId="AD"/>
      </p:ext>
    </p:extLst>
  </p:cmAuthor>
  <p:cmAuthor id="5" name="shijiaxin (C)" initials="s(" lastIdx="10" clrIdx="5">
    <p:extLst>
      <p:ext uri="{19B8F6BF-5375-455C-9EA6-DF929625EA0E}">
        <p15:presenceInfo xmlns:p15="http://schemas.microsoft.com/office/powerpoint/2012/main" userId="S-1-5-21-147214757-305610072-1517763936-4906592" providerId="AD"/>
      </p:ext>
    </p:extLst>
  </p:cmAuthor>
  <p:cmAuthor id="6" name="Liuqingfang" initials="L" lastIdx="15" clrIdx="6">
    <p:extLst>
      <p:ext uri="{19B8F6BF-5375-455C-9EA6-DF929625EA0E}">
        <p15:presenceInfo xmlns:p15="http://schemas.microsoft.com/office/powerpoint/2012/main" userId="S-1-5-21-147214757-305610072-1517763936-2905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8D"/>
    <a:srgbClr val="9D5F12"/>
    <a:srgbClr val="ECAE0F"/>
    <a:srgbClr val="FABD15"/>
    <a:srgbClr val="00B0F0"/>
    <a:srgbClr val="8FE8FF"/>
    <a:srgbClr val="99CCCC"/>
    <a:srgbClr val="C6EAF4"/>
    <a:srgbClr val="FFBF81"/>
    <a:srgbClr val="2B5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8" autoAdjust="0"/>
    <p:restoredTop sz="77094" autoAdjust="0"/>
  </p:normalViewPr>
  <p:slideViewPr>
    <p:cSldViewPr showGuides="1">
      <p:cViewPr varScale="1">
        <p:scale>
          <a:sx n="68" d="100"/>
          <a:sy n="68" d="100"/>
        </p:scale>
        <p:origin x="1286" y="62"/>
      </p:cViewPr>
      <p:guideLst>
        <p:guide pos="3863"/>
        <p:guide orient="horz" pos="2137"/>
      </p:guideLst>
    </p:cSldViewPr>
  </p:slideViewPr>
  <p:outlineViewPr>
    <p:cViewPr>
      <p:scale>
        <a:sx n="33" d="100"/>
        <a:sy n="33" d="100"/>
      </p:scale>
      <p:origin x="0" y="-40842"/>
    </p:cViewPr>
  </p:outlineViewPr>
  <p:notesTextViewPr>
    <p:cViewPr>
      <p:scale>
        <a:sx n="100" d="100"/>
        <a:sy n="100" d="100"/>
      </p:scale>
      <p:origin x="0" y="0"/>
    </p:cViewPr>
  </p:notesTextViewPr>
  <p:sorterViewPr>
    <p:cViewPr>
      <p:scale>
        <a:sx n="66" d="100"/>
        <a:sy n="66" d="100"/>
      </p:scale>
      <p:origin x="0" y="3576"/>
    </p:cViewPr>
  </p:sorterViewPr>
  <p:notesViewPr>
    <p:cSldViewPr showGuides="1">
      <p:cViewPr varScale="1">
        <p:scale>
          <a:sx n="80" d="100"/>
          <a:sy n="80" d="100"/>
        </p:scale>
        <p:origin x="3042" y="96"/>
      </p:cViewPr>
      <p:guideLst>
        <p:guide orient="horz" pos="482"/>
        <p:guide orient="horz" pos="2908"/>
        <p:guide orient="horz" pos="5967"/>
        <p:guide pos="2440"/>
        <p:guide pos="431"/>
        <p:guide pos="4028"/>
        <p:guide pos="626"/>
        <p:guide pos="3846"/>
        <p:guide orient="horz" pos="3008"/>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zh-CN" sz="1400" b="1" dirty="0">
                <a:solidFill>
                  <a:schemeClr val="tx1"/>
                </a:solidFill>
                <a:latin typeface="微软雅黑" panose="020B0503020204020204" pitchFamily="34" charset="-122"/>
                <a:ea typeface="微软雅黑" panose="020B0503020204020204" pitchFamily="34" charset="-122"/>
              </a:rPr>
              <a:t>内置压缩引擎大幅缩短文件压缩时间</a:t>
            </a:r>
          </a:p>
        </c:rich>
      </c:tx>
      <c:layout>
        <c:manualLayout>
          <c:xMode val="edge"/>
          <c:yMode val="edge"/>
          <c:x val="0.36125985785220521"/>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5.3376956563271877E-2"/>
          <c:y val="0.11236469568097897"/>
          <c:w val="0.91889340738820124"/>
          <c:h val="0.47840094500720576"/>
        </c:manualLayout>
      </c:layout>
      <c:barChart>
        <c:barDir val="col"/>
        <c:grouping val="clustered"/>
        <c:varyColors val="0"/>
        <c:ser>
          <c:idx val="0"/>
          <c:order val="0"/>
          <c:tx>
            <c:strRef>
              <c:f>Sheet1!$B$1</c:f>
              <c:strCache>
                <c:ptCount val="1"/>
                <c:pt idx="0">
                  <c:v>Intel ISA-L加速（us）</c:v>
                </c:pt>
              </c:strCache>
            </c:strRef>
          </c:tx>
          <c:spPr>
            <a:solidFill>
              <a:srgbClr val="7CBF3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compress_1KB</c:v>
                </c:pt>
                <c:pt idx="1">
                  <c:v>compress_4KB</c:v>
                </c:pt>
                <c:pt idx="2">
                  <c:v>compress_8KB</c:v>
                </c:pt>
                <c:pt idx="3">
                  <c:v>compress_16KB</c:v>
                </c:pt>
                <c:pt idx="4">
                  <c:v>decompress_1KB</c:v>
                </c:pt>
                <c:pt idx="5">
                  <c:v>decompress_4KB</c:v>
                </c:pt>
                <c:pt idx="6">
                  <c:v>decompress_8KB</c:v>
                </c:pt>
                <c:pt idx="7">
                  <c:v>decompress_16KB</c:v>
                </c:pt>
              </c:strCache>
            </c:strRef>
          </c:cat>
          <c:val>
            <c:numRef>
              <c:f>Sheet1!$B$2:$B$9</c:f>
              <c:numCache>
                <c:formatCode>General</c:formatCode>
                <c:ptCount val="8"/>
                <c:pt idx="0">
                  <c:v>5</c:v>
                </c:pt>
                <c:pt idx="1">
                  <c:v>11.2</c:v>
                </c:pt>
                <c:pt idx="2">
                  <c:v>16.100000000000001</c:v>
                </c:pt>
                <c:pt idx="3">
                  <c:v>23.5</c:v>
                </c:pt>
                <c:pt idx="4">
                  <c:v>11.5</c:v>
                </c:pt>
                <c:pt idx="5">
                  <c:v>19.100000000000001</c:v>
                </c:pt>
                <c:pt idx="6">
                  <c:v>24.9</c:v>
                </c:pt>
                <c:pt idx="7">
                  <c:v>35.299999999999997</c:v>
                </c:pt>
              </c:numCache>
            </c:numRef>
          </c:val>
        </c:ser>
        <c:ser>
          <c:idx val="1"/>
          <c:order val="1"/>
          <c:tx>
            <c:strRef>
              <c:f>Sheet1!$C$1</c:f>
              <c:strCache>
                <c:ptCount val="1"/>
                <c:pt idx="0">
                  <c:v>TaiShan硬件加速（us）</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compress_1KB</c:v>
                </c:pt>
                <c:pt idx="1">
                  <c:v>compress_4KB</c:v>
                </c:pt>
                <c:pt idx="2">
                  <c:v>compress_8KB</c:v>
                </c:pt>
                <c:pt idx="3">
                  <c:v>compress_16KB</c:v>
                </c:pt>
                <c:pt idx="4">
                  <c:v>decompress_1KB</c:v>
                </c:pt>
                <c:pt idx="5">
                  <c:v>decompress_4KB</c:v>
                </c:pt>
                <c:pt idx="6">
                  <c:v>decompress_8KB</c:v>
                </c:pt>
                <c:pt idx="7">
                  <c:v>decompress_16KB</c:v>
                </c:pt>
              </c:strCache>
            </c:strRef>
          </c:cat>
          <c:val>
            <c:numRef>
              <c:f>Sheet1!$C$2:$C$9</c:f>
              <c:numCache>
                <c:formatCode>General</c:formatCode>
                <c:ptCount val="8"/>
                <c:pt idx="0">
                  <c:v>2.4</c:v>
                </c:pt>
                <c:pt idx="1">
                  <c:v>4.5</c:v>
                </c:pt>
                <c:pt idx="2">
                  <c:v>5.7</c:v>
                </c:pt>
                <c:pt idx="3">
                  <c:v>8.1999999999999993</c:v>
                </c:pt>
                <c:pt idx="4">
                  <c:v>3.8</c:v>
                </c:pt>
                <c:pt idx="5">
                  <c:v>5.8</c:v>
                </c:pt>
                <c:pt idx="6">
                  <c:v>7.5</c:v>
                </c:pt>
                <c:pt idx="7">
                  <c:v>10.9</c:v>
                </c:pt>
              </c:numCache>
            </c:numRef>
          </c:val>
        </c:ser>
        <c:dLbls>
          <c:showLegendKey val="0"/>
          <c:showVal val="0"/>
          <c:showCatName val="0"/>
          <c:showSerName val="0"/>
          <c:showPercent val="0"/>
          <c:showBubbleSize val="0"/>
        </c:dLbls>
        <c:gapWidth val="219"/>
        <c:overlap val="-27"/>
        <c:axId val="50980000"/>
        <c:axId val="50982176"/>
      </c:barChart>
      <c:catAx>
        <c:axId val="50980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crossAx val="50982176"/>
        <c:crosses val="autoZero"/>
        <c:auto val="1"/>
        <c:lblAlgn val="ctr"/>
        <c:lblOffset val="100"/>
        <c:noMultiLvlLbl val="0"/>
      </c:catAx>
      <c:valAx>
        <c:axId val="50982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crossAx val="5098000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ayout>
        <c:manualLayout>
          <c:xMode val="edge"/>
          <c:yMode val="edge"/>
          <c:x val="0.3159959443239771"/>
          <c:y val="0.75221202968282708"/>
          <c:w val="0.3106761970069607"/>
          <c:h val="0.1037496006436902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solidFill>
        <a:srgbClr val="FFFFFF"/>
      </a:solidFill>
    </a:ln>
    <a:effectLst/>
  </c:spPr>
  <c:txPr>
    <a:bodyPr/>
    <a:lstStyle/>
    <a:p>
      <a:pPr>
        <a:defRPr sz="1050"/>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60" b="0" i="0" u="none" strike="noStrike" kern="1200" spc="0" baseline="0">
                <a:solidFill>
                  <a:schemeClr val="tx1">
                    <a:lumMod val="65000"/>
                    <a:lumOff val="35000"/>
                  </a:schemeClr>
                </a:solidFill>
                <a:latin typeface="Arial" panose="020B0604020202020204" pitchFamily="34" charset="0"/>
                <a:ea typeface="华文细黑" panose="02010600040101010101" pitchFamily="2" charset="-122"/>
                <a:cs typeface="Arial" panose="020B0604020202020204" pitchFamily="34" charset="0"/>
              </a:defRPr>
            </a:pPr>
            <a:r>
              <a:rPr lang="zh-CN" dirty="0">
                <a:latin typeface="微软雅黑" panose="020B0503020204020204" pitchFamily="34" charset="-122"/>
                <a:ea typeface="微软雅黑" panose="020B0503020204020204" pitchFamily="34" charset="-122"/>
              </a:rPr>
              <a:t>网卡速率</a:t>
            </a:r>
            <a:r>
              <a:rPr lang="en-US" dirty="0">
                <a:latin typeface="微软雅黑" panose="020B0503020204020204" pitchFamily="34" charset="-122"/>
                <a:ea typeface="微软雅黑" panose="020B0503020204020204" pitchFamily="34" charset="-122"/>
              </a:rPr>
              <a:t>/</a:t>
            </a:r>
            <a:r>
              <a:rPr lang="en-US" dirty="0" err="1">
                <a:latin typeface="微软雅黑" panose="020B0503020204020204" pitchFamily="34" charset="-122"/>
                <a:ea typeface="微软雅黑" panose="020B0503020204020204" pitchFamily="34" charset="-122"/>
              </a:rPr>
              <a:t>Gbps</a:t>
            </a:r>
            <a:endParaRPr lang="zh-CN" dirty="0">
              <a:latin typeface="微软雅黑" panose="020B0503020204020204" pitchFamily="34" charset="-122"/>
              <a:ea typeface="微软雅黑" panose="020B0503020204020204" pitchFamily="34" charset="-122"/>
            </a:endParaRPr>
          </a:p>
        </c:rich>
      </c:tx>
      <c:overlay val="0"/>
      <c:spPr>
        <a:noFill/>
        <a:ln>
          <a:noFill/>
        </a:ln>
        <a:effectLst/>
      </c:spPr>
      <c:txPr>
        <a:bodyPr rot="0" spcFirstLastPara="1" vertOverflow="ellipsis" vert="horz" wrap="square" anchor="ctr" anchorCtr="1"/>
        <a:lstStyle/>
        <a:p>
          <a:pPr>
            <a:defRPr sz="1260" b="0" i="0" u="none" strike="noStrike" kern="1200" spc="0" baseline="0">
              <a:solidFill>
                <a:schemeClr val="tx1">
                  <a:lumMod val="65000"/>
                  <a:lumOff val="35000"/>
                </a:schemeClr>
              </a:solidFill>
              <a:latin typeface="Arial" panose="020B0604020202020204" pitchFamily="34" charset="0"/>
              <a:ea typeface="华文细黑" panose="02010600040101010101" pitchFamily="2" charset="-122"/>
              <a:cs typeface="Arial" panose="020B0604020202020204" pitchFamily="34" charset="0"/>
            </a:defRPr>
          </a:pPr>
          <a:endParaRPr lang="zh-CN"/>
        </a:p>
      </c:txPr>
    </c:title>
    <c:autoTitleDeleted val="0"/>
    <c:plotArea>
      <c:layout/>
      <c:barChart>
        <c:barDir val="bar"/>
        <c:grouping val="clustered"/>
        <c:varyColors val="0"/>
        <c:ser>
          <c:idx val="0"/>
          <c:order val="0"/>
          <c:tx>
            <c:strRef>
              <c:f>Sheet1!$B$1</c:f>
              <c:strCache>
                <c:ptCount val="1"/>
                <c:pt idx="0">
                  <c:v>速率（Gbps）</c:v>
                </c:pt>
              </c:strCache>
            </c:strRef>
          </c:tx>
          <c:spPr>
            <a:solidFill>
              <a:srgbClr val="FFFFFF">
                <a:lumMod val="85000"/>
              </a:srgbClr>
            </a:solidFill>
            <a:ln>
              <a:noFill/>
            </a:ln>
            <a:effectLst/>
          </c:spPr>
          <c:invertIfNegative val="0"/>
          <c:dPt>
            <c:idx val="0"/>
            <c:invertIfNegative val="0"/>
            <c:bubble3D val="0"/>
            <c:spPr>
              <a:solidFill>
                <a:srgbClr val="00B0F0"/>
              </a:solidFill>
              <a:ln>
                <a:noFill/>
              </a:ln>
              <a:effectLst/>
            </c:spPr>
          </c:dPt>
          <c:dPt>
            <c:idx val="1"/>
            <c:invertIfNegative val="0"/>
            <c:bubble3D val="0"/>
            <c:spPr>
              <a:solidFill>
                <a:srgbClr val="FFFFFF">
                  <a:lumMod val="85000"/>
                </a:srgbClr>
              </a:solidFill>
              <a:ln>
                <a:noFill/>
              </a:ln>
              <a:effectLst/>
            </c:spPr>
          </c:dPt>
          <c:cat>
            <c:strRef>
              <c:f>Sheet1!$A$2:$A$3</c:f>
              <c:strCache>
                <c:ptCount val="2"/>
                <c:pt idx="0">
                  <c:v>Kunpeng 920集成网卡</c:v>
                </c:pt>
                <c:pt idx="1">
                  <c:v>当前服务器主流网络</c:v>
                </c:pt>
              </c:strCache>
            </c:strRef>
          </c:cat>
          <c:val>
            <c:numRef>
              <c:f>Sheet1!$B$2:$B$3</c:f>
              <c:numCache>
                <c:formatCode>General</c:formatCode>
                <c:ptCount val="2"/>
                <c:pt idx="0">
                  <c:v>100</c:v>
                </c:pt>
                <c:pt idx="1">
                  <c:v>25</c:v>
                </c:pt>
              </c:numCache>
            </c:numRef>
          </c:val>
        </c:ser>
        <c:dLbls>
          <c:showLegendKey val="0"/>
          <c:showVal val="0"/>
          <c:showCatName val="0"/>
          <c:showSerName val="0"/>
          <c:showPercent val="0"/>
          <c:showBubbleSize val="0"/>
        </c:dLbls>
        <c:gapWidth val="182"/>
        <c:axId val="50982720"/>
        <c:axId val="50984352"/>
      </c:barChart>
      <c:catAx>
        <c:axId val="509827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defRPr>
            </a:pPr>
            <a:endParaRPr lang="zh-CN"/>
          </a:p>
        </c:txPr>
        <c:crossAx val="50984352"/>
        <c:crosses val="autoZero"/>
        <c:auto val="1"/>
        <c:lblAlgn val="ctr"/>
        <c:lblOffset val="100"/>
        <c:noMultiLvlLbl val="0"/>
      </c:catAx>
      <c:valAx>
        <c:axId val="509843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华文细黑" panose="02010600040101010101" pitchFamily="2" charset="-122"/>
                <a:cs typeface="Arial" panose="020B0604020202020204" pitchFamily="34" charset="0"/>
              </a:defRPr>
            </a:pPr>
            <a:endParaRPr lang="zh-CN"/>
          </a:p>
        </c:txPr>
        <c:crossAx val="50982720"/>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ea typeface="华文细黑" panose="02010600040101010101" pitchFamily="2" charset="-122"/>
          <a:cs typeface="Arial" panose="020B0604020202020204" pitchFamily="34"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t>每</a:t>
            </a:r>
            <a:r>
              <a:rPr lang="en-US"/>
              <a:t>Lane</a:t>
            </a:r>
            <a:r>
              <a:rPr lang="zh-CN"/>
              <a:t>速率</a:t>
            </a:r>
            <a:r>
              <a:rPr lang="en-US"/>
              <a:t>/Gbps</a:t>
            </a:r>
            <a:endParaRPr lang="zh-CN"/>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bar"/>
        <c:grouping val="clustered"/>
        <c:varyColors val="0"/>
        <c:ser>
          <c:idx val="0"/>
          <c:order val="0"/>
          <c:tx>
            <c:strRef>
              <c:f>Sheet1!$B$1</c:f>
              <c:strCache>
                <c:ptCount val="1"/>
                <c:pt idx="0">
                  <c:v>速率</c:v>
                </c:pt>
              </c:strCache>
            </c:strRef>
          </c:tx>
          <c:spPr>
            <a:solidFill>
              <a:schemeClr val="accent1"/>
            </a:solidFill>
            <a:ln>
              <a:noFill/>
            </a:ln>
            <a:effectLst/>
          </c:spPr>
          <c:invertIfNegative val="0"/>
          <c:dPt>
            <c:idx val="0"/>
            <c:invertIfNegative val="0"/>
            <c:bubble3D val="0"/>
            <c:spPr>
              <a:solidFill>
                <a:srgbClr val="00B0F0"/>
              </a:solidFill>
              <a:ln>
                <a:noFill/>
              </a:ln>
              <a:effectLst/>
            </c:spPr>
          </c:dPt>
          <c:dPt>
            <c:idx val="1"/>
            <c:invertIfNegative val="0"/>
            <c:bubble3D val="0"/>
            <c:spPr>
              <a:solidFill>
                <a:srgbClr val="FFFFFF">
                  <a:lumMod val="85000"/>
                </a:srgbClr>
              </a:solidFill>
              <a:ln>
                <a:noFill/>
              </a:ln>
              <a:effectLst/>
            </c:spPr>
          </c:dPt>
          <c:cat>
            <c:strRef>
              <c:f>Sheet1!$A$2:$A$3</c:f>
              <c:strCache>
                <c:ptCount val="2"/>
                <c:pt idx="0">
                  <c:v>Kunpeng 920@PCIe4.0/CCIX</c:v>
                </c:pt>
                <c:pt idx="1">
                  <c:v>业界主流PCIe 3.0</c:v>
                </c:pt>
              </c:strCache>
            </c:strRef>
          </c:cat>
          <c:val>
            <c:numRef>
              <c:f>Sheet1!$B$2:$B$3</c:f>
              <c:numCache>
                <c:formatCode>General</c:formatCode>
                <c:ptCount val="2"/>
                <c:pt idx="0">
                  <c:v>16</c:v>
                </c:pt>
                <c:pt idx="1">
                  <c:v>8</c:v>
                </c:pt>
              </c:numCache>
            </c:numRef>
          </c:val>
        </c:ser>
        <c:dLbls>
          <c:showLegendKey val="0"/>
          <c:showVal val="0"/>
          <c:showCatName val="0"/>
          <c:showSerName val="0"/>
          <c:showPercent val="0"/>
          <c:showBubbleSize val="0"/>
        </c:dLbls>
        <c:gapWidth val="182"/>
        <c:axId val="50989248"/>
        <c:axId val="50988160"/>
      </c:barChart>
      <c:catAx>
        <c:axId val="50989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50988160"/>
        <c:crosses val="autoZero"/>
        <c:auto val="1"/>
        <c:lblAlgn val="ctr"/>
        <c:lblOffset val="100"/>
        <c:noMultiLvlLbl val="0"/>
      </c:catAx>
      <c:valAx>
        <c:axId val="50988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50989248"/>
        <c:crosses val="autoZero"/>
        <c:crossBetween val="between"/>
      </c:valAx>
      <c:spPr>
        <a:noFill/>
        <a:ln>
          <a:noFill/>
        </a:ln>
        <a:effectLst/>
      </c:spPr>
    </c:plotArea>
    <c:plotVisOnly val="1"/>
    <c:dispBlanksAs val="gap"/>
    <c:showDLblsOverMax val="0"/>
  </c:chart>
  <c:spPr>
    <a:noFill/>
    <a:ln>
      <a:noFill/>
    </a:ln>
    <a:effectLst/>
  </c:spPr>
  <c:txPr>
    <a:bodyPr/>
    <a:lstStyle/>
    <a:p>
      <a:pPr>
        <a:defRPr sz="1200" baseline="0">
          <a:latin typeface="微软雅黑" panose="020B0503020204020204" pitchFamily="34" charset="-122"/>
          <a:ea typeface="微软雅黑" panose="020B0503020204020204" pitchFamily="34" charset="-122"/>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355C77-0CBD-48C1-853F-F5F5B94156BE}"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zh-CN" altLang="en-US"/>
        </a:p>
      </dgm:t>
    </dgm:pt>
    <dgm:pt modelId="{58F549E7-3621-444E-BD44-45EF3BAC227C}">
      <dgm:prSet phldrT="[文本]" custT="1"/>
      <dgm:spPr>
        <a:scene3d>
          <a:camera prst="orthographicFront"/>
          <a:lightRig rig="threePt" dir="t"/>
        </a:scene3d>
        <a:sp3d>
          <a:bevelT w="165100" prst="coolSlant"/>
        </a:sp3d>
      </dgm:spPr>
      <dgm:t>
        <a:bodyPr/>
        <a:lstStyle/>
        <a:p>
          <a:r>
            <a:rPr lang="zh-CN" altLang="en-US" sz="2400" b="1" dirty="0" smtClean="0">
              <a:solidFill>
                <a:schemeClr val="tx1"/>
              </a:solidFill>
            </a:rPr>
            <a:t>应用</a:t>
          </a:r>
          <a:endParaRPr lang="zh-CN" altLang="en-US" sz="2400" b="1" dirty="0">
            <a:solidFill>
              <a:schemeClr val="tx1"/>
            </a:solidFill>
          </a:endParaRPr>
        </a:p>
      </dgm:t>
    </dgm:pt>
    <dgm:pt modelId="{2787D848-F222-4DE9-B0BB-2F9CA4E54E53}" type="parTrans" cxnId="{20B81DCC-2CF5-4365-BACF-617B51B19933}">
      <dgm:prSet/>
      <dgm:spPr/>
      <dgm:t>
        <a:bodyPr/>
        <a:lstStyle/>
        <a:p>
          <a:endParaRPr lang="zh-CN" altLang="en-US"/>
        </a:p>
      </dgm:t>
    </dgm:pt>
    <dgm:pt modelId="{299CAB24-4194-4CC9-AC6E-9E561F655BEF}" type="sibTrans" cxnId="{20B81DCC-2CF5-4365-BACF-617B51B19933}">
      <dgm:prSet/>
      <dgm:spPr/>
      <dgm:t>
        <a:bodyPr/>
        <a:lstStyle/>
        <a:p>
          <a:endParaRPr lang="zh-CN" altLang="en-US"/>
        </a:p>
      </dgm:t>
    </dgm:pt>
    <dgm:pt modelId="{93361C0D-23F2-4B3D-B201-83EB1761B8C8}">
      <dgm:prSet phldrT="[文本]" custT="1"/>
      <dgm:spPr/>
      <dgm:t>
        <a:bodyPr/>
        <a:lstStyle/>
        <a:p>
          <a:r>
            <a:rPr lang="zh-CN" altLang="en-US" sz="1600" dirty="0" smtClean="0"/>
            <a:t>智能手机</a:t>
          </a:r>
          <a:endParaRPr lang="zh-CN" altLang="en-US" sz="1600" dirty="0"/>
        </a:p>
      </dgm:t>
    </dgm:pt>
    <dgm:pt modelId="{3FB219EA-8578-41A4-8E97-4F0C8F6C6C38}" type="parTrans" cxnId="{4CC57F62-76A7-4384-BADB-B821543AD993}">
      <dgm:prSet/>
      <dgm:spPr/>
      <dgm:t>
        <a:bodyPr/>
        <a:lstStyle/>
        <a:p>
          <a:endParaRPr lang="zh-CN" altLang="en-US"/>
        </a:p>
      </dgm:t>
    </dgm:pt>
    <dgm:pt modelId="{8844EDD9-C90E-42C1-9062-C54ADA585044}" type="sibTrans" cxnId="{4CC57F62-76A7-4384-BADB-B821543AD993}">
      <dgm:prSet/>
      <dgm:spPr/>
      <dgm:t>
        <a:bodyPr/>
        <a:lstStyle/>
        <a:p>
          <a:endParaRPr lang="zh-CN" altLang="en-US"/>
        </a:p>
      </dgm:t>
    </dgm:pt>
    <dgm:pt modelId="{A0B7FFF1-62F7-4F71-9510-B70AA215AE5F}">
      <dgm:prSet phldrT="[文本]" custT="1"/>
      <dgm:spPr/>
      <dgm:t>
        <a:bodyPr/>
        <a:lstStyle/>
        <a:p>
          <a:r>
            <a:rPr lang="zh-CN" altLang="en-US" sz="1600" dirty="0" smtClean="0"/>
            <a:t>物联网</a:t>
          </a:r>
          <a:endParaRPr lang="zh-CN" altLang="en-US" sz="1600" dirty="0"/>
        </a:p>
      </dgm:t>
    </dgm:pt>
    <dgm:pt modelId="{76695197-0971-4CAB-8F03-E5A51DBAF171}" type="parTrans" cxnId="{DE34F045-DA0A-4B41-96F8-FD41BE6DE146}">
      <dgm:prSet/>
      <dgm:spPr/>
      <dgm:t>
        <a:bodyPr/>
        <a:lstStyle/>
        <a:p>
          <a:endParaRPr lang="zh-CN" altLang="en-US"/>
        </a:p>
      </dgm:t>
    </dgm:pt>
    <dgm:pt modelId="{9DB9F1B6-6A88-4649-9280-854CE009FA21}" type="sibTrans" cxnId="{DE34F045-DA0A-4B41-96F8-FD41BE6DE146}">
      <dgm:prSet/>
      <dgm:spPr/>
      <dgm:t>
        <a:bodyPr/>
        <a:lstStyle/>
        <a:p>
          <a:endParaRPr lang="zh-CN" altLang="en-US"/>
        </a:p>
      </dgm:t>
    </dgm:pt>
    <dgm:pt modelId="{1C268362-BCAC-43E9-95C2-7306D6752E84}">
      <dgm:prSet phldrT="[文本]" custT="1"/>
      <dgm:spPr>
        <a:scene3d>
          <a:camera prst="orthographicFront"/>
          <a:lightRig rig="threePt" dir="t"/>
        </a:scene3d>
        <a:sp3d>
          <a:bevelT w="165100" prst="coolSlant"/>
        </a:sp3d>
      </dgm:spPr>
      <dgm:t>
        <a:bodyPr/>
        <a:lstStyle/>
        <a:p>
          <a:r>
            <a:rPr lang="zh-CN" altLang="en-US" sz="2400" b="1" dirty="0" smtClean="0">
              <a:solidFill>
                <a:schemeClr val="tx1"/>
              </a:solidFill>
            </a:rPr>
            <a:t>数据</a:t>
          </a:r>
          <a:endParaRPr lang="zh-CN" altLang="en-US" sz="2400" b="1" dirty="0">
            <a:solidFill>
              <a:schemeClr val="tx1"/>
            </a:solidFill>
          </a:endParaRPr>
        </a:p>
      </dgm:t>
    </dgm:pt>
    <dgm:pt modelId="{9F3F6D5E-FB35-4B52-AA01-DEE1445FDF8C}" type="parTrans" cxnId="{8AC71DEA-ABF9-406F-A255-9FC826F9D9A7}">
      <dgm:prSet/>
      <dgm:spPr/>
      <dgm:t>
        <a:bodyPr/>
        <a:lstStyle/>
        <a:p>
          <a:endParaRPr lang="zh-CN" altLang="en-US"/>
        </a:p>
      </dgm:t>
    </dgm:pt>
    <dgm:pt modelId="{DE6C3910-35B9-400A-8BA4-0286B927D68B}" type="sibTrans" cxnId="{8AC71DEA-ABF9-406F-A255-9FC826F9D9A7}">
      <dgm:prSet/>
      <dgm:spPr/>
      <dgm:t>
        <a:bodyPr/>
        <a:lstStyle/>
        <a:p>
          <a:endParaRPr lang="zh-CN" altLang="en-US"/>
        </a:p>
      </dgm:t>
    </dgm:pt>
    <dgm:pt modelId="{A143B171-3DD2-4C2E-9C34-00290162EAF7}">
      <dgm:prSet phldrT="[文本]" custT="1"/>
      <dgm:spPr/>
      <dgm:t>
        <a:bodyPr/>
        <a:lstStyle/>
        <a:p>
          <a:r>
            <a:rPr lang="zh-CN" altLang="en-US" sz="1600" dirty="0" smtClean="0"/>
            <a:t>图片</a:t>
          </a:r>
          <a:endParaRPr lang="zh-CN" altLang="en-US" sz="1600" dirty="0"/>
        </a:p>
      </dgm:t>
    </dgm:pt>
    <dgm:pt modelId="{96AAD84C-28B0-4369-AF25-45A4B2B9C114}" type="parTrans" cxnId="{66AA0CC8-6EC7-44E9-88E0-B6DA73A65F4A}">
      <dgm:prSet/>
      <dgm:spPr/>
      <dgm:t>
        <a:bodyPr/>
        <a:lstStyle/>
        <a:p>
          <a:endParaRPr lang="zh-CN" altLang="en-US"/>
        </a:p>
      </dgm:t>
    </dgm:pt>
    <dgm:pt modelId="{E732DD80-89D6-41A2-B1FB-259A047D2158}" type="sibTrans" cxnId="{66AA0CC8-6EC7-44E9-88E0-B6DA73A65F4A}">
      <dgm:prSet/>
      <dgm:spPr/>
      <dgm:t>
        <a:bodyPr/>
        <a:lstStyle/>
        <a:p>
          <a:endParaRPr lang="zh-CN" altLang="en-US"/>
        </a:p>
      </dgm:t>
    </dgm:pt>
    <dgm:pt modelId="{C25DC4BB-A3FE-4C2B-8EB1-C9A1A0CAB64D}">
      <dgm:prSet phldrT="[文本]" custT="1"/>
      <dgm:spPr/>
      <dgm:t>
        <a:bodyPr/>
        <a:lstStyle/>
        <a:p>
          <a:r>
            <a:rPr lang="zh-CN" altLang="en-US" sz="1600" dirty="0" smtClean="0"/>
            <a:t>自动驾驶</a:t>
          </a:r>
          <a:endParaRPr lang="zh-CN" altLang="en-US" sz="1600" dirty="0"/>
        </a:p>
      </dgm:t>
    </dgm:pt>
    <dgm:pt modelId="{6A024DD8-17A2-4EA4-AA5C-623FDA935E68}" type="parTrans" cxnId="{998BFDEB-1EDB-4BE5-80C1-1534088BE3FC}">
      <dgm:prSet/>
      <dgm:spPr/>
      <dgm:t>
        <a:bodyPr/>
        <a:lstStyle/>
        <a:p>
          <a:endParaRPr lang="zh-CN" altLang="en-US"/>
        </a:p>
      </dgm:t>
    </dgm:pt>
    <dgm:pt modelId="{24C91CFA-B177-43BE-91A6-F0E32F0D8F90}" type="sibTrans" cxnId="{998BFDEB-1EDB-4BE5-80C1-1534088BE3FC}">
      <dgm:prSet/>
      <dgm:spPr/>
      <dgm:t>
        <a:bodyPr/>
        <a:lstStyle/>
        <a:p>
          <a:endParaRPr lang="zh-CN" altLang="en-US"/>
        </a:p>
      </dgm:t>
    </dgm:pt>
    <dgm:pt modelId="{3D49ADCC-3507-48A7-8293-9AE7BDF83EF0}">
      <dgm:prSet phldrT="[文本]" custT="1"/>
      <dgm:spPr/>
      <dgm:t>
        <a:bodyPr/>
        <a:lstStyle/>
        <a:p>
          <a:r>
            <a:rPr lang="zh-CN" altLang="en-US" sz="1600" dirty="0" smtClean="0"/>
            <a:t>语音</a:t>
          </a:r>
          <a:endParaRPr lang="zh-CN" altLang="en-US" sz="1600" dirty="0"/>
        </a:p>
      </dgm:t>
    </dgm:pt>
    <dgm:pt modelId="{5FFFF859-CBA3-4577-961E-C02DE552737E}" type="parTrans" cxnId="{44293161-66C0-4587-8D34-46A66E1EFFDF}">
      <dgm:prSet/>
      <dgm:spPr/>
      <dgm:t>
        <a:bodyPr/>
        <a:lstStyle/>
        <a:p>
          <a:endParaRPr lang="zh-CN" altLang="en-US"/>
        </a:p>
      </dgm:t>
    </dgm:pt>
    <dgm:pt modelId="{E4BC09D4-C685-4DA0-9874-1E5C4BA38A59}" type="sibTrans" cxnId="{44293161-66C0-4587-8D34-46A66E1EFFDF}">
      <dgm:prSet/>
      <dgm:spPr/>
      <dgm:t>
        <a:bodyPr/>
        <a:lstStyle/>
        <a:p>
          <a:endParaRPr lang="zh-CN" altLang="en-US"/>
        </a:p>
      </dgm:t>
    </dgm:pt>
    <dgm:pt modelId="{3560B3F1-BE9D-41C8-A1F8-51B5B8486797}">
      <dgm:prSet phldrT="[文本]" custT="1"/>
      <dgm:spPr/>
      <dgm:t>
        <a:bodyPr/>
        <a:lstStyle/>
        <a:p>
          <a:r>
            <a:rPr lang="zh-CN" altLang="en-US" sz="1600" dirty="0" smtClean="0"/>
            <a:t>视频</a:t>
          </a:r>
          <a:endParaRPr lang="zh-CN" altLang="en-US" sz="1600" dirty="0"/>
        </a:p>
      </dgm:t>
    </dgm:pt>
    <dgm:pt modelId="{3A895A77-9029-4F26-BDF2-CCFFF1C03589}" type="parTrans" cxnId="{F59EC5A8-3C27-442C-B082-6E3FCC773988}">
      <dgm:prSet/>
      <dgm:spPr/>
      <dgm:t>
        <a:bodyPr/>
        <a:lstStyle/>
        <a:p>
          <a:endParaRPr lang="zh-CN" altLang="en-US"/>
        </a:p>
      </dgm:t>
    </dgm:pt>
    <dgm:pt modelId="{086EDE8E-37FB-4336-AA82-00C4F0AA5C7B}" type="sibTrans" cxnId="{F59EC5A8-3C27-442C-B082-6E3FCC773988}">
      <dgm:prSet/>
      <dgm:spPr/>
      <dgm:t>
        <a:bodyPr/>
        <a:lstStyle/>
        <a:p>
          <a:endParaRPr lang="zh-CN" altLang="en-US"/>
        </a:p>
      </dgm:t>
    </dgm:pt>
    <dgm:pt modelId="{A9B23065-D5EE-4C9A-8F8B-C5953F55F5B3}">
      <dgm:prSet phldrT="[文本]" custT="1"/>
      <dgm:spPr/>
      <dgm:t>
        <a:bodyPr/>
        <a:lstStyle/>
        <a:p>
          <a:r>
            <a:rPr lang="zh-CN" altLang="en-US" sz="1600" dirty="0" smtClean="0"/>
            <a:t>文本</a:t>
          </a:r>
          <a:endParaRPr lang="zh-CN" altLang="en-US" sz="1600" dirty="0"/>
        </a:p>
      </dgm:t>
    </dgm:pt>
    <dgm:pt modelId="{B546C566-F668-4014-8DA8-B10F5D6F3C8F}" type="sibTrans" cxnId="{7A283215-82BD-4B0F-9974-65831CC7153D}">
      <dgm:prSet/>
      <dgm:spPr/>
      <dgm:t>
        <a:bodyPr/>
        <a:lstStyle/>
        <a:p>
          <a:endParaRPr lang="zh-CN" altLang="en-US"/>
        </a:p>
      </dgm:t>
    </dgm:pt>
    <dgm:pt modelId="{9658D5E5-6CBB-4311-B718-33D0160CFBF7}" type="parTrans" cxnId="{7A283215-82BD-4B0F-9974-65831CC7153D}">
      <dgm:prSet/>
      <dgm:spPr/>
      <dgm:t>
        <a:bodyPr/>
        <a:lstStyle/>
        <a:p>
          <a:endParaRPr lang="zh-CN" altLang="en-US"/>
        </a:p>
      </dgm:t>
    </dgm:pt>
    <dgm:pt modelId="{6C5410AE-8AA0-4D90-B740-1F541307D756}">
      <dgm:prSet phldrT="[文本]" custT="1"/>
      <dgm:spPr>
        <a:scene3d>
          <a:camera prst="orthographicFront"/>
          <a:lightRig rig="threePt" dir="t"/>
        </a:scene3d>
        <a:sp3d>
          <a:bevelT w="165100" prst="coolSlant"/>
        </a:sp3d>
      </dgm:spPr>
      <dgm:t>
        <a:bodyPr/>
        <a:lstStyle/>
        <a:p>
          <a:r>
            <a:rPr lang="zh-CN" altLang="en-US" sz="2400" b="1" dirty="0" smtClean="0">
              <a:solidFill>
                <a:schemeClr val="tx1"/>
              </a:solidFill>
            </a:rPr>
            <a:t>计算</a:t>
          </a:r>
          <a:endParaRPr lang="zh-CN" altLang="en-US" sz="2400" b="1" dirty="0">
            <a:solidFill>
              <a:schemeClr val="tx1"/>
            </a:solidFill>
          </a:endParaRPr>
        </a:p>
      </dgm:t>
    </dgm:pt>
    <dgm:pt modelId="{ACC074CF-B3A9-43CE-A5AA-F3C059297445}" type="parTrans" cxnId="{06F022F3-1F6D-4730-AFC4-402771768235}">
      <dgm:prSet/>
      <dgm:spPr/>
      <dgm:t>
        <a:bodyPr/>
        <a:lstStyle/>
        <a:p>
          <a:endParaRPr lang="zh-CN" altLang="en-US"/>
        </a:p>
      </dgm:t>
    </dgm:pt>
    <dgm:pt modelId="{DAC83C5E-73DA-46F4-93E7-25A8D2E30835}" type="sibTrans" cxnId="{06F022F3-1F6D-4730-AFC4-402771768235}">
      <dgm:prSet/>
      <dgm:spPr/>
      <dgm:t>
        <a:bodyPr/>
        <a:lstStyle/>
        <a:p>
          <a:endParaRPr lang="zh-CN" altLang="en-US"/>
        </a:p>
      </dgm:t>
    </dgm:pt>
    <dgm:pt modelId="{A9CBF190-C553-424F-B8DD-D039F9C15106}" type="pres">
      <dgm:prSet presAssocID="{FD355C77-0CBD-48C1-853F-F5F5B94156BE}" presName="diagram" presStyleCnt="0">
        <dgm:presLayoutVars>
          <dgm:chPref val="1"/>
          <dgm:dir/>
          <dgm:animOne val="branch"/>
          <dgm:animLvl val="lvl"/>
          <dgm:resizeHandles/>
        </dgm:presLayoutVars>
      </dgm:prSet>
      <dgm:spPr/>
      <dgm:t>
        <a:bodyPr/>
        <a:lstStyle/>
        <a:p>
          <a:endParaRPr lang="zh-CN" altLang="en-US"/>
        </a:p>
      </dgm:t>
    </dgm:pt>
    <dgm:pt modelId="{520020DA-EE68-44AB-8FE1-DE14417D5E77}" type="pres">
      <dgm:prSet presAssocID="{58F549E7-3621-444E-BD44-45EF3BAC227C}" presName="root" presStyleCnt="0"/>
      <dgm:spPr/>
      <dgm:t>
        <a:bodyPr/>
        <a:lstStyle/>
        <a:p>
          <a:endParaRPr lang="zh-CN" altLang="en-US"/>
        </a:p>
      </dgm:t>
    </dgm:pt>
    <dgm:pt modelId="{D26DEBB0-8C2E-479F-AD62-F5963903A862}" type="pres">
      <dgm:prSet presAssocID="{58F549E7-3621-444E-BD44-45EF3BAC227C}" presName="rootComposite" presStyleCnt="0"/>
      <dgm:spPr/>
      <dgm:t>
        <a:bodyPr/>
        <a:lstStyle/>
        <a:p>
          <a:endParaRPr lang="zh-CN" altLang="en-US"/>
        </a:p>
      </dgm:t>
    </dgm:pt>
    <dgm:pt modelId="{07A4FD5F-42B0-4F12-8D58-229BBBB0FA03}" type="pres">
      <dgm:prSet presAssocID="{58F549E7-3621-444E-BD44-45EF3BAC227C}" presName="rootText" presStyleLbl="node1" presStyleIdx="0" presStyleCnt="3" custScaleX="73806" custScaleY="39715" custLinFactNeighborX="-53142" custLinFactNeighborY="-245"/>
      <dgm:spPr/>
      <dgm:t>
        <a:bodyPr/>
        <a:lstStyle/>
        <a:p>
          <a:endParaRPr lang="zh-CN" altLang="en-US"/>
        </a:p>
      </dgm:t>
    </dgm:pt>
    <dgm:pt modelId="{F4576A75-6D56-4C61-AB66-2CA31471671D}" type="pres">
      <dgm:prSet presAssocID="{58F549E7-3621-444E-BD44-45EF3BAC227C}" presName="rootConnector" presStyleLbl="node1" presStyleIdx="0" presStyleCnt="3"/>
      <dgm:spPr/>
      <dgm:t>
        <a:bodyPr/>
        <a:lstStyle/>
        <a:p>
          <a:endParaRPr lang="zh-CN" altLang="en-US"/>
        </a:p>
      </dgm:t>
    </dgm:pt>
    <dgm:pt modelId="{A9B793AD-D61D-4F28-8EC1-442EE55838BA}" type="pres">
      <dgm:prSet presAssocID="{58F549E7-3621-444E-BD44-45EF3BAC227C}" presName="childShape" presStyleCnt="0"/>
      <dgm:spPr/>
      <dgm:t>
        <a:bodyPr/>
        <a:lstStyle/>
        <a:p>
          <a:endParaRPr lang="zh-CN" altLang="en-US"/>
        </a:p>
      </dgm:t>
    </dgm:pt>
    <dgm:pt modelId="{37D94871-5322-40DE-AECC-2A4469E5E642}" type="pres">
      <dgm:prSet presAssocID="{3FB219EA-8578-41A4-8E97-4F0C8F6C6C38}" presName="Name13" presStyleLbl="parChTrans1D2" presStyleIdx="0" presStyleCnt="7"/>
      <dgm:spPr/>
      <dgm:t>
        <a:bodyPr/>
        <a:lstStyle/>
        <a:p>
          <a:endParaRPr lang="zh-CN" altLang="en-US"/>
        </a:p>
      </dgm:t>
    </dgm:pt>
    <dgm:pt modelId="{A8016DAB-F301-4840-AE67-2D6F2DEDEB2B}" type="pres">
      <dgm:prSet presAssocID="{93361C0D-23F2-4B3D-B201-83EB1761B8C8}" presName="childText" presStyleLbl="bgAcc1" presStyleIdx="0" presStyleCnt="7" custScaleX="53876" custScaleY="35196" custLinFactNeighborX="-66427" custLinFactNeighborY="-245">
        <dgm:presLayoutVars>
          <dgm:bulletEnabled val="1"/>
        </dgm:presLayoutVars>
      </dgm:prSet>
      <dgm:spPr/>
      <dgm:t>
        <a:bodyPr/>
        <a:lstStyle/>
        <a:p>
          <a:endParaRPr lang="zh-CN" altLang="en-US"/>
        </a:p>
      </dgm:t>
    </dgm:pt>
    <dgm:pt modelId="{06F8857F-FCB7-4D3B-BB88-1D0462857131}" type="pres">
      <dgm:prSet presAssocID="{76695197-0971-4CAB-8F03-E5A51DBAF171}" presName="Name13" presStyleLbl="parChTrans1D2" presStyleIdx="1" presStyleCnt="7"/>
      <dgm:spPr/>
      <dgm:t>
        <a:bodyPr/>
        <a:lstStyle/>
        <a:p>
          <a:endParaRPr lang="zh-CN" altLang="en-US"/>
        </a:p>
      </dgm:t>
    </dgm:pt>
    <dgm:pt modelId="{DE39C13B-AE56-42F2-99D6-1350DEE14291}" type="pres">
      <dgm:prSet presAssocID="{A0B7FFF1-62F7-4F71-9510-B70AA215AE5F}" presName="childText" presStyleLbl="bgAcc1" presStyleIdx="1" presStyleCnt="7" custScaleX="53876" custScaleY="35196" custLinFactNeighborX="-66427" custLinFactNeighborY="-245">
        <dgm:presLayoutVars>
          <dgm:bulletEnabled val="1"/>
        </dgm:presLayoutVars>
      </dgm:prSet>
      <dgm:spPr/>
      <dgm:t>
        <a:bodyPr/>
        <a:lstStyle/>
        <a:p>
          <a:endParaRPr lang="zh-CN" altLang="en-US"/>
        </a:p>
      </dgm:t>
    </dgm:pt>
    <dgm:pt modelId="{848DBD34-050F-4830-B46E-D9ECDB7550F6}" type="pres">
      <dgm:prSet presAssocID="{6A024DD8-17A2-4EA4-AA5C-623FDA935E68}" presName="Name13" presStyleLbl="parChTrans1D2" presStyleIdx="2" presStyleCnt="7"/>
      <dgm:spPr/>
      <dgm:t>
        <a:bodyPr/>
        <a:lstStyle/>
        <a:p>
          <a:endParaRPr lang="zh-CN" altLang="en-US"/>
        </a:p>
      </dgm:t>
    </dgm:pt>
    <dgm:pt modelId="{1525CB52-B068-4F78-B375-64B726154009}" type="pres">
      <dgm:prSet presAssocID="{C25DC4BB-A3FE-4C2B-8EB1-C9A1A0CAB64D}" presName="childText" presStyleLbl="bgAcc1" presStyleIdx="2" presStyleCnt="7" custScaleX="53876" custScaleY="35196" custLinFactNeighborX="-66427" custLinFactNeighborY="-245">
        <dgm:presLayoutVars>
          <dgm:bulletEnabled val="1"/>
        </dgm:presLayoutVars>
      </dgm:prSet>
      <dgm:spPr/>
      <dgm:t>
        <a:bodyPr/>
        <a:lstStyle/>
        <a:p>
          <a:endParaRPr lang="zh-CN" altLang="en-US"/>
        </a:p>
      </dgm:t>
    </dgm:pt>
    <dgm:pt modelId="{78DDB535-95AE-419A-8F80-FF2861A021B7}" type="pres">
      <dgm:prSet presAssocID="{1C268362-BCAC-43E9-95C2-7306D6752E84}" presName="root" presStyleCnt="0"/>
      <dgm:spPr/>
      <dgm:t>
        <a:bodyPr/>
        <a:lstStyle/>
        <a:p>
          <a:endParaRPr lang="zh-CN" altLang="en-US"/>
        </a:p>
      </dgm:t>
    </dgm:pt>
    <dgm:pt modelId="{09ACF68E-EC88-4736-874B-69EC72109149}" type="pres">
      <dgm:prSet presAssocID="{1C268362-BCAC-43E9-95C2-7306D6752E84}" presName="rootComposite" presStyleCnt="0"/>
      <dgm:spPr/>
      <dgm:t>
        <a:bodyPr/>
        <a:lstStyle/>
        <a:p>
          <a:endParaRPr lang="zh-CN" altLang="en-US"/>
        </a:p>
      </dgm:t>
    </dgm:pt>
    <dgm:pt modelId="{AA3972FF-3701-4C35-96F0-7CF15AC77A7B}" type="pres">
      <dgm:prSet presAssocID="{1C268362-BCAC-43E9-95C2-7306D6752E84}" presName="rootText" presStyleLbl="node1" presStyleIdx="1" presStyleCnt="3" custScaleX="73806" custScaleY="39715" custLinFactNeighborX="-29524" custLinFactNeighborY="1849"/>
      <dgm:spPr/>
      <dgm:t>
        <a:bodyPr/>
        <a:lstStyle/>
        <a:p>
          <a:endParaRPr lang="zh-CN" altLang="en-US"/>
        </a:p>
      </dgm:t>
    </dgm:pt>
    <dgm:pt modelId="{E1C8B8F4-5F41-4F22-8B87-7C5D863F063A}" type="pres">
      <dgm:prSet presAssocID="{1C268362-BCAC-43E9-95C2-7306D6752E84}" presName="rootConnector" presStyleLbl="node1" presStyleIdx="1" presStyleCnt="3"/>
      <dgm:spPr/>
      <dgm:t>
        <a:bodyPr/>
        <a:lstStyle/>
        <a:p>
          <a:endParaRPr lang="zh-CN" altLang="en-US"/>
        </a:p>
      </dgm:t>
    </dgm:pt>
    <dgm:pt modelId="{C46A816B-9BD1-43A3-AF84-D1AE950E21CD}" type="pres">
      <dgm:prSet presAssocID="{1C268362-BCAC-43E9-95C2-7306D6752E84}" presName="childShape" presStyleCnt="0"/>
      <dgm:spPr/>
      <dgm:t>
        <a:bodyPr/>
        <a:lstStyle/>
        <a:p>
          <a:endParaRPr lang="zh-CN" altLang="en-US"/>
        </a:p>
      </dgm:t>
    </dgm:pt>
    <dgm:pt modelId="{E8C44493-7653-401C-B59E-F2B3ECABC5AD}" type="pres">
      <dgm:prSet presAssocID="{9658D5E5-6CBB-4311-B718-33D0160CFBF7}" presName="Name13" presStyleLbl="parChTrans1D2" presStyleIdx="3" presStyleCnt="7"/>
      <dgm:spPr/>
      <dgm:t>
        <a:bodyPr/>
        <a:lstStyle/>
        <a:p>
          <a:endParaRPr lang="zh-CN" altLang="en-US"/>
        </a:p>
      </dgm:t>
    </dgm:pt>
    <dgm:pt modelId="{7C047C14-6DF7-47F2-9F90-67C0D2F61687}" type="pres">
      <dgm:prSet presAssocID="{A9B23065-D5EE-4C9A-8F8B-C5953F55F5B3}" presName="childText" presStyleLbl="bgAcc1" presStyleIdx="3" presStyleCnt="7" custScaleX="53876" custScaleY="35196" custLinFactNeighborX="-36905" custLinFactNeighborY="1849">
        <dgm:presLayoutVars>
          <dgm:bulletEnabled val="1"/>
        </dgm:presLayoutVars>
      </dgm:prSet>
      <dgm:spPr/>
      <dgm:t>
        <a:bodyPr/>
        <a:lstStyle/>
        <a:p>
          <a:endParaRPr lang="zh-CN" altLang="en-US"/>
        </a:p>
      </dgm:t>
    </dgm:pt>
    <dgm:pt modelId="{CC85F2D0-2B64-4D98-A257-3D837A3C264E}" type="pres">
      <dgm:prSet presAssocID="{96AAD84C-28B0-4369-AF25-45A4B2B9C114}" presName="Name13" presStyleLbl="parChTrans1D2" presStyleIdx="4" presStyleCnt="7"/>
      <dgm:spPr/>
      <dgm:t>
        <a:bodyPr/>
        <a:lstStyle/>
        <a:p>
          <a:endParaRPr lang="zh-CN" altLang="en-US"/>
        </a:p>
      </dgm:t>
    </dgm:pt>
    <dgm:pt modelId="{86C664E8-236D-4D53-94CC-27061D823830}" type="pres">
      <dgm:prSet presAssocID="{A143B171-3DD2-4C2E-9C34-00290162EAF7}" presName="childText" presStyleLbl="bgAcc1" presStyleIdx="4" presStyleCnt="7" custScaleX="53876" custScaleY="35196" custLinFactNeighborX="-36905" custLinFactNeighborY="1849">
        <dgm:presLayoutVars>
          <dgm:bulletEnabled val="1"/>
        </dgm:presLayoutVars>
      </dgm:prSet>
      <dgm:spPr/>
      <dgm:t>
        <a:bodyPr/>
        <a:lstStyle/>
        <a:p>
          <a:endParaRPr lang="zh-CN" altLang="en-US"/>
        </a:p>
      </dgm:t>
    </dgm:pt>
    <dgm:pt modelId="{5AC77265-BD20-4F24-911D-34EAA5E68ACC}" type="pres">
      <dgm:prSet presAssocID="{5FFFF859-CBA3-4577-961E-C02DE552737E}" presName="Name13" presStyleLbl="parChTrans1D2" presStyleIdx="5" presStyleCnt="7"/>
      <dgm:spPr/>
      <dgm:t>
        <a:bodyPr/>
        <a:lstStyle/>
        <a:p>
          <a:endParaRPr lang="zh-CN" altLang="en-US"/>
        </a:p>
      </dgm:t>
    </dgm:pt>
    <dgm:pt modelId="{1A6353DF-D97D-4C33-80C4-DE55D112FE26}" type="pres">
      <dgm:prSet presAssocID="{3D49ADCC-3507-48A7-8293-9AE7BDF83EF0}" presName="childText" presStyleLbl="bgAcc1" presStyleIdx="5" presStyleCnt="7" custScaleX="53876" custScaleY="35196" custLinFactNeighborX="-36905" custLinFactNeighborY="1849">
        <dgm:presLayoutVars>
          <dgm:bulletEnabled val="1"/>
        </dgm:presLayoutVars>
      </dgm:prSet>
      <dgm:spPr/>
      <dgm:t>
        <a:bodyPr/>
        <a:lstStyle/>
        <a:p>
          <a:endParaRPr lang="zh-CN" altLang="en-US"/>
        </a:p>
      </dgm:t>
    </dgm:pt>
    <dgm:pt modelId="{28E3F502-0E0B-4331-8445-F6BD4302AE03}" type="pres">
      <dgm:prSet presAssocID="{3A895A77-9029-4F26-BDF2-CCFFF1C03589}" presName="Name13" presStyleLbl="parChTrans1D2" presStyleIdx="6" presStyleCnt="7"/>
      <dgm:spPr/>
      <dgm:t>
        <a:bodyPr/>
        <a:lstStyle/>
        <a:p>
          <a:endParaRPr lang="zh-CN" altLang="en-US"/>
        </a:p>
      </dgm:t>
    </dgm:pt>
    <dgm:pt modelId="{14E8833A-5961-4249-8FFB-2F2C8A137564}" type="pres">
      <dgm:prSet presAssocID="{3560B3F1-BE9D-41C8-A1F8-51B5B8486797}" presName="childText" presStyleLbl="bgAcc1" presStyleIdx="6" presStyleCnt="7" custScaleX="53876" custScaleY="35196" custLinFactNeighborX="-36905" custLinFactNeighborY="1849">
        <dgm:presLayoutVars>
          <dgm:bulletEnabled val="1"/>
        </dgm:presLayoutVars>
      </dgm:prSet>
      <dgm:spPr/>
      <dgm:t>
        <a:bodyPr/>
        <a:lstStyle/>
        <a:p>
          <a:endParaRPr lang="zh-CN" altLang="en-US"/>
        </a:p>
      </dgm:t>
    </dgm:pt>
    <dgm:pt modelId="{9846892A-22BD-45FA-AEF3-C9E426311A90}" type="pres">
      <dgm:prSet presAssocID="{6C5410AE-8AA0-4D90-B740-1F541307D756}" presName="root" presStyleCnt="0"/>
      <dgm:spPr/>
      <dgm:t>
        <a:bodyPr/>
        <a:lstStyle/>
        <a:p>
          <a:endParaRPr lang="zh-CN" altLang="en-US"/>
        </a:p>
      </dgm:t>
    </dgm:pt>
    <dgm:pt modelId="{4DCC8109-A449-4131-9EEA-9E34B8880092}" type="pres">
      <dgm:prSet presAssocID="{6C5410AE-8AA0-4D90-B740-1F541307D756}" presName="rootComposite" presStyleCnt="0"/>
      <dgm:spPr/>
      <dgm:t>
        <a:bodyPr/>
        <a:lstStyle/>
        <a:p>
          <a:endParaRPr lang="zh-CN" altLang="en-US"/>
        </a:p>
      </dgm:t>
    </dgm:pt>
    <dgm:pt modelId="{BF96090D-F2C0-4AAF-B288-5B13F39DBEEB}" type="pres">
      <dgm:prSet presAssocID="{6C5410AE-8AA0-4D90-B740-1F541307D756}" presName="rootText" presStyleLbl="node1" presStyleIdx="2" presStyleCnt="3" custScaleX="73806" custScaleY="39715" custLinFactNeighborX="-3545" custLinFactNeighborY="-231"/>
      <dgm:spPr/>
      <dgm:t>
        <a:bodyPr/>
        <a:lstStyle/>
        <a:p>
          <a:endParaRPr lang="zh-CN" altLang="en-US"/>
        </a:p>
      </dgm:t>
    </dgm:pt>
    <dgm:pt modelId="{FAD7434C-D4FD-4C1A-A470-CFF4BCBE476D}" type="pres">
      <dgm:prSet presAssocID="{6C5410AE-8AA0-4D90-B740-1F541307D756}" presName="rootConnector" presStyleLbl="node1" presStyleIdx="2" presStyleCnt="3"/>
      <dgm:spPr/>
      <dgm:t>
        <a:bodyPr/>
        <a:lstStyle/>
        <a:p>
          <a:endParaRPr lang="zh-CN" altLang="en-US"/>
        </a:p>
      </dgm:t>
    </dgm:pt>
    <dgm:pt modelId="{5EE6D173-D92A-4EC7-98E5-0F7D1DF5188A}" type="pres">
      <dgm:prSet presAssocID="{6C5410AE-8AA0-4D90-B740-1F541307D756}" presName="childShape" presStyleCnt="0"/>
      <dgm:spPr/>
      <dgm:t>
        <a:bodyPr/>
        <a:lstStyle/>
        <a:p>
          <a:endParaRPr lang="zh-CN" altLang="en-US"/>
        </a:p>
      </dgm:t>
    </dgm:pt>
  </dgm:ptLst>
  <dgm:cxnLst>
    <dgm:cxn modelId="{69B1882F-E033-4EE3-8360-3C2DAC440E68}" type="presOf" srcId="{1C268362-BCAC-43E9-95C2-7306D6752E84}" destId="{E1C8B8F4-5F41-4F22-8B87-7C5D863F063A}" srcOrd="1" destOrd="0" presId="urn:microsoft.com/office/officeart/2005/8/layout/hierarchy3"/>
    <dgm:cxn modelId="{8AC71DEA-ABF9-406F-A255-9FC826F9D9A7}" srcId="{FD355C77-0CBD-48C1-853F-F5F5B94156BE}" destId="{1C268362-BCAC-43E9-95C2-7306D6752E84}" srcOrd="1" destOrd="0" parTransId="{9F3F6D5E-FB35-4B52-AA01-DEE1445FDF8C}" sibTransId="{DE6C3910-35B9-400A-8BA4-0286B927D68B}"/>
    <dgm:cxn modelId="{479C0DCD-86BD-4454-9729-9EBE82AA6BB8}" type="presOf" srcId="{9658D5E5-6CBB-4311-B718-33D0160CFBF7}" destId="{E8C44493-7653-401C-B59E-F2B3ECABC5AD}" srcOrd="0" destOrd="0" presId="urn:microsoft.com/office/officeart/2005/8/layout/hierarchy3"/>
    <dgm:cxn modelId="{44293161-66C0-4587-8D34-46A66E1EFFDF}" srcId="{1C268362-BCAC-43E9-95C2-7306D6752E84}" destId="{3D49ADCC-3507-48A7-8293-9AE7BDF83EF0}" srcOrd="2" destOrd="0" parTransId="{5FFFF859-CBA3-4577-961E-C02DE552737E}" sibTransId="{E4BC09D4-C685-4DA0-9874-1E5C4BA38A59}"/>
    <dgm:cxn modelId="{C47AB289-C715-40DE-8130-4A6975CE5344}" type="presOf" srcId="{A9B23065-D5EE-4C9A-8F8B-C5953F55F5B3}" destId="{7C047C14-6DF7-47F2-9F90-67C0D2F61687}" srcOrd="0" destOrd="0" presId="urn:microsoft.com/office/officeart/2005/8/layout/hierarchy3"/>
    <dgm:cxn modelId="{64D3B08A-4347-4315-A0BC-554DF540C50A}" type="presOf" srcId="{6A024DD8-17A2-4EA4-AA5C-623FDA935E68}" destId="{848DBD34-050F-4830-B46E-D9ECDB7550F6}" srcOrd="0" destOrd="0" presId="urn:microsoft.com/office/officeart/2005/8/layout/hierarchy3"/>
    <dgm:cxn modelId="{66AA0CC8-6EC7-44E9-88E0-B6DA73A65F4A}" srcId="{1C268362-BCAC-43E9-95C2-7306D6752E84}" destId="{A143B171-3DD2-4C2E-9C34-00290162EAF7}" srcOrd="1" destOrd="0" parTransId="{96AAD84C-28B0-4369-AF25-45A4B2B9C114}" sibTransId="{E732DD80-89D6-41A2-B1FB-259A047D2158}"/>
    <dgm:cxn modelId="{DC7777E6-698D-4F51-B018-2A1CDD6CD1CE}" type="presOf" srcId="{3560B3F1-BE9D-41C8-A1F8-51B5B8486797}" destId="{14E8833A-5961-4249-8FFB-2F2C8A137564}" srcOrd="0" destOrd="0" presId="urn:microsoft.com/office/officeart/2005/8/layout/hierarchy3"/>
    <dgm:cxn modelId="{566B3A03-80ED-4E0A-8E82-2C58F1D3049D}" type="presOf" srcId="{A143B171-3DD2-4C2E-9C34-00290162EAF7}" destId="{86C664E8-236D-4D53-94CC-27061D823830}" srcOrd="0" destOrd="0" presId="urn:microsoft.com/office/officeart/2005/8/layout/hierarchy3"/>
    <dgm:cxn modelId="{24ECCEC3-6E2A-4985-BF1D-EA9A3B31FCBA}" type="presOf" srcId="{58F549E7-3621-444E-BD44-45EF3BAC227C}" destId="{F4576A75-6D56-4C61-AB66-2CA31471671D}" srcOrd="1" destOrd="0" presId="urn:microsoft.com/office/officeart/2005/8/layout/hierarchy3"/>
    <dgm:cxn modelId="{22E575DB-155E-4ED0-8893-B8B9AA9D1A08}" type="presOf" srcId="{6C5410AE-8AA0-4D90-B740-1F541307D756}" destId="{FAD7434C-D4FD-4C1A-A470-CFF4BCBE476D}" srcOrd="1" destOrd="0" presId="urn:microsoft.com/office/officeart/2005/8/layout/hierarchy3"/>
    <dgm:cxn modelId="{DE34F045-DA0A-4B41-96F8-FD41BE6DE146}" srcId="{58F549E7-3621-444E-BD44-45EF3BAC227C}" destId="{A0B7FFF1-62F7-4F71-9510-B70AA215AE5F}" srcOrd="1" destOrd="0" parTransId="{76695197-0971-4CAB-8F03-E5A51DBAF171}" sibTransId="{9DB9F1B6-6A88-4649-9280-854CE009FA21}"/>
    <dgm:cxn modelId="{F59EC5A8-3C27-442C-B082-6E3FCC773988}" srcId="{1C268362-BCAC-43E9-95C2-7306D6752E84}" destId="{3560B3F1-BE9D-41C8-A1F8-51B5B8486797}" srcOrd="3" destOrd="0" parTransId="{3A895A77-9029-4F26-BDF2-CCFFF1C03589}" sibTransId="{086EDE8E-37FB-4336-AA82-00C4F0AA5C7B}"/>
    <dgm:cxn modelId="{7A283215-82BD-4B0F-9974-65831CC7153D}" srcId="{1C268362-BCAC-43E9-95C2-7306D6752E84}" destId="{A9B23065-D5EE-4C9A-8F8B-C5953F55F5B3}" srcOrd="0" destOrd="0" parTransId="{9658D5E5-6CBB-4311-B718-33D0160CFBF7}" sibTransId="{B546C566-F668-4014-8DA8-B10F5D6F3C8F}"/>
    <dgm:cxn modelId="{B39222AB-A5D8-41C3-B9E3-4847A7D459FF}" type="presOf" srcId="{1C268362-BCAC-43E9-95C2-7306D6752E84}" destId="{AA3972FF-3701-4C35-96F0-7CF15AC77A7B}" srcOrd="0" destOrd="0" presId="urn:microsoft.com/office/officeart/2005/8/layout/hierarchy3"/>
    <dgm:cxn modelId="{753A7B68-FE12-47EE-ACAF-9A44207CDB91}" type="presOf" srcId="{3A895A77-9029-4F26-BDF2-CCFFF1C03589}" destId="{28E3F502-0E0B-4331-8445-F6BD4302AE03}" srcOrd="0" destOrd="0" presId="urn:microsoft.com/office/officeart/2005/8/layout/hierarchy3"/>
    <dgm:cxn modelId="{F3BBA494-407B-4E4B-B753-61F6A07BDE02}" type="presOf" srcId="{3FB219EA-8578-41A4-8E97-4F0C8F6C6C38}" destId="{37D94871-5322-40DE-AECC-2A4469E5E642}" srcOrd="0" destOrd="0" presId="urn:microsoft.com/office/officeart/2005/8/layout/hierarchy3"/>
    <dgm:cxn modelId="{8249A77A-C5C2-42B9-97A1-3562E4F58F05}" type="presOf" srcId="{C25DC4BB-A3FE-4C2B-8EB1-C9A1A0CAB64D}" destId="{1525CB52-B068-4F78-B375-64B726154009}" srcOrd="0" destOrd="0" presId="urn:microsoft.com/office/officeart/2005/8/layout/hierarchy3"/>
    <dgm:cxn modelId="{51BC6D7E-D253-4FFA-97AD-CE991F6E47A4}" type="presOf" srcId="{3D49ADCC-3507-48A7-8293-9AE7BDF83EF0}" destId="{1A6353DF-D97D-4C33-80C4-DE55D112FE26}" srcOrd="0" destOrd="0" presId="urn:microsoft.com/office/officeart/2005/8/layout/hierarchy3"/>
    <dgm:cxn modelId="{06F022F3-1F6D-4730-AFC4-402771768235}" srcId="{FD355C77-0CBD-48C1-853F-F5F5B94156BE}" destId="{6C5410AE-8AA0-4D90-B740-1F541307D756}" srcOrd="2" destOrd="0" parTransId="{ACC074CF-B3A9-43CE-A5AA-F3C059297445}" sibTransId="{DAC83C5E-73DA-46F4-93E7-25A8D2E30835}"/>
    <dgm:cxn modelId="{4CC57F62-76A7-4384-BADB-B821543AD993}" srcId="{58F549E7-3621-444E-BD44-45EF3BAC227C}" destId="{93361C0D-23F2-4B3D-B201-83EB1761B8C8}" srcOrd="0" destOrd="0" parTransId="{3FB219EA-8578-41A4-8E97-4F0C8F6C6C38}" sibTransId="{8844EDD9-C90E-42C1-9062-C54ADA585044}"/>
    <dgm:cxn modelId="{6C305F4E-6DC9-4AE8-9580-B5512627BA80}" type="presOf" srcId="{93361C0D-23F2-4B3D-B201-83EB1761B8C8}" destId="{A8016DAB-F301-4840-AE67-2D6F2DEDEB2B}" srcOrd="0" destOrd="0" presId="urn:microsoft.com/office/officeart/2005/8/layout/hierarchy3"/>
    <dgm:cxn modelId="{563BD3CC-A03A-424D-A411-2A18B6CD7FAD}" type="presOf" srcId="{58F549E7-3621-444E-BD44-45EF3BAC227C}" destId="{07A4FD5F-42B0-4F12-8D58-229BBBB0FA03}" srcOrd="0" destOrd="0" presId="urn:microsoft.com/office/officeart/2005/8/layout/hierarchy3"/>
    <dgm:cxn modelId="{2195896E-6F9A-472B-A659-BDF7EAF8C3A7}" type="presOf" srcId="{5FFFF859-CBA3-4577-961E-C02DE552737E}" destId="{5AC77265-BD20-4F24-911D-34EAA5E68ACC}" srcOrd="0" destOrd="0" presId="urn:microsoft.com/office/officeart/2005/8/layout/hierarchy3"/>
    <dgm:cxn modelId="{20B81DCC-2CF5-4365-BACF-617B51B19933}" srcId="{FD355C77-0CBD-48C1-853F-F5F5B94156BE}" destId="{58F549E7-3621-444E-BD44-45EF3BAC227C}" srcOrd="0" destOrd="0" parTransId="{2787D848-F222-4DE9-B0BB-2F9CA4E54E53}" sibTransId="{299CAB24-4194-4CC9-AC6E-9E561F655BEF}"/>
    <dgm:cxn modelId="{FC327788-1119-46C2-9E9F-CE4A4E067A96}" type="presOf" srcId="{FD355C77-0CBD-48C1-853F-F5F5B94156BE}" destId="{A9CBF190-C553-424F-B8DD-D039F9C15106}" srcOrd="0" destOrd="0" presId="urn:microsoft.com/office/officeart/2005/8/layout/hierarchy3"/>
    <dgm:cxn modelId="{44BA96B5-0A12-4274-864C-D50243FE5392}" type="presOf" srcId="{6C5410AE-8AA0-4D90-B740-1F541307D756}" destId="{BF96090D-F2C0-4AAF-B288-5B13F39DBEEB}" srcOrd="0" destOrd="0" presId="urn:microsoft.com/office/officeart/2005/8/layout/hierarchy3"/>
    <dgm:cxn modelId="{EFD30727-BE44-4BAB-B8E3-266A81914789}" type="presOf" srcId="{96AAD84C-28B0-4369-AF25-45A4B2B9C114}" destId="{CC85F2D0-2B64-4D98-A257-3D837A3C264E}" srcOrd="0" destOrd="0" presId="urn:microsoft.com/office/officeart/2005/8/layout/hierarchy3"/>
    <dgm:cxn modelId="{19930307-CB35-4C7B-B139-F1F32BA11C3E}" type="presOf" srcId="{A0B7FFF1-62F7-4F71-9510-B70AA215AE5F}" destId="{DE39C13B-AE56-42F2-99D6-1350DEE14291}" srcOrd="0" destOrd="0" presId="urn:microsoft.com/office/officeart/2005/8/layout/hierarchy3"/>
    <dgm:cxn modelId="{998BFDEB-1EDB-4BE5-80C1-1534088BE3FC}" srcId="{58F549E7-3621-444E-BD44-45EF3BAC227C}" destId="{C25DC4BB-A3FE-4C2B-8EB1-C9A1A0CAB64D}" srcOrd="2" destOrd="0" parTransId="{6A024DD8-17A2-4EA4-AA5C-623FDA935E68}" sibTransId="{24C91CFA-B177-43BE-91A6-F0E32F0D8F90}"/>
    <dgm:cxn modelId="{73B8443E-BDB8-4DAA-821D-EAE907D5AEBA}" type="presOf" srcId="{76695197-0971-4CAB-8F03-E5A51DBAF171}" destId="{06F8857F-FCB7-4D3B-BB88-1D0462857131}" srcOrd="0" destOrd="0" presId="urn:microsoft.com/office/officeart/2005/8/layout/hierarchy3"/>
    <dgm:cxn modelId="{71F07BF6-D2BD-470F-A0D1-ACF60DB3E234}" type="presParOf" srcId="{A9CBF190-C553-424F-B8DD-D039F9C15106}" destId="{520020DA-EE68-44AB-8FE1-DE14417D5E77}" srcOrd="0" destOrd="0" presId="urn:microsoft.com/office/officeart/2005/8/layout/hierarchy3"/>
    <dgm:cxn modelId="{3F26EBBC-642A-44A4-9FF6-5CC94BBF0506}" type="presParOf" srcId="{520020DA-EE68-44AB-8FE1-DE14417D5E77}" destId="{D26DEBB0-8C2E-479F-AD62-F5963903A862}" srcOrd="0" destOrd="0" presId="urn:microsoft.com/office/officeart/2005/8/layout/hierarchy3"/>
    <dgm:cxn modelId="{A0700159-3C3F-46FF-9B85-FCC728303ED8}" type="presParOf" srcId="{D26DEBB0-8C2E-479F-AD62-F5963903A862}" destId="{07A4FD5F-42B0-4F12-8D58-229BBBB0FA03}" srcOrd="0" destOrd="0" presId="urn:microsoft.com/office/officeart/2005/8/layout/hierarchy3"/>
    <dgm:cxn modelId="{C062ACEF-E159-437D-8513-20B1343124C2}" type="presParOf" srcId="{D26DEBB0-8C2E-479F-AD62-F5963903A862}" destId="{F4576A75-6D56-4C61-AB66-2CA31471671D}" srcOrd="1" destOrd="0" presId="urn:microsoft.com/office/officeart/2005/8/layout/hierarchy3"/>
    <dgm:cxn modelId="{2B4D3F3B-5620-4BD3-BD73-63236A0FD450}" type="presParOf" srcId="{520020DA-EE68-44AB-8FE1-DE14417D5E77}" destId="{A9B793AD-D61D-4F28-8EC1-442EE55838BA}" srcOrd="1" destOrd="0" presId="urn:microsoft.com/office/officeart/2005/8/layout/hierarchy3"/>
    <dgm:cxn modelId="{812BF573-FE6C-4432-8EF9-84D5405E3FE4}" type="presParOf" srcId="{A9B793AD-D61D-4F28-8EC1-442EE55838BA}" destId="{37D94871-5322-40DE-AECC-2A4469E5E642}" srcOrd="0" destOrd="0" presId="urn:microsoft.com/office/officeart/2005/8/layout/hierarchy3"/>
    <dgm:cxn modelId="{174280B9-030A-4CFE-95B4-8B9CDBB0D1D4}" type="presParOf" srcId="{A9B793AD-D61D-4F28-8EC1-442EE55838BA}" destId="{A8016DAB-F301-4840-AE67-2D6F2DEDEB2B}" srcOrd="1" destOrd="0" presId="urn:microsoft.com/office/officeart/2005/8/layout/hierarchy3"/>
    <dgm:cxn modelId="{9B2E674A-4C57-470E-B61F-AACCE1D5EF85}" type="presParOf" srcId="{A9B793AD-D61D-4F28-8EC1-442EE55838BA}" destId="{06F8857F-FCB7-4D3B-BB88-1D0462857131}" srcOrd="2" destOrd="0" presId="urn:microsoft.com/office/officeart/2005/8/layout/hierarchy3"/>
    <dgm:cxn modelId="{EEE15732-FFF2-4F1C-A11C-550F049BF71D}" type="presParOf" srcId="{A9B793AD-D61D-4F28-8EC1-442EE55838BA}" destId="{DE39C13B-AE56-42F2-99D6-1350DEE14291}" srcOrd="3" destOrd="0" presId="urn:microsoft.com/office/officeart/2005/8/layout/hierarchy3"/>
    <dgm:cxn modelId="{089636F0-80B1-4DC8-B716-822424D170C9}" type="presParOf" srcId="{A9B793AD-D61D-4F28-8EC1-442EE55838BA}" destId="{848DBD34-050F-4830-B46E-D9ECDB7550F6}" srcOrd="4" destOrd="0" presId="urn:microsoft.com/office/officeart/2005/8/layout/hierarchy3"/>
    <dgm:cxn modelId="{4A3DA840-7EFA-405C-9ACE-5D410526582E}" type="presParOf" srcId="{A9B793AD-D61D-4F28-8EC1-442EE55838BA}" destId="{1525CB52-B068-4F78-B375-64B726154009}" srcOrd="5" destOrd="0" presId="urn:microsoft.com/office/officeart/2005/8/layout/hierarchy3"/>
    <dgm:cxn modelId="{033168F8-4650-40D4-A404-1DA8BF8C27BA}" type="presParOf" srcId="{A9CBF190-C553-424F-B8DD-D039F9C15106}" destId="{78DDB535-95AE-419A-8F80-FF2861A021B7}" srcOrd="1" destOrd="0" presId="urn:microsoft.com/office/officeart/2005/8/layout/hierarchy3"/>
    <dgm:cxn modelId="{8A01FD9D-FBCF-4F94-9330-C5191BAFD99D}" type="presParOf" srcId="{78DDB535-95AE-419A-8F80-FF2861A021B7}" destId="{09ACF68E-EC88-4736-874B-69EC72109149}" srcOrd="0" destOrd="0" presId="urn:microsoft.com/office/officeart/2005/8/layout/hierarchy3"/>
    <dgm:cxn modelId="{A1515D54-7B09-4A21-B13B-B685405CB929}" type="presParOf" srcId="{09ACF68E-EC88-4736-874B-69EC72109149}" destId="{AA3972FF-3701-4C35-96F0-7CF15AC77A7B}" srcOrd="0" destOrd="0" presId="urn:microsoft.com/office/officeart/2005/8/layout/hierarchy3"/>
    <dgm:cxn modelId="{44F41DA2-EB3F-4CE2-8C5B-144EFAD270B3}" type="presParOf" srcId="{09ACF68E-EC88-4736-874B-69EC72109149}" destId="{E1C8B8F4-5F41-4F22-8B87-7C5D863F063A}" srcOrd="1" destOrd="0" presId="urn:microsoft.com/office/officeart/2005/8/layout/hierarchy3"/>
    <dgm:cxn modelId="{B80F7407-4036-410A-BCA8-BEA6EA327775}" type="presParOf" srcId="{78DDB535-95AE-419A-8F80-FF2861A021B7}" destId="{C46A816B-9BD1-43A3-AF84-D1AE950E21CD}" srcOrd="1" destOrd="0" presId="urn:microsoft.com/office/officeart/2005/8/layout/hierarchy3"/>
    <dgm:cxn modelId="{62CE6D33-9FDC-46B7-8950-6DFE2E2E1E96}" type="presParOf" srcId="{C46A816B-9BD1-43A3-AF84-D1AE950E21CD}" destId="{E8C44493-7653-401C-B59E-F2B3ECABC5AD}" srcOrd="0" destOrd="0" presId="urn:microsoft.com/office/officeart/2005/8/layout/hierarchy3"/>
    <dgm:cxn modelId="{034AC19E-E11C-4D33-BF3F-9DDDB62BC6EC}" type="presParOf" srcId="{C46A816B-9BD1-43A3-AF84-D1AE950E21CD}" destId="{7C047C14-6DF7-47F2-9F90-67C0D2F61687}" srcOrd="1" destOrd="0" presId="urn:microsoft.com/office/officeart/2005/8/layout/hierarchy3"/>
    <dgm:cxn modelId="{5E65F3A8-705A-42C2-AB4F-D7FD549B6963}" type="presParOf" srcId="{C46A816B-9BD1-43A3-AF84-D1AE950E21CD}" destId="{CC85F2D0-2B64-4D98-A257-3D837A3C264E}" srcOrd="2" destOrd="0" presId="urn:microsoft.com/office/officeart/2005/8/layout/hierarchy3"/>
    <dgm:cxn modelId="{9FAB821F-699C-41D1-B41F-3DC655C458DD}" type="presParOf" srcId="{C46A816B-9BD1-43A3-AF84-D1AE950E21CD}" destId="{86C664E8-236D-4D53-94CC-27061D823830}" srcOrd="3" destOrd="0" presId="urn:microsoft.com/office/officeart/2005/8/layout/hierarchy3"/>
    <dgm:cxn modelId="{2792936B-35FA-4ECF-AED3-1882BA0A192D}" type="presParOf" srcId="{C46A816B-9BD1-43A3-AF84-D1AE950E21CD}" destId="{5AC77265-BD20-4F24-911D-34EAA5E68ACC}" srcOrd="4" destOrd="0" presId="urn:microsoft.com/office/officeart/2005/8/layout/hierarchy3"/>
    <dgm:cxn modelId="{68C3D42C-A3AA-4BDD-AD25-0A2FF5F52AE3}" type="presParOf" srcId="{C46A816B-9BD1-43A3-AF84-D1AE950E21CD}" destId="{1A6353DF-D97D-4C33-80C4-DE55D112FE26}" srcOrd="5" destOrd="0" presId="urn:microsoft.com/office/officeart/2005/8/layout/hierarchy3"/>
    <dgm:cxn modelId="{F50DB6C8-24B3-4E26-BB62-2680CCAE44AF}" type="presParOf" srcId="{C46A816B-9BD1-43A3-AF84-D1AE950E21CD}" destId="{28E3F502-0E0B-4331-8445-F6BD4302AE03}" srcOrd="6" destOrd="0" presId="urn:microsoft.com/office/officeart/2005/8/layout/hierarchy3"/>
    <dgm:cxn modelId="{84FB3704-CDA7-4BF7-A0FE-9701B6683A77}" type="presParOf" srcId="{C46A816B-9BD1-43A3-AF84-D1AE950E21CD}" destId="{14E8833A-5961-4249-8FFB-2F2C8A137564}" srcOrd="7" destOrd="0" presId="urn:microsoft.com/office/officeart/2005/8/layout/hierarchy3"/>
    <dgm:cxn modelId="{DCC5B9B6-34CF-4F70-A63F-D6B7FB5A6699}" type="presParOf" srcId="{A9CBF190-C553-424F-B8DD-D039F9C15106}" destId="{9846892A-22BD-45FA-AEF3-C9E426311A90}" srcOrd="2" destOrd="0" presId="urn:microsoft.com/office/officeart/2005/8/layout/hierarchy3"/>
    <dgm:cxn modelId="{9B3B8201-47A7-42A0-A5D6-1090B914FF8A}" type="presParOf" srcId="{9846892A-22BD-45FA-AEF3-C9E426311A90}" destId="{4DCC8109-A449-4131-9EEA-9E34B8880092}" srcOrd="0" destOrd="0" presId="urn:microsoft.com/office/officeart/2005/8/layout/hierarchy3"/>
    <dgm:cxn modelId="{E2068FA5-6004-4904-ACEA-981A984E3C06}" type="presParOf" srcId="{4DCC8109-A449-4131-9EEA-9E34B8880092}" destId="{BF96090D-F2C0-4AAF-B288-5B13F39DBEEB}" srcOrd="0" destOrd="0" presId="urn:microsoft.com/office/officeart/2005/8/layout/hierarchy3"/>
    <dgm:cxn modelId="{6FA25B47-7E17-416D-9CC0-F686048DFC07}" type="presParOf" srcId="{4DCC8109-A449-4131-9EEA-9E34B8880092}" destId="{FAD7434C-D4FD-4C1A-A470-CFF4BCBE476D}" srcOrd="1" destOrd="0" presId="urn:microsoft.com/office/officeart/2005/8/layout/hierarchy3"/>
    <dgm:cxn modelId="{2E9AFD50-42FE-4559-A752-1709F7EDA2F7}" type="presParOf" srcId="{9846892A-22BD-45FA-AEF3-C9E426311A90}" destId="{5EE6D173-D92A-4EC7-98E5-0F7D1DF5188A}"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a:t>请将此处改为本章标题</a:t>
            </a:r>
            <a:endParaRPr lang="en-US" altLang="zh-CN"/>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pPr>
                <a:defRPr/>
              </a:pPr>
              <a:t>‹#›</a:t>
            </a:fld>
            <a:endParaRPr lang="en-US" altLang="zh-CN"/>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5"/>
          <p:cNvSpPr>
            <a:spLocks noGrp="1" noChangeArrowheads="1"/>
          </p:cNvSpPr>
          <p:nvPr>
            <p:ph type="body" sz="quarter" idx="3"/>
          </p:nvPr>
        </p:nvSpPr>
        <p:spPr bwMode="auto">
          <a:xfrm>
            <a:off x="583903" y="4616450"/>
            <a:ext cx="5931494" cy="5109368"/>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smtClean="0"/>
              <a:t>Click here to add content</a:t>
            </a:r>
            <a:endParaRPr lang="en-US" altLang="zh-CN" noProof="0" dirty="0"/>
          </a:p>
          <a:p>
            <a:pPr lvl="1"/>
            <a:r>
              <a:rPr lang="en-US" altLang="zh-CN" noProof="0" dirty="0"/>
              <a:t>Click here to add content</a:t>
            </a:r>
          </a:p>
          <a:p>
            <a:pPr lvl="2"/>
            <a:r>
              <a:rPr lang="en-US" altLang="zh-CN" noProof="0" dirty="0"/>
              <a:t>Click here to add content</a:t>
            </a:r>
          </a:p>
        </p:txBody>
      </p:sp>
      <p:sp>
        <p:nvSpPr>
          <p:cNvPr id="68610" name="Rectangle 4"/>
          <p:cNvSpPr>
            <a:spLocks noGrp="1" noRot="1" noChangeAspect="1" noChangeArrowheads="1" noTextEdit="1"/>
          </p:cNvSpPr>
          <p:nvPr>
            <p:ph type="sldImg" idx="2"/>
          </p:nvPr>
        </p:nvSpPr>
        <p:spPr bwMode="auto">
          <a:xfrm>
            <a:off x="583903" y="765609"/>
            <a:ext cx="5931493" cy="3336983"/>
          </a:xfrm>
          <a:prstGeom prst="rect">
            <a:avLst/>
          </a:prstGeom>
          <a:noFill/>
          <a:ln w="9525">
            <a:solidFill>
              <a:srgbClr val="000000"/>
            </a:solidFill>
            <a:miter lim="800000"/>
            <a:headEnd/>
            <a:tailEnd/>
          </a:ln>
        </p:spPr>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微软雅黑" panose="020B0503020204020204" pitchFamily="34" charset="-122"/>
        <a:ea typeface="微软雅黑" panose="020B0503020204020204" pitchFamily="34"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微软雅黑" panose="020B0503020204020204" pitchFamily="34" charset="-122"/>
        <a:ea typeface="微软雅黑" panose="020B0503020204020204" pitchFamily="34"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482" userDrawn="1">
          <p15:clr>
            <a:srgbClr val="F26B43"/>
          </p15:clr>
        </p15:guide>
        <p15:guide id="2" orient="horz" pos="29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图像占位符 8"/>
          <p:cNvSpPr>
            <a:spLocks noGrp="1" noRot="1" noChangeAspect="1"/>
          </p:cNvSpPr>
          <p:nvPr>
            <p:ph type="sldImg"/>
          </p:nvPr>
        </p:nvSpPr>
        <p:spPr>
          <a:xfrm>
            <a:off x="584200" y="765175"/>
            <a:ext cx="5930900" cy="3336925"/>
          </a:xfrm>
        </p:spPr>
      </p:sp>
      <p:sp>
        <p:nvSpPr>
          <p:cNvPr id="10" name="备注占位符 9"/>
          <p:cNvSpPr>
            <a:spLocks noGrp="1"/>
          </p:cNvSpPr>
          <p:nvPr>
            <p:ph type="body" sz="quarter" idx="10"/>
          </p:nvPr>
        </p:nvSpPr>
        <p:spPr/>
        <p:txBody>
          <a:bodyPr/>
          <a:lstStyle/>
          <a:p>
            <a:endParaRPr lang="en-US" altLang="zh-CN" dirty="0" smtClean="0"/>
          </a:p>
          <a:p>
            <a:endParaRPr lang="zh-CN" altLang="en-US" dirty="0"/>
          </a:p>
        </p:txBody>
      </p:sp>
      <p:sp>
        <p:nvSpPr>
          <p:cNvPr id="11" name="备注占位符 10"/>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8088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03923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34294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980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28957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dirty="0" smtClean="0"/>
          </a:p>
          <a:p>
            <a:endParaRPr lang="zh-CN" altLang="en-US" dirty="0"/>
          </a:p>
        </p:txBody>
      </p:sp>
    </p:spTree>
    <p:extLst>
      <p:ext uri="{BB962C8B-B14F-4D97-AF65-F5344CB8AC3E}">
        <p14:creationId xmlns:p14="http://schemas.microsoft.com/office/powerpoint/2010/main" val="317550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621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1205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31697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803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华为鲲鹏技术生态提供云服务、工具链、社区到专业服务的全方位支持。</a:t>
            </a:r>
            <a:endParaRPr lang="zh-CN" altLang="en-US" dirty="0"/>
          </a:p>
        </p:txBody>
      </p:sp>
    </p:spTree>
    <p:extLst>
      <p:ext uri="{BB962C8B-B14F-4D97-AF65-F5344CB8AC3E}">
        <p14:creationId xmlns:p14="http://schemas.microsoft.com/office/powerpoint/2010/main" val="171112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8063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鲲鹏云专业服务：客户业务系统一站式搬迁服务。</a:t>
            </a:r>
            <a:endParaRPr lang="zh-CN" altLang="en-US" dirty="0"/>
          </a:p>
        </p:txBody>
      </p:sp>
    </p:spTree>
    <p:extLst>
      <p:ext uri="{BB962C8B-B14F-4D97-AF65-F5344CB8AC3E}">
        <p14:creationId xmlns:p14="http://schemas.microsoft.com/office/powerpoint/2010/main" val="3133655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583903" y="4253210"/>
            <a:ext cx="5931494" cy="5109368"/>
          </a:xfrm>
        </p:spPr>
        <p:txBody>
          <a:bodyPr/>
          <a:lstStyle/>
          <a:p>
            <a:endParaRPr lang="en-US" altLang="ko-KR" dirty="0" smtClean="0"/>
          </a:p>
        </p:txBody>
      </p:sp>
      <p:sp>
        <p:nvSpPr>
          <p:cNvPr id="7" name="幻灯片图像占位符 6"/>
          <p:cNvSpPr>
            <a:spLocks noGrp="1" noRot="1" noChangeAspect="1"/>
          </p:cNvSpPr>
          <p:nvPr>
            <p:ph type="sldImg"/>
          </p:nvPr>
        </p:nvSpPr>
        <p:spPr/>
      </p:sp>
    </p:spTree>
    <p:extLst>
      <p:ext uri="{BB962C8B-B14F-4D97-AF65-F5344CB8AC3E}">
        <p14:creationId xmlns:p14="http://schemas.microsoft.com/office/powerpoint/2010/main" val="3881754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684213" y="868834"/>
            <a:ext cx="5931494" cy="2088232"/>
          </a:xfrm>
        </p:spPr>
        <p:txBody>
          <a:bodyPr/>
          <a:lstStyle/>
          <a:p>
            <a:endParaRPr lang="ko-KR" altLang="en-US" dirty="0" smtClean="0"/>
          </a:p>
          <a:p>
            <a:endParaRPr lang="zh-CN" altLang="en-US" dirty="0"/>
          </a:p>
        </p:txBody>
      </p:sp>
    </p:spTree>
    <p:extLst>
      <p:ext uri="{BB962C8B-B14F-4D97-AF65-F5344CB8AC3E}">
        <p14:creationId xmlns:p14="http://schemas.microsoft.com/office/powerpoint/2010/main" val="2208453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8565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鲲鹏社区：联合伙伴、开发者等，汇聚全栈的资源和经验。</a:t>
            </a:r>
            <a:endParaRPr lang="zh-CN" altLang="en-US" dirty="0"/>
          </a:p>
        </p:txBody>
      </p:sp>
    </p:spTree>
    <p:extLst>
      <p:ext uri="{BB962C8B-B14F-4D97-AF65-F5344CB8AC3E}">
        <p14:creationId xmlns:p14="http://schemas.microsoft.com/office/powerpoint/2010/main" val="1918380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86993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sz="1100" b="0" i="0" u="none" strike="noStrike" kern="1200" baseline="0" dirty="0" smtClean="0">
              <a:solidFill>
                <a:schemeClr val="tx1"/>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5549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2414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50000"/>
              </a:lnSpc>
              <a:spcBef>
                <a:spcPct val="0"/>
              </a:spcBef>
              <a:spcAft>
                <a:spcPts val="600"/>
              </a:spcAft>
              <a:buClrTx/>
              <a:buSzPct val="60000"/>
              <a:buFont typeface="Wingdings" pitchFamily="2" charset="2"/>
              <a:buChar char="l"/>
              <a:tabLst/>
              <a:defRPr/>
            </a:pPr>
            <a:endParaRPr lang="en-US" altLang="zh-CN" sz="1600" kern="1200" dirty="0" smtClean="0">
              <a:solidFill>
                <a:srgbClr val="002060"/>
              </a:solidFill>
              <a:latin typeface="+mn-ea"/>
              <a:ea typeface="微软雅黑" panose="020B0503020204020204" pitchFamily="34" charset="-122"/>
              <a:cs typeface="+mn-cs"/>
            </a:endParaRPr>
          </a:p>
          <a:p>
            <a:pPr marL="180975" marR="0" lvl="0" indent="-180975" algn="l" defTabSz="914400" rtl="0" eaLnBrk="1" fontAlgn="base" latinLnBrk="0" hangingPunct="1">
              <a:lnSpc>
                <a:spcPct val="150000"/>
              </a:lnSpc>
              <a:spcBef>
                <a:spcPct val="0"/>
              </a:spcBef>
              <a:spcAft>
                <a:spcPts val="600"/>
              </a:spcAft>
              <a:buClrTx/>
              <a:buSzPct val="60000"/>
              <a:buFont typeface="Wingdings" pitchFamily="2" charset="2"/>
              <a:buChar char="l"/>
              <a:tabLst/>
              <a:defRPr/>
            </a:pPr>
            <a:endParaRPr lang="zh-CN" altLang="en-US" sz="1600" kern="1200" dirty="0" smtClean="0">
              <a:solidFill>
                <a:srgbClr val="002060"/>
              </a:solidFill>
              <a:latin typeface="+mn-ea"/>
              <a:ea typeface="微软雅黑" panose="020B0503020204020204" pitchFamily="34" charset="-122"/>
              <a:cs typeface="+mn-cs"/>
            </a:endParaRPr>
          </a:p>
          <a:p>
            <a:pPr marL="180975" marR="0" lvl="0" indent="-180975" algn="l" defTabSz="914400" rtl="0" eaLnBrk="1" fontAlgn="base" latinLnBrk="0" hangingPunct="1">
              <a:lnSpc>
                <a:spcPct val="150000"/>
              </a:lnSpc>
              <a:spcBef>
                <a:spcPct val="0"/>
              </a:spcBef>
              <a:spcAft>
                <a:spcPts val="600"/>
              </a:spcAft>
              <a:buClrTx/>
              <a:buSzPct val="60000"/>
              <a:buFont typeface="Wingdings" pitchFamily="2" charset="2"/>
              <a:buChar char="l"/>
              <a:tabLst/>
              <a:defRPr/>
            </a:pPr>
            <a:endParaRPr lang="zh-CN" altLang="en-US" sz="1600" kern="1200" dirty="0" smtClean="0">
              <a:solidFill>
                <a:srgbClr val="002060"/>
              </a:solidFill>
              <a:latin typeface="+mn-ea"/>
              <a:ea typeface="微软雅黑" panose="020B0503020204020204" pitchFamily="34" charset="-122"/>
              <a:cs typeface="+mn-cs"/>
            </a:endParaRPr>
          </a:p>
        </p:txBody>
      </p:sp>
    </p:spTree>
    <p:extLst>
      <p:ext uri="{BB962C8B-B14F-4D97-AF65-F5344CB8AC3E}">
        <p14:creationId xmlns:p14="http://schemas.microsoft.com/office/powerpoint/2010/main" val="340362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lnSpc>
                <a:spcPct val="150000"/>
              </a:lnSpc>
              <a:buNone/>
            </a:pPr>
            <a:endParaRPr lang="zh-CN" altLang="en-US" sz="1600" dirty="0" smtClean="0">
              <a:solidFill>
                <a:schemeClr val="tx1"/>
              </a:solidFill>
              <a:latin typeface="+mn-ea"/>
            </a:endParaRPr>
          </a:p>
        </p:txBody>
      </p:sp>
    </p:spTree>
    <p:extLst>
      <p:ext uri="{BB962C8B-B14F-4D97-AF65-F5344CB8AC3E}">
        <p14:creationId xmlns:p14="http://schemas.microsoft.com/office/powerpoint/2010/main" val="272477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en-US" altLang="zh-CN" dirty="0" smtClean="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112058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771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7241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it-IT" altLang="zh-CN" dirty="0" smtClean="0"/>
              <a:t>I/D: I cache</a:t>
            </a:r>
            <a:r>
              <a:rPr lang="zh-CN" altLang="it-IT" dirty="0" smtClean="0"/>
              <a:t>和</a:t>
            </a:r>
            <a:r>
              <a:rPr lang="it-IT" altLang="zh-CN" dirty="0" smtClean="0"/>
              <a:t>Dcache</a:t>
            </a:r>
            <a:endParaRPr lang="en-US" altLang="zh-CN" dirty="0" smtClean="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164707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en-US" altLang="zh-CN" dirty="0" smtClean="0">
              <a:sym typeface="Arial"/>
            </a:endParaRPr>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916914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614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54939" y="9440647"/>
            <a:ext cx="2949099" cy="498692"/>
          </a:xfrm>
          <a:prstGeom prst="rect">
            <a:avLst/>
          </a:prstGeom>
        </p:spPr>
        <p:txBody>
          <a:bodyPr/>
          <a:lstStyle/>
          <a:p>
            <a:fld id="{91349977-975B-45E5-88F4-DD71ACCAC750}" type="slidenum">
              <a:rPr lang="zh-CN" altLang="en-US" smtClean="0"/>
              <a:t>34</a:t>
            </a:fld>
            <a:endParaRPr lang="zh-CN" altLang="en-US"/>
          </a:p>
        </p:txBody>
      </p:sp>
    </p:spTree>
    <p:extLst>
      <p:ext uri="{BB962C8B-B14F-4D97-AF65-F5344CB8AC3E}">
        <p14:creationId xmlns:p14="http://schemas.microsoft.com/office/powerpoint/2010/main" val="4272940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xfrm>
            <a:off x="381000" y="685800"/>
            <a:ext cx="6096000" cy="3429000"/>
          </a:xfrm>
          <a:ln/>
        </p:spPr>
      </p:sp>
      <p:sp>
        <p:nvSpPr>
          <p:cNvPr id="84995" name="备注占位符 2"/>
          <p:cNvSpPr>
            <a:spLocks noGrp="1"/>
          </p:cNvSpPr>
          <p:nvPr>
            <p:ph type="body" idx="1"/>
          </p:nvPr>
        </p:nvSpPr>
        <p:spPr>
          <a:noFill/>
          <a:ln/>
        </p:spPr>
        <p:txBody>
          <a:bodyPr/>
          <a:lstStyle/>
          <a:p>
            <a:pPr marL="0" indent="0">
              <a:buNone/>
            </a:pPr>
            <a:endParaRPr lang="zh-CN" altLang="en-US" dirty="0" smtClean="0">
              <a:latin typeface="Arial" pitchFamily="34" charset="0"/>
            </a:endParaRPr>
          </a:p>
        </p:txBody>
      </p:sp>
      <p:sp>
        <p:nvSpPr>
          <p:cNvPr id="84996" name="灯片编号占位符 3"/>
          <p:cNvSpPr>
            <a:spLocks noGrp="1"/>
          </p:cNvSpPr>
          <p:nvPr>
            <p:ph type="sldNum" sz="quarter" idx="5"/>
          </p:nvPr>
        </p:nvSpPr>
        <p:spPr>
          <a:xfrm>
            <a:off x="3884613" y="8685213"/>
            <a:ext cx="2971800" cy="458787"/>
          </a:xfrm>
          <a:prstGeom prst="rect">
            <a:avLst/>
          </a:prstGeom>
          <a:noFill/>
        </p:spPr>
        <p:txBody>
          <a:bodyPr/>
          <a:lstStyle/>
          <a:p>
            <a:fld id="{F75A9866-5901-43A6-896B-E86D5D2F1646}" type="slidenum">
              <a:rPr lang="zh-CN" altLang="en-US" smtClean="0">
                <a:latin typeface="Arial" pitchFamily="34" charset="0"/>
              </a:rPr>
              <a:pPr/>
              <a:t>35</a:t>
            </a:fld>
            <a:endParaRPr lang="en-US" altLang="zh-CN" smtClean="0">
              <a:latin typeface="Arial" pitchFamily="34" charset="0"/>
            </a:endParaRPr>
          </a:p>
        </p:txBody>
      </p:sp>
    </p:spTree>
    <p:extLst>
      <p:ext uri="{BB962C8B-B14F-4D97-AF65-F5344CB8AC3E}">
        <p14:creationId xmlns:p14="http://schemas.microsoft.com/office/powerpoint/2010/main" val="1728057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4030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27866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350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zh-CN" altLang="en-US" dirty="0" smtClean="0"/>
          </a:p>
          <a:p>
            <a:endParaRPr lang="zh-CN" altLang="en-US" dirty="0" smtClean="0"/>
          </a:p>
          <a:p>
            <a:endParaRPr lang="zh-CN" altLang="en-US" dirty="0" smtClean="0"/>
          </a:p>
          <a:p>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523333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30044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3555745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4200" y="4335506"/>
            <a:ext cx="5931494" cy="5109368"/>
          </a:xfrm>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en-US" altLang="zh-CN" sz="1100" kern="1200" dirty="0" smtClean="0">
              <a:solidFill>
                <a:schemeClr val="dk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DEE4F5E1-6556-46A7-9032-25A8AECBF66F}"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2722218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38169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lnSpc>
                <a:spcPct val="150000"/>
              </a:lnSpc>
              <a:buNone/>
            </a:pPr>
            <a:endParaRPr lang="zh-CN" altLang="en-US" sz="1600" dirty="0" smtClean="0">
              <a:solidFill>
                <a:schemeClr val="tx1"/>
              </a:solidFill>
              <a:latin typeface="+mn-ea"/>
            </a:endParaRPr>
          </a:p>
        </p:txBody>
      </p:sp>
    </p:spTree>
    <p:extLst>
      <p:ext uri="{BB962C8B-B14F-4D97-AF65-F5344CB8AC3E}">
        <p14:creationId xmlns:p14="http://schemas.microsoft.com/office/powerpoint/2010/main" val="2995923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sz="1100" dirty="0" smtClean="0">
              <a:solidFill>
                <a:schemeClr val="bg1">
                  <a:lumMod val="50000"/>
                </a:schemeClr>
              </a:solidFill>
              <a:cs typeface="Arial" panose="020B0604020202020204" pitchFamily="34" charset="0"/>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dirty="0"/>
          </a:p>
        </p:txBody>
      </p:sp>
    </p:spTree>
    <p:extLst>
      <p:ext uri="{BB962C8B-B14F-4D97-AF65-F5344CB8AC3E}">
        <p14:creationId xmlns:p14="http://schemas.microsoft.com/office/powerpoint/2010/main" val="1598517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1471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573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a:xfrm>
            <a:off x="3854939" y="9440647"/>
            <a:ext cx="2949099" cy="498692"/>
          </a:xfrm>
          <a:prstGeom prst="rect">
            <a:avLst/>
          </a:prstGeom>
        </p:spPr>
        <p:txBody>
          <a:bodyPr/>
          <a:lstStyle/>
          <a:p>
            <a:fld id="{E3D1208B-ABB5-48F0-93EC-79B837E3F925}" type="slidenum">
              <a:rPr lang="zh-CN" altLang="en-US" smtClean="0">
                <a:solidFill>
                  <a:prstClr val="black"/>
                </a:solidFill>
                <a:latin typeface="Arial" panose="020B0604020202020204" pitchFamily="34" charset="0"/>
              </a:rPr>
              <a:pPr/>
              <a:t>47</a:t>
            </a:fld>
            <a:endParaRPr lang="en-US" altLang="zh-CN" dirty="0">
              <a:solidFill>
                <a:prstClr val="black"/>
              </a:solidFill>
              <a:latin typeface="Arial" panose="020B0604020202020204" pitchFamily="34" charset="0"/>
            </a:endParaRPr>
          </a:p>
        </p:txBody>
      </p:sp>
    </p:spTree>
    <p:extLst>
      <p:ext uri="{BB962C8B-B14F-4D97-AF65-F5344CB8AC3E}">
        <p14:creationId xmlns:p14="http://schemas.microsoft.com/office/powerpoint/2010/main" val="214697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96538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670117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605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000215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p:txBody>
      </p:sp>
    </p:spTree>
    <p:extLst>
      <p:ext uri="{BB962C8B-B14F-4D97-AF65-F5344CB8AC3E}">
        <p14:creationId xmlns:p14="http://schemas.microsoft.com/office/powerpoint/2010/main" val="2233495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en-US" altLang="zh-CN" sz="1100" kern="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141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endParaRPr lang="zh-CN" altLang="en-US" dirty="0"/>
          </a:p>
        </p:txBody>
      </p:sp>
    </p:spTree>
    <p:extLst>
      <p:ext uri="{BB962C8B-B14F-4D97-AF65-F5344CB8AC3E}">
        <p14:creationId xmlns:p14="http://schemas.microsoft.com/office/powerpoint/2010/main" val="1829320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41453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endParaRPr lang="zh-CN" altLang="en-US" dirty="0"/>
          </a:p>
        </p:txBody>
      </p:sp>
    </p:spTree>
    <p:extLst>
      <p:ext uri="{BB962C8B-B14F-4D97-AF65-F5344CB8AC3E}">
        <p14:creationId xmlns:p14="http://schemas.microsoft.com/office/powerpoint/2010/main" val="27348354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endParaRPr lang="zh-CN" altLang="zh-CN" dirty="0" smtClean="0">
              <a:sym typeface="Arial"/>
            </a:endParaRPr>
          </a:p>
          <a:p>
            <a:pPr lvl="0"/>
            <a:endParaRPr lang="zh-CN" altLang="zh-CN" dirty="0" smtClean="0"/>
          </a:p>
          <a:p>
            <a:pPr lvl="0"/>
            <a:endParaRPr lang="zh-CN" altLang="en-US" dirty="0" smtClean="0"/>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882596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583903" y="4363245"/>
            <a:ext cx="5931494" cy="5109368"/>
          </a:xfrm>
        </p:spPr>
        <p:txBody>
          <a:bodyPr/>
          <a:lstStyle/>
          <a:p>
            <a:endParaRPr lang="en-US" altLang="zh-CN" dirty="0" smtClean="0"/>
          </a:p>
          <a:p>
            <a:endParaRPr lang="en-US" altLang="zh-CN" dirty="0" smtClean="0"/>
          </a:p>
          <a:p>
            <a:endParaRPr lang="en-US" altLang="zh-CN" dirty="0" smtClean="0"/>
          </a:p>
          <a:p>
            <a:endParaRPr lang="zh-CN" altLang="en-US" dirty="0" smtClean="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87359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85203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smtClean="0"/>
              <a:t>数据来源：</a:t>
            </a:r>
            <a:r>
              <a:rPr lang="en-US" altLang="zh-CN" dirty="0" smtClean="0"/>
              <a:t>IDC</a:t>
            </a:r>
          </a:p>
          <a:p>
            <a:endParaRPr lang="zh-CN" altLang="en-US" dirty="0"/>
          </a:p>
        </p:txBody>
      </p:sp>
    </p:spTree>
    <p:extLst>
      <p:ext uri="{BB962C8B-B14F-4D97-AF65-F5344CB8AC3E}">
        <p14:creationId xmlns:p14="http://schemas.microsoft.com/office/powerpoint/2010/main" val="2491810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endParaRPr lang="zh-CN" altLang="en-US" dirty="0"/>
          </a:p>
        </p:txBody>
      </p:sp>
    </p:spTree>
    <p:extLst>
      <p:ext uri="{BB962C8B-B14F-4D97-AF65-F5344CB8AC3E}">
        <p14:creationId xmlns:p14="http://schemas.microsoft.com/office/powerpoint/2010/main" val="72277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260166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smtClean="0"/>
          </a:p>
          <a:p>
            <a:endParaRPr lang="zh-CN" altLang="en-US" dirty="0" smtClean="0"/>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021665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318511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smtClean="0"/>
          </a:p>
          <a:p>
            <a:pPr marL="0" indent="0">
              <a:buNone/>
            </a:pPr>
            <a:endParaRPr lang="zh-CN" altLang="en-US" dirty="0"/>
          </a:p>
        </p:txBody>
      </p:sp>
    </p:spTree>
    <p:extLst>
      <p:ext uri="{BB962C8B-B14F-4D97-AF65-F5344CB8AC3E}">
        <p14:creationId xmlns:p14="http://schemas.microsoft.com/office/powerpoint/2010/main" val="4208643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275124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86478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dirty="0" smtClean="0"/>
          </a:p>
          <a:p>
            <a:endParaRPr lang="zh-CN" altLang="en-US" dirty="0"/>
          </a:p>
        </p:txBody>
      </p:sp>
    </p:spTree>
    <p:extLst>
      <p:ext uri="{BB962C8B-B14F-4D97-AF65-F5344CB8AC3E}">
        <p14:creationId xmlns:p14="http://schemas.microsoft.com/office/powerpoint/2010/main" val="3732085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746685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36287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34289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9850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914297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endParaRPr lang="zh-CN" altLang="en-US" dirty="0"/>
          </a:p>
        </p:txBody>
      </p:sp>
    </p:spTree>
    <p:extLst>
      <p:ext uri="{BB962C8B-B14F-4D97-AF65-F5344CB8AC3E}">
        <p14:creationId xmlns:p14="http://schemas.microsoft.com/office/powerpoint/2010/main" val="2279557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indent="-180975"/>
            <a:endParaRPr lang="en-US" altLang="zh-CN" dirty="0" smtClean="0">
              <a:latin typeface="Arial" panose="020B0604020202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3D1208B-ABB5-48F0-93EC-79B837E3F925}" type="slidenum">
              <a:rPr lang="zh-CN" altLang="en-US" smtClean="0">
                <a:solidFill>
                  <a:prstClr val="black"/>
                </a:solidFill>
                <a:latin typeface="Arial" panose="020B0604020202020204" pitchFamily="34" charset="0"/>
                <a:ea typeface="等线" panose="02010600030101010101" pitchFamily="2" charset="-122"/>
              </a:rPr>
              <a:pPr/>
              <a:t>72</a:t>
            </a:fld>
            <a:endParaRPr lang="en-US" altLang="zh-CN" dirty="0">
              <a:solidFill>
                <a:prstClr val="black"/>
              </a:solidFill>
              <a:latin typeface="Arial" panose="020B0604020202020204" pitchFamily="34" charset="0"/>
              <a:ea typeface="等线" panose="02010600030101010101" pitchFamily="2" charset="-122"/>
            </a:endParaRPr>
          </a:p>
        </p:txBody>
      </p:sp>
    </p:spTree>
    <p:extLst>
      <p:ext uri="{BB962C8B-B14F-4D97-AF65-F5344CB8AC3E}">
        <p14:creationId xmlns:p14="http://schemas.microsoft.com/office/powerpoint/2010/main" val="38046373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596929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873520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en-US" altLang="zh-CN" b="0" dirty="0" smtClean="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75</a:t>
            </a:fld>
            <a:endParaRPr lang="zh-CN" altLang="en-US">
              <a:solidFill>
                <a:prstClr val="black"/>
              </a:solidFill>
            </a:endParaRPr>
          </a:p>
        </p:txBody>
      </p:sp>
    </p:spTree>
    <p:extLst>
      <p:ext uri="{BB962C8B-B14F-4D97-AF65-F5344CB8AC3E}">
        <p14:creationId xmlns:p14="http://schemas.microsoft.com/office/powerpoint/2010/main" val="685171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sz="1100" b="1" dirty="0" smtClean="0">
              <a:solidFill>
                <a:srgbClr val="C00000"/>
              </a:solidFill>
              <a:latin typeface="微软雅黑" panose="020B0503020204020204" pitchFamily="34" charset="-122"/>
              <a:ea typeface="微软雅黑" panose="020B0503020204020204" pitchFamily="34" charset="-122"/>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sz="1050" b="1" dirty="0" smtClean="0">
              <a:solidFill>
                <a:srgbClr val="C00000"/>
              </a:solidFill>
              <a:latin typeface="微软雅黑" panose="020B0503020204020204" pitchFamily="34" charset="-122"/>
              <a:ea typeface="微软雅黑" panose="020B0503020204020204" pitchFamily="34" charset="-122"/>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endParaRPr lang="zh-CN" altLang="en-US" sz="1050" dirty="0" smtClean="0">
              <a:latin typeface="微软雅黑" panose="020B0503020204020204" pitchFamily="34" charset="-122"/>
              <a:ea typeface="微软雅黑" panose="020B0503020204020204" pitchFamily="34" charset="-122"/>
            </a:endParaRPr>
          </a:p>
          <a:p>
            <a:endParaRPr lang="en-US" dirty="0"/>
          </a:p>
        </p:txBody>
      </p:sp>
    </p:spTree>
    <p:extLst>
      <p:ext uri="{BB962C8B-B14F-4D97-AF65-F5344CB8AC3E}">
        <p14:creationId xmlns:p14="http://schemas.microsoft.com/office/powerpoint/2010/main" val="35649344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pPr/>
              <a:t>77</a:t>
            </a:fld>
            <a:endParaRPr lang="zh-CN" altLang="en-US"/>
          </a:p>
        </p:txBody>
      </p:sp>
    </p:spTree>
    <p:extLst>
      <p:ext uri="{BB962C8B-B14F-4D97-AF65-F5344CB8AC3E}">
        <p14:creationId xmlns:p14="http://schemas.microsoft.com/office/powerpoint/2010/main" val="2183185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altLang="zh-CN" sz="11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pPr/>
              <a:t>78</a:t>
            </a:fld>
            <a:endParaRPr lang="zh-CN" altLang="en-US"/>
          </a:p>
        </p:txBody>
      </p:sp>
    </p:spTree>
    <p:extLst>
      <p:ext uri="{BB962C8B-B14F-4D97-AF65-F5344CB8AC3E}">
        <p14:creationId xmlns:p14="http://schemas.microsoft.com/office/powerpoint/2010/main" val="3986836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612571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760221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en-US" altLang="zh-CN" b="0" dirty="0" smtClean="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80</a:t>
            </a:fld>
            <a:endParaRPr lang="zh-CN" altLang="en-US">
              <a:solidFill>
                <a:prstClr val="black"/>
              </a:solidFill>
            </a:endParaRPr>
          </a:p>
        </p:txBody>
      </p:sp>
    </p:spTree>
    <p:extLst>
      <p:ext uri="{BB962C8B-B14F-4D97-AF65-F5344CB8AC3E}">
        <p14:creationId xmlns:p14="http://schemas.microsoft.com/office/powerpoint/2010/main" val="18039044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pPr/>
              <a:t>81</a:t>
            </a:fld>
            <a:endParaRPr lang="zh-CN" altLang="en-US"/>
          </a:p>
        </p:txBody>
      </p:sp>
    </p:spTree>
    <p:extLst>
      <p:ext uri="{BB962C8B-B14F-4D97-AF65-F5344CB8AC3E}">
        <p14:creationId xmlns:p14="http://schemas.microsoft.com/office/powerpoint/2010/main" val="21194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pPr/>
              <a:t>82</a:t>
            </a:fld>
            <a:endParaRPr lang="zh-CN" altLang="en-US"/>
          </a:p>
        </p:txBody>
      </p:sp>
    </p:spTree>
    <p:extLst>
      <p:ext uri="{BB962C8B-B14F-4D97-AF65-F5344CB8AC3E}">
        <p14:creationId xmlns:p14="http://schemas.microsoft.com/office/powerpoint/2010/main" val="2211888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41963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BB52F5FA-5012-064B-B6C3-16F319086034}" type="slidenum">
              <a:rPr kumimoji="1" lang="zh-TW" altLang="en-US" smtClean="0">
                <a:solidFill>
                  <a:prstClr val="black"/>
                </a:solidFill>
              </a:rPr>
              <a:pPr/>
              <a:t>84</a:t>
            </a:fld>
            <a:endParaRPr kumimoji="1" lang="zh-TW" altLang="en-US">
              <a:solidFill>
                <a:prstClr val="black"/>
              </a:solidFill>
            </a:endParaRPr>
          </a:p>
        </p:txBody>
      </p:sp>
    </p:spTree>
    <p:extLst>
      <p:ext uri="{BB962C8B-B14F-4D97-AF65-F5344CB8AC3E}">
        <p14:creationId xmlns:p14="http://schemas.microsoft.com/office/powerpoint/2010/main" val="5674240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304765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40233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55562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507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83852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839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17" name="Group 3"/>
          <p:cNvGraphicFramePr>
            <a:graphicFrameLocks noGrp="1"/>
          </p:cNvGraphicFramePr>
          <p:nvPr userDrawn="1">
            <p:extLst>
              <p:ext uri="{D42A27DB-BD31-4B8C-83A1-F6EECF244321}">
                <p14:modId xmlns:p14="http://schemas.microsoft.com/office/powerpoint/2010/main" val="3577508034"/>
              </p:ext>
            </p:extLst>
          </p:nvPr>
        </p:nvGraphicFramePr>
        <p:xfrm>
          <a:off x="1007533" y="1254489"/>
          <a:ext cx="10464801" cy="1082675"/>
        </p:xfrm>
        <a:graphic>
          <a:graphicData uri="http://schemas.openxmlformats.org/drawingml/2006/table">
            <a:tbl>
              <a:tblPr/>
              <a:tblGrid>
                <a:gridCol w="3120249">
                  <a:extLst>
                    <a:ext uri="{9D8B030D-6E8A-4147-A177-3AD203B41FA5}">
                      <a16:colId xmlns:a16="http://schemas.microsoft.com/office/drawing/2014/main" xmlns="" val="20000"/>
                    </a:ext>
                  </a:extLst>
                </a:gridCol>
                <a:gridCol w="1968219">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gridCol w="2351997">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课程编码</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适用产品</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产品版本</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课程版本</a:t>
                      </a:r>
                      <a:endParaRPr kumimoji="1" lang="en-US" altLang="zh-CN"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18" name="Group 21"/>
          <p:cNvGraphicFramePr>
            <a:graphicFrameLocks noGrp="1"/>
          </p:cNvGraphicFramePr>
          <p:nvPr userDrawn="1">
            <p:extLst>
              <p:ext uri="{D42A27DB-BD31-4B8C-83A1-F6EECF244321}">
                <p14:modId xmlns:p14="http://schemas.microsoft.com/office/powerpoint/2010/main" val="585112825"/>
              </p:ext>
            </p:extLst>
          </p:nvPr>
        </p:nvGraphicFramePr>
        <p:xfrm>
          <a:off x="1007533" y="2776901"/>
          <a:ext cx="10464800" cy="3038475"/>
        </p:xfrm>
        <a:graphic>
          <a:graphicData uri="http://schemas.openxmlformats.org/drawingml/2006/table">
            <a:tbl>
              <a:tblPr/>
              <a:tblGrid>
                <a:gridCol w="3120248">
                  <a:extLst>
                    <a:ext uri="{9D8B030D-6E8A-4147-A177-3AD203B41FA5}">
                      <a16:colId xmlns:a16="http://schemas.microsoft.com/office/drawing/2014/main" xmlns="" val="20000"/>
                    </a:ext>
                  </a:extLst>
                </a:gridCol>
                <a:gridCol w="1968219">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gridCol w="2351997">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作者</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时间</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ea"/>
                          <a:ea typeface="+mn-ea"/>
                        </a:rPr>
                        <a:t>审核人</a:t>
                      </a:r>
                      <a:r>
                        <a:rPr kumimoji="1" lang="en-US" altLang="zh-CN" sz="1800" b="1" i="0" u="none" strike="noStrike" cap="none" normalizeH="0" baseline="0" dirty="0">
                          <a:ln>
                            <a:noFill/>
                          </a:ln>
                          <a:solidFill>
                            <a:schemeClr val="tx1"/>
                          </a:solidFill>
                          <a:effectLst/>
                          <a:latin typeface="+mn-ea"/>
                          <a:ea typeface="+mn-ea"/>
                        </a:rPr>
                        <a:t>/</a:t>
                      </a:r>
                      <a:r>
                        <a:rPr kumimoji="1" lang="zh-CN" altLang="en-US" sz="1800" b="1" i="0" u="none" strike="noStrike" cap="none" normalizeH="0" baseline="0" dirty="0">
                          <a:ln>
                            <a:noFill/>
                          </a:ln>
                          <a:solidFill>
                            <a:schemeClr val="tx1"/>
                          </a:solidFill>
                          <a:effectLst/>
                          <a:latin typeface="+mn-ea"/>
                          <a:ea typeface="+mn-ea"/>
                        </a:rPr>
                        <a:t>工号</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mn-ea"/>
                          <a:ea typeface="+mn-ea"/>
                        </a:rPr>
                        <a:t>新开发/优化</a:t>
                      </a:r>
                      <a:endParaRPr kumimoji="1" lang="zh-CN" altLang="en-US" sz="1800" b="1" i="0" u="none" strike="noStrike" cap="none" normalizeH="0" baseline="0" dirty="0">
                        <a:ln>
                          <a:noFill/>
                        </a:ln>
                        <a:solidFill>
                          <a:schemeClr val="tx1"/>
                        </a:solidFill>
                        <a:effectLst/>
                        <a:latin typeface="+mn-ea"/>
                        <a:ea typeface="+mn-ea"/>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ea"/>
                        <a:ea typeface="+mn-ea"/>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5" name="文本占位符 7"/>
          <p:cNvSpPr>
            <a:spLocks noGrp="1"/>
          </p:cNvSpPr>
          <p:nvPr>
            <p:ph type="body" sz="quarter" idx="17" hasCustomPrompt="1"/>
          </p:nvPr>
        </p:nvSpPr>
        <p:spPr>
          <a:xfrm>
            <a:off x="1007533" y="1825691"/>
            <a:ext cx="3120248"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课程编码</a:t>
            </a:r>
          </a:p>
        </p:txBody>
      </p:sp>
      <p:sp>
        <p:nvSpPr>
          <p:cNvPr id="36" name="文本占位符 7"/>
          <p:cNvSpPr>
            <a:spLocks noGrp="1"/>
          </p:cNvSpPr>
          <p:nvPr>
            <p:ph type="body" sz="quarter" idx="18" hasCustomPrompt="1"/>
          </p:nvPr>
        </p:nvSpPr>
        <p:spPr>
          <a:xfrm>
            <a:off x="4127781" y="1825691"/>
            <a:ext cx="1968219"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适用的产品</a:t>
            </a:r>
          </a:p>
        </p:txBody>
      </p:sp>
      <p:sp>
        <p:nvSpPr>
          <p:cNvPr id="37" name="文本占位符 7"/>
          <p:cNvSpPr>
            <a:spLocks noGrp="1"/>
          </p:cNvSpPr>
          <p:nvPr>
            <p:ph type="body" sz="quarter" idx="19" hasCustomPrompt="1"/>
          </p:nvPr>
        </p:nvSpPr>
        <p:spPr>
          <a:xfrm>
            <a:off x="6096000" y="1825691"/>
            <a:ext cx="3024336"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V5R2</a:t>
            </a:r>
            <a:endParaRPr lang="zh-CN" altLang="en-US" dirty="0"/>
          </a:p>
        </p:txBody>
      </p:sp>
      <p:sp>
        <p:nvSpPr>
          <p:cNvPr id="38" name="文本占位符 7"/>
          <p:cNvSpPr>
            <a:spLocks noGrp="1"/>
          </p:cNvSpPr>
          <p:nvPr>
            <p:ph type="body" sz="quarter" idx="20" hasCustomPrompt="1"/>
          </p:nvPr>
        </p:nvSpPr>
        <p:spPr>
          <a:xfrm>
            <a:off x="9120336" y="1825691"/>
            <a:ext cx="2351997" cy="504887"/>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V1R1</a:t>
            </a:r>
            <a:endParaRPr lang="zh-CN" altLang="en-US" dirty="0"/>
          </a:p>
        </p:txBody>
      </p:sp>
      <p:sp>
        <p:nvSpPr>
          <p:cNvPr id="43" name="文本占位符 7"/>
          <p:cNvSpPr>
            <a:spLocks noGrp="1"/>
          </p:cNvSpPr>
          <p:nvPr>
            <p:ph type="body" sz="quarter" idx="13" hasCustomPrompt="1"/>
          </p:nvPr>
        </p:nvSpPr>
        <p:spPr>
          <a:xfrm>
            <a:off x="1007435" y="337386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4" name="文本占位符 7"/>
          <p:cNvSpPr>
            <a:spLocks noGrp="1"/>
          </p:cNvSpPr>
          <p:nvPr>
            <p:ph type="body" sz="quarter" idx="14" hasCustomPrompt="1"/>
          </p:nvPr>
        </p:nvSpPr>
        <p:spPr>
          <a:xfrm>
            <a:off x="4127781" y="337386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5" name="文本占位符 7"/>
          <p:cNvSpPr>
            <a:spLocks noGrp="1"/>
          </p:cNvSpPr>
          <p:nvPr>
            <p:ph type="body" sz="quarter" idx="15" hasCustomPrompt="1"/>
          </p:nvPr>
        </p:nvSpPr>
        <p:spPr>
          <a:xfrm>
            <a:off x="6096000" y="337386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6" name="文本占位符 7"/>
          <p:cNvSpPr>
            <a:spLocks noGrp="1"/>
          </p:cNvSpPr>
          <p:nvPr>
            <p:ph type="body" sz="quarter" idx="16" hasCustomPrompt="1"/>
          </p:nvPr>
        </p:nvSpPr>
        <p:spPr>
          <a:xfrm>
            <a:off x="9120336" y="3337858"/>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新开发</a:t>
            </a:r>
          </a:p>
        </p:txBody>
      </p:sp>
      <p:sp>
        <p:nvSpPr>
          <p:cNvPr id="63" name="Rectangle 2"/>
          <p:cNvSpPr>
            <a:spLocks noChangeArrowheads="1"/>
          </p:cNvSpPr>
          <p:nvPr userDrawn="1"/>
        </p:nvSpPr>
        <p:spPr bwMode="auto">
          <a:xfrm>
            <a:off x="952501" y="368660"/>
            <a:ext cx="2803239" cy="479425"/>
          </a:xfrm>
          <a:prstGeom prst="rect">
            <a:avLst/>
          </a:prstGeom>
          <a:noFill/>
          <a:ln w="9525">
            <a:noFill/>
            <a:miter lim="800000"/>
            <a:headEnd/>
            <a:tailEnd/>
          </a:ln>
        </p:spPr>
        <p:txBody>
          <a:bodyPr lIns="78258" tIns="39127" rIns="78258" bIns="39127" anchor="ctr"/>
          <a:lstStyle/>
          <a:p>
            <a:pPr algn="l" defTabSz="1001624" rtl="0" eaLnBrk="0" fontAlgn="t" hangingPunct="0">
              <a:spcBef>
                <a:spcPct val="0"/>
              </a:spcBef>
              <a:spcAft>
                <a:spcPct val="0"/>
              </a:spcAft>
            </a:pPr>
            <a:r>
              <a:rPr lang="zh-CN" altLang="en-US" sz="3500" b="1" kern="1200" dirty="0">
                <a:solidFill>
                  <a:schemeClr val="tx1">
                    <a:lumMod val="75000"/>
                    <a:lumOff val="25000"/>
                  </a:schemeClr>
                </a:solidFill>
                <a:latin typeface="+mn-lt"/>
                <a:ea typeface="+mn-ea"/>
                <a:cs typeface="Arial" panose="020B0604020202020204" pitchFamily="34" charset="0"/>
              </a:rPr>
              <a:t>修订记录</a:t>
            </a:r>
          </a:p>
        </p:txBody>
      </p:sp>
      <p:sp>
        <p:nvSpPr>
          <p:cNvPr id="64" name="Text Box 58"/>
          <p:cNvSpPr txBox="1">
            <a:spLocks noChangeArrowheads="1"/>
          </p:cNvSpPr>
          <p:nvPr userDrawn="1"/>
        </p:nvSpPr>
        <p:spPr bwMode="auto">
          <a:xfrm>
            <a:off x="8904312" y="296652"/>
            <a:ext cx="2772308" cy="701675"/>
          </a:xfrm>
          <a:prstGeom prst="rect">
            <a:avLst/>
          </a:prstGeom>
          <a:noFill/>
          <a:ln w="9525" algn="ctr">
            <a:noFill/>
            <a:miter lim="800000"/>
            <a:headEnd/>
            <a:tailEnd/>
          </a:ln>
        </p:spPr>
        <p:txBody>
          <a:bodyPr wrap="square">
            <a:spAutoFit/>
          </a:bodyPr>
          <a:lstStyle/>
          <a:p>
            <a:pPr>
              <a:spcBef>
                <a:spcPct val="50000"/>
              </a:spcBef>
            </a:pPr>
            <a:r>
              <a:rPr lang="zh-CN" altLang="en-US" sz="4000" i="0" dirty="0">
                <a:solidFill>
                  <a:schemeClr val="bg2">
                    <a:lumMod val="50000"/>
                  </a:schemeClr>
                </a:solidFill>
                <a:latin typeface="+mn-lt"/>
                <a:ea typeface="+mn-ea"/>
                <a:cs typeface="Arial" panose="020B0604020202020204" pitchFamily="34" charset="0"/>
              </a:rPr>
              <a:t>本页不打印</a:t>
            </a:r>
          </a:p>
        </p:txBody>
      </p:sp>
      <p:sp>
        <p:nvSpPr>
          <p:cNvPr id="39" name="文本占位符 7"/>
          <p:cNvSpPr>
            <a:spLocks noGrp="1"/>
          </p:cNvSpPr>
          <p:nvPr>
            <p:ph type="body" sz="quarter" idx="21" hasCustomPrompt="1"/>
          </p:nvPr>
        </p:nvSpPr>
        <p:spPr>
          <a:xfrm>
            <a:off x="1007435" y="3877918"/>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0" name="文本占位符 7"/>
          <p:cNvSpPr>
            <a:spLocks noGrp="1"/>
          </p:cNvSpPr>
          <p:nvPr>
            <p:ph type="body" sz="quarter" idx="22" hasCustomPrompt="1"/>
          </p:nvPr>
        </p:nvSpPr>
        <p:spPr>
          <a:xfrm>
            <a:off x="4127781" y="3877918"/>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41" name="文本占位符 7"/>
          <p:cNvSpPr>
            <a:spLocks noGrp="1"/>
          </p:cNvSpPr>
          <p:nvPr>
            <p:ph type="body" sz="quarter" idx="23" hasCustomPrompt="1"/>
          </p:nvPr>
        </p:nvSpPr>
        <p:spPr>
          <a:xfrm>
            <a:off x="6096000" y="3877918"/>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42" name="文本占位符 7"/>
          <p:cNvSpPr>
            <a:spLocks noGrp="1"/>
          </p:cNvSpPr>
          <p:nvPr>
            <p:ph type="body" sz="quarter" idx="24" hasCustomPrompt="1"/>
          </p:nvPr>
        </p:nvSpPr>
        <p:spPr>
          <a:xfrm>
            <a:off x="9120336" y="3841914"/>
            <a:ext cx="2352261" cy="504056"/>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5" name="文本占位符 7"/>
          <p:cNvSpPr>
            <a:spLocks noGrp="1"/>
          </p:cNvSpPr>
          <p:nvPr>
            <p:ph type="body" sz="quarter" idx="25" hasCustomPrompt="1"/>
          </p:nvPr>
        </p:nvSpPr>
        <p:spPr>
          <a:xfrm>
            <a:off x="1007435" y="434597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6" name="文本占位符 7"/>
          <p:cNvSpPr>
            <a:spLocks noGrp="1"/>
          </p:cNvSpPr>
          <p:nvPr>
            <p:ph type="body" sz="quarter" idx="26" hasCustomPrompt="1"/>
          </p:nvPr>
        </p:nvSpPr>
        <p:spPr>
          <a:xfrm>
            <a:off x="4127781" y="434597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67" name="文本占位符 7"/>
          <p:cNvSpPr>
            <a:spLocks noGrp="1"/>
          </p:cNvSpPr>
          <p:nvPr>
            <p:ph type="body" sz="quarter" idx="27" hasCustomPrompt="1"/>
          </p:nvPr>
        </p:nvSpPr>
        <p:spPr>
          <a:xfrm>
            <a:off x="6096000" y="434597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68" name="文本占位符 7"/>
          <p:cNvSpPr>
            <a:spLocks noGrp="1"/>
          </p:cNvSpPr>
          <p:nvPr>
            <p:ph type="body" sz="quarter" idx="28" hasCustomPrompt="1"/>
          </p:nvPr>
        </p:nvSpPr>
        <p:spPr>
          <a:xfrm>
            <a:off x="9120336" y="434597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69" name="文本占位符 7"/>
          <p:cNvSpPr>
            <a:spLocks noGrp="1"/>
          </p:cNvSpPr>
          <p:nvPr>
            <p:ph type="body" sz="quarter" idx="29" hasCustomPrompt="1"/>
          </p:nvPr>
        </p:nvSpPr>
        <p:spPr>
          <a:xfrm>
            <a:off x="1007435" y="4886030"/>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0" name="文本占位符 7"/>
          <p:cNvSpPr>
            <a:spLocks noGrp="1"/>
          </p:cNvSpPr>
          <p:nvPr>
            <p:ph type="body" sz="quarter" idx="30" hasCustomPrompt="1"/>
          </p:nvPr>
        </p:nvSpPr>
        <p:spPr>
          <a:xfrm>
            <a:off x="4127781" y="4886030"/>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1" name="文本占位符 7"/>
          <p:cNvSpPr>
            <a:spLocks noGrp="1"/>
          </p:cNvSpPr>
          <p:nvPr>
            <p:ph type="body" sz="quarter" idx="31" hasCustomPrompt="1"/>
          </p:nvPr>
        </p:nvSpPr>
        <p:spPr>
          <a:xfrm>
            <a:off x="6096000" y="4886030"/>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2" name="文本占位符 7"/>
          <p:cNvSpPr>
            <a:spLocks noGrp="1"/>
          </p:cNvSpPr>
          <p:nvPr>
            <p:ph type="body" sz="quarter" idx="32" hasCustomPrompt="1"/>
          </p:nvPr>
        </p:nvSpPr>
        <p:spPr>
          <a:xfrm>
            <a:off x="9120336" y="4886030"/>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
        <p:nvSpPr>
          <p:cNvPr id="73" name="文本占位符 7"/>
          <p:cNvSpPr>
            <a:spLocks noGrp="1"/>
          </p:cNvSpPr>
          <p:nvPr>
            <p:ph type="body" sz="quarter" idx="33" hasCustomPrompt="1"/>
          </p:nvPr>
        </p:nvSpPr>
        <p:spPr>
          <a:xfrm>
            <a:off x="1007435" y="5354082"/>
            <a:ext cx="3120347"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4" name="文本占位符 7"/>
          <p:cNvSpPr>
            <a:spLocks noGrp="1"/>
          </p:cNvSpPr>
          <p:nvPr>
            <p:ph type="body" sz="quarter" idx="34" hasCustomPrompt="1"/>
          </p:nvPr>
        </p:nvSpPr>
        <p:spPr>
          <a:xfrm>
            <a:off x="4127781" y="5354082"/>
            <a:ext cx="1968219"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en-US" altLang="zh-CN" dirty="0"/>
              <a:t>2015.01.25</a:t>
            </a:r>
            <a:endParaRPr lang="zh-CN" altLang="en-US" dirty="0"/>
          </a:p>
        </p:txBody>
      </p:sp>
      <p:sp>
        <p:nvSpPr>
          <p:cNvPr id="75" name="文本占位符 7"/>
          <p:cNvSpPr>
            <a:spLocks noGrp="1"/>
          </p:cNvSpPr>
          <p:nvPr>
            <p:ph type="body" sz="quarter" idx="35" hasCustomPrompt="1"/>
          </p:nvPr>
        </p:nvSpPr>
        <p:spPr>
          <a:xfrm>
            <a:off x="6096000" y="5354082"/>
            <a:ext cx="3024336"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76" name="文本占位符 7"/>
          <p:cNvSpPr>
            <a:spLocks noGrp="1"/>
          </p:cNvSpPr>
          <p:nvPr>
            <p:ph type="body" sz="quarter" idx="36" hasCustomPrompt="1"/>
          </p:nvPr>
        </p:nvSpPr>
        <p:spPr>
          <a:xfrm>
            <a:off x="9120336" y="5354082"/>
            <a:ext cx="2352261" cy="468052"/>
          </a:xfrm>
          <a:prstGeom prst="rect">
            <a:avLst/>
          </a:prstGeom>
        </p:spPr>
        <p:txBody>
          <a:bodyPr anchor="ctr"/>
          <a:lstStyle>
            <a:lvl1pPr algn="ctr">
              <a:lnSpc>
                <a:spcPct val="100000"/>
              </a:lnSpc>
              <a:buNone/>
              <a:defRPr sz="1600">
                <a:latin typeface="+mn-lt"/>
                <a:ea typeface="+mn-ea"/>
                <a:cs typeface="Arial" panose="020B0604020202020204" pitchFamily="34" charset="0"/>
              </a:defRPr>
            </a:lvl1pPr>
          </a:lstStyle>
          <a:p>
            <a:pPr lvl="0"/>
            <a:r>
              <a:rPr lang="zh-CN" altLang="en-US" dirty="0"/>
              <a:t>优化</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912285" y="1233487"/>
            <a:ext cx="10560049" cy="4680000"/>
          </a:xfrm>
        </p:spPr>
        <p:txBody>
          <a:bodyPr/>
          <a:lstStyle>
            <a:lvl1pPr marL="457200" marR="0" indent="-457200" algn="just" defTabSz="801688" rtl="0" eaLnBrk="1" fontAlgn="base" latinLnBrk="0" hangingPunct="1">
              <a:lnSpc>
                <a:spcPct val="140000"/>
              </a:lnSpc>
              <a:spcBef>
                <a:spcPct val="30000"/>
              </a:spcBef>
              <a:spcAft>
                <a:spcPct val="0"/>
              </a:spcAft>
              <a:buClr>
                <a:srgbClr val="808080"/>
              </a:buClr>
              <a:buSzPct val="100000"/>
              <a:buFont typeface="+mj-lt"/>
              <a:buAutoNum type="arabicPeriod"/>
              <a:tabLst/>
              <a:defRPr sz="2000">
                <a:latin typeface="+mn-ea"/>
                <a:ea typeface="+mn-ea"/>
                <a:cs typeface="Arial" panose="020B0604020202020204" pitchFamily="34" charset="0"/>
              </a:defRPr>
            </a:lvl1pPr>
            <a:lvl2pPr marL="401637" indent="0" algn="just">
              <a:buSzPct val="100000"/>
              <a:buFont typeface="+mj-lt"/>
              <a:buNone/>
              <a:defRPr sz="1800"/>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r>
              <a:rPr lang="zh-CN" altLang="en-US" dirty="0" smtClean="0"/>
              <a:t>）</a:t>
            </a:r>
            <a:endParaRPr lang="en-US" altLang="zh-CN" dirty="0"/>
          </a:p>
        </p:txBody>
      </p:sp>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思考题</a:t>
            </a: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79376" y="424270"/>
            <a:ext cx="495619" cy="592462"/>
            <a:chOff x="5554662" y="2422526"/>
            <a:chExt cx="690564" cy="825500"/>
          </a:xfrm>
          <a:solidFill>
            <a:schemeClr val="bg1"/>
          </a:solidFill>
        </p:grpSpPr>
        <p:sp>
          <p:nvSpPr>
            <p:cNvPr id="11"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5"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26"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此版式用于每一节的</a:t>
            </a:r>
            <a:r>
              <a:rPr lang="zh-CN" altLang="en-US" dirty="0" smtClean="0"/>
              <a:t>总结</a:t>
            </a:r>
            <a:endParaRPr lang="zh-CN" altLang="en-US" dirty="0"/>
          </a:p>
        </p:txBody>
      </p:sp>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本节小结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016224"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本章总结</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90848"/>
            <a:ext cx="470694" cy="475421"/>
            <a:chOff x="5540375" y="2868613"/>
            <a:chExt cx="1106488" cy="1117600"/>
          </a:xfrm>
          <a:solidFill>
            <a:schemeClr val="bg1"/>
          </a:solidFill>
        </p:grpSpPr>
        <p:sp>
          <p:nvSpPr>
            <p:cNvPr id="12"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4" name="文本占位符 6"/>
          <p:cNvSpPr>
            <a:spLocks noGrp="1"/>
          </p:cNvSpPr>
          <p:nvPr>
            <p:ph type="body" sz="quarter" idx="11"/>
          </p:nvPr>
        </p:nvSpPr>
        <p:spPr>
          <a:xfrm>
            <a:off x="911424" y="1232756"/>
            <a:ext cx="10560049" cy="4680000"/>
          </a:xfrm>
        </p:spPr>
        <p:txBody>
          <a:bodyPr/>
          <a:lstStyle>
            <a:lvl1pPr algn="just">
              <a:defRPr>
                <a:latin typeface="+mn-ea"/>
                <a:ea typeface="+mn-ea"/>
                <a:cs typeface="Arial" panose="020B0604020202020204" pitchFamily="34" charset="0"/>
              </a:defRPr>
            </a:lvl1pPr>
            <a:lvl5pPr>
              <a:buNone/>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9" name="文本占位符 6"/>
          <p:cNvSpPr>
            <a:spLocks noGrp="1"/>
          </p:cNvSpPr>
          <p:nvPr>
            <p:ph type="body" sz="quarter" idx="10" hasCustomPrompt="1"/>
          </p:nvPr>
        </p:nvSpPr>
        <p:spPr>
          <a:xfrm>
            <a:off x="912285" y="1233487"/>
            <a:ext cx="10560049" cy="4680000"/>
          </a:xfrm>
        </p:spPr>
        <p:txBody>
          <a:bodyPr/>
          <a:lstStyle>
            <a:lvl1pPr algn="just">
              <a:defRPr>
                <a:latin typeface="+mn-ea"/>
                <a:ea typeface="+mn-ea"/>
                <a:cs typeface="Arial" panose="020B0604020202020204" pitchFamily="34" charset="0"/>
              </a:defRPr>
            </a:lvl1pPr>
            <a:lvl5pPr>
              <a:buNone/>
              <a:defRPr/>
            </a:lvl5pPr>
          </a:lstStyle>
          <a:p>
            <a:r>
              <a:rPr lang="zh-CN" altLang="en-US" dirty="0"/>
              <a:t>此版式用于提供给学员更多学习信息。</a:t>
            </a:r>
          </a:p>
        </p:txBody>
      </p:sp>
      <p:sp>
        <p:nvSpPr>
          <p:cNvPr id="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更多信息</a:t>
            </a:r>
          </a:p>
        </p:txBody>
      </p:sp>
      <p:sp>
        <p:nvSpPr>
          <p:cNvPr id="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479376" y="480268"/>
            <a:ext cx="496581" cy="496581"/>
            <a:chOff x="4485904" y="3429000"/>
            <a:chExt cx="2003425" cy="2003425"/>
          </a:xfrm>
          <a:solidFill>
            <a:schemeClr val="bg1"/>
          </a:solidFill>
        </p:grpSpPr>
        <p:sp>
          <p:nvSpPr>
            <p:cNvPr id="12"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6" name="文本占位符 6"/>
          <p:cNvSpPr>
            <a:spLocks noGrp="1"/>
          </p:cNvSpPr>
          <p:nvPr>
            <p:ph type="body" sz="quarter" idx="10"/>
          </p:nvPr>
        </p:nvSpPr>
        <p:spPr>
          <a:xfrm>
            <a:off x="912285" y="1233487"/>
            <a:ext cx="10560049" cy="4680000"/>
          </a:xfrm>
        </p:spPr>
        <p:txBody>
          <a:bodyPr/>
          <a:lstStyle>
            <a:lvl1pPr algn="just">
              <a:defRPr>
                <a:latin typeface="+mn-ea"/>
                <a:ea typeface="+mn-ea"/>
                <a:cs typeface="Arial" panose="020B0604020202020204" pitchFamily="34" charset="0"/>
              </a:defRPr>
            </a:lvl1pPr>
          </a:lstStyle>
          <a:p>
            <a:endParaRPr lang="zh-CN" altLang="en-US" dirty="0"/>
          </a:p>
        </p:txBody>
      </p:sp>
      <p:sp>
        <p:nvSpPr>
          <p:cNvPr id="8"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学习推荐</a:t>
            </a: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15380" y="456929"/>
            <a:ext cx="461963" cy="485190"/>
            <a:chOff x="-779463" y="1835151"/>
            <a:chExt cx="1136650" cy="1193799"/>
          </a:xfrm>
          <a:solidFill>
            <a:schemeClr val="bg1"/>
          </a:solidFill>
        </p:grpSpPr>
        <p:sp>
          <p:nvSpPr>
            <p:cNvPr id="12"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0" y="0"/>
            <a:ext cx="121936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1664" y="0"/>
            <a:ext cx="12192000"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mn-ea"/>
              <a:ea typeface="+mn-ea"/>
            </a:endParaRPr>
          </a:p>
        </p:txBody>
      </p:sp>
      <p:grpSp>
        <p:nvGrpSpPr>
          <p:cNvPr id="4" name="组合 3"/>
          <p:cNvGrpSpPr/>
          <p:nvPr userDrawn="1"/>
        </p:nvGrpSpPr>
        <p:grpSpPr>
          <a:xfrm>
            <a:off x="4234241" y="2642208"/>
            <a:ext cx="3971726" cy="1573584"/>
            <a:chOff x="4826327" y="2503488"/>
            <a:chExt cx="3971726" cy="1573584"/>
          </a:xfrm>
        </p:grpSpPr>
        <p:sp>
          <p:nvSpPr>
            <p:cNvPr id="5" name="Text Box 9">
              <a:extLst>
                <a:ext uri="{FF2B5EF4-FFF2-40B4-BE49-F238E27FC236}">
                  <a16:creationId xmlns="" xmlns:a16="http://schemas.microsoft.com/office/drawing/2014/main" id="{9D36E720-0E25-41AB-8346-B547D8B86001}"/>
                </a:ext>
              </a:extLst>
            </p:cNvPr>
            <p:cNvSpPr txBox="1">
              <a:spLocks noChangeArrowheads="1"/>
            </p:cNvSpPr>
            <p:nvPr/>
          </p:nvSpPr>
          <p:spPr bwMode="auto">
            <a:xfrm>
              <a:off x="4826327" y="3443951"/>
              <a:ext cx="3971726" cy="633121"/>
            </a:xfrm>
            <a:prstGeom prst="rect">
              <a:avLst/>
            </a:prstGeom>
            <a:noFill/>
            <a:ln w="9525">
              <a:noFill/>
              <a:miter lim="800000"/>
              <a:headEnd/>
              <a:tailEnd/>
            </a:ln>
          </p:spPr>
          <p:txBody>
            <a:bodyPr wrap="none" lIns="78358" tIns="39179" rIns="78358" bIns="39179">
              <a:spAutoFit/>
            </a:bodyPr>
            <a:lstStyle/>
            <a:p>
              <a:pPr defTabSz="784225" eaLnBrk="0" hangingPunct="0">
                <a:buSzPct val="100000"/>
                <a:defRPr/>
              </a:pPr>
              <a:r>
                <a:rPr lang="zh-CN" altLang="zh-CN" sz="3600" dirty="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FrutigerNext LT Regular" pitchFamily="34" charset="0"/>
                </a:rPr>
                <a:t>www.huawei.com</a:t>
              </a:r>
            </a:p>
          </p:txBody>
        </p:sp>
        <p:sp>
          <p:nvSpPr>
            <p:cNvPr id="6" name="Text Box 8">
              <a:extLst>
                <a:ext uri="{FF2B5EF4-FFF2-40B4-BE49-F238E27FC236}">
                  <a16:creationId xmlns="" xmlns:a16="http://schemas.microsoft.com/office/drawing/2014/main" id="{11ED55EC-FD16-4B98-B04D-4605D3C0D784}"/>
                </a:ext>
              </a:extLst>
            </p:cNvPr>
            <p:cNvSpPr txBox="1">
              <a:spLocks noChangeArrowheads="1"/>
            </p:cNvSpPr>
            <p:nvPr/>
          </p:nvSpPr>
          <p:spPr bwMode="auto">
            <a:xfrm>
              <a:off x="5820286" y="2503488"/>
              <a:ext cx="1735601" cy="910120"/>
            </a:xfrm>
            <a:prstGeom prst="rect">
              <a:avLst/>
            </a:prstGeom>
            <a:noFill/>
            <a:ln w="9525">
              <a:noFill/>
              <a:miter lim="800000"/>
              <a:headEnd/>
              <a:tailEnd/>
            </a:ln>
          </p:spPr>
          <p:txBody>
            <a:bodyPr wrap="none" lIns="78358" tIns="39179" rIns="78358" bIns="39179">
              <a:spAutoFit/>
            </a:bodyPr>
            <a:lstStyle/>
            <a:p>
              <a:pPr defTabSz="784225" eaLnBrk="0" fontAlgn="base" hangingPunct="0">
                <a:buSzPct val="100000"/>
                <a:defRPr/>
              </a:pPr>
              <a:r>
                <a:rPr lang="zh-CN" altLang="en-US" sz="5400" dirty="0" smtClean="0">
                  <a:solidFill>
                    <a:schemeClr val="bg1"/>
                  </a:solidFill>
                  <a:effectLst>
                    <a:outerShdw blurRad="38100" dist="38100" dir="2700000" algn="tl">
                      <a:srgbClr val="000000">
                        <a:alpha val="43137"/>
                      </a:srgbClr>
                    </a:outerShdw>
                  </a:effectLst>
                  <a:latin typeface="+mn-ea"/>
                  <a:ea typeface="+mn-ea"/>
                  <a:sym typeface="FrutigerNext LT Regular" pitchFamily="34" charset="0"/>
                </a:rPr>
                <a:t>谢 谢</a:t>
              </a:r>
              <a:endParaRPr lang="zh-CN" altLang="zh-CN" sz="5400" dirty="0">
                <a:solidFill>
                  <a:schemeClr val="bg1"/>
                </a:solidFill>
                <a:effectLst>
                  <a:outerShdw blurRad="38100" dist="38100" dir="2700000" algn="tl">
                    <a:srgbClr val="000000">
                      <a:alpha val="43137"/>
                    </a:srgbClr>
                  </a:outerShdw>
                </a:effectLst>
                <a:latin typeface="+mn-ea"/>
                <a:ea typeface="+mn-ea"/>
                <a:sym typeface="FrutigerNext LT Regular" pitchFamily="34" charset="0"/>
              </a:endParaRPr>
            </a:p>
          </p:txBody>
        </p:sp>
      </p:grpSp>
    </p:spTree>
    <p:extLst>
      <p:ext uri="{BB962C8B-B14F-4D97-AF65-F5344CB8AC3E}">
        <p14:creationId xmlns:p14="http://schemas.microsoft.com/office/powerpoint/2010/main" val="39710190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总标题">
    <p:spTree>
      <p:nvGrpSpPr>
        <p:cNvPr id="1" name=""/>
        <p:cNvGrpSpPr/>
        <p:nvPr/>
      </p:nvGrpSpPr>
      <p:grpSpPr>
        <a:xfrm>
          <a:off x="0" y="0"/>
          <a:ext cx="0" cy="0"/>
          <a:chOff x="0" y="0"/>
          <a:chExt cx="0" cy="0"/>
        </a:xfrm>
      </p:grpSpPr>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 y="84"/>
            <a:ext cx="12192000" cy="71097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1031295" y="4957156"/>
            <a:ext cx="10441567" cy="831600"/>
          </a:xfrm>
          <a:ln algn="ctr"/>
        </p:spPr>
        <p:txBody>
          <a:bodyPr lIns="87802" tIns="43901" rIns="87802" bIns="43901"/>
          <a:lstStyle>
            <a:lvl1pPr algn="l" defTabSz="801688" rtl="0" eaLnBrk="0" fontAlgn="base" hangingPunct="0">
              <a:spcBef>
                <a:spcPct val="0"/>
              </a:spcBef>
              <a:spcAft>
                <a:spcPct val="0"/>
              </a:spcAft>
              <a:defRPr lang="zh-CN" altLang="en-US" sz="4300" b="1" kern="1200" dirty="0">
                <a:solidFill>
                  <a:srgbClr val="0070C0"/>
                </a:solidFill>
                <a:latin typeface="+mn-ea"/>
                <a:ea typeface="+mn-ea"/>
                <a:cs typeface="Arial" panose="020B0604020202020204" pitchFamily="34" charset="0"/>
              </a:defRPr>
            </a:lvl1pPr>
          </a:lstStyle>
          <a:p>
            <a:r>
              <a:rPr lang="zh-CN" altLang="en-US" dirty="0"/>
              <a:t>单击此处编辑母版标题</a:t>
            </a:r>
            <a:r>
              <a:rPr lang="zh-CN" altLang="en-US" dirty="0" smtClean="0"/>
              <a:t>样式</a:t>
            </a:r>
            <a:endParaRPr lang="zh-CN" altLang="en-US" dirty="0"/>
          </a:p>
        </p:txBody>
      </p:sp>
      <p:sp>
        <p:nvSpPr>
          <p:cNvPr id="30" name="文本占位符 29"/>
          <p:cNvSpPr>
            <a:spLocks noGrp="1"/>
          </p:cNvSpPr>
          <p:nvPr>
            <p:ph type="body" sz="quarter" idx="10"/>
          </p:nvPr>
        </p:nvSpPr>
        <p:spPr>
          <a:xfrm>
            <a:off x="1031295" y="5816120"/>
            <a:ext cx="6912000" cy="493200"/>
          </a:xfrm>
        </p:spPr>
        <p:txBody>
          <a:bodyPr/>
          <a:lstStyle>
            <a:lvl1pPr marL="0" indent="0" algn="l" defTabSz="801688" rtl="0" eaLnBrk="0" fontAlgn="base" hangingPunct="0">
              <a:spcBef>
                <a:spcPct val="0"/>
              </a:spcBef>
              <a:spcAft>
                <a:spcPct val="0"/>
              </a:spcAft>
              <a:buNone/>
              <a:defRPr lang="zh-CN" altLang="en-US" sz="2000" kern="1200" dirty="0" smtClean="0">
                <a:solidFill>
                  <a:srgbClr val="0070C0"/>
                </a:solidFill>
                <a:latin typeface="+mn-ea"/>
                <a:ea typeface="+mn-ea"/>
                <a:cs typeface="Arial" panose="020B0604020202020204" pitchFamily="34" charset="0"/>
              </a:defRPr>
            </a:lvl1pPr>
          </a:lstStyle>
          <a:p>
            <a:pPr lvl="0"/>
            <a:r>
              <a:rPr lang="zh-CN" altLang="en-US" dirty="0" smtClean="0"/>
              <a:t>单击此处编辑母版文本样式</a:t>
            </a:r>
          </a:p>
        </p:txBody>
      </p:sp>
      <p:sp>
        <p:nvSpPr>
          <p:cNvPr id="7"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ea"/>
                <a:ea typeface="+mn-ea"/>
                <a:cs typeface="Arial" pitchFamily="34" charset="0"/>
              </a:rPr>
              <a:t>版权所有</a:t>
            </a:r>
            <a:r>
              <a:rPr lang="en-US" altLang="zh-CN" sz="1200" baseline="0" dirty="0">
                <a:latin typeface="+mn-ea"/>
                <a:ea typeface="+mn-ea"/>
                <a:cs typeface="Arial" pitchFamily="34" charset="0"/>
              </a:rPr>
              <a:t>© </a:t>
            </a:r>
            <a:r>
              <a:rPr lang="en-US" altLang="zh-CN" sz="1200" baseline="0" dirty="0" smtClean="0">
                <a:latin typeface="+mn-ea"/>
                <a:ea typeface="+mn-ea"/>
                <a:cs typeface="Arial" pitchFamily="34" charset="0"/>
              </a:rPr>
              <a:t>2019 </a:t>
            </a:r>
            <a:r>
              <a:rPr lang="zh-CN" altLang="en-US" sz="1200" baseline="0" dirty="0">
                <a:latin typeface="+mn-ea"/>
                <a:ea typeface="+mn-ea"/>
                <a:cs typeface="Arial" pitchFamily="34" charset="0"/>
              </a:rPr>
              <a:t>华为技术有限公司</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bg>
      <p:bgRef idx="1001">
        <a:schemeClr val="bg1"/>
      </p:bgRef>
    </p:bg>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4" y="1233488"/>
            <a:ext cx="10558800" cy="4679788"/>
          </a:xfrm>
        </p:spPr>
        <p:txBody>
          <a:bodyPr/>
          <a:lstStyle>
            <a:lvl1pPr algn="just">
              <a:defRPr>
                <a:latin typeface="+mn-ea"/>
                <a:ea typeface="+mn-ea"/>
                <a:cs typeface="Arial" panose="020B0604020202020204" pitchFamily="34" charset="0"/>
              </a:defRPr>
            </a:lvl1pPr>
            <a:lvl5pPr>
              <a:buNone/>
              <a:defRPr/>
            </a:lvl5pPr>
          </a:lstStyle>
          <a:p>
            <a:pPr eaLnBrk="1" hangingPunct="1"/>
            <a:r>
              <a:rPr lang="zh-CN" altLang="en-US" dirty="0"/>
              <a:t>本章主要讲述</a:t>
            </a:r>
            <a:r>
              <a:rPr lang="en-US" altLang="zh-CN" dirty="0"/>
              <a:t>...</a:t>
            </a:r>
            <a:endParaRPr lang="zh-CN" altLang="en-US" dirty="0"/>
          </a:p>
        </p:txBody>
      </p:sp>
      <p:sp>
        <p:nvSpPr>
          <p:cNvPr id="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algn="l" defTabSz="1001624" eaLnBrk="0" hangingPunct="0"/>
            <a:r>
              <a:rPr lang="zh-CN" altLang="en-US" sz="3500" b="1" dirty="0" smtClean="0">
                <a:solidFill>
                  <a:schemeClr val="tx1">
                    <a:lumMod val="75000"/>
                    <a:lumOff val="25000"/>
                  </a:schemeClr>
                </a:solidFill>
                <a:latin typeface="+mn-ea"/>
                <a:ea typeface="+mn-ea"/>
                <a:cs typeface="Arial" pitchFamily="34" charset="0"/>
              </a:rPr>
              <a:t>前言</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335360" y="498828"/>
            <a:ext cx="628158" cy="459460"/>
            <a:chOff x="3275013" y="1363663"/>
            <a:chExt cx="5645150" cy="4129087"/>
          </a:xfrm>
          <a:solidFill>
            <a:schemeClr val="bg1"/>
          </a:solidFill>
        </p:grpSpPr>
        <p:sp>
          <p:nvSpPr>
            <p:cNvPr id="12"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73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912284" y="1233487"/>
            <a:ext cx="10558800" cy="4680000"/>
          </a:xfrm>
        </p:spPr>
        <p:txBody>
          <a:bodyPr/>
          <a:lstStyle>
            <a:lvl1pPr marL="301625" marR="0" indent="-301625" algn="just" defTabSz="801688" rtl="0" eaLnBrk="1" fontAlgn="base" latinLnBrk="0" hangingPunct="1">
              <a:lnSpc>
                <a:spcPct val="140000"/>
              </a:lnSpc>
              <a:spcBef>
                <a:spcPct val="30000"/>
              </a:spcBef>
              <a:spcAft>
                <a:spcPct val="0"/>
              </a:spcAft>
              <a:buClr>
                <a:srgbClr val="808080"/>
              </a:buClr>
              <a:buSzPct val="60000"/>
              <a:buFont typeface="Wingdings" pitchFamily="2" charset="2"/>
              <a:buChar char="l"/>
              <a:tabLst/>
              <a:defRPr>
                <a:latin typeface="+mn-ea"/>
                <a:ea typeface="+mn-ea"/>
                <a:cs typeface="Arial" panose="020B0604020202020204" pitchFamily="34" charset="0"/>
              </a:defRPr>
            </a:lvl1pPr>
            <a:lvl2pPr algn="just" eaLnBrk="1" hangingPunct="1">
              <a:defRPr>
                <a:latin typeface="+mn-ea"/>
                <a:ea typeface="+mn-ea"/>
                <a:cs typeface="Arial" panose="020B0604020202020204" pitchFamily="34" charset="0"/>
              </a:defRPr>
            </a:lvl2pPr>
            <a:lvl3pPr algn="just" eaLnBrk="1" hangingPunct="1">
              <a:defRPr>
                <a:latin typeface="+mn-ea"/>
                <a:ea typeface="+mn-ea"/>
                <a:cs typeface="Arial" panose="020B0604020202020204" pitchFamily="34" charset="0"/>
              </a:defRPr>
            </a:lvl3pPr>
            <a:lvl4pPr algn="just" eaLnBrk="1" hangingPunct="1">
              <a:defRPr>
                <a:latin typeface="+mn-ea"/>
                <a:ea typeface="+mn-ea"/>
                <a:cs typeface="Arial" panose="020B0604020202020204" pitchFamily="34" charset="0"/>
              </a:defRPr>
            </a:lvl4pPr>
            <a:lvl5pPr algn="just" eaLnBrk="1" hangingPunct="1">
              <a:defRPr>
                <a:latin typeface="+mn-ea"/>
                <a:ea typeface="+mn-ea"/>
                <a:cs typeface="Arial" panose="020B0604020202020204" pitchFamily="34" charset="0"/>
              </a:defRPr>
            </a:lvl5pPr>
          </a:lstStyle>
          <a:p>
            <a:pPr marL="301625" marR="0" lvl="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pPr>
            <a:r>
              <a:rPr kumimoji="0" lang="zh-CN" altLang="en-US" sz="2200" b="0" i="0" u="none" strike="noStrike" kern="0" cap="none" spc="0" normalizeH="0" baseline="0" noProof="0" dirty="0">
                <a:ln>
                  <a:noFill/>
                </a:ln>
                <a:solidFill>
                  <a:srgbClr val="000000"/>
                </a:solidFill>
                <a:effectLst/>
                <a:uLnTx/>
                <a:uFillTx/>
                <a:latin typeface="+mn-lt"/>
                <a:ea typeface="+mn-ea"/>
                <a:cs typeface="+mn-cs"/>
              </a:rPr>
              <a:t>学完本课程后，您将能够：</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a:solidFill>
                  <a:schemeClr val="tx1">
                    <a:lumMod val="75000"/>
                    <a:lumOff val="25000"/>
                  </a:schemeClr>
                </a:solidFill>
                <a:latin typeface="+mn-ea"/>
                <a:ea typeface="+mn-ea"/>
                <a:cs typeface="Arial" pitchFamily="34" charset="0"/>
              </a:rPr>
              <a:t>目标</a:t>
            </a:r>
            <a:endParaRPr lang="en-US" altLang="zh-CN" sz="3500" b="1" dirty="0">
              <a:solidFill>
                <a:schemeClr val="tx1">
                  <a:lumMod val="75000"/>
                  <a:lumOff val="25000"/>
                </a:schemeClr>
              </a:solidFill>
              <a:latin typeface="+mn-ea"/>
              <a:ea typeface="+mn-ea"/>
              <a:cs typeface="Arial" pitchFamily="34" charset="0"/>
            </a:endParaRPr>
          </a:p>
        </p:txBody>
      </p:sp>
      <p:sp>
        <p:nvSpPr>
          <p:cNvPr id="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443372" y="440668"/>
            <a:ext cx="533970" cy="533470"/>
            <a:chOff x="2960687" y="4865687"/>
            <a:chExt cx="1698626" cy="1697038"/>
          </a:xfrm>
          <a:solidFill>
            <a:schemeClr val="bg1"/>
          </a:solidFill>
        </p:grpSpPr>
        <p:sp>
          <p:nvSpPr>
            <p:cNvPr id="1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18"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9"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8" name="文本占位符 6"/>
          <p:cNvSpPr>
            <a:spLocks noGrp="1"/>
          </p:cNvSpPr>
          <p:nvPr>
            <p:ph type="body" sz="quarter" idx="10" hasCustomPrompt="1"/>
          </p:nvPr>
        </p:nvSpPr>
        <p:spPr>
          <a:xfrm>
            <a:off x="912283" y="1233487"/>
            <a:ext cx="10558800" cy="4680000"/>
          </a:xfrm>
        </p:spPr>
        <p:txBody>
          <a:bodyPr/>
          <a:lstStyle>
            <a:lvl1pPr marL="457200" marR="0" indent="-457200" algn="just" defTabSz="801688" rtl="0" eaLnBrk="1" fontAlgn="base" latinLnBrk="0" hangingPunct="1">
              <a:lnSpc>
                <a:spcPct val="140000"/>
              </a:lnSpc>
              <a:spcBef>
                <a:spcPct val="30000"/>
              </a:spcBef>
              <a:spcAft>
                <a:spcPct val="0"/>
              </a:spcAft>
              <a:buClr>
                <a:schemeClr val="tx1"/>
              </a:buClr>
              <a:buSzPct val="100000"/>
              <a:buFont typeface="+mj-lt"/>
              <a:buAutoNum type="arabicPeriod"/>
              <a:tabLst/>
              <a:defRPr>
                <a:latin typeface="+mn-ea"/>
                <a:ea typeface="+mn-ea"/>
                <a:cs typeface="Arial" panose="020B0604020202020204" pitchFamily="34" charset="0"/>
              </a:defRPr>
            </a:lvl1pPr>
            <a:lvl2pPr>
              <a:buFont typeface="Wingdings" pitchFamily="2" charset="2"/>
              <a:buChar char="p"/>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目录</a:t>
            </a:r>
            <a:endParaRPr lang="zh-CN" altLang="en-US" sz="3500" b="1" dirty="0">
              <a:solidFill>
                <a:schemeClr val="tx1">
                  <a:lumMod val="75000"/>
                  <a:lumOff val="25000"/>
                </a:schemeClr>
              </a:solidFill>
              <a:latin typeface="+mn-ea"/>
              <a:ea typeface="+mn-ea"/>
              <a:cs typeface="Arial" pitchFamily="34" charset="0"/>
            </a:endParaRPr>
          </a:p>
        </p:txBody>
      </p:sp>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0" name="组合 9"/>
          <p:cNvGrpSpPr/>
          <p:nvPr userDrawn="1"/>
        </p:nvGrpSpPr>
        <p:grpSpPr>
          <a:xfrm>
            <a:off x="587388" y="515379"/>
            <a:ext cx="358335" cy="426359"/>
            <a:chOff x="3295650" y="230188"/>
            <a:chExt cx="936625" cy="1114426"/>
          </a:xfrm>
          <a:solidFill>
            <a:schemeClr val="bg1"/>
          </a:solidFill>
        </p:grpSpPr>
        <p:sp>
          <p:nvSpPr>
            <p:cNvPr id="11"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4"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5"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6"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7"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8"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9"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0"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1"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2"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3"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4"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5"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6"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27"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29" name="Freeform 6"/>
          <p:cNvSpPr>
            <a:spLocks/>
          </p:cNvSpPr>
          <p:nvPr userDrawn="1"/>
        </p:nvSpPr>
        <p:spPr bwMode="auto">
          <a:xfrm>
            <a:off x="3213039" y="296368"/>
            <a:ext cx="8978961"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30" name="Freeform 11"/>
          <p:cNvSpPr>
            <a:spLocks/>
          </p:cNvSpPr>
          <p:nvPr userDrawn="1"/>
        </p:nvSpPr>
        <p:spPr bwMode="auto">
          <a:xfrm>
            <a:off x="310766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912285" y="1233487"/>
            <a:ext cx="10560049" cy="4680000"/>
          </a:xfrm>
        </p:spPr>
        <p:txBody>
          <a:bodyPr/>
          <a:lstStyle>
            <a:lvl1pPr algn="just">
              <a:defRPr>
                <a:latin typeface="+mn-ea"/>
                <a:ea typeface="+mn-ea"/>
                <a:cs typeface="Arial" panose="020B0604020202020204" pitchFamily="34" charset="0"/>
              </a:defRPr>
            </a:lvl1pPr>
            <a:lvl2pPr algn="just">
              <a:defRPr>
                <a:latin typeface="+mn-ea"/>
                <a:ea typeface="+mn-ea"/>
                <a:cs typeface="Arial" panose="020B0604020202020204" pitchFamily="34" charset="0"/>
              </a:defRPr>
            </a:lvl2pPr>
            <a:lvl3pPr algn="just">
              <a:defRPr>
                <a:latin typeface="+mn-ea"/>
                <a:ea typeface="+mn-ea"/>
                <a:cs typeface="Arial" panose="020B0604020202020204" pitchFamily="34" charset="0"/>
              </a:defRPr>
            </a:lvl3pPr>
            <a:lvl4pPr algn="just">
              <a:defRPr>
                <a:latin typeface="+mn-ea"/>
                <a:ea typeface="+mn-ea"/>
                <a:cs typeface="Arial" panose="020B0604020202020204" pitchFamily="34" charset="0"/>
              </a:defRPr>
            </a:lvl4pPr>
            <a:lvl5pPr algn="just">
              <a:defRPr>
                <a:latin typeface="+mn-ea"/>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p>
            <a:pPr defTabSz="1001624" eaLnBrk="0" hangingPunct="0"/>
            <a:r>
              <a:rPr lang="zh-CN" altLang="en-US" sz="3500" b="1" dirty="0" smtClean="0">
                <a:solidFill>
                  <a:schemeClr val="tx1">
                    <a:lumMod val="75000"/>
                    <a:lumOff val="25000"/>
                  </a:schemeClr>
                </a:solidFill>
                <a:latin typeface="+mn-ea"/>
                <a:ea typeface="+mn-ea"/>
                <a:cs typeface="Arial" pitchFamily="34" charset="0"/>
              </a:rPr>
              <a:t>本节概述和学习目标</a:t>
            </a:r>
            <a:endParaRPr lang="zh-CN" altLang="en-US" sz="3500" b="1" dirty="0">
              <a:solidFill>
                <a:schemeClr val="tx1">
                  <a:lumMod val="75000"/>
                  <a:lumOff val="25000"/>
                </a:schemeClr>
              </a:solidFill>
              <a:latin typeface="+mn-ea"/>
              <a:ea typeface="+mn-ea"/>
              <a:cs typeface="Arial" pitchFamily="34" charset="0"/>
            </a:endParaRPr>
          </a:p>
        </p:txBody>
      </p:sp>
      <p:sp>
        <p:nvSpPr>
          <p:cNvPr id="9"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10"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11" name="组合 10"/>
          <p:cNvGrpSpPr/>
          <p:nvPr userDrawn="1"/>
        </p:nvGrpSpPr>
        <p:grpSpPr>
          <a:xfrm>
            <a:off x="587388" y="505779"/>
            <a:ext cx="374708" cy="445558"/>
            <a:chOff x="-1647825" y="2492375"/>
            <a:chExt cx="1947863" cy="2316163"/>
          </a:xfrm>
          <a:solidFill>
            <a:schemeClr val="bg1"/>
          </a:solidFill>
        </p:grpSpPr>
        <p:sp>
          <p:nvSpPr>
            <p:cNvPr id="12"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13"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latin typeface="+mn-ea"/>
              <a:ea typeface="+mn-ea"/>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a typeface="+mn-ea"/>
              </a:endParaRPr>
            </a:p>
          </p:txBody>
        </p:sp>
      </p:grpSp>
      <p:sp>
        <p:nvSpPr>
          <p:cNvPr id="8" name="文本占位符 6"/>
          <p:cNvSpPr>
            <a:spLocks noGrp="1"/>
          </p:cNvSpPr>
          <p:nvPr>
            <p:ph type="body" sz="quarter" idx="10" hasCustomPrompt="1"/>
          </p:nvPr>
        </p:nvSpPr>
        <p:spPr>
          <a:xfrm>
            <a:off x="912285" y="1233488"/>
            <a:ext cx="10560048" cy="4680000"/>
          </a:xfrm>
        </p:spPr>
        <p:txBody>
          <a:bodyPr/>
          <a:lstStyle>
            <a:lvl1pPr algn="just">
              <a:defRPr>
                <a:latin typeface="+mn-ea"/>
                <a:ea typeface="+mn-ea"/>
                <a:cs typeface="Arial" panose="020B0604020202020204" pitchFamily="34" charset="0"/>
              </a:defRPr>
            </a:lvl1pPr>
          </a:lstStyle>
          <a:p>
            <a:r>
              <a:rPr lang="zh-CN" altLang="en-US" dirty="0"/>
              <a:t>单击此处输入文字</a:t>
            </a:r>
          </a:p>
        </p:txBody>
      </p:sp>
    </p:spTree>
    <p:extLst>
      <p:ext uri="{BB962C8B-B14F-4D97-AF65-F5344CB8AC3E}">
        <p14:creationId xmlns:p14="http://schemas.microsoft.com/office/powerpoint/2010/main" val="20815685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6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ea typeface="宋体" pitchFamily="2" charset="-122"/>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标题 1"/>
          <p:cNvSpPr>
            <a:spLocks noGrp="1"/>
          </p:cNvSpPr>
          <p:nvPr>
            <p:ph type="title"/>
          </p:nvPr>
        </p:nvSpPr>
        <p:spPr>
          <a:xfrm>
            <a:off x="1594800" y="410400"/>
            <a:ext cx="9831600" cy="640800"/>
          </a:xfrm>
        </p:spPr>
        <p:txBody>
          <a:bodyPr lIns="100800" tIns="50400" rIns="100800" bIns="50400" anchor="t" anchorCtr="0"/>
          <a:lstStyle>
            <a:lvl1pPr>
              <a:defRPr b="1">
                <a:latin typeface="+mn-ea"/>
                <a:ea typeface="+mn-ea"/>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16854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2" name="Rectangle 6"/>
          <p:cNvSpPr>
            <a:spLocks noGrp="1" noChangeArrowheads="1"/>
          </p:cNvSpPr>
          <p:nvPr>
            <p:ph type="title"/>
          </p:nvPr>
        </p:nvSpPr>
        <p:spPr bwMode="auto">
          <a:xfrm>
            <a:off x="869951" y="260648"/>
            <a:ext cx="10327216"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7173" name="Rectangle 57"/>
          <p:cNvSpPr>
            <a:spLocks noGrp="1" noChangeArrowheads="1"/>
          </p:cNvSpPr>
          <p:nvPr>
            <p:ph type="body" idx="1"/>
          </p:nvPr>
        </p:nvSpPr>
        <p:spPr bwMode="auto">
          <a:xfrm>
            <a:off x="869951" y="1248073"/>
            <a:ext cx="10572749"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Rectangle 69">
            <a:extLst>
              <a:ext uri="{FF2B5EF4-FFF2-40B4-BE49-F238E27FC236}">
                <a16:creationId xmlns:a16="http://schemas.microsoft.com/office/drawing/2014/main" xmlns="" id="{6ED2DBAA-9261-44D2-836C-78E5FB250BAC}"/>
              </a:ext>
            </a:extLst>
          </p:cNvPr>
          <p:cNvSpPr>
            <a:spLocks noChangeArrowheads="1"/>
          </p:cNvSpPr>
          <p:nvPr userDrawn="1"/>
        </p:nvSpPr>
        <p:spPr bwMode="auto">
          <a:xfrm>
            <a:off x="155340" y="6500581"/>
            <a:ext cx="673125"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黑体" panose="02010609060101010101" pitchFamily="49" charset="-122"/>
                <a:cs typeface="Arial" pitchFamily="34" charset="0"/>
              </a:rPr>
              <a:t>第</a:t>
            </a:r>
            <a:fld id="{2F2CF7F5-F178-4429-B6CA-28062DF31937}" type="slidenum">
              <a:rPr lang="en-US" altLang="zh-CN" sz="1200" smtClean="0">
                <a:latin typeface="+mn-lt"/>
                <a:ea typeface="黑体" panose="02010609060101010101" pitchFamily="49" charset="-122"/>
                <a:cs typeface="Arial" pitchFamily="34" charset="0"/>
              </a:rPr>
              <a:pPr defTabSz="801668" eaLnBrk="0" fontAlgn="base" hangingPunct="0">
                <a:defRPr/>
              </a:pPr>
              <a:t>‹#›</a:t>
            </a:fld>
            <a:r>
              <a:rPr lang="zh-CN" altLang="en-US" sz="1200" dirty="0">
                <a:latin typeface="+mn-lt"/>
                <a:ea typeface="黑体" panose="02010609060101010101" pitchFamily="49" charset="-122"/>
                <a:cs typeface="Arial" pitchFamily="34" charset="0"/>
              </a:rPr>
              <a:t>页</a:t>
            </a:r>
            <a:endParaRPr lang="en-US" altLang="zh-CN" sz="1200" dirty="0">
              <a:latin typeface="+mn-lt"/>
              <a:ea typeface="黑体" panose="02010609060101010101" pitchFamily="49" charset="-122"/>
              <a:cs typeface="Arial" pitchFamily="34" charset="0"/>
            </a:endParaRPr>
          </a:p>
        </p:txBody>
      </p:sp>
      <p:sp>
        <p:nvSpPr>
          <p:cNvPr id="13"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428" y="6500581"/>
            <a:ext cx="260474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baseline="0" dirty="0">
                <a:latin typeface="+mn-lt"/>
                <a:ea typeface="+mn-ea"/>
                <a:cs typeface="Arial" panose="020B0604020202020204" pitchFamily="34" charset="0"/>
              </a:rPr>
              <a:t>版权所有</a:t>
            </a:r>
            <a:r>
              <a:rPr lang="en-US" altLang="zh-CN" sz="1200" baseline="0" dirty="0">
                <a:latin typeface="+mn-lt"/>
                <a:ea typeface="+mn-ea"/>
                <a:cs typeface="Arial" panose="020B0604020202020204" pitchFamily="34" charset="0"/>
              </a:rPr>
              <a:t>© </a:t>
            </a:r>
            <a:r>
              <a:rPr lang="en-US" altLang="zh-CN" sz="1200" baseline="0" dirty="0" smtClean="0">
                <a:latin typeface="+mn-lt"/>
                <a:ea typeface="+mn-ea"/>
                <a:cs typeface="Arial" panose="020B0604020202020204" pitchFamily="34" charset="0"/>
              </a:rPr>
              <a:t>2019 </a:t>
            </a:r>
            <a:r>
              <a:rPr lang="zh-CN" altLang="en-US" sz="1200" baseline="0" dirty="0">
                <a:latin typeface="+mn-lt"/>
                <a:ea typeface="+mn-ea"/>
                <a:cs typeface="Arial" panose="020B0604020202020204" pitchFamily="34" charset="0"/>
              </a:rPr>
              <a:t>华为技术有限公司</a:t>
            </a:r>
          </a:p>
        </p:txBody>
      </p:sp>
      <p:pic>
        <p:nvPicPr>
          <p:cNvPr id="8" name="图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7" name="Rectangle 58"/>
          <p:cNvSpPr>
            <a:spLocks noChangeArrowheads="1"/>
          </p:cNvSpPr>
          <p:nvPr userDrawn="1"/>
        </p:nvSpPr>
        <p:spPr bwMode="auto">
          <a:xfrm>
            <a:off x="-2413429" y="266125"/>
            <a:ext cx="2351560" cy="4812177"/>
          </a:xfrm>
          <a:prstGeom prst="rect">
            <a:avLst/>
          </a:prstGeom>
          <a:noFill/>
          <a:ln w="9525">
            <a:noFill/>
            <a:miter lim="800000"/>
            <a:headEnd/>
            <a:tailEnd/>
          </a:ln>
          <a:effectLst/>
        </p:spPr>
        <p:txBody>
          <a:bodyPr lIns="80124" tIns="40063" rIns="80124" bIns="40063"/>
          <a:lstStyle/>
          <a:p>
            <a:pPr marL="342900" indent="-342900" algn="r">
              <a:lnSpc>
                <a:spcPct val="75000"/>
              </a:lnSpc>
              <a:spcBef>
                <a:spcPct val="20000"/>
              </a:spcBef>
            </a:pP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标题字体大小</a:t>
            </a:r>
            <a:r>
              <a:rPr lang="en-US" altLang="zh-CN" sz="1200" dirty="0" smtClean="0">
                <a:solidFill>
                  <a:srgbClr val="FFFFFF"/>
                </a:solidFill>
                <a:latin typeface="Arial" pitchFamily="34" charset="0"/>
                <a:ea typeface="微软雅黑" pitchFamily="34" charset="-122"/>
                <a:cs typeface="Arial" pitchFamily="34" charset="0"/>
              </a:rPr>
              <a:t>:30-35pt    </a:t>
            </a:r>
            <a:endParaRPr lang="zh-CN" altLang="en-US"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标题字体颜色</a:t>
            </a:r>
            <a:r>
              <a:rPr lang="en-US" altLang="zh-CN" sz="1200" dirty="0" smtClean="0">
                <a:solidFill>
                  <a:srgbClr val="FFFFFF"/>
                </a:solidFill>
                <a:latin typeface="Arial" pitchFamily="34" charset="0"/>
                <a:ea typeface="微软雅黑" pitchFamily="34" charset="-122"/>
                <a:cs typeface="Arial" pitchFamily="34" charset="0"/>
              </a:rPr>
              <a:t>:</a:t>
            </a:r>
            <a:r>
              <a:rPr lang="zh-CN" altLang="en-US" sz="1200" dirty="0" smtClean="0">
                <a:solidFill>
                  <a:srgbClr val="FFFFFF"/>
                </a:solidFill>
                <a:latin typeface="Arial" pitchFamily="34" charset="0"/>
                <a:ea typeface="微软雅黑" pitchFamily="34" charset="-122"/>
                <a:cs typeface="Arial" pitchFamily="34" charset="0"/>
              </a:rPr>
              <a:t>黑色</a:t>
            </a:r>
            <a:r>
              <a:rPr lang="en-US" altLang="zh-CN" sz="1200" dirty="0" smtClean="0">
                <a:solidFill>
                  <a:srgbClr val="FFFFFF"/>
                </a:solidFill>
                <a:latin typeface="Arial" pitchFamily="34" charset="0"/>
                <a:ea typeface="微软雅黑" pitchFamily="34" charset="-122"/>
                <a:cs typeface="Arial" pitchFamily="34" charset="0"/>
              </a:rPr>
              <a:t> </a:t>
            </a: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中（英）文字体 </a:t>
            </a:r>
            <a:r>
              <a:rPr lang="en-US" altLang="zh-CN" sz="1200" dirty="0" smtClean="0">
                <a:solidFill>
                  <a:srgbClr val="FFFFFF"/>
                </a:solidFill>
                <a:latin typeface="Arial" pitchFamily="34" charset="0"/>
                <a:ea typeface="微软雅黑" pitchFamily="34" charset="-122"/>
                <a:cs typeface="Arial" pitchFamily="34" charset="0"/>
              </a:rPr>
              <a:t>: </a:t>
            </a:r>
            <a:r>
              <a:rPr lang="zh-CN" altLang="en-US" sz="1200" dirty="0" smtClean="0">
                <a:solidFill>
                  <a:srgbClr val="FFFFFF"/>
                </a:solidFill>
                <a:latin typeface="Arial" pitchFamily="34" charset="0"/>
                <a:ea typeface="微软雅黑" pitchFamily="34" charset="-122"/>
                <a:cs typeface="Arial" pitchFamily="34" charset="0"/>
              </a:rPr>
              <a:t>微软雅黑</a:t>
            </a: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英文标题：每个实词首字母大写</a:t>
            </a:r>
          </a:p>
          <a:p>
            <a:pPr marL="342900" indent="-342900" algn="r">
              <a:lnSpc>
                <a:spcPct val="125000"/>
              </a:lnSpc>
              <a:spcBef>
                <a:spcPct val="20000"/>
              </a:spcBef>
            </a:pP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75000"/>
              </a:lnSpc>
              <a:spcBef>
                <a:spcPct val="20000"/>
              </a:spcBef>
            </a:pP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正文字体大小</a:t>
            </a:r>
            <a:r>
              <a:rPr lang="en-US" altLang="zh-CN" sz="1200" dirty="0" smtClean="0">
                <a:solidFill>
                  <a:srgbClr val="FFFFFF"/>
                </a:solidFill>
                <a:latin typeface="Arial" pitchFamily="34" charset="0"/>
                <a:ea typeface="微软雅黑" pitchFamily="34" charset="-122"/>
                <a:cs typeface="Arial" pitchFamily="34" charset="0"/>
              </a:rPr>
              <a:t>:12-22pt</a:t>
            </a: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正文字体颜色</a:t>
            </a:r>
            <a:r>
              <a:rPr lang="en-US" altLang="zh-CN" sz="1200" dirty="0" smtClean="0">
                <a:solidFill>
                  <a:srgbClr val="FFFFFF"/>
                </a:solidFill>
                <a:latin typeface="Arial" pitchFamily="34" charset="0"/>
                <a:ea typeface="微软雅黑" pitchFamily="34" charset="-122"/>
                <a:cs typeface="Arial" pitchFamily="34" charset="0"/>
              </a:rPr>
              <a:t>:</a:t>
            </a:r>
            <a:r>
              <a:rPr lang="zh-CN" altLang="en-US" sz="1200" dirty="0" smtClean="0">
                <a:solidFill>
                  <a:srgbClr val="FFFFFF"/>
                </a:solidFill>
                <a:latin typeface="Arial" pitchFamily="34" charset="0"/>
                <a:ea typeface="微软雅黑" pitchFamily="34" charset="-122"/>
                <a:cs typeface="Arial" pitchFamily="34" charset="0"/>
              </a:rPr>
              <a:t>黑色</a:t>
            </a: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中（英）文字体 </a:t>
            </a:r>
            <a:r>
              <a:rPr lang="en-US" altLang="zh-CN" sz="1200" dirty="0" smtClean="0">
                <a:solidFill>
                  <a:srgbClr val="FFFFFF"/>
                </a:solidFill>
                <a:latin typeface="Arial" pitchFamily="34" charset="0"/>
                <a:ea typeface="微软雅黑" pitchFamily="34" charset="-122"/>
                <a:cs typeface="Arial" pitchFamily="34" charset="0"/>
              </a:rPr>
              <a:t>: </a:t>
            </a:r>
            <a:r>
              <a:rPr lang="zh-CN" altLang="en-US" sz="1200" dirty="0" smtClean="0">
                <a:solidFill>
                  <a:srgbClr val="FFFFFF"/>
                </a:solidFill>
                <a:latin typeface="Arial" pitchFamily="34" charset="0"/>
                <a:ea typeface="微软雅黑" pitchFamily="34" charset="-122"/>
                <a:cs typeface="Arial" pitchFamily="34" charset="0"/>
              </a:rPr>
              <a:t>微软雅黑</a:t>
            </a:r>
            <a:endParaRPr lang="en-US" altLang="zh-CN" sz="1200" dirty="0" smtClean="0">
              <a:solidFill>
                <a:srgbClr val="FFFFFF"/>
              </a:solidFill>
              <a:latin typeface="Arial" pitchFamily="34" charset="0"/>
              <a:ea typeface="微软雅黑" pitchFamily="34" charset="-122"/>
              <a:cs typeface="Arial" pitchFamily="34" charset="0"/>
            </a:endParaRPr>
          </a:p>
          <a:p>
            <a:pPr marL="342900" marR="0" lvl="0" indent="-342900" algn="r" defTabSz="914400" rtl="0" eaLnBrk="1" fontAlgn="t" latinLnBrk="0" hangingPunct="1">
              <a:lnSpc>
                <a:spcPct val="125000"/>
              </a:lnSpc>
              <a:spcBef>
                <a:spcPct val="20000"/>
              </a:spcBef>
              <a:spcAft>
                <a:spcPct val="0"/>
              </a:spcAft>
              <a:buClrTx/>
              <a:buSzTx/>
              <a:buFontTx/>
              <a:buNone/>
              <a:tabLst/>
              <a:defRPr/>
            </a:pPr>
            <a:r>
              <a:rPr lang="zh-CN" altLang="en-US" sz="1200" dirty="0" smtClean="0">
                <a:solidFill>
                  <a:srgbClr val="FFFFFF"/>
                </a:solidFill>
                <a:latin typeface="Arial" pitchFamily="34" charset="0"/>
                <a:ea typeface="微软雅黑" pitchFamily="34" charset="-122"/>
                <a:cs typeface="Arial" pitchFamily="34" charset="0"/>
              </a:rPr>
              <a:t>文字强调：采用华为红，加粗</a:t>
            </a:r>
            <a:endParaRPr lang="zh-CN" altLang="en-US" sz="1200" dirty="0" smtClean="0"/>
          </a:p>
          <a:p>
            <a:pPr marL="342900" indent="-342900" algn="r">
              <a:lnSpc>
                <a:spcPct val="125000"/>
              </a:lnSpc>
              <a:spcBef>
                <a:spcPct val="20000"/>
              </a:spcBef>
            </a:pP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命令行字体： </a:t>
            </a:r>
            <a:r>
              <a:rPr lang="en-US" altLang="zh-CN" sz="1200" dirty="0" smtClean="0">
                <a:solidFill>
                  <a:srgbClr val="FFFFFF"/>
                </a:solidFill>
                <a:latin typeface="Arial" pitchFamily="34" charset="0"/>
                <a:ea typeface="微软雅黑" pitchFamily="34" charset="-122"/>
                <a:cs typeface="Arial" pitchFamily="34" charset="0"/>
              </a:rPr>
              <a:t>Courier New</a:t>
            </a: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命令行字体大小：</a:t>
            </a:r>
            <a:r>
              <a:rPr lang="en-US" altLang="zh-CN" sz="1200" dirty="0" smtClean="0">
                <a:solidFill>
                  <a:srgbClr val="FFFFFF"/>
                </a:solidFill>
                <a:latin typeface="Arial" pitchFamily="34" charset="0"/>
                <a:ea typeface="微软雅黑" pitchFamily="34" charset="-122"/>
                <a:cs typeface="Arial" pitchFamily="34" charset="0"/>
              </a:rPr>
              <a:t>12-20pt</a:t>
            </a: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命令行格式：</a:t>
            </a:r>
            <a:r>
              <a:rPr lang="en-US" altLang="zh-CN" sz="1200" dirty="0" smtClean="0">
                <a:solidFill>
                  <a:srgbClr val="FFFFFF"/>
                </a:solidFill>
                <a:latin typeface="Arial" pitchFamily="34" charset="0"/>
                <a:ea typeface="微软雅黑" pitchFamily="34" charset="-122"/>
                <a:cs typeface="Arial" pitchFamily="34" charset="0"/>
              </a:rPr>
              <a:t>15%</a:t>
            </a:r>
            <a:r>
              <a:rPr lang="zh-CN" altLang="en-US" sz="1200" dirty="0" smtClean="0">
                <a:solidFill>
                  <a:srgbClr val="FFFFFF"/>
                </a:solidFill>
                <a:latin typeface="Arial" pitchFamily="34" charset="0"/>
                <a:ea typeface="微软雅黑" pitchFamily="34" charset="-122"/>
                <a:cs typeface="Arial" pitchFamily="34" charset="0"/>
              </a:rPr>
              <a:t>灰底</a:t>
            </a:r>
            <a:endParaRPr lang="en-US" altLang="zh-CN" sz="1200" dirty="0" smtClean="0">
              <a:solidFill>
                <a:srgbClr val="FFFFFF"/>
              </a:solidFill>
              <a:latin typeface="Arial" pitchFamily="34" charset="0"/>
              <a:ea typeface="微软雅黑" pitchFamily="34" charset="-122"/>
              <a:cs typeface="Arial" pitchFamily="34" charset="0"/>
            </a:endParaRPr>
          </a:p>
          <a:p>
            <a:pPr marL="342900" indent="-342900" algn="r">
              <a:lnSpc>
                <a:spcPct val="125000"/>
              </a:lnSpc>
              <a:spcBef>
                <a:spcPct val="20000"/>
              </a:spcBef>
            </a:pPr>
            <a:r>
              <a:rPr lang="zh-CN" altLang="en-US" sz="1200" dirty="0" smtClean="0">
                <a:solidFill>
                  <a:srgbClr val="FFFFFF"/>
                </a:solidFill>
                <a:latin typeface="Arial" pitchFamily="34" charset="0"/>
                <a:ea typeface="微软雅黑" pitchFamily="34" charset="-122"/>
                <a:cs typeface="Arial" pitchFamily="34" charset="0"/>
              </a:rPr>
              <a:t>注意：严禁使用截图</a:t>
            </a:r>
            <a:endParaRPr lang="en-US" altLang="zh-CN" sz="1200" dirty="0" smtClean="0">
              <a:solidFill>
                <a:srgbClr val="FFFFFF"/>
              </a:solidFill>
              <a:latin typeface="Arial" pitchFamily="34" charset="0"/>
              <a:ea typeface="微软雅黑" pitchFamily="34" charset="-122"/>
              <a:cs typeface="Arial" pitchFamily="34" charset="0"/>
            </a:endParaRPr>
          </a:p>
          <a:p>
            <a:endParaRPr lang="en-US" altLang="zh-CN" sz="1200" dirty="0" smtClean="0">
              <a:solidFill>
                <a:srgbClr val="FFFFFF"/>
              </a:solidFill>
              <a:latin typeface="Arial" pitchFamily="34" charset="0"/>
              <a:ea typeface="微软雅黑" pitchFamily="34" charset="-122"/>
              <a:cs typeface="Arial" pitchFamily="34" charset="0"/>
            </a:endParaRPr>
          </a:p>
          <a:p>
            <a:endParaRPr lang="en-US" altLang="zh-CN" sz="1200" dirty="0" smtClean="0">
              <a:solidFill>
                <a:srgbClr val="FFFFFF"/>
              </a:solidFill>
              <a:latin typeface="Arial" pitchFamily="34" charset="0"/>
              <a:ea typeface="微软雅黑" pitchFamily="34" charset="-122"/>
              <a:cs typeface="Arial" pitchFamily="34" charset="0"/>
            </a:endParaRPr>
          </a:p>
          <a:p>
            <a:pPr algn="r"/>
            <a:r>
              <a:rPr lang="zh-CN" altLang="en-US" sz="1200" dirty="0" smtClean="0">
                <a:solidFill>
                  <a:srgbClr val="FFFFFF"/>
                </a:solidFill>
                <a:latin typeface="Arial" pitchFamily="34" charset="0"/>
                <a:ea typeface="微软雅黑" pitchFamily="34" charset="-122"/>
                <a:cs typeface="Arial" pitchFamily="34" charset="0"/>
              </a:rPr>
              <a:t>备注页：每一页胶片都要添加备注（除总标题、目录等页）。</a:t>
            </a:r>
            <a:endParaRPr lang="en-US" altLang="zh-CN" sz="1200" dirty="0" smtClean="0">
              <a:solidFill>
                <a:srgbClr val="FFFFFF"/>
              </a:solidFill>
              <a:latin typeface="Arial" pitchFamily="34" charset="0"/>
              <a:ea typeface="微软雅黑" pitchFamily="34" charset="-122"/>
              <a:cs typeface="Arial" pitchFamily="34" charset="0"/>
            </a:endParaRPr>
          </a:p>
          <a:p>
            <a:pPr algn="r"/>
            <a:r>
              <a:rPr lang="zh-CN" altLang="en-US" sz="1200" dirty="0" smtClean="0">
                <a:solidFill>
                  <a:srgbClr val="FFFFFF"/>
                </a:solidFill>
                <a:latin typeface="Arial" pitchFamily="34" charset="0"/>
                <a:ea typeface="微软雅黑" pitchFamily="34" charset="-122"/>
                <a:cs typeface="Arial" pitchFamily="34" charset="0"/>
              </a:rPr>
              <a:t>第一次出现的英文单词缩写、名词术语等必须在备注中做解释。</a:t>
            </a:r>
          </a:p>
          <a:p>
            <a:endParaRPr lang="en-US" altLang="zh-CN" sz="1200" dirty="0" smtClean="0">
              <a:solidFill>
                <a:srgbClr val="FFFFFF"/>
              </a:solidFill>
              <a:latin typeface="Arial" pitchFamily="34" charset="0"/>
              <a:ea typeface="微软雅黑" pitchFamily="34" charset="-122"/>
              <a:cs typeface="Arial" pitchFamily="34" charset="0"/>
            </a:endParaRPr>
          </a:p>
          <a:p>
            <a:endParaRPr lang="en-US" altLang="zh-CN" sz="1200" dirty="0" smtClean="0">
              <a:solidFill>
                <a:srgbClr val="FFFFFF"/>
              </a:solidFill>
              <a:latin typeface="Arial" pitchFamily="34" charset="0"/>
              <a:ea typeface="微软雅黑" pitchFamily="34" charset="-122"/>
              <a:cs typeface="Arial" pitchFamily="34" charset="0"/>
            </a:endParaRPr>
          </a:p>
          <a:p>
            <a:pPr algn="r"/>
            <a:endParaRPr lang="en-US" altLang="zh-CN" sz="1200" dirty="0" smtClean="0">
              <a:solidFill>
                <a:srgbClr val="FFFFFF"/>
              </a:solidFill>
              <a:latin typeface="Arial" pitchFamily="34" charset="0"/>
              <a:ea typeface="微软雅黑" pitchFamily="34" charset="-122"/>
              <a:cs typeface="Arial" pitchFamily="34" charset="0"/>
            </a:endParaRPr>
          </a:p>
        </p:txBody>
      </p:sp>
      <p:sp>
        <p:nvSpPr>
          <p:cNvPr id="9" name="Rectangle 59"/>
          <p:cNvSpPr>
            <a:spLocks noChangeArrowheads="1"/>
          </p:cNvSpPr>
          <p:nvPr userDrawn="1"/>
        </p:nvSpPr>
        <p:spPr bwMode="auto">
          <a:xfrm>
            <a:off x="12391216" y="1967658"/>
            <a:ext cx="1157612" cy="1503759"/>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200" dirty="0" smtClean="0">
                <a:solidFill>
                  <a:schemeClr val="bg1"/>
                </a:solidFill>
                <a:latin typeface="Arial" pitchFamily="34" charset="0"/>
                <a:ea typeface="微软雅黑" pitchFamily="34" charset="-122"/>
                <a:cs typeface="Arial" pitchFamily="34" charset="0"/>
              </a:rPr>
              <a:t>配色</a:t>
            </a:r>
            <a:r>
              <a:rPr lang="zh-CN" altLang="en-US" sz="1200" dirty="0">
                <a:solidFill>
                  <a:schemeClr val="bg1"/>
                </a:solidFill>
                <a:latin typeface="Arial" pitchFamily="34" charset="0"/>
                <a:ea typeface="微软雅黑" pitchFamily="34" charset="-122"/>
                <a:cs typeface="Arial" pitchFamily="34" charset="0"/>
              </a:rPr>
              <a:t>参考方案：</a:t>
            </a:r>
          </a:p>
          <a:p>
            <a:pPr defTabSz="801688" fontAlgn="base">
              <a:lnSpc>
                <a:spcPct val="120000"/>
              </a:lnSpc>
              <a:spcBef>
                <a:spcPct val="30000"/>
              </a:spcBef>
              <a:buClr>
                <a:srgbClr val="808080"/>
              </a:buClr>
              <a:buSzPct val="60000"/>
              <a:buFont typeface="Wingdings" pitchFamily="2" charset="2"/>
              <a:buNone/>
            </a:pPr>
            <a:r>
              <a:rPr lang="zh-CN" altLang="en-US" sz="1200" dirty="0">
                <a:solidFill>
                  <a:schemeClr val="bg1"/>
                </a:solidFill>
                <a:latin typeface="Arial" pitchFamily="34" charset="0"/>
                <a:ea typeface="微软雅黑" pitchFamily="34" charset="-122"/>
                <a:cs typeface="Arial" pitchFamily="34" charset="0"/>
              </a:rPr>
              <a:t>建议同一页面内不</a:t>
            </a:r>
            <a:r>
              <a:rPr lang="zh-CN" altLang="en-US" sz="1200" dirty="0" smtClean="0">
                <a:solidFill>
                  <a:schemeClr val="bg1"/>
                </a:solidFill>
                <a:latin typeface="Arial" pitchFamily="34" charset="0"/>
                <a:ea typeface="微软雅黑" pitchFamily="34" charset="-122"/>
                <a:cs typeface="Arial" pitchFamily="34" charset="0"/>
              </a:rPr>
              <a:t>超过三种</a:t>
            </a:r>
            <a:r>
              <a:rPr lang="zh-CN" altLang="en-US" sz="1200" dirty="0">
                <a:solidFill>
                  <a:schemeClr val="bg1"/>
                </a:solidFill>
                <a:latin typeface="Arial" pitchFamily="34" charset="0"/>
                <a:ea typeface="微软雅黑" pitchFamily="34" charset="-122"/>
                <a:cs typeface="Arial" pitchFamily="34" charset="0"/>
              </a:rPr>
              <a:t>颜色，以下是</a:t>
            </a:r>
            <a:r>
              <a:rPr lang="en-US" altLang="zh-CN" sz="1200" dirty="0">
                <a:solidFill>
                  <a:schemeClr val="bg1"/>
                </a:solidFill>
                <a:latin typeface="Arial" pitchFamily="34" charset="0"/>
                <a:ea typeface="微软雅黑" pitchFamily="34" charset="-122"/>
                <a:cs typeface="Arial" pitchFamily="34" charset="0"/>
              </a:rPr>
              <a:t>13</a:t>
            </a:r>
            <a:r>
              <a:rPr lang="zh-CN" altLang="en-US" sz="1200" dirty="0">
                <a:solidFill>
                  <a:schemeClr val="bg1"/>
                </a:solidFill>
                <a:latin typeface="Arial" pitchFamily="34" charset="0"/>
                <a:ea typeface="微软雅黑" pitchFamily="34" charset="-122"/>
                <a:cs typeface="Arial" pitchFamily="34" charset="0"/>
              </a:rPr>
              <a:t>组配色方案，同一页面内只选择一组使用。（仅供参考）</a:t>
            </a:r>
          </a:p>
          <a:p>
            <a:pPr defTabSz="801688" fontAlgn="base">
              <a:lnSpc>
                <a:spcPct val="125000"/>
              </a:lnSpc>
              <a:spcBef>
                <a:spcPct val="30000"/>
              </a:spcBef>
              <a:buClr>
                <a:srgbClr val="808080"/>
              </a:buClr>
              <a:buSzPct val="60000"/>
              <a:buFont typeface="Wingdings" pitchFamily="2" charset="2"/>
              <a:buNone/>
            </a:pPr>
            <a:endParaRPr lang="zh-CN" altLang="en-US" sz="1200" dirty="0">
              <a:solidFill>
                <a:schemeClr val="bg1"/>
              </a:solidFill>
              <a:latin typeface="Arial" pitchFamily="34" charset="0"/>
              <a:ea typeface="微软雅黑" pitchFamily="34" charset="-122"/>
              <a:cs typeface="Arial" pitchFamily="34" charset="0"/>
            </a:endParaRPr>
          </a:p>
          <a:p>
            <a:pPr defTabSz="801688" fontAlgn="base">
              <a:lnSpc>
                <a:spcPct val="125000"/>
              </a:lnSpc>
              <a:spcBef>
                <a:spcPct val="30000"/>
              </a:spcBef>
              <a:buClr>
                <a:srgbClr val="808080"/>
              </a:buClr>
              <a:buSzPct val="60000"/>
              <a:buFont typeface="Wingdings" pitchFamily="2" charset="2"/>
              <a:buChar char="l"/>
            </a:pPr>
            <a:endParaRPr lang="zh-CN" altLang="en-US" sz="1200" dirty="0">
              <a:solidFill>
                <a:schemeClr val="bg1"/>
              </a:solidFill>
              <a:latin typeface="Arial" pitchFamily="34" charset="0"/>
              <a:ea typeface="微软雅黑" pitchFamily="34" charset="-122"/>
              <a:cs typeface="Arial" pitchFamily="34" charset="0"/>
            </a:endParaRPr>
          </a:p>
          <a:p>
            <a:pPr defTabSz="801688" fontAlgn="base">
              <a:lnSpc>
                <a:spcPct val="125000"/>
              </a:lnSpc>
              <a:spcBef>
                <a:spcPct val="30000"/>
              </a:spcBef>
              <a:buClr>
                <a:srgbClr val="808080"/>
              </a:buClr>
              <a:buSzPct val="60000"/>
              <a:buFont typeface="Wingdings" pitchFamily="2" charset="2"/>
              <a:buChar char="l"/>
            </a:pPr>
            <a:endParaRPr lang="en-US" altLang="zh-CN" sz="1200" dirty="0">
              <a:solidFill>
                <a:schemeClr val="bg1"/>
              </a:solidFill>
              <a:latin typeface="Arial" pitchFamily="34" charset="0"/>
              <a:ea typeface="微软雅黑" pitchFamily="34" charset="-122"/>
              <a:cs typeface="Arial" pitchFamily="34" charset="0"/>
            </a:endParaRPr>
          </a:p>
        </p:txBody>
      </p:sp>
      <p:grpSp>
        <p:nvGrpSpPr>
          <p:cNvPr id="10" name="Group 62"/>
          <p:cNvGrpSpPr>
            <a:grpSpLocks/>
          </p:cNvGrpSpPr>
          <p:nvPr userDrawn="1"/>
        </p:nvGrpSpPr>
        <p:grpSpPr bwMode="auto">
          <a:xfrm>
            <a:off x="12634741" y="4490209"/>
            <a:ext cx="542925" cy="136922"/>
            <a:chOff x="5893" y="2387"/>
            <a:chExt cx="342" cy="115"/>
          </a:xfrm>
        </p:grpSpPr>
        <p:sp>
          <p:nvSpPr>
            <p:cNvPr id="14" name="Rectangle 64"/>
            <p:cNvSpPr>
              <a:spLocks noChangeArrowheads="1"/>
            </p:cNvSpPr>
            <p:nvPr userDrawn="1"/>
          </p:nvSpPr>
          <p:spPr bwMode="auto">
            <a:xfrm flipV="1">
              <a:off x="6005" y="2387"/>
              <a:ext cx="116" cy="115"/>
            </a:xfrm>
            <a:prstGeom prst="rect">
              <a:avLst/>
            </a:prstGeom>
            <a:solidFill>
              <a:srgbClr val="FF99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15" name="Rectangle 65"/>
            <p:cNvSpPr>
              <a:spLocks noChangeArrowheads="1"/>
            </p:cNvSpPr>
            <p:nvPr userDrawn="1"/>
          </p:nvSpPr>
          <p:spPr bwMode="auto">
            <a:xfrm flipV="1">
              <a:off x="6118" y="2387"/>
              <a:ext cx="117" cy="115"/>
            </a:xfrm>
            <a:prstGeom prst="rect">
              <a:avLst/>
            </a:prstGeom>
            <a:solidFill>
              <a:srgbClr val="99660A"/>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16" name="Rectangle 66"/>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17" name="Group 67"/>
          <p:cNvGrpSpPr>
            <a:grpSpLocks/>
          </p:cNvGrpSpPr>
          <p:nvPr userDrawn="1"/>
        </p:nvGrpSpPr>
        <p:grpSpPr bwMode="auto">
          <a:xfrm>
            <a:off x="12634750" y="4652135"/>
            <a:ext cx="554038" cy="136922"/>
            <a:chOff x="5893" y="2523"/>
            <a:chExt cx="349" cy="115"/>
          </a:xfrm>
        </p:grpSpPr>
        <p:sp>
          <p:nvSpPr>
            <p:cNvPr id="18" name="Rectangle 68"/>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19" name="Rectangle 69"/>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21" name="Rectangle 71"/>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22" name="Group 72"/>
          <p:cNvGrpSpPr>
            <a:grpSpLocks/>
          </p:cNvGrpSpPr>
          <p:nvPr userDrawn="1"/>
        </p:nvGrpSpPr>
        <p:grpSpPr bwMode="auto">
          <a:xfrm>
            <a:off x="12634750" y="4814060"/>
            <a:ext cx="554038" cy="136922"/>
            <a:chOff x="5893" y="2659"/>
            <a:chExt cx="349" cy="115"/>
          </a:xfrm>
        </p:grpSpPr>
        <p:sp>
          <p:nvSpPr>
            <p:cNvPr id="23" name="Rectangle 73"/>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24" name="Rectangle 74"/>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26" name="Rectangle 76"/>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27" name="Group 77"/>
          <p:cNvGrpSpPr>
            <a:grpSpLocks/>
          </p:cNvGrpSpPr>
          <p:nvPr userDrawn="1"/>
        </p:nvGrpSpPr>
        <p:grpSpPr bwMode="auto">
          <a:xfrm>
            <a:off x="12634750" y="4328284"/>
            <a:ext cx="554038" cy="141684"/>
            <a:chOff x="5893" y="2251"/>
            <a:chExt cx="349" cy="119"/>
          </a:xfrm>
        </p:grpSpPr>
        <p:sp>
          <p:nvSpPr>
            <p:cNvPr id="28" name="Rectangle 78"/>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30" name="Rectangle 80"/>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31" name="Rectangle 81"/>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32" name="Group 82"/>
          <p:cNvGrpSpPr>
            <a:grpSpLocks/>
          </p:cNvGrpSpPr>
          <p:nvPr userDrawn="1"/>
        </p:nvGrpSpPr>
        <p:grpSpPr bwMode="auto">
          <a:xfrm>
            <a:off x="12634750" y="5084331"/>
            <a:ext cx="554038" cy="136922"/>
            <a:chOff x="5893" y="2886"/>
            <a:chExt cx="349" cy="115"/>
          </a:xfrm>
        </p:grpSpPr>
        <p:sp>
          <p:nvSpPr>
            <p:cNvPr id="33" name="Rectangle 83"/>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34" name="Rectangle 84"/>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36" name="Rectangle 86"/>
            <p:cNvSpPr>
              <a:spLocks noChangeArrowheads="1"/>
            </p:cNvSpPr>
            <p:nvPr userDrawn="1"/>
          </p:nvSpPr>
          <p:spPr bwMode="auto">
            <a:xfrm flipV="1">
              <a:off x="5893" y="2886"/>
              <a:ext cx="117" cy="115"/>
            </a:xfrm>
            <a:prstGeom prst="rect">
              <a:avLst/>
            </a:prstGeom>
            <a:solidFill>
              <a:srgbClr val="C000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37" name="Group 87"/>
          <p:cNvGrpSpPr>
            <a:grpSpLocks/>
          </p:cNvGrpSpPr>
          <p:nvPr userDrawn="1"/>
        </p:nvGrpSpPr>
        <p:grpSpPr bwMode="auto">
          <a:xfrm>
            <a:off x="12634750" y="5246256"/>
            <a:ext cx="554038" cy="136922"/>
            <a:chOff x="5893" y="3022"/>
            <a:chExt cx="349" cy="115"/>
          </a:xfrm>
        </p:grpSpPr>
        <p:sp>
          <p:nvSpPr>
            <p:cNvPr id="38" name="Rectangle 88"/>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39" name="Rectangle 89"/>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41" name="Rectangle 91"/>
            <p:cNvSpPr>
              <a:spLocks noChangeArrowheads="1"/>
            </p:cNvSpPr>
            <p:nvPr userDrawn="1"/>
          </p:nvSpPr>
          <p:spPr bwMode="auto">
            <a:xfrm flipV="1">
              <a:off x="5893" y="3022"/>
              <a:ext cx="117" cy="115"/>
            </a:xfrm>
            <a:prstGeom prst="rect">
              <a:avLst/>
            </a:prstGeom>
            <a:solidFill>
              <a:srgbClr val="C000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42" name="Group 92"/>
          <p:cNvGrpSpPr>
            <a:grpSpLocks/>
          </p:cNvGrpSpPr>
          <p:nvPr userDrawn="1"/>
        </p:nvGrpSpPr>
        <p:grpSpPr bwMode="auto">
          <a:xfrm>
            <a:off x="12634750" y="5408181"/>
            <a:ext cx="554038" cy="136922"/>
            <a:chOff x="5893" y="3158"/>
            <a:chExt cx="349" cy="115"/>
          </a:xfrm>
        </p:grpSpPr>
        <p:sp>
          <p:nvSpPr>
            <p:cNvPr id="43" name="Rectangle 93"/>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44" name="Rectangle 94"/>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46" name="Rectangle 96"/>
            <p:cNvSpPr>
              <a:spLocks noChangeArrowheads="1"/>
            </p:cNvSpPr>
            <p:nvPr userDrawn="1"/>
          </p:nvSpPr>
          <p:spPr bwMode="auto">
            <a:xfrm flipV="1">
              <a:off x="5893" y="3158"/>
              <a:ext cx="117" cy="115"/>
            </a:xfrm>
            <a:prstGeom prst="rect">
              <a:avLst/>
            </a:prstGeom>
            <a:solidFill>
              <a:srgbClr val="C000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47" name="Group 97"/>
          <p:cNvGrpSpPr>
            <a:grpSpLocks/>
          </p:cNvGrpSpPr>
          <p:nvPr userDrawn="1"/>
        </p:nvGrpSpPr>
        <p:grpSpPr bwMode="auto">
          <a:xfrm>
            <a:off x="12634750" y="5678454"/>
            <a:ext cx="554038" cy="136922"/>
            <a:chOff x="5893" y="3385"/>
            <a:chExt cx="349" cy="115"/>
          </a:xfrm>
        </p:grpSpPr>
        <p:sp>
          <p:nvSpPr>
            <p:cNvPr id="48" name="Rectangle 98"/>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49" name="Rectangle 99"/>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51" name="Rectangle 101"/>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52" name="Group 102"/>
          <p:cNvGrpSpPr>
            <a:grpSpLocks/>
          </p:cNvGrpSpPr>
          <p:nvPr userDrawn="1"/>
        </p:nvGrpSpPr>
        <p:grpSpPr bwMode="auto">
          <a:xfrm>
            <a:off x="12634750" y="5840379"/>
            <a:ext cx="554038" cy="136922"/>
            <a:chOff x="5893" y="3521"/>
            <a:chExt cx="349" cy="115"/>
          </a:xfrm>
        </p:grpSpPr>
        <p:sp>
          <p:nvSpPr>
            <p:cNvPr id="53" name="Rectangle 103"/>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54" name="Rectangle 104"/>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56" name="Rectangle 106"/>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57" name="Group 107"/>
          <p:cNvGrpSpPr>
            <a:grpSpLocks/>
          </p:cNvGrpSpPr>
          <p:nvPr userDrawn="1"/>
        </p:nvGrpSpPr>
        <p:grpSpPr bwMode="auto">
          <a:xfrm>
            <a:off x="12634750" y="6002304"/>
            <a:ext cx="554038" cy="136922"/>
            <a:chOff x="5893" y="3657"/>
            <a:chExt cx="349" cy="115"/>
          </a:xfrm>
        </p:grpSpPr>
        <p:sp>
          <p:nvSpPr>
            <p:cNvPr id="58" name="Rectangle 108"/>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59" name="Rectangle 109"/>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61" name="Rectangle 111"/>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62" name="Group 112"/>
          <p:cNvGrpSpPr>
            <a:grpSpLocks/>
          </p:cNvGrpSpPr>
          <p:nvPr userDrawn="1"/>
        </p:nvGrpSpPr>
        <p:grpSpPr bwMode="auto">
          <a:xfrm>
            <a:off x="12634750" y="6272576"/>
            <a:ext cx="554038" cy="136922"/>
            <a:chOff x="5893" y="3884"/>
            <a:chExt cx="349" cy="115"/>
          </a:xfrm>
        </p:grpSpPr>
        <p:sp>
          <p:nvSpPr>
            <p:cNvPr id="63" name="Rectangle 113"/>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64" name="Rectangle 114"/>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66" name="Rectangle 116"/>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67" name="Group 117"/>
          <p:cNvGrpSpPr>
            <a:grpSpLocks/>
          </p:cNvGrpSpPr>
          <p:nvPr userDrawn="1"/>
        </p:nvGrpSpPr>
        <p:grpSpPr bwMode="auto">
          <a:xfrm>
            <a:off x="12634750" y="6441645"/>
            <a:ext cx="554038" cy="136922"/>
            <a:chOff x="5893" y="4026"/>
            <a:chExt cx="349" cy="115"/>
          </a:xfrm>
        </p:grpSpPr>
        <p:sp>
          <p:nvSpPr>
            <p:cNvPr id="68" name="Rectangle 118"/>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69" name="Rectangle 119"/>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71" name="Rectangle 121"/>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grpSp>
        <p:nvGrpSpPr>
          <p:cNvPr id="72" name="Group 122"/>
          <p:cNvGrpSpPr>
            <a:grpSpLocks/>
          </p:cNvGrpSpPr>
          <p:nvPr userDrawn="1"/>
        </p:nvGrpSpPr>
        <p:grpSpPr bwMode="auto">
          <a:xfrm>
            <a:off x="12634750" y="6609522"/>
            <a:ext cx="554038" cy="136922"/>
            <a:chOff x="5893" y="4167"/>
            <a:chExt cx="349" cy="115"/>
          </a:xfrm>
        </p:grpSpPr>
        <p:sp>
          <p:nvSpPr>
            <p:cNvPr id="73" name="Rectangle 123"/>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74" name="Rectangle 124"/>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sp>
          <p:nvSpPr>
            <p:cNvPr id="76" name="Rectangle 126"/>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endParaRPr lang="zh-CN" altLang="en-US">
                <a:latin typeface="Arial" pitchFamily="34" charset="0"/>
                <a:ea typeface="微软雅黑" pitchFamily="34" charset="-122"/>
                <a:cs typeface="Arial" pitchFamily="34" charset="0"/>
              </a:endParaRPr>
            </a:p>
          </p:txBody>
        </p:sp>
      </p:grpSp>
      <p:sp>
        <p:nvSpPr>
          <p:cNvPr id="2" name="文本框 1"/>
          <p:cNvSpPr txBox="1"/>
          <p:nvPr userDrawn="1"/>
        </p:nvSpPr>
        <p:spPr bwMode="auto">
          <a:xfrm>
            <a:off x="12351133" y="447208"/>
            <a:ext cx="2205807" cy="310259"/>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defTabSz="801688" fontAlgn="base">
              <a:lnSpc>
                <a:spcPct val="120000"/>
              </a:lnSpc>
              <a:spcBef>
                <a:spcPct val="30000"/>
              </a:spcBef>
              <a:buClr>
                <a:srgbClr val="808080"/>
              </a:buClr>
              <a:buSzPct val="60000"/>
              <a:buFont typeface="Wingdings" pitchFamily="2" charset="2"/>
              <a:buNone/>
            </a:pPr>
            <a:r>
              <a:rPr lang="zh-CN" altLang="en-US" sz="1200" dirty="0" smtClean="0">
                <a:solidFill>
                  <a:schemeClr val="bg1"/>
                </a:solidFill>
                <a:latin typeface="Arial" pitchFamily="34" charset="0"/>
                <a:ea typeface="微软雅黑" pitchFamily="34" charset="-122"/>
                <a:cs typeface="Arial" pitchFamily="34" charset="0"/>
              </a:rPr>
              <a:t>华为红（</a:t>
            </a:r>
            <a:r>
              <a:rPr lang="en-US" altLang="zh-CN" sz="1200" dirty="0" smtClean="0">
                <a:solidFill>
                  <a:schemeClr val="bg1"/>
                </a:solidFill>
                <a:latin typeface="Arial" pitchFamily="34" charset="0"/>
                <a:ea typeface="微软雅黑" pitchFamily="34" charset="-122"/>
                <a:cs typeface="Arial" pitchFamily="34" charset="0"/>
              </a:rPr>
              <a:t>R192</a:t>
            </a:r>
            <a:r>
              <a:rPr lang="zh-CN" altLang="en-US" sz="1200" dirty="0" smtClean="0">
                <a:solidFill>
                  <a:schemeClr val="bg1"/>
                </a:solidFill>
                <a:latin typeface="Arial" pitchFamily="34" charset="0"/>
                <a:ea typeface="微软雅黑" pitchFamily="34" charset="-122"/>
                <a:cs typeface="Arial" pitchFamily="34" charset="0"/>
              </a:rPr>
              <a:t>，</a:t>
            </a:r>
            <a:r>
              <a:rPr lang="en-US" altLang="zh-CN" sz="1200" dirty="0" smtClean="0">
                <a:solidFill>
                  <a:schemeClr val="bg1"/>
                </a:solidFill>
                <a:latin typeface="Arial" pitchFamily="34" charset="0"/>
                <a:ea typeface="微软雅黑" pitchFamily="34" charset="-122"/>
                <a:cs typeface="Arial" pitchFamily="34" charset="0"/>
              </a:rPr>
              <a:t>G0</a:t>
            </a:r>
            <a:r>
              <a:rPr lang="zh-CN" altLang="en-US" sz="1200" dirty="0" smtClean="0">
                <a:solidFill>
                  <a:schemeClr val="bg1"/>
                </a:solidFill>
                <a:latin typeface="Arial" pitchFamily="34" charset="0"/>
                <a:ea typeface="微软雅黑" pitchFamily="34" charset="-122"/>
                <a:cs typeface="Arial" pitchFamily="34" charset="0"/>
              </a:rPr>
              <a:t>，</a:t>
            </a:r>
            <a:r>
              <a:rPr lang="en-US" altLang="zh-CN" sz="1200" dirty="0" smtClean="0">
                <a:solidFill>
                  <a:schemeClr val="bg1"/>
                </a:solidFill>
                <a:latin typeface="Arial" pitchFamily="34" charset="0"/>
                <a:ea typeface="微软雅黑" pitchFamily="34" charset="-122"/>
                <a:cs typeface="Arial" pitchFamily="34" charset="0"/>
              </a:rPr>
              <a:t>G0</a:t>
            </a:r>
            <a:r>
              <a:rPr lang="zh-CN" altLang="en-US" sz="1200" dirty="0" smtClean="0">
                <a:solidFill>
                  <a:schemeClr val="bg1"/>
                </a:solidFill>
                <a:latin typeface="Arial" pitchFamily="34" charset="0"/>
                <a:ea typeface="微软雅黑" pitchFamily="34" charset="-122"/>
                <a:cs typeface="Arial" pitchFamily="34" charset="0"/>
              </a:rPr>
              <a:t>）</a:t>
            </a:r>
            <a:endParaRPr lang="en-US" altLang="zh-CN" sz="1200" dirty="0" smtClean="0">
              <a:solidFill>
                <a:schemeClr val="bg1"/>
              </a:solidFill>
              <a:latin typeface="Arial" pitchFamily="34" charset="0"/>
              <a:ea typeface="微软雅黑" pitchFamily="34" charset="-122"/>
              <a:cs typeface="Arial" pitchFamily="34" charset="0"/>
            </a:endParaRPr>
          </a:p>
        </p:txBody>
      </p:sp>
      <p:sp>
        <p:nvSpPr>
          <p:cNvPr id="3" name="矩形 2"/>
          <p:cNvSpPr/>
          <p:nvPr userDrawn="1"/>
        </p:nvSpPr>
        <p:spPr bwMode="auto">
          <a:xfrm>
            <a:off x="12432704" y="885459"/>
            <a:ext cx="900100" cy="403398"/>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855" r:id="rId1"/>
    <p:sldLayoutId id="2147483830" r:id="rId2"/>
    <p:sldLayoutId id="2147483846" r:id="rId3"/>
    <p:sldLayoutId id="2147483826" r:id="rId4"/>
    <p:sldLayoutId id="2147483848" r:id="rId5"/>
    <p:sldLayoutId id="2147483849" r:id="rId6"/>
    <p:sldLayoutId id="2147483874" r:id="rId7"/>
    <p:sldLayoutId id="2147483873" r:id="rId8"/>
    <p:sldLayoutId id="2147483863" r:id="rId9"/>
    <p:sldLayoutId id="2147483862" r:id="rId10"/>
    <p:sldLayoutId id="2147483851" r:id="rId11"/>
    <p:sldLayoutId id="2147483852" r:id="rId12"/>
    <p:sldLayoutId id="2147483850" r:id="rId13"/>
    <p:sldLayoutId id="2147483861" r:id="rId14"/>
    <p:sldLayoutId id="2147483866" r:id="rId15"/>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sz="3500">
          <a:solidFill>
            <a:schemeClr val="tx1">
              <a:lumMod val="75000"/>
              <a:lumOff val="25000"/>
            </a:schemeClr>
          </a:solidFill>
          <a:latin typeface="+mn-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35" userDrawn="1">
          <p15:clr>
            <a:srgbClr val="F26B43"/>
          </p15:clr>
        </p15:guide>
        <p15:guide id="2" pos="7227" userDrawn="1">
          <p15:clr>
            <a:srgbClr val="F26B43"/>
          </p15:clr>
        </p15:guide>
        <p15:guide id="3" orient="horz" pos="777" userDrawn="1">
          <p15:clr>
            <a:srgbClr val="F26B43"/>
          </p15:clr>
        </p15:guide>
        <p15:guide id="4" orient="horz" pos="4020" userDrawn="1">
          <p15:clr>
            <a:srgbClr val="F26B43"/>
          </p15:clr>
        </p15:guide>
        <p15:guide id="6" orient="horz" pos="234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jpg"/><Relationship Id="rId15" Type="http://schemas.openxmlformats.org/officeDocument/2006/relationships/image" Target="../media/image51.PNG"/><Relationship Id="rId10" Type="http://schemas.openxmlformats.org/officeDocument/2006/relationships/image" Target="../media/image46.jpg"/><Relationship Id="rId4" Type="http://schemas.openxmlformats.org/officeDocument/2006/relationships/image" Target="../media/image40.png"/><Relationship Id="rId9" Type="http://schemas.openxmlformats.org/officeDocument/2006/relationships/image" Target="../media/image45.jp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huaweicloud.com/partners/kunPeng/"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partner.huawei.com/" TargetMode="External"/><Relationship Id="rId4" Type="http://schemas.openxmlformats.org/officeDocument/2006/relationships/hyperlink" Target="http://ic-openlabs.huawei.com/#/teamdetai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6.png"/><Relationship Id="rId7"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hyperlink" Target="Kunpeng.huaweicloud.com" TargetMode="External"/><Relationship Id="rId4" Type="http://schemas.openxmlformats.org/officeDocument/2006/relationships/image" Target="../media/image57.png"/><Relationship Id="rId9" Type="http://schemas.openxmlformats.org/officeDocument/2006/relationships/image" Target="../media/image7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notesSlide" Target="../notesSlides/notesSlide26.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3.xml"/><Relationship Id="rId7" Type="http://schemas.openxmlformats.org/officeDocument/2006/relationships/image" Target="../media/image10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5.xml"/><Relationship Id="rId5" Type="http://schemas.openxmlformats.org/officeDocument/2006/relationships/slideLayout" Target="../slideLayouts/slideLayout8.xml"/><Relationship Id="rId4" Type="http://schemas.openxmlformats.org/officeDocument/2006/relationships/tags" Target="../tags/tag4.xml"/><Relationship Id="rId9"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09.png"/><Relationship Id="rId5" Type="http://schemas.openxmlformats.org/officeDocument/2006/relationships/image" Target="../media/image108.tiff"/><Relationship Id="rId4" Type="http://schemas.openxmlformats.org/officeDocument/2006/relationships/image" Target="../media/image107.tiff"/></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0.sv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jpeg"/><Relationship Id="rId7" Type="http://schemas.openxmlformats.org/officeDocument/2006/relationships/image" Target="../media/image20.sv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01.png"/><Relationship Id="rId10" Type="http://schemas.openxmlformats.org/officeDocument/2006/relationships/image" Target="../media/image128.png"/><Relationship Id="rId4" Type="http://schemas.openxmlformats.org/officeDocument/2006/relationships/image" Target="../media/image100.png"/><Relationship Id="rId9"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5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4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jpeg"/><Relationship Id="rId7" Type="http://schemas.openxmlformats.org/officeDocument/2006/relationships/image" Target="../media/image159.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jpeg"/><Relationship Id="rId9" Type="http://schemas.openxmlformats.org/officeDocument/2006/relationships/image" Target="../media/image161.png"/></Relationships>
</file>

<file path=ppt/slides/_rels/slide6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61.png"/></Relationships>
</file>

<file path=ppt/slides/_rels/slide6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75.jpeg"/><Relationship Id="rId5" Type="http://schemas.openxmlformats.org/officeDocument/2006/relationships/image" Target="../media/image174.png"/><Relationship Id="rId4" Type="http://schemas.openxmlformats.org/officeDocument/2006/relationships/image" Target="../media/image173.png"/></Relationships>
</file>

<file path=ppt/slides/_rels/slide64.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jpeg"/><Relationship Id="rId4" Type="http://schemas.openxmlformats.org/officeDocument/2006/relationships/image" Target="../media/image18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94.jpeg"/><Relationship Id="rId5" Type="http://schemas.openxmlformats.org/officeDocument/2006/relationships/image" Target="../media/image193.png"/><Relationship Id="rId4" Type="http://schemas.openxmlformats.org/officeDocument/2006/relationships/image" Target="../media/image192.png"/></Relationships>
</file>

<file path=ppt/slides/_rels/slide7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10" Type="http://schemas.openxmlformats.org/officeDocument/2006/relationships/image" Target="../media/image203.emf"/><Relationship Id="rId4" Type="http://schemas.openxmlformats.org/officeDocument/2006/relationships/image" Target="../media/image197.png"/><Relationship Id="rId9" Type="http://schemas.openxmlformats.org/officeDocument/2006/relationships/image" Target="../media/image202.png"/></Relationships>
</file>

<file path=ppt/slides/_rels/slide73.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jpe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207.jpeg"/><Relationship Id="rId5" Type="http://schemas.openxmlformats.org/officeDocument/2006/relationships/image" Target="../media/image206.jpeg"/><Relationship Id="rId4" Type="http://schemas.openxmlformats.org/officeDocument/2006/relationships/image" Target="../media/image205.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image" Target="../media/image2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jpe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8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216.png"/><Relationship Id="rId4" Type="http://schemas.openxmlformats.org/officeDocument/2006/relationships/image" Target="../media/image22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image" Target="../media/image23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support.huawei.com/enterprise/zh/doc/EDOC1100098461?idPath=7919749|9856522|9856629|23025673" TargetMode="External"/><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hyperlink" Target="https://www.huaweicloud.com/kunpe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
        <p:nvSpPr>
          <p:cNvPr id="2" name="标题 1"/>
          <p:cNvSpPr>
            <a:spLocks noGrp="1"/>
          </p:cNvSpPr>
          <p:nvPr>
            <p:ph type="ctrTitle" sz="quarter"/>
          </p:nvPr>
        </p:nvSpPr>
        <p:spPr/>
        <p:txBody>
          <a:bodyPr/>
          <a:lstStyle/>
          <a:p>
            <a:r>
              <a:rPr lang="zh-CN" altLang="en-US" dirty="0" smtClean="0"/>
              <a:t>鲲鹏介绍</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华为鲲鹏处理器，坚持持续创新</a:t>
            </a:r>
            <a:endParaRPr lang="zh-CN" altLang="en-US" dirty="0">
              <a:solidFill>
                <a:schemeClr val="tx1"/>
              </a:solidFill>
            </a:endParaRPr>
          </a:p>
        </p:txBody>
      </p:sp>
      <p:sp>
        <p:nvSpPr>
          <p:cNvPr id="5" name="圆角矩形 4"/>
          <p:cNvSpPr/>
          <p:nvPr/>
        </p:nvSpPr>
        <p:spPr>
          <a:xfrm>
            <a:off x="1087563" y="3659892"/>
            <a:ext cx="2201647" cy="1255115"/>
          </a:xfrm>
          <a:prstGeom prst="roundRect">
            <a:avLst>
              <a:gd name="adj" fmla="val 6750"/>
            </a:avLst>
          </a:prstGeom>
          <a:solidFill>
            <a:schemeClr val="bg1">
              <a:lumMod val="85000"/>
              <a:alpha val="1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100" kern="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805"/>
          <p:cNvSpPr txBox="1"/>
          <p:nvPr/>
        </p:nvSpPr>
        <p:spPr>
          <a:xfrm>
            <a:off x="687056" y="3743271"/>
            <a:ext cx="3131441" cy="257369"/>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spAutoFit/>
          </a:bodyPr>
          <a:lstStyle>
            <a:lvl1pPr algn="ctr">
              <a:defRPr sz="6000">
                <a:solidFill>
                  <a:srgbClr val="BFBFBF"/>
                </a:solidFill>
              </a:defRPr>
            </a:lvl1pPr>
          </a:lstStyle>
          <a:p>
            <a:pPr defTabSz="410602" hangingPunct="0"/>
            <a:r>
              <a:rPr lang="zh-CN" altLang="en-US" sz="1200" b="1"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芯片能力积累</a:t>
            </a:r>
            <a:endParaRPr lang="en-US" altLang="zh-CN" sz="1200" b="1"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p:txBody>
      </p:sp>
      <p:sp>
        <p:nvSpPr>
          <p:cNvPr id="7" name="TextBox 805"/>
          <p:cNvSpPr txBox="1"/>
          <p:nvPr/>
        </p:nvSpPr>
        <p:spPr>
          <a:xfrm>
            <a:off x="1125966" y="4199479"/>
            <a:ext cx="2253620" cy="626701"/>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spAutoFit/>
          </a:bodyPr>
          <a:lstStyle>
            <a:lvl1pPr algn="ctr">
              <a:defRPr sz="6000">
                <a:solidFill>
                  <a:srgbClr val="BFBFBF"/>
                </a:solidFill>
              </a:defRPr>
            </a:lvl1pPr>
          </a:lstStyle>
          <a:p>
            <a:pPr marL="180975" indent="-180975" algn="l" defTabSz="410602" hangingPunct="0">
              <a:lnSpc>
                <a:spcPct val="150000"/>
              </a:lnSpc>
              <a:buFont typeface="Arial" panose="020B0604020202020204" pitchFamily="34" charset="0"/>
              <a:buChar char="•"/>
            </a:pPr>
            <a:r>
              <a:rPr lang="en-US" altLang="zh-CN"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ARM</a:t>
            </a: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芯片技术</a:t>
            </a:r>
            <a:r>
              <a:rPr lang="en-US" altLang="zh-CN"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&amp;IP</a:t>
            </a: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设计能力</a:t>
            </a:r>
            <a:endParaRPr lang="en-US" altLang="zh-CN"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a:p>
            <a:pPr marL="180975" indent="-180975" algn="l" defTabSz="410602" hangingPunct="0">
              <a:lnSpc>
                <a:spcPct val="150000"/>
              </a:lnSpc>
              <a:buFont typeface="Arial" panose="020B0604020202020204" pitchFamily="34" charset="0"/>
              <a:buChar char="•"/>
            </a:pP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通讯及终端领域</a:t>
            </a:r>
            <a:endParaRPr lang="en-US" altLang="zh-CN"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p:txBody>
      </p:sp>
      <p:sp>
        <p:nvSpPr>
          <p:cNvPr id="9" name="圆角矩形 8"/>
          <p:cNvSpPr/>
          <p:nvPr/>
        </p:nvSpPr>
        <p:spPr>
          <a:xfrm>
            <a:off x="2877350" y="2202961"/>
            <a:ext cx="2497540" cy="1462003"/>
          </a:xfrm>
          <a:prstGeom prst="roundRect">
            <a:avLst>
              <a:gd name="adj" fmla="val 6750"/>
            </a:avLst>
          </a:prstGeom>
          <a:solidFill>
            <a:schemeClr val="bg1">
              <a:lumMod val="85000"/>
              <a:alpha val="1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100" kern="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805"/>
          <p:cNvSpPr txBox="1"/>
          <p:nvPr/>
        </p:nvSpPr>
        <p:spPr>
          <a:xfrm>
            <a:off x="2433434" y="2223787"/>
            <a:ext cx="3552295" cy="257369"/>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spAutoFit/>
          </a:bodyPr>
          <a:lstStyle>
            <a:lvl1pPr algn="ctr">
              <a:defRPr sz="6000">
                <a:solidFill>
                  <a:srgbClr val="BFBFBF"/>
                </a:solidFill>
              </a:defRPr>
            </a:lvl1pPr>
          </a:lstStyle>
          <a:p>
            <a:pPr defTabSz="410602" hangingPunct="0"/>
            <a:r>
              <a:rPr lang="zh-CN" altLang="en-US" sz="1200" b="1"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芯片技术创新</a:t>
            </a:r>
          </a:p>
        </p:txBody>
      </p:sp>
      <p:sp>
        <p:nvSpPr>
          <p:cNvPr id="11" name="TextBox 805"/>
          <p:cNvSpPr txBox="1"/>
          <p:nvPr/>
        </p:nvSpPr>
        <p:spPr>
          <a:xfrm>
            <a:off x="2910507" y="2606613"/>
            <a:ext cx="2629849" cy="903700"/>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spAutoFit/>
          </a:bodyPr>
          <a:lstStyle>
            <a:lvl1pPr algn="ctr">
              <a:defRPr sz="6000">
                <a:solidFill>
                  <a:srgbClr val="BFBFBF"/>
                </a:solidFill>
              </a:defRPr>
            </a:lvl1pPr>
          </a:lstStyle>
          <a:p>
            <a:pPr marL="180975" indent="-180975" algn="l" defTabSz="410602" hangingPunct="0">
              <a:lnSpc>
                <a:spcPct val="150000"/>
              </a:lnSpc>
              <a:buFont typeface="Arial" panose="020B0604020202020204" pitchFamily="34" charset="0"/>
              <a:buChar char="•"/>
            </a:pPr>
            <a:r>
              <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ARM64</a:t>
            </a:r>
            <a:r>
              <a:rPr lang="zh-CN" altLang="en-US"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芯片</a:t>
            </a: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技术、尖端制程工艺</a:t>
            </a:r>
            <a:endPar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a:p>
            <a:pPr marL="180975" indent="-180975" algn="l" defTabSz="410602"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数据中心领域</a:t>
            </a:r>
            <a:endPar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a:p>
            <a:pPr marL="180975" indent="-180975" algn="l" defTabSz="410602" hangingPunct="0">
              <a:lnSpc>
                <a:spcPct val="150000"/>
              </a:lnSpc>
              <a:buFont typeface="Arial" panose="020B0604020202020204" pitchFamily="34" charset="0"/>
              <a:buChar char="•"/>
            </a:pP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性能持平</a:t>
            </a:r>
            <a:r>
              <a:rPr lang="zh-CN" altLang="en-US"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，计算效能更优</a:t>
            </a:r>
            <a:endPar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p:txBody>
      </p:sp>
      <p:sp>
        <p:nvSpPr>
          <p:cNvPr id="13" name="TextBox 805"/>
          <p:cNvSpPr txBox="1"/>
          <p:nvPr/>
        </p:nvSpPr>
        <p:spPr>
          <a:xfrm>
            <a:off x="5234976" y="1225852"/>
            <a:ext cx="3095207" cy="257369"/>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spAutoFit/>
          </a:bodyPr>
          <a:lstStyle>
            <a:lvl1pPr algn="ctr">
              <a:defRPr sz="6000">
                <a:solidFill>
                  <a:srgbClr val="BFBFBF"/>
                </a:solidFill>
              </a:defRPr>
            </a:lvl1pPr>
          </a:lstStyle>
          <a:p>
            <a:pPr defTabSz="410602" hangingPunct="0"/>
            <a:r>
              <a:rPr lang="zh-CN" altLang="en-US" sz="1200" b="1"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芯片架构创新</a:t>
            </a:r>
            <a:endParaRPr lang="en-US" altLang="zh-CN" sz="1200" b="1"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p:txBody>
      </p:sp>
      <p:sp>
        <p:nvSpPr>
          <p:cNvPr id="15" name="圆角矩形 14"/>
          <p:cNvSpPr/>
          <p:nvPr/>
        </p:nvSpPr>
        <p:spPr>
          <a:xfrm>
            <a:off x="5374890" y="1189268"/>
            <a:ext cx="2484868" cy="1237174"/>
          </a:xfrm>
          <a:prstGeom prst="roundRect">
            <a:avLst>
              <a:gd name="adj" fmla="val 6750"/>
            </a:avLst>
          </a:prstGeom>
          <a:solidFill>
            <a:schemeClr val="bg1">
              <a:lumMod val="85000"/>
              <a:alpha val="1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100" kern="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TextBox 805"/>
          <p:cNvSpPr txBox="1"/>
          <p:nvPr/>
        </p:nvSpPr>
        <p:spPr>
          <a:xfrm>
            <a:off x="5406020" y="1490800"/>
            <a:ext cx="2729956" cy="903700"/>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spAutoFit/>
          </a:bodyPr>
          <a:lstStyle>
            <a:lvl1pPr algn="ctr">
              <a:defRPr sz="6000">
                <a:solidFill>
                  <a:srgbClr val="BFBFBF"/>
                </a:solidFill>
              </a:defRPr>
            </a:lvl1pPr>
          </a:lstStyle>
          <a:p>
            <a:pPr marL="180975" indent="-180975" algn="l" defTabSz="410602"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自研内核、尖端</a:t>
            </a: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的</a:t>
            </a:r>
            <a:r>
              <a:rPr lang="en-US" altLang="zh-CN"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SOC</a:t>
            </a:r>
            <a:r>
              <a:rPr lang="zh-CN" altLang="en-US" sz="1200" kern="0" dirty="0" smtClean="0">
                <a:solidFill>
                  <a:schemeClr val="tx1"/>
                </a:solidFill>
                <a:latin typeface="微软雅黑" panose="020B0503020204020204" pitchFamily="34" charset="-122"/>
                <a:ea typeface="微软雅黑" panose="020B0503020204020204" pitchFamily="34" charset="-122"/>
                <a:cs typeface="Microsoft YaHei" charset="-122"/>
                <a:sym typeface="Helvetica Neue"/>
              </a:rPr>
              <a:t>设计能力</a:t>
            </a:r>
            <a:endPar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a:p>
            <a:pPr marL="180975" indent="-180975" algn="l" defTabSz="410602"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端、边、云全场景</a:t>
            </a:r>
            <a:endPar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a:p>
            <a:pPr marL="180975" indent="-180975" algn="l" defTabSz="410602" hangingPunct="0">
              <a:lnSpc>
                <a:spcPct val="150000"/>
              </a:lnSpc>
              <a:buFont typeface="Arial" panose="020B0604020202020204" pitchFamily="34" charset="0"/>
              <a:buChar char="•"/>
            </a:pPr>
            <a:r>
              <a:rPr lang="zh-CN" altLang="en-US"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rPr>
              <a:t>竞争力全面领先、引领计算趋势</a:t>
            </a:r>
            <a:endParaRPr lang="en-US" altLang="zh-CN" sz="1200" kern="0" dirty="0">
              <a:solidFill>
                <a:schemeClr val="tx1"/>
              </a:solidFill>
              <a:latin typeface="微软雅黑" panose="020B0503020204020204" pitchFamily="34" charset="-122"/>
              <a:ea typeface="微软雅黑" panose="020B0503020204020204" pitchFamily="34" charset="-122"/>
              <a:cs typeface="Microsoft YaHei" charset="-122"/>
              <a:sym typeface="Helvetica Neue"/>
            </a:endParaRPr>
          </a:p>
        </p:txBody>
      </p:sp>
      <p:grpSp>
        <p:nvGrpSpPr>
          <p:cNvPr id="18" name="组合 17"/>
          <p:cNvGrpSpPr>
            <a:grpSpLocks noChangeAspect="1"/>
          </p:cNvGrpSpPr>
          <p:nvPr/>
        </p:nvGrpSpPr>
        <p:grpSpPr>
          <a:xfrm>
            <a:off x="1410903" y="2202962"/>
            <a:ext cx="9401621" cy="3932352"/>
            <a:chOff x="-540930" y="1199315"/>
            <a:chExt cx="12135891" cy="5075997"/>
          </a:xfrm>
        </p:grpSpPr>
        <p:sp>
          <p:nvSpPr>
            <p:cNvPr id="25" name="任意多边形: 形状 1">
              <a:extLst>
                <a:ext uri="{FF2B5EF4-FFF2-40B4-BE49-F238E27FC236}">
                  <a16:creationId xmlns:a16="http://schemas.microsoft.com/office/drawing/2014/main" xmlns="" id="{3C9230DA-FF30-4E79-AA70-F8683587C916}"/>
                </a:ext>
              </a:extLst>
            </p:cNvPr>
            <p:cNvSpPr/>
            <p:nvPr/>
          </p:nvSpPr>
          <p:spPr>
            <a:xfrm rot="20936753">
              <a:off x="344766" y="3064079"/>
              <a:ext cx="11173300" cy="2773519"/>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 name="组合 25"/>
            <p:cNvGrpSpPr/>
            <p:nvPr/>
          </p:nvGrpSpPr>
          <p:grpSpPr>
            <a:xfrm>
              <a:off x="9269400" y="3224495"/>
              <a:ext cx="852605" cy="829060"/>
              <a:chOff x="8146307" y="2754386"/>
              <a:chExt cx="761902" cy="761900"/>
            </a:xfrm>
          </p:grpSpPr>
          <p:sp>
            <p:nvSpPr>
              <p:cNvPr id="66" name="椭圆 65"/>
              <p:cNvSpPr/>
              <p:nvPr/>
            </p:nvSpPr>
            <p:spPr>
              <a:xfrm>
                <a:off x="8146307" y="2754386"/>
                <a:ext cx="761902" cy="76190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7" name="TextBox 77"/>
              <p:cNvSpPr txBox="1">
                <a:spLocks noChangeArrowheads="1"/>
              </p:cNvSpPr>
              <p:nvPr/>
            </p:nvSpPr>
            <p:spPr bwMode="auto">
              <a:xfrm>
                <a:off x="8164777" y="3025803"/>
                <a:ext cx="724960" cy="219062"/>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2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2021</a:t>
                </a:r>
                <a:endParaRPr lang="zh-CN" altLang="en-US" sz="12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27" name="Hi1380"/>
            <p:cNvSpPr txBox="1"/>
            <p:nvPr/>
          </p:nvSpPr>
          <p:spPr>
            <a:xfrm>
              <a:off x="8178430" y="2705667"/>
              <a:ext cx="2214718"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930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8" name="组合 27"/>
            <p:cNvGrpSpPr/>
            <p:nvPr/>
          </p:nvGrpSpPr>
          <p:grpSpPr>
            <a:xfrm>
              <a:off x="203583" y="5655762"/>
              <a:ext cx="618238" cy="597628"/>
              <a:chOff x="1150088" y="2787896"/>
              <a:chExt cx="778934" cy="752969"/>
            </a:xfrm>
          </p:grpSpPr>
          <p:sp>
            <p:nvSpPr>
              <p:cNvPr id="64" name="椭圆 63"/>
              <p:cNvSpPr/>
              <p:nvPr/>
            </p:nvSpPr>
            <p:spPr>
              <a:xfrm>
                <a:off x="1176053" y="2787896"/>
                <a:ext cx="752969" cy="752969"/>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5" name="TextBox 51"/>
              <p:cNvSpPr txBox="1">
                <a:spLocks noChangeArrowheads="1"/>
              </p:cNvSpPr>
              <p:nvPr/>
            </p:nvSpPr>
            <p:spPr bwMode="auto">
              <a:xfrm>
                <a:off x="1150088" y="3003938"/>
                <a:ext cx="724960" cy="262791"/>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05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1991</a:t>
                </a:r>
                <a:endParaRPr lang="zh-CN" altLang="en-US" sz="105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9" name="组合 28"/>
            <p:cNvGrpSpPr/>
            <p:nvPr/>
          </p:nvGrpSpPr>
          <p:grpSpPr>
            <a:xfrm>
              <a:off x="1720353" y="5640970"/>
              <a:ext cx="634344" cy="634342"/>
              <a:chOff x="3316263" y="2758851"/>
              <a:chExt cx="752969" cy="752969"/>
            </a:xfrm>
          </p:grpSpPr>
          <p:sp>
            <p:nvSpPr>
              <p:cNvPr id="62" name="椭圆 61"/>
              <p:cNvSpPr/>
              <p:nvPr/>
            </p:nvSpPr>
            <p:spPr>
              <a:xfrm>
                <a:off x="3316263"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3" name="TextBox 52"/>
              <p:cNvSpPr txBox="1">
                <a:spLocks noChangeArrowheads="1"/>
              </p:cNvSpPr>
              <p:nvPr/>
            </p:nvSpPr>
            <p:spPr bwMode="auto">
              <a:xfrm>
                <a:off x="3330268" y="3005646"/>
                <a:ext cx="724960" cy="259370"/>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1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2005</a:t>
                </a:r>
                <a:endParaRPr lang="zh-CN" altLang="en-US" sz="11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0" name="组合 29"/>
            <p:cNvGrpSpPr/>
            <p:nvPr/>
          </p:nvGrpSpPr>
          <p:grpSpPr>
            <a:xfrm>
              <a:off x="3301307" y="5573356"/>
              <a:ext cx="671058" cy="671056"/>
              <a:chOff x="4831275" y="2758851"/>
              <a:chExt cx="752969" cy="752969"/>
            </a:xfrm>
          </p:grpSpPr>
          <p:sp>
            <p:nvSpPr>
              <p:cNvPr id="60" name="椭圆 59"/>
              <p:cNvSpPr/>
              <p:nvPr/>
            </p:nvSpPr>
            <p:spPr>
              <a:xfrm>
                <a:off x="4831275"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1" name="TextBox 53"/>
              <p:cNvSpPr txBox="1">
                <a:spLocks noChangeArrowheads="1"/>
              </p:cNvSpPr>
              <p:nvPr/>
            </p:nvSpPr>
            <p:spPr bwMode="auto">
              <a:xfrm>
                <a:off x="4845279" y="3012743"/>
                <a:ext cx="724960" cy="245180"/>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1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2009</a:t>
                </a:r>
                <a:endParaRPr lang="zh-CN" altLang="en-US" sz="11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1" name="组合 30"/>
            <p:cNvGrpSpPr/>
            <p:nvPr/>
          </p:nvGrpSpPr>
          <p:grpSpPr>
            <a:xfrm>
              <a:off x="4865905" y="5308838"/>
              <a:ext cx="707770" cy="707768"/>
              <a:chOff x="6512388" y="2758851"/>
              <a:chExt cx="752969" cy="752969"/>
            </a:xfrm>
          </p:grpSpPr>
          <p:sp>
            <p:nvSpPr>
              <p:cNvPr id="58" name="椭圆 57"/>
              <p:cNvSpPr/>
              <p:nvPr/>
            </p:nvSpPr>
            <p:spPr>
              <a:xfrm>
                <a:off x="6512388"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9" name="TextBox 76"/>
              <p:cNvSpPr txBox="1">
                <a:spLocks noChangeArrowheads="1"/>
              </p:cNvSpPr>
              <p:nvPr/>
            </p:nvSpPr>
            <p:spPr bwMode="auto">
              <a:xfrm>
                <a:off x="6526393" y="3008537"/>
                <a:ext cx="724960" cy="25359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2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2014</a:t>
                </a:r>
                <a:endParaRPr lang="zh-CN" altLang="en-US" sz="12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2" name="组合 31"/>
            <p:cNvGrpSpPr/>
            <p:nvPr/>
          </p:nvGrpSpPr>
          <p:grpSpPr>
            <a:xfrm>
              <a:off x="6474168" y="4797740"/>
              <a:ext cx="761902" cy="761900"/>
              <a:chOff x="8146307" y="2754386"/>
              <a:chExt cx="761902" cy="761900"/>
            </a:xfrm>
          </p:grpSpPr>
          <p:sp>
            <p:nvSpPr>
              <p:cNvPr id="56" name="椭圆 55"/>
              <p:cNvSpPr/>
              <p:nvPr/>
            </p:nvSpPr>
            <p:spPr>
              <a:xfrm>
                <a:off x="8146307" y="2754386"/>
                <a:ext cx="761902" cy="761900"/>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7" name="TextBox 77"/>
              <p:cNvSpPr txBox="1">
                <a:spLocks noChangeArrowheads="1"/>
              </p:cNvSpPr>
              <p:nvPr/>
            </p:nvSpPr>
            <p:spPr bwMode="auto">
              <a:xfrm>
                <a:off x="8164777" y="3016148"/>
                <a:ext cx="724960" cy="23837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2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2016</a:t>
                </a:r>
                <a:endParaRPr lang="zh-CN" altLang="en-US" sz="12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33" name="组合 32"/>
            <p:cNvGrpSpPr/>
            <p:nvPr/>
          </p:nvGrpSpPr>
          <p:grpSpPr>
            <a:xfrm>
              <a:off x="7936536" y="4135051"/>
              <a:ext cx="816030" cy="816030"/>
              <a:chOff x="9688687" y="2758851"/>
              <a:chExt cx="752969" cy="752969"/>
            </a:xfrm>
          </p:grpSpPr>
          <p:sp>
            <p:nvSpPr>
              <p:cNvPr id="54" name="椭圆 53"/>
              <p:cNvSpPr/>
              <p:nvPr/>
            </p:nvSpPr>
            <p:spPr>
              <a:xfrm>
                <a:off x="9688687"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5" name="TextBox 117"/>
              <p:cNvSpPr txBox="1">
                <a:spLocks noChangeArrowheads="1"/>
              </p:cNvSpPr>
              <p:nvPr/>
            </p:nvSpPr>
            <p:spPr bwMode="auto">
              <a:xfrm>
                <a:off x="9702692" y="3007030"/>
                <a:ext cx="724960" cy="25661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2019</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34" name="Text Box 24"/>
            <p:cNvSpPr txBox="1">
              <a:spLocks noChangeArrowheads="1"/>
            </p:cNvSpPr>
            <p:nvPr/>
          </p:nvSpPr>
          <p:spPr bwMode="auto">
            <a:xfrm>
              <a:off x="-540930" y="4959082"/>
              <a:ext cx="1393826"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9272" eaLnBrk="1" hangingPunct="1">
                <a:lnSpc>
                  <a:spcPct val="120000"/>
                </a:lnSpc>
                <a:spcBef>
                  <a:spcPts val="300"/>
                </a:spcBef>
                <a:buSzPct val="100000"/>
                <a:buFont typeface="Arial" panose="020B0604020202020204" pitchFamily="34" charset="0"/>
                <a:buChar char="•"/>
                <a:defRPr/>
              </a:pP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传输</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网络的</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ASIC</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芯片</a:t>
              </a:r>
              <a:endPar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Box 24"/>
            <p:cNvSpPr txBox="1">
              <a:spLocks noChangeArrowheads="1"/>
            </p:cNvSpPr>
            <p:nvPr/>
          </p:nvSpPr>
          <p:spPr bwMode="auto">
            <a:xfrm>
              <a:off x="1109363" y="4901689"/>
              <a:ext cx="1394253"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的无线基站芯片</a:t>
              </a:r>
            </a:p>
          </p:txBody>
        </p:sp>
        <p:sp>
          <p:nvSpPr>
            <p:cNvPr id="36" name="Text Box 24"/>
            <p:cNvSpPr txBox="1">
              <a:spLocks noChangeArrowheads="1"/>
            </p:cNvSpPr>
            <p:nvPr/>
          </p:nvSpPr>
          <p:spPr bwMode="auto">
            <a:xfrm>
              <a:off x="2737816" y="4913361"/>
              <a:ext cx="1461260"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的移动</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端处理器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Text Box 24"/>
            <p:cNvSpPr txBox="1">
              <a:spLocks noChangeArrowheads="1"/>
            </p:cNvSpPr>
            <p:nvPr/>
          </p:nvSpPr>
          <p:spPr bwMode="auto">
            <a:xfrm>
              <a:off x="4331372" y="4735368"/>
              <a:ext cx="1584754" cy="57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64</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位处理器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8" name="Text Box 24"/>
            <p:cNvSpPr txBox="1">
              <a:spLocks noChangeArrowheads="1"/>
            </p:cNvSpPr>
            <p:nvPr/>
          </p:nvSpPr>
          <p:spPr bwMode="auto">
            <a:xfrm>
              <a:off x="5895178" y="4178353"/>
              <a:ext cx="1464051"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业界第一颗支持多路</a:t>
              </a:r>
              <a:r>
                <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ARM </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Text Box 24"/>
            <p:cNvSpPr txBox="1">
              <a:spLocks noChangeArrowheads="1"/>
            </p:cNvSpPr>
            <p:nvPr/>
          </p:nvSpPr>
          <p:spPr bwMode="auto">
            <a:xfrm>
              <a:off x="7208811" y="3519813"/>
              <a:ext cx="1509198" cy="85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业界第一颗</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7nm</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数据中心处理器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0" name="Hi1380"/>
            <p:cNvSpPr txBox="1"/>
            <p:nvPr/>
          </p:nvSpPr>
          <p:spPr>
            <a:xfrm>
              <a:off x="2692150" y="4538059"/>
              <a:ext cx="1635211"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200" b="1" dirty="0">
                  <a:latin typeface="微软雅黑" panose="020B0503020204020204" pitchFamily="34" charset="-122"/>
                  <a:ea typeface="微软雅黑" panose="020B0503020204020204" pitchFamily="34" charset="-122"/>
                  <a:cs typeface="Arial" panose="020B0604020202020204" pitchFamily="34" charset="0"/>
                </a:rPr>
                <a:t>K3</a:t>
              </a:r>
            </a:p>
          </p:txBody>
        </p:sp>
        <p:sp>
          <p:nvSpPr>
            <p:cNvPr id="41" name="Hi1380"/>
            <p:cNvSpPr txBox="1"/>
            <p:nvPr/>
          </p:nvSpPr>
          <p:spPr>
            <a:xfrm>
              <a:off x="3677923" y="4074157"/>
              <a:ext cx="2004061" cy="758321"/>
            </a:xfrm>
            <a:prstGeom prst="rect">
              <a:avLst/>
            </a:prstGeom>
            <a:ln w="12700">
              <a:miter lim="400000"/>
            </a:ln>
          </p:spPr>
          <p:txBody>
            <a:bodyPr wrap="square" lIns="71437" tIns="71437" rIns="71437" bIns="71437" anchor="ctr">
              <a:spAutoFit/>
            </a:bodyPr>
            <a:lstStyle/>
            <a:p>
              <a:pPr lvl="1" indent="0" algn="ctr"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Hi1612</a:t>
              </a:r>
            </a:p>
            <a:p>
              <a:pPr lvl="1" indent="0" algn="ctr"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912</a:t>
              </a: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Hi1380"/>
            <p:cNvSpPr txBox="1"/>
            <p:nvPr/>
          </p:nvSpPr>
          <p:spPr>
            <a:xfrm>
              <a:off x="5568725" y="3683194"/>
              <a:ext cx="2214718"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916</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Hi1380"/>
            <p:cNvSpPr txBox="1"/>
            <p:nvPr/>
          </p:nvSpPr>
          <p:spPr>
            <a:xfrm>
              <a:off x="6870044" y="3167017"/>
              <a:ext cx="2050846"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920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44" name="图片 43">
              <a:extLst>
                <a:ext uri="{FF2B5EF4-FFF2-40B4-BE49-F238E27FC236}">
                  <a16:creationId xmlns="" xmlns:a16="http://schemas.microsoft.com/office/drawing/2014/main" id="{12D3D430-0794-2944-B041-FDBB8B23A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2199" y="2538029"/>
              <a:ext cx="748672" cy="600189"/>
            </a:xfrm>
            <a:prstGeom prst="rect">
              <a:avLst/>
            </a:prstGeom>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8621" y="3820771"/>
              <a:ext cx="403325" cy="402024"/>
            </a:xfrm>
            <a:prstGeom prst="rect">
              <a:avLst/>
            </a:prstGeom>
          </p:spPr>
        </p:pic>
        <p:pic>
          <p:nvPicPr>
            <p:cNvPr id="46" name="图片 45"/>
            <p:cNvPicPr>
              <a:picLocks noChangeAspect="1"/>
            </p:cNvPicPr>
            <p:nvPr/>
          </p:nvPicPr>
          <p:blipFill rotWithShape="1">
            <a:blip r:embed="rId5" cstate="print">
              <a:extLst>
                <a:ext uri="{28A0092B-C50C-407E-A947-70E740481C1C}">
                  <a14:useLocalDpi xmlns:a14="http://schemas.microsoft.com/office/drawing/2010/main" val="0"/>
                </a:ext>
              </a:extLst>
            </a:blip>
            <a:srcRect l="26884" t="34839" r="43697" b="12946"/>
            <a:stretch/>
          </p:blipFill>
          <p:spPr>
            <a:xfrm>
              <a:off x="6276502" y="3279510"/>
              <a:ext cx="399581" cy="398923"/>
            </a:xfrm>
            <a:prstGeom prst="rect">
              <a:avLst/>
            </a:prstGeom>
          </p:spPr>
        </p:pic>
        <p:pic>
          <p:nvPicPr>
            <p:cNvPr id="47" name="图片 46"/>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390682" y="1849352"/>
              <a:ext cx="1704320" cy="958680"/>
            </a:xfrm>
            <a:prstGeom prst="rect">
              <a:avLst/>
            </a:prstGeom>
          </p:spPr>
        </p:pic>
        <p:pic>
          <p:nvPicPr>
            <p:cNvPr id="48" name="图片 47"/>
            <p:cNvPicPr>
              <a:picLocks noChangeAspect="1"/>
            </p:cNvPicPr>
            <p:nvPr/>
          </p:nvPicPr>
          <p:blipFill rotWithShape="1">
            <a:blip r:embed="rId7" cstate="print">
              <a:extLst>
                <a:ext uri="{28A0092B-C50C-407E-A947-70E740481C1C}">
                  <a14:useLocalDpi xmlns:a14="http://schemas.microsoft.com/office/drawing/2010/main" val="0"/>
                </a:ext>
              </a:extLst>
            </a:blip>
            <a:srcRect l="-3688" t="2778" r="53742" b="64584"/>
            <a:stretch/>
          </p:blipFill>
          <p:spPr>
            <a:xfrm>
              <a:off x="3184971" y="4184504"/>
              <a:ext cx="514351" cy="470320"/>
            </a:xfrm>
            <a:prstGeom prst="rect">
              <a:avLst/>
            </a:prstGeom>
          </p:spPr>
        </p:pic>
        <p:grpSp>
          <p:nvGrpSpPr>
            <p:cNvPr id="49" name="组合 48"/>
            <p:cNvGrpSpPr/>
            <p:nvPr/>
          </p:nvGrpSpPr>
          <p:grpSpPr>
            <a:xfrm>
              <a:off x="10778931" y="1956573"/>
              <a:ext cx="816030" cy="816030"/>
              <a:chOff x="9688687" y="2758851"/>
              <a:chExt cx="752969" cy="752969"/>
            </a:xfrm>
          </p:grpSpPr>
          <p:sp>
            <p:nvSpPr>
              <p:cNvPr id="52" name="椭圆 51"/>
              <p:cNvSpPr/>
              <p:nvPr/>
            </p:nvSpPr>
            <p:spPr>
              <a:xfrm>
                <a:off x="9688687" y="2758851"/>
                <a:ext cx="752969" cy="752969"/>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3" name="TextBox 117"/>
              <p:cNvSpPr txBox="1">
                <a:spLocks noChangeArrowheads="1"/>
              </p:cNvSpPr>
              <p:nvPr/>
            </p:nvSpPr>
            <p:spPr bwMode="auto">
              <a:xfrm>
                <a:off x="9702692" y="3007030"/>
                <a:ext cx="724960" cy="256610"/>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400" eaLnBrk="1" hangingPunct="1">
                  <a:defRPr/>
                </a:pPr>
                <a:r>
                  <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2023</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50" name="Hi1380"/>
            <p:cNvSpPr txBox="1"/>
            <p:nvPr/>
          </p:nvSpPr>
          <p:spPr>
            <a:xfrm>
              <a:off x="9295835" y="1845575"/>
              <a:ext cx="2050846" cy="472273"/>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b="1" dirty="0" smtClean="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b="1" dirty="0" smtClean="0">
                  <a:latin typeface="微软雅黑" panose="020B0503020204020204" pitchFamily="34" charset="-122"/>
                  <a:ea typeface="微软雅黑" panose="020B0503020204020204" pitchFamily="34" charset="-122"/>
                  <a:cs typeface="Arial" panose="020B0604020202020204" pitchFamily="34" charset="0"/>
                </a:rPr>
                <a:t>950</a:t>
              </a:r>
              <a:endParaRPr lang="en-US" sz="12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51" name="图片 50">
              <a:extLst>
                <a:ext uri="{FF2B5EF4-FFF2-40B4-BE49-F238E27FC236}">
                  <a16:creationId xmlns="" xmlns:a16="http://schemas.microsoft.com/office/drawing/2014/main" id="{12D3D430-0794-2944-B041-FDBB8B23A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4518" y="1199315"/>
              <a:ext cx="748672" cy="600189"/>
            </a:xfrm>
            <a:prstGeom prst="rect">
              <a:avLst/>
            </a:prstGeom>
          </p:spPr>
        </p:pic>
      </p:grpSp>
      <p:grpSp>
        <p:nvGrpSpPr>
          <p:cNvPr id="68" name="组合 67"/>
          <p:cNvGrpSpPr/>
          <p:nvPr/>
        </p:nvGrpSpPr>
        <p:grpSpPr>
          <a:xfrm>
            <a:off x="1085017" y="2448936"/>
            <a:ext cx="6899380" cy="2455551"/>
            <a:chOff x="994204" y="3018300"/>
            <a:chExt cx="5080721" cy="1834852"/>
          </a:xfrm>
        </p:grpSpPr>
        <p:cxnSp>
          <p:nvCxnSpPr>
            <p:cNvPr id="69" name="直接连接符 68"/>
            <p:cNvCxnSpPr/>
            <p:nvPr/>
          </p:nvCxnSpPr>
          <p:spPr>
            <a:xfrm>
              <a:off x="994204" y="4844832"/>
              <a:ext cx="1604763" cy="0"/>
            </a:xfrm>
            <a:prstGeom prst="line">
              <a:avLst/>
            </a:prstGeom>
            <a:noFill/>
            <a:ln w="57150" cap="flat" cmpd="sng" algn="ctr">
              <a:solidFill>
                <a:srgbClr val="00B0F0"/>
              </a:solidFill>
              <a:prstDash val="solid"/>
              <a:miter lim="800000"/>
            </a:ln>
            <a:effectLst/>
          </p:spPr>
        </p:cxnSp>
        <p:cxnSp>
          <p:nvCxnSpPr>
            <p:cNvPr id="70" name="直接连接符 69"/>
            <p:cNvCxnSpPr/>
            <p:nvPr/>
          </p:nvCxnSpPr>
          <p:spPr>
            <a:xfrm flipV="1">
              <a:off x="2598967" y="3923158"/>
              <a:ext cx="0" cy="929994"/>
            </a:xfrm>
            <a:prstGeom prst="line">
              <a:avLst/>
            </a:prstGeom>
            <a:noFill/>
            <a:ln w="57150" cap="flat" cmpd="sng" algn="ctr">
              <a:solidFill>
                <a:srgbClr val="00B0F0"/>
              </a:solidFill>
              <a:prstDash val="solid"/>
              <a:miter lim="800000"/>
            </a:ln>
            <a:effectLst/>
          </p:spPr>
        </p:cxnSp>
        <p:cxnSp>
          <p:nvCxnSpPr>
            <p:cNvPr id="71" name="直接连接符 70"/>
            <p:cNvCxnSpPr/>
            <p:nvPr/>
          </p:nvCxnSpPr>
          <p:spPr>
            <a:xfrm flipV="1">
              <a:off x="2595320" y="3952507"/>
              <a:ext cx="1561503" cy="1"/>
            </a:xfrm>
            <a:prstGeom prst="line">
              <a:avLst/>
            </a:prstGeom>
            <a:noFill/>
            <a:ln w="57150" cap="flat" cmpd="sng" algn="ctr">
              <a:solidFill>
                <a:srgbClr val="00B0F0"/>
              </a:solidFill>
              <a:prstDash val="solid"/>
              <a:miter lim="800000"/>
            </a:ln>
            <a:effectLst/>
          </p:spPr>
        </p:cxnSp>
        <p:cxnSp>
          <p:nvCxnSpPr>
            <p:cNvPr id="72" name="直接连接符 71"/>
            <p:cNvCxnSpPr/>
            <p:nvPr/>
          </p:nvCxnSpPr>
          <p:spPr>
            <a:xfrm flipV="1">
              <a:off x="4157318" y="3033926"/>
              <a:ext cx="0" cy="935523"/>
            </a:xfrm>
            <a:prstGeom prst="line">
              <a:avLst/>
            </a:prstGeom>
            <a:noFill/>
            <a:ln w="57150" cap="flat" cmpd="sng" algn="ctr">
              <a:solidFill>
                <a:srgbClr val="00B0F0"/>
              </a:solidFill>
              <a:prstDash val="solid"/>
              <a:miter lim="800000"/>
            </a:ln>
            <a:effectLst/>
          </p:spPr>
        </p:cxnSp>
        <p:cxnSp>
          <p:nvCxnSpPr>
            <p:cNvPr id="73" name="直接连接符 72"/>
            <p:cNvCxnSpPr/>
            <p:nvPr/>
          </p:nvCxnSpPr>
          <p:spPr>
            <a:xfrm flipV="1">
              <a:off x="4139659" y="3018300"/>
              <a:ext cx="1935266" cy="1"/>
            </a:xfrm>
            <a:prstGeom prst="line">
              <a:avLst/>
            </a:prstGeom>
            <a:noFill/>
            <a:ln w="57150" cap="flat" cmpd="sng" algn="ctr">
              <a:solidFill>
                <a:srgbClr val="00B0F0"/>
              </a:solidFill>
              <a:prstDash val="solid"/>
              <a:miter lim="800000"/>
              <a:headEnd type="none"/>
              <a:tailEnd type="triangle"/>
            </a:ln>
            <a:effectLst/>
          </p:spPr>
        </p:cxnSp>
      </p:grpSp>
    </p:spTree>
    <p:extLst>
      <p:ext uri="{BB962C8B-B14F-4D97-AF65-F5344CB8AC3E}">
        <p14:creationId xmlns:p14="http://schemas.microsoft.com/office/powerpoint/2010/main" val="136698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716" y="1240571"/>
            <a:ext cx="4016258" cy="2259145"/>
          </a:xfrm>
          <a:prstGeom prst="rect">
            <a:avLst/>
          </a:prstGeom>
        </p:spPr>
      </p:pic>
      <p:sp>
        <p:nvSpPr>
          <p:cNvPr id="73" name="TextBox 72"/>
          <p:cNvSpPr txBox="1"/>
          <p:nvPr/>
        </p:nvSpPr>
        <p:spPr>
          <a:xfrm>
            <a:off x="9044392" y="1233488"/>
            <a:ext cx="2493972" cy="369204"/>
          </a:xfrm>
          <a:prstGeom prst="rect">
            <a:avLst/>
          </a:prstGeom>
          <a:noFill/>
        </p:spPr>
        <p:txBody>
          <a:bodyPr wrap="square" rtlCol="0">
            <a:spAutoFit/>
          </a:bodyPr>
          <a:lstStyle/>
          <a:p>
            <a:pPr defTabSz="914112"/>
            <a:r>
              <a:rPr lang="zh-CN" altLang="en-US" sz="1799" dirty="0">
                <a:latin typeface="微软雅黑" panose="020B0503020204020204" pitchFamily="34" charset="-122"/>
                <a:ea typeface="微软雅黑" panose="020B0503020204020204" pitchFamily="34" charset="-122"/>
              </a:rPr>
              <a:t>全自研服务器</a:t>
            </a:r>
            <a:r>
              <a:rPr lang="en-US" altLang="zh-CN" sz="1799" dirty="0">
                <a:latin typeface="微软雅黑" panose="020B0503020204020204" pitchFamily="34" charset="-122"/>
                <a:ea typeface="微软雅黑" panose="020B0503020204020204" pitchFamily="34" charset="-122"/>
              </a:rPr>
              <a:t>TaiShan</a:t>
            </a:r>
            <a:endParaRPr lang="en-US" sz="1799" dirty="0">
              <a:latin typeface="微软雅黑" panose="020B0503020204020204" pitchFamily="34" charset="-122"/>
              <a:ea typeface="微软雅黑" panose="020B0503020204020204" pitchFamily="34" charset="-122"/>
            </a:endParaRPr>
          </a:p>
        </p:txBody>
      </p:sp>
      <p:sp>
        <p:nvSpPr>
          <p:cNvPr id="85" name="矩形 10"/>
          <p:cNvSpPr/>
          <p:nvPr/>
        </p:nvSpPr>
        <p:spPr>
          <a:xfrm>
            <a:off x="1273768" y="5222822"/>
            <a:ext cx="1529316" cy="307648"/>
          </a:xfrm>
          <a:prstGeom prst="rect">
            <a:avLst/>
          </a:prstGeom>
        </p:spPr>
        <p:txBody>
          <a:bodyPr wrap="square">
            <a:spAutoFit/>
          </a:bodyPr>
          <a:lstStyle/>
          <a:p>
            <a:pPr algn="ctr" defTabSz="1218468"/>
            <a:r>
              <a:rPr lang="en-US" altLang="zh-CN" sz="1399" b="1" dirty="0">
                <a:solidFill>
                  <a:srgbClr val="1D1D1A"/>
                </a:solidFill>
                <a:latin typeface="+mn-ea"/>
                <a:ea typeface="+mn-ea"/>
                <a:cs typeface="Arial" panose="020B0604020202020204" pitchFamily="34" charset="0"/>
              </a:rPr>
              <a:t>ARM</a:t>
            </a:r>
            <a:r>
              <a:rPr lang="zh-CN" altLang="en-US" sz="1399" b="1" dirty="0">
                <a:solidFill>
                  <a:srgbClr val="1D1D1A"/>
                </a:solidFill>
                <a:latin typeface="+mn-ea"/>
                <a:ea typeface="+mn-ea"/>
              </a:rPr>
              <a:t>处理器芯片</a:t>
            </a:r>
          </a:p>
        </p:txBody>
      </p:sp>
      <p:sp>
        <p:nvSpPr>
          <p:cNvPr id="86" name="矩形 85"/>
          <p:cNvSpPr/>
          <p:nvPr/>
        </p:nvSpPr>
        <p:spPr>
          <a:xfrm>
            <a:off x="1082017" y="5585345"/>
            <a:ext cx="1777753" cy="646331"/>
          </a:xfrm>
          <a:prstGeom prst="rect">
            <a:avLst/>
          </a:prstGeom>
        </p:spPr>
        <p:txBody>
          <a:bodyPr wrap="square">
            <a:spAutoFit/>
          </a:bodyPr>
          <a:lstStyle/>
          <a:p>
            <a:pPr algn="ctr" defTabSz="1218468"/>
            <a:r>
              <a:rPr lang="zh-CN" altLang="en-US" sz="1200" dirty="0">
                <a:solidFill>
                  <a:srgbClr val="666666">
                    <a:lumMod val="75000"/>
                  </a:srgbClr>
                </a:solidFill>
                <a:latin typeface="+mn-ea"/>
                <a:ea typeface="+mn-ea"/>
              </a:rPr>
              <a:t>首款</a:t>
            </a:r>
            <a:r>
              <a:rPr lang="en-US" altLang="zh-CN" sz="1200" dirty="0">
                <a:solidFill>
                  <a:srgbClr val="666666">
                    <a:lumMod val="75000"/>
                  </a:srgbClr>
                </a:solidFill>
                <a:latin typeface="+mn-ea"/>
                <a:ea typeface="+mn-ea"/>
              </a:rPr>
              <a:t>7nm ARM</a:t>
            </a:r>
            <a:r>
              <a:rPr lang="zh-CN" altLang="en-US" sz="1200" dirty="0">
                <a:solidFill>
                  <a:srgbClr val="666666">
                    <a:lumMod val="75000"/>
                  </a:srgbClr>
                </a:solidFill>
                <a:latin typeface="+mn-ea"/>
                <a:ea typeface="+mn-ea"/>
              </a:rPr>
              <a:t>服务器处理器，</a:t>
            </a:r>
            <a:r>
              <a:rPr lang="en-US" altLang="zh-CN" sz="1200" dirty="0">
                <a:solidFill>
                  <a:srgbClr val="666666">
                    <a:lumMod val="75000"/>
                  </a:srgbClr>
                </a:solidFill>
                <a:latin typeface="+mn-ea"/>
                <a:ea typeface="+mn-ea"/>
              </a:rPr>
              <a:t>32/48/64</a:t>
            </a:r>
            <a:r>
              <a:rPr lang="zh-CN" altLang="en-US" sz="1200" dirty="0">
                <a:solidFill>
                  <a:srgbClr val="666666">
                    <a:lumMod val="75000"/>
                  </a:srgbClr>
                </a:solidFill>
                <a:latin typeface="+mn-ea"/>
                <a:ea typeface="+mn-ea"/>
              </a:rPr>
              <a:t>核，</a:t>
            </a:r>
            <a:r>
              <a:rPr lang="en-US" altLang="zh-CN" sz="1200" dirty="0">
                <a:solidFill>
                  <a:srgbClr val="666666">
                    <a:lumMod val="75000"/>
                  </a:srgbClr>
                </a:solidFill>
                <a:latin typeface="+mn-ea"/>
                <a:ea typeface="+mn-ea"/>
              </a:rPr>
              <a:t>2.6GHz</a:t>
            </a:r>
            <a:endParaRPr lang="zh-CN" altLang="en-US" sz="1200" dirty="0">
              <a:solidFill>
                <a:srgbClr val="666666">
                  <a:lumMod val="75000"/>
                </a:srgbClr>
              </a:solidFill>
              <a:latin typeface="+mn-ea"/>
              <a:ea typeface="+mn-ea"/>
            </a:endParaRPr>
          </a:p>
        </p:txBody>
      </p:sp>
      <p:sp>
        <p:nvSpPr>
          <p:cNvPr id="87" name="矩形 86"/>
          <p:cNvSpPr/>
          <p:nvPr/>
        </p:nvSpPr>
        <p:spPr>
          <a:xfrm>
            <a:off x="1689788" y="3386950"/>
            <a:ext cx="606082" cy="400110"/>
          </a:xfrm>
          <a:prstGeom prst="rect">
            <a:avLst/>
          </a:prstGeom>
        </p:spPr>
        <p:txBody>
          <a:bodyPr wrap="square">
            <a:spAutoFit/>
          </a:bodyPr>
          <a:lstStyle/>
          <a:p>
            <a:pPr defTabSz="1218468"/>
            <a:r>
              <a:rPr lang="zh-CN" altLang="en-US" sz="2000" b="1" dirty="0">
                <a:latin typeface="+mn-ea"/>
                <a:ea typeface="+mn-ea"/>
              </a:rPr>
              <a:t>算</a:t>
            </a:r>
          </a:p>
        </p:txBody>
      </p:sp>
      <p:sp>
        <p:nvSpPr>
          <p:cNvPr id="88" name="矩形 87"/>
          <p:cNvSpPr/>
          <p:nvPr/>
        </p:nvSpPr>
        <p:spPr>
          <a:xfrm>
            <a:off x="5606360" y="5262896"/>
            <a:ext cx="1618713" cy="307648"/>
          </a:xfrm>
          <a:prstGeom prst="rect">
            <a:avLst/>
          </a:prstGeom>
        </p:spPr>
        <p:txBody>
          <a:bodyPr wrap="square">
            <a:spAutoFit/>
          </a:bodyPr>
          <a:lstStyle/>
          <a:p>
            <a:pPr algn="ctr" defTabSz="1218468"/>
            <a:r>
              <a:rPr lang="zh-CN" altLang="en-US" sz="1399" b="1" dirty="0">
                <a:solidFill>
                  <a:srgbClr val="1D1D1A"/>
                </a:solidFill>
                <a:latin typeface="+mn-ea"/>
                <a:ea typeface="+mn-ea"/>
              </a:rPr>
              <a:t>智能融合网络芯片</a:t>
            </a:r>
          </a:p>
        </p:txBody>
      </p:sp>
      <p:sp>
        <p:nvSpPr>
          <p:cNvPr id="89" name="矩形 88"/>
          <p:cNvSpPr/>
          <p:nvPr/>
        </p:nvSpPr>
        <p:spPr>
          <a:xfrm>
            <a:off x="5544853" y="5634535"/>
            <a:ext cx="1610202" cy="461665"/>
          </a:xfrm>
          <a:prstGeom prst="rect">
            <a:avLst/>
          </a:prstGeom>
        </p:spPr>
        <p:txBody>
          <a:bodyPr wrap="square">
            <a:spAutoFit/>
          </a:bodyPr>
          <a:lstStyle/>
          <a:p>
            <a:pPr algn="ctr" defTabSz="1218468"/>
            <a:r>
              <a:rPr lang="zh-CN" altLang="en-US" sz="1200" dirty="0">
                <a:solidFill>
                  <a:srgbClr val="666666">
                    <a:lumMod val="75000"/>
                  </a:srgbClr>
                </a:solidFill>
                <a:latin typeface="+mn-ea"/>
                <a:ea typeface="+mn-ea"/>
              </a:rPr>
              <a:t>以太与</a:t>
            </a:r>
            <a:r>
              <a:rPr lang="en-US" altLang="zh-CN" sz="1200" dirty="0">
                <a:solidFill>
                  <a:srgbClr val="666666">
                    <a:lumMod val="75000"/>
                  </a:srgbClr>
                </a:solidFill>
                <a:latin typeface="+mn-ea"/>
                <a:ea typeface="+mn-ea"/>
              </a:rPr>
              <a:t>FC</a:t>
            </a:r>
            <a:r>
              <a:rPr lang="zh-CN" altLang="en-US" sz="1200" dirty="0">
                <a:solidFill>
                  <a:srgbClr val="666666">
                    <a:lumMod val="75000"/>
                  </a:srgbClr>
                </a:solidFill>
                <a:latin typeface="+mn-ea"/>
                <a:ea typeface="+mn-ea"/>
              </a:rPr>
              <a:t>融合，协议加速，可编程</a:t>
            </a:r>
            <a:endParaRPr lang="en-US" altLang="zh-CN" sz="1200" dirty="0">
              <a:solidFill>
                <a:srgbClr val="666666">
                  <a:lumMod val="75000"/>
                </a:srgbClr>
              </a:solidFill>
              <a:latin typeface="+mn-ea"/>
              <a:ea typeface="+mn-ea"/>
            </a:endParaRPr>
          </a:p>
        </p:txBody>
      </p:sp>
      <p:sp>
        <p:nvSpPr>
          <p:cNvPr id="90" name="矩形 89"/>
          <p:cNvSpPr/>
          <p:nvPr/>
        </p:nvSpPr>
        <p:spPr>
          <a:xfrm>
            <a:off x="6042948" y="3408308"/>
            <a:ext cx="606082" cy="400110"/>
          </a:xfrm>
          <a:prstGeom prst="rect">
            <a:avLst/>
          </a:prstGeom>
        </p:spPr>
        <p:txBody>
          <a:bodyPr wrap="square">
            <a:spAutoFit/>
          </a:bodyPr>
          <a:lstStyle/>
          <a:p>
            <a:pPr algn="ctr" defTabSz="1218468"/>
            <a:r>
              <a:rPr lang="zh-CN" altLang="en-US" sz="2000" b="1" dirty="0">
                <a:latin typeface="+mn-ea"/>
                <a:ea typeface="+mn-ea"/>
              </a:rPr>
              <a:t>传</a:t>
            </a:r>
          </a:p>
        </p:txBody>
      </p:sp>
      <p:sp>
        <p:nvSpPr>
          <p:cNvPr id="91" name="矩形 90"/>
          <p:cNvSpPr/>
          <p:nvPr/>
        </p:nvSpPr>
        <p:spPr>
          <a:xfrm>
            <a:off x="3384620" y="5230174"/>
            <a:ext cx="1627080" cy="307648"/>
          </a:xfrm>
          <a:prstGeom prst="rect">
            <a:avLst/>
          </a:prstGeom>
        </p:spPr>
        <p:txBody>
          <a:bodyPr wrap="square">
            <a:spAutoFit/>
          </a:bodyPr>
          <a:lstStyle/>
          <a:p>
            <a:pPr algn="ctr" defTabSz="1218468"/>
            <a:r>
              <a:rPr lang="zh-CN" altLang="en-US" sz="1399" b="1" dirty="0">
                <a:solidFill>
                  <a:srgbClr val="1D1D1A"/>
                </a:solidFill>
                <a:latin typeface="+mn-ea"/>
                <a:ea typeface="+mn-ea"/>
              </a:rPr>
              <a:t>智能</a:t>
            </a:r>
            <a:r>
              <a:rPr lang="en-US" altLang="zh-CN" sz="1399" b="1" dirty="0">
                <a:solidFill>
                  <a:srgbClr val="1D1D1A"/>
                </a:solidFill>
                <a:latin typeface="+mn-ea"/>
                <a:ea typeface="+mn-ea"/>
                <a:cs typeface="Arial" panose="020B0604020202020204" pitchFamily="34" charset="0"/>
              </a:rPr>
              <a:t>SSD</a:t>
            </a:r>
            <a:r>
              <a:rPr lang="zh-CN" altLang="en-US" sz="1399" b="1" dirty="0">
                <a:solidFill>
                  <a:srgbClr val="1D1D1A"/>
                </a:solidFill>
                <a:latin typeface="+mn-ea"/>
                <a:ea typeface="+mn-ea"/>
              </a:rPr>
              <a:t>控制芯片</a:t>
            </a:r>
          </a:p>
        </p:txBody>
      </p:sp>
      <p:sp>
        <p:nvSpPr>
          <p:cNvPr id="92" name="矩形 91"/>
          <p:cNvSpPr/>
          <p:nvPr/>
        </p:nvSpPr>
        <p:spPr>
          <a:xfrm>
            <a:off x="3213230" y="5586790"/>
            <a:ext cx="1835318" cy="646331"/>
          </a:xfrm>
          <a:prstGeom prst="rect">
            <a:avLst/>
          </a:prstGeom>
        </p:spPr>
        <p:txBody>
          <a:bodyPr wrap="square">
            <a:spAutoFit/>
          </a:bodyPr>
          <a:lstStyle/>
          <a:p>
            <a:pPr algn="ctr" defTabSz="1218468"/>
            <a:r>
              <a:rPr lang="en-US" altLang="zh-CN" sz="1200" dirty="0">
                <a:solidFill>
                  <a:srgbClr val="666666">
                    <a:lumMod val="75000"/>
                  </a:srgbClr>
                </a:solidFill>
                <a:latin typeface="+mn-ea"/>
                <a:ea typeface="+mn-ea"/>
              </a:rPr>
              <a:t>PCIe NVMe</a:t>
            </a:r>
            <a:r>
              <a:rPr lang="zh-CN" altLang="en-US" sz="1200" dirty="0">
                <a:solidFill>
                  <a:srgbClr val="666666">
                    <a:lumMod val="75000"/>
                  </a:srgbClr>
                </a:solidFill>
                <a:latin typeface="+mn-ea"/>
                <a:ea typeface="+mn-ea"/>
              </a:rPr>
              <a:t>与</a:t>
            </a:r>
            <a:r>
              <a:rPr lang="en-US" altLang="zh-CN" sz="1200" dirty="0">
                <a:solidFill>
                  <a:srgbClr val="666666">
                    <a:lumMod val="75000"/>
                  </a:srgbClr>
                </a:solidFill>
                <a:latin typeface="+mn-ea"/>
                <a:ea typeface="+mn-ea"/>
              </a:rPr>
              <a:t>SAS</a:t>
            </a:r>
            <a:r>
              <a:rPr lang="zh-CN" altLang="en-US" sz="1200" dirty="0">
                <a:solidFill>
                  <a:srgbClr val="666666">
                    <a:lumMod val="75000"/>
                  </a:srgbClr>
                </a:solidFill>
                <a:latin typeface="+mn-ea"/>
                <a:ea typeface="+mn-ea"/>
              </a:rPr>
              <a:t>融合</a:t>
            </a:r>
          </a:p>
          <a:p>
            <a:pPr algn="ctr" defTabSz="1218468"/>
            <a:r>
              <a:rPr lang="zh-CN" altLang="en-US" sz="1200" dirty="0">
                <a:solidFill>
                  <a:srgbClr val="666666">
                    <a:lumMod val="75000"/>
                  </a:srgbClr>
                </a:solidFill>
                <a:latin typeface="+mn-ea"/>
                <a:ea typeface="+mn-ea"/>
              </a:rPr>
              <a:t>智能加速，超强磨损算法</a:t>
            </a:r>
            <a:endParaRPr lang="en-US" altLang="zh-CN" sz="1200" dirty="0">
              <a:solidFill>
                <a:srgbClr val="666666">
                  <a:lumMod val="75000"/>
                </a:srgbClr>
              </a:solidFill>
              <a:latin typeface="+mn-ea"/>
              <a:ea typeface="+mn-ea"/>
            </a:endParaRPr>
          </a:p>
        </p:txBody>
      </p:sp>
      <p:sp>
        <p:nvSpPr>
          <p:cNvPr id="93" name="矩形 92"/>
          <p:cNvSpPr/>
          <p:nvPr/>
        </p:nvSpPr>
        <p:spPr>
          <a:xfrm>
            <a:off x="3838894" y="3412403"/>
            <a:ext cx="606082" cy="400110"/>
          </a:xfrm>
          <a:prstGeom prst="rect">
            <a:avLst/>
          </a:prstGeom>
        </p:spPr>
        <p:txBody>
          <a:bodyPr wrap="square">
            <a:spAutoFit/>
          </a:bodyPr>
          <a:lstStyle/>
          <a:p>
            <a:pPr defTabSz="1218468"/>
            <a:r>
              <a:rPr lang="zh-CN" altLang="en-US" sz="2000" b="1" dirty="0">
                <a:latin typeface="+mn-ea"/>
                <a:ea typeface="+mn-ea"/>
              </a:rPr>
              <a:t>存</a:t>
            </a:r>
          </a:p>
        </p:txBody>
      </p:sp>
      <p:sp>
        <p:nvSpPr>
          <p:cNvPr id="94" name="矩形 93"/>
          <p:cNvSpPr/>
          <p:nvPr/>
        </p:nvSpPr>
        <p:spPr>
          <a:xfrm>
            <a:off x="7637580" y="5244512"/>
            <a:ext cx="1331542" cy="307648"/>
          </a:xfrm>
          <a:prstGeom prst="rect">
            <a:avLst/>
          </a:prstGeom>
        </p:spPr>
        <p:txBody>
          <a:bodyPr wrap="square">
            <a:spAutoFit/>
          </a:bodyPr>
          <a:lstStyle/>
          <a:p>
            <a:pPr algn="ctr" defTabSz="1218468"/>
            <a:r>
              <a:rPr lang="zh-CN" altLang="en-US" sz="1399" b="1" dirty="0">
                <a:solidFill>
                  <a:srgbClr val="1D1D1A"/>
                </a:solidFill>
                <a:latin typeface="+mn-ea"/>
                <a:ea typeface="+mn-ea"/>
              </a:rPr>
              <a:t>智能管理芯片</a:t>
            </a:r>
          </a:p>
        </p:txBody>
      </p:sp>
      <p:sp>
        <p:nvSpPr>
          <p:cNvPr id="95" name="矩形 94"/>
          <p:cNvSpPr/>
          <p:nvPr/>
        </p:nvSpPr>
        <p:spPr>
          <a:xfrm>
            <a:off x="7504232" y="5616151"/>
            <a:ext cx="1464889" cy="461665"/>
          </a:xfrm>
          <a:prstGeom prst="rect">
            <a:avLst/>
          </a:prstGeom>
        </p:spPr>
        <p:txBody>
          <a:bodyPr wrap="square">
            <a:spAutoFit/>
          </a:bodyPr>
          <a:lstStyle/>
          <a:p>
            <a:pPr algn="ctr" defTabSz="1218468"/>
            <a:r>
              <a:rPr lang="zh-CN" altLang="en-US" sz="1200" dirty="0">
                <a:solidFill>
                  <a:srgbClr val="666666">
                    <a:lumMod val="75000"/>
                  </a:srgbClr>
                </a:solidFill>
                <a:latin typeface="+mn-ea"/>
                <a:ea typeface="+mn-ea"/>
              </a:rPr>
              <a:t>内置智能管理引擎</a:t>
            </a:r>
            <a:endParaRPr lang="en-US" altLang="zh-CN" sz="1200" dirty="0">
              <a:solidFill>
                <a:srgbClr val="666666">
                  <a:lumMod val="75000"/>
                </a:srgbClr>
              </a:solidFill>
              <a:latin typeface="+mn-ea"/>
              <a:ea typeface="+mn-ea"/>
            </a:endParaRPr>
          </a:p>
          <a:p>
            <a:pPr algn="ctr" defTabSz="1218468"/>
            <a:r>
              <a:rPr lang="zh-CN" altLang="en-US" sz="1200" dirty="0">
                <a:solidFill>
                  <a:srgbClr val="666666">
                    <a:lumMod val="75000"/>
                  </a:srgbClr>
                </a:solidFill>
                <a:latin typeface="+mn-ea"/>
                <a:ea typeface="+mn-ea"/>
              </a:rPr>
              <a:t>智能故障管理</a:t>
            </a:r>
            <a:endParaRPr lang="en-US" altLang="zh-CN" sz="1200" dirty="0">
              <a:solidFill>
                <a:srgbClr val="666666">
                  <a:lumMod val="75000"/>
                </a:srgbClr>
              </a:solidFill>
              <a:latin typeface="+mn-ea"/>
              <a:ea typeface="+mn-ea"/>
            </a:endParaRPr>
          </a:p>
        </p:txBody>
      </p:sp>
      <p:sp>
        <p:nvSpPr>
          <p:cNvPr id="96" name="矩形 95"/>
          <p:cNvSpPr/>
          <p:nvPr/>
        </p:nvSpPr>
        <p:spPr>
          <a:xfrm>
            <a:off x="7987179" y="3389924"/>
            <a:ext cx="606082" cy="400110"/>
          </a:xfrm>
          <a:prstGeom prst="rect">
            <a:avLst/>
          </a:prstGeom>
        </p:spPr>
        <p:txBody>
          <a:bodyPr wrap="square">
            <a:spAutoFit/>
          </a:bodyPr>
          <a:lstStyle/>
          <a:p>
            <a:pPr defTabSz="1218468"/>
            <a:r>
              <a:rPr lang="zh-CN" altLang="en-US" sz="2000" b="1" dirty="0">
                <a:latin typeface="+mn-ea"/>
                <a:ea typeface="+mn-ea"/>
              </a:rPr>
              <a:t>管</a:t>
            </a:r>
          </a:p>
        </p:txBody>
      </p:sp>
      <p:sp>
        <p:nvSpPr>
          <p:cNvPr id="97" name="矩形 32"/>
          <p:cNvSpPr/>
          <p:nvPr/>
        </p:nvSpPr>
        <p:spPr>
          <a:xfrm>
            <a:off x="9611365" y="5290665"/>
            <a:ext cx="1265006" cy="307648"/>
          </a:xfrm>
          <a:prstGeom prst="rect">
            <a:avLst/>
          </a:prstGeom>
        </p:spPr>
        <p:txBody>
          <a:bodyPr wrap="square">
            <a:spAutoFit/>
          </a:bodyPr>
          <a:lstStyle/>
          <a:p>
            <a:pPr algn="ctr" defTabSz="1218468"/>
            <a:r>
              <a:rPr lang="zh-CN" altLang="en-US" sz="1399" b="1" dirty="0">
                <a:solidFill>
                  <a:srgbClr val="1D1D1A"/>
                </a:solidFill>
                <a:latin typeface="+mn-ea"/>
                <a:ea typeface="+mn-ea"/>
              </a:rPr>
              <a:t>人工智能芯片</a:t>
            </a:r>
            <a:endParaRPr lang="en-US" altLang="zh-CN" sz="1399" b="1" dirty="0">
              <a:solidFill>
                <a:srgbClr val="1D1D1A"/>
              </a:solidFill>
              <a:latin typeface="+mn-ea"/>
              <a:ea typeface="+mn-ea"/>
            </a:endParaRPr>
          </a:p>
        </p:txBody>
      </p:sp>
      <p:sp>
        <p:nvSpPr>
          <p:cNvPr id="98" name="矩形 97"/>
          <p:cNvSpPr/>
          <p:nvPr/>
        </p:nvSpPr>
        <p:spPr>
          <a:xfrm>
            <a:off x="9952740" y="3420603"/>
            <a:ext cx="1262188" cy="400110"/>
          </a:xfrm>
          <a:prstGeom prst="rect">
            <a:avLst/>
          </a:prstGeom>
        </p:spPr>
        <p:txBody>
          <a:bodyPr wrap="square">
            <a:spAutoFit/>
          </a:bodyPr>
          <a:lstStyle/>
          <a:p>
            <a:pPr defTabSz="1218468"/>
            <a:r>
              <a:rPr lang="en-US" altLang="zh-CN" sz="2000" b="1" dirty="0">
                <a:latin typeface="+mn-ea"/>
                <a:ea typeface="+mn-ea"/>
              </a:rPr>
              <a:t>AI</a:t>
            </a:r>
            <a:endParaRPr lang="zh-CN" altLang="en-US" sz="2000" b="1" dirty="0">
              <a:latin typeface="+mn-ea"/>
              <a:ea typeface="+mn-ea"/>
            </a:endParaRPr>
          </a:p>
        </p:txBody>
      </p:sp>
      <p:sp>
        <p:nvSpPr>
          <p:cNvPr id="99" name="矩形 98"/>
          <p:cNvSpPr/>
          <p:nvPr/>
        </p:nvSpPr>
        <p:spPr>
          <a:xfrm>
            <a:off x="9688650" y="5631631"/>
            <a:ext cx="1367370" cy="461665"/>
          </a:xfrm>
          <a:prstGeom prst="rect">
            <a:avLst/>
          </a:prstGeom>
        </p:spPr>
        <p:txBody>
          <a:bodyPr wrap="square">
            <a:spAutoFit/>
          </a:bodyPr>
          <a:lstStyle/>
          <a:p>
            <a:pPr algn="ctr" defTabSz="2418502"/>
            <a:r>
              <a:rPr lang="zh-CN" altLang="en-US" sz="1200" dirty="0">
                <a:solidFill>
                  <a:srgbClr val="666666">
                    <a:lumMod val="75000"/>
                  </a:srgbClr>
                </a:solidFill>
                <a:latin typeface="+mn-ea"/>
                <a:ea typeface="+mn-ea"/>
              </a:rPr>
              <a:t>达芬奇架构</a:t>
            </a:r>
            <a:endParaRPr lang="en-US" altLang="zh-CN" sz="1200" dirty="0">
              <a:solidFill>
                <a:srgbClr val="666666">
                  <a:lumMod val="75000"/>
                </a:srgbClr>
              </a:solidFill>
              <a:latin typeface="+mn-ea"/>
              <a:ea typeface="+mn-ea"/>
            </a:endParaRPr>
          </a:p>
          <a:p>
            <a:pPr algn="ctr" defTabSz="2418502"/>
            <a:r>
              <a:rPr lang="zh-CN" altLang="en-US" sz="1200" dirty="0">
                <a:solidFill>
                  <a:srgbClr val="666666">
                    <a:lumMod val="75000"/>
                  </a:srgbClr>
                </a:solidFill>
                <a:latin typeface="+mn-ea"/>
                <a:ea typeface="+mn-ea"/>
              </a:rPr>
              <a:t>极致能效与性能</a:t>
            </a:r>
          </a:p>
        </p:txBody>
      </p:sp>
      <p:cxnSp>
        <p:nvCxnSpPr>
          <p:cNvPr id="100" name="直接连接符 94"/>
          <p:cNvCxnSpPr/>
          <p:nvPr/>
        </p:nvCxnSpPr>
        <p:spPr>
          <a:xfrm flipV="1">
            <a:off x="7296665" y="3940329"/>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101" name="直接连接符 94"/>
          <p:cNvCxnSpPr/>
          <p:nvPr/>
        </p:nvCxnSpPr>
        <p:spPr>
          <a:xfrm flipV="1">
            <a:off x="9192344" y="3921945"/>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102" name="直接连接符 94"/>
          <p:cNvCxnSpPr/>
          <p:nvPr/>
        </p:nvCxnSpPr>
        <p:spPr>
          <a:xfrm flipV="1">
            <a:off x="3082993" y="3809484"/>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cxnSp>
        <p:nvCxnSpPr>
          <p:cNvPr id="103" name="直接连接符 94"/>
          <p:cNvCxnSpPr/>
          <p:nvPr/>
        </p:nvCxnSpPr>
        <p:spPr>
          <a:xfrm flipV="1">
            <a:off x="5081327" y="3907607"/>
            <a:ext cx="0" cy="2420294"/>
          </a:xfrm>
          <a:prstGeom prst="line">
            <a:avLst/>
          </a:prstGeom>
          <a:ln w="12700">
            <a:gradFill flip="none" rotWithShape="1">
              <a:gsLst>
                <a:gs pos="33000">
                  <a:srgbClr val="C7000B"/>
                </a:gs>
                <a:gs pos="100000">
                  <a:schemeClr val="bg1">
                    <a:alpha val="0"/>
                  </a:schemeClr>
                </a:gs>
              </a:gsLst>
              <a:path path="circle">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pic>
        <p:nvPicPr>
          <p:cNvPr id="105" name="Picture 14" descr="C:\Users\Administrator\Desktop\黄巍\文件\用图\图片2.png"/>
          <p:cNvPicPr>
            <a:picLocks noChangeArrowheads="1"/>
          </p:cNvPicPr>
          <p:nvPr/>
        </p:nvPicPr>
        <p:blipFill>
          <a:blip r:embed="rId4" cstate="print">
            <a:extLst>
              <a:ext uri="{28A0092B-C50C-407E-A947-70E740481C1C}">
                <a14:useLocalDpi xmlns:a14="http://schemas.microsoft.com/office/drawing/2010/main" val="0"/>
              </a:ext>
            </a:extLst>
          </a:blip>
          <a:srcRect l="26962" r="24412" b="21100"/>
          <a:stretch>
            <a:fillRect/>
          </a:stretch>
        </p:blipFill>
        <p:spPr bwMode="auto">
          <a:xfrm>
            <a:off x="1461156" y="4452729"/>
            <a:ext cx="1025528" cy="296740"/>
          </a:xfrm>
          <a:prstGeom prst="rect">
            <a:avLst/>
          </a:prstGeom>
          <a:noFill/>
        </p:spPr>
      </p:pic>
      <p:pic>
        <p:nvPicPr>
          <p:cNvPr id="106" name="Picture 14" descr="C:\Users\Administrator\Desktop\黄巍\文件\用图\图片2.png"/>
          <p:cNvPicPr>
            <a:picLocks noChangeArrowheads="1"/>
          </p:cNvPicPr>
          <p:nvPr/>
        </p:nvPicPr>
        <p:blipFill>
          <a:blip r:embed="rId4" cstate="print">
            <a:extLst>
              <a:ext uri="{28A0092B-C50C-407E-A947-70E740481C1C}">
                <a14:useLocalDpi xmlns:a14="http://schemas.microsoft.com/office/drawing/2010/main" val="0"/>
              </a:ext>
            </a:extLst>
          </a:blip>
          <a:srcRect l="26962" r="24412" b="21100"/>
          <a:stretch>
            <a:fillRect/>
          </a:stretch>
        </p:blipFill>
        <p:spPr bwMode="auto">
          <a:xfrm>
            <a:off x="7817658" y="4483535"/>
            <a:ext cx="1025528" cy="296740"/>
          </a:xfrm>
          <a:prstGeom prst="rect">
            <a:avLst/>
          </a:prstGeom>
          <a:noFill/>
        </p:spPr>
      </p:pic>
      <p:pic>
        <p:nvPicPr>
          <p:cNvPr id="107" name="Picture 14" descr="C:\Users\Administrator\Desktop\黄巍\文件\用图\图片2.png"/>
          <p:cNvPicPr>
            <a:picLocks noChangeArrowheads="1"/>
          </p:cNvPicPr>
          <p:nvPr/>
        </p:nvPicPr>
        <p:blipFill>
          <a:blip r:embed="rId5" cstate="print">
            <a:extLst>
              <a:ext uri="{28A0092B-C50C-407E-A947-70E740481C1C}">
                <a14:useLocalDpi xmlns:a14="http://schemas.microsoft.com/office/drawing/2010/main" val="0"/>
              </a:ext>
            </a:extLst>
          </a:blip>
          <a:srcRect l="26962" r="24412" b="21100"/>
          <a:stretch>
            <a:fillRect/>
          </a:stretch>
        </p:blipFill>
        <p:spPr bwMode="auto">
          <a:xfrm>
            <a:off x="9734579" y="4523198"/>
            <a:ext cx="1025528" cy="303230"/>
          </a:xfrm>
          <a:prstGeom prst="rect">
            <a:avLst/>
          </a:prstGeom>
          <a:noFill/>
        </p:spPr>
      </p:pic>
      <p:pic>
        <p:nvPicPr>
          <p:cNvPr id="108" name="Picture 14" descr="C:\Users\Administrator\Desktop\黄巍\文件\用图\图片2.png"/>
          <p:cNvPicPr>
            <a:picLocks noChangeArrowheads="1"/>
          </p:cNvPicPr>
          <p:nvPr/>
        </p:nvPicPr>
        <p:blipFill>
          <a:blip r:embed="rId4" cstate="print">
            <a:extLst>
              <a:ext uri="{28A0092B-C50C-407E-A947-70E740481C1C}">
                <a14:useLocalDpi xmlns:a14="http://schemas.microsoft.com/office/drawing/2010/main" val="0"/>
              </a:ext>
            </a:extLst>
          </a:blip>
          <a:srcRect l="26962" r="24412" b="21100"/>
          <a:stretch>
            <a:fillRect/>
          </a:stretch>
        </p:blipFill>
        <p:spPr bwMode="auto">
          <a:xfrm>
            <a:off x="3681875" y="4469197"/>
            <a:ext cx="1025528" cy="296740"/>
          </a:xfrm>
          <a:prstGeom prst="rect">
            <a:avLst/>
          </a:prstGeom>
          <a:noFill/>
        </p:spPr>
      </p:pic>
      <p:pic>
        <p:nvPicPr>
          <p:cNvPr id="109" name="Picture 14" descr="C:\Users\Administrator\Desktop\黄巍\文件\用图\图片2.png"/>
          <p:cNvPicPr>
            <a:picLocks noChangeArrowheads="1"/>
          </p:cNvPicPr>
          <p:nvPr/>
        </p:nvPicPr>
        <p:blipFill>
          <a:blip r:embed="rId4" cstate="print">
            <a:extLst>
              <a:ext uri="{28A0092B-C50C-407E-A947-70E740481C1C}">
                <a14:useLocalDpi xmlns:a14="http://schemas.microsoft.com/office/drawing/2010/main" val="0"/>
              </a:ext>
            </a:extLst>
          </a:blip>
          <a:srcRect l="26962" r="24412" b="21100"/>
          <a:stretch>
            <a:fillRect/>
          </a:stretch>
        </p:blipFill>
        <p:spPr bwMode="auto">
          <a:xfrm>
            <a:off x="5847553" y="4501919"/>
            <a:ext cx="1025528" cy="296740"/>
          </a:xfrm>
          <a:prstGeom prst="rect">
            <a:avLst/>
          </a:prstGeom>
          <a:noFill/>
        </p:spPr>
      </p:pic>
      <p:pic>
        <p:nvPicPr>
          <p:cNvPr id="110" name="图片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3399" y="3809750"/>
            <a:ext cx="1775081" cy="1072833"/>
          </a:xfrm>
          <a:prstGeom prst="rect">
            <a:avLst/>
          </a:prstGeom>
        </p:spPr>
      </p:pic>
      <p:pic>
        <p:nvPicPr>
          <p:cNvPr id="111" name="图片 1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08776" y="3816943"/>
            <a:ext cx="1524666" cy="921486"/>
          </a:xfrm>
          <a:prstGeom prst="rect">
            <a:avLst/>
          </a:prstGeom>
        </p:spPr>
      </p:pic>
      <p:pic>
        <p:nvPicPr>
          <p:cNvPr id="112" name="图片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38276" y="3817748"/>
            <a:ext cx="1616563" cy="977026"/>
          </a:xfrm>
          <a:prstGeom prst="rect">
            <a:avLst/>
          </a:prstGeom>
        </p:spPr>
      </p:pic>
      <p:grpSp>
        <p:nvGrpSpPr>
          <p:cNvPr id="113" name="组合 112"/>
          <p:cNvGrpSpPr/>
          <p:nvPr/>
        </p:nvGrpSpPr>
        <p:grpSpPr>
          <a:xfrm>
            <a:off x="9541055" y="3813906"/>
            <a:ext cx="1537316" cy="1106897"/>
            <a:chOff x="9084474" y="9383401"/>
            <a:chExt cx="5329430" cy="2663652"/>
          </a:xfrm>
        </p:grpSpPr>
        <p:pic>
          <p:nvPicPr>
            <p:cNvPr id="114" name="图片 1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03820" y="9383401"/>
              <a:ext cx="3510084" cy="2663652"/>
            </a:xfrm>
            <a:prstGeom prst="rect">
              <a:avLst/>
            </a:prstGeom>
          </p:spPr>
        </p:pic>
        <p:pic>
          <p:nvPicPr>
            <p:cNvPr id="115" name="图片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84474" y="9383966"/>
              <a:ext cx="3509753" cy="2662522"/>
            </a:xfrm>
            <a:prstGeom prst="rect">
              <a:avLst/>
            </a:prstGeom>
          </p:spPr>
        </p:pic>
      </p:grpSp>
      <p:sp>
        <p:nvSpPr>
          <p:cNvPr id="116" name="矩形 115"/>
          <p:cNvSpPr/>
          <p:nvPr/>
        </p:nvSpPr>
        <p:spPr>
          <a:xfrm>
            <a:off x="1240859" y="4777198"/>
            <a:ext cx="1493424" cy="338426"/>
          </a:xfrm>
          <a:prstGeom prst="rect">
            <a:avLst/>
          </a:prstGeom>
        </p:spPr>
        <p:txBody>
          <a:bodyPr wrap="square">
            <a:spAutoFit/>
          </a:bodyPr>
          <a:lstStyle/>
          <a:p>
            <a:pPr algn="ctr" defTabSz="914112"/>
            <a:r>
              <a:rPr lang="zh-CN" altLang="en-US" sz="1599" dirty="0" smtClean="0">
                <a:latin typeface="+mn-ea"/>
                <a:ea typeface="+mn-ea"/>
                <a:cs typeface="Arial" panose="020B0604020202020204" pitchFamily="34" charset="0"/>
              </a:rPr>
              <a:t>华为鲲鹏</a:t>
            </a:r>
            <a:r>
              <a:rPr lang="en-US" altLang="zh-CN" sz="1599" dirty="0" smtClean="0">
                <a:latin typeface="+mn-ea"/>
                <a:ea typeface="+mn-ea"/>
                <a:cs typeface="Arial" panose="020B0604020202020204" pitchFamily="34" charset="0"/>
              </a:rPr>
              <a:t> </a:t>
            </a:r>
            <a:r>
              <a:rPr lang="en-US" altLang="zh-CN" sz="1599" dirty="0">
                <a:latin typeface="+mn-ea"/>
                <a:ea typeface="+mn-ea"/>
                <a:cs typeface="Arial" panose="020B0604020202020204" pitchFamily="34" charset="0"/>
              </a:rPr>
              <a:t>920</a:t>
            </a:r>
            <a:endParaRPr lang="zh-CN" altLang="en-US" sz="1599" dirty="0">
              <a:latin typeface="+mn-ea"/>
              <a:ea typeface="+mn-ea"/>
              <a:cs typeface="Arial" panose="020B0604020202020204" pitchFamily="34" charset="0"/>
            </a:endParaRPr>
          </a:p>
        </p:txBody>
      </p:sp>
      <p:sp>
        <p:nvSpPr>
          <p:cNvPr id="117" name="矩形 116"/>
          <p:cNvSpPr/>
          <p:nvPr/>
        </p:nvSpPr>
        <p:spPr>
          <a:xfrm>
            <a:off x="7644424" y="4808004"/>
            <a:ext cx="1024577" cy="338426"/>
          </a:xfrm>
          <a:prstGeom prst="rect">
            <a:avLst/>
          </a:prstGeom>
        </p:spPr>
        <p:txBody>
          <a:bodyPr wrap="square">
            <a:spAutoFit/>
          </a:bodyPr>
          <a:lstStyle/>
          <a:p>
            <a:pPr algn="ctr" defTabSz="914112"/>
            <a:r>
              <a:rPr lang="zh-CN" altLang="en-US" sz="1599" dirty="0">
                <a:latin typeface="+mn-ea"/>
                <a:ea typeface="+mn-ea"/>
                <a:cs typeface="Arial" panose="020B0604020202020204" pitchFamily="34" charset="0"/>
              </a:rPr>
              <a:t>Hi1</a:t>
            </a:r>
            <a:r>
              <a:rPr lang="en-US" altLang="zh-CN" sz="1599" dirty="0">
                <a:latin typeface="+mn-ea"/>
                <a:ea typeface="+mn-ea"/>
                <a:cs typeface="Arial" panose="020B0604020202020204" pitchFamily="34" charset="0"/>
              </a:rPr>
              <a:t>71</a:t>
            </a:r>
            <a:r>
              <a:rPr lang="zh-CN" altLang="en-US" sz="1599" dirty="0">
                <a:latin typeface="+mn-ea"/>
                <a:ea typeface="+mn-ea"/>
                <a:cs typeface="Arial" panose="020B0604020202020204" pitchFamily="34" charset="0"/>
              </a:rPr>
              <a:t>0</a:t>
            </a:r>
          </a:p>
        </p:txBody>
      </p:sp>
      <p:sp>
        <p:nvSpPr>
          <p:cNvPr id="118" name="矩形 117"/>
          <p:cNvSpPr/>
          <p:nvPr/>
        </p:nvSpPr>
        <p:spPr>
          <a:xfrm>
            <a:off x="9468757" y="4854157"/>
            <a:ext cx="2050737" cy="338426"/>
          </a:xfrm>
          <a:prstGeom prst="rect">
            <a:avLst/>
          </a:prstGeom>
        </p:spPr>
        <p:txBody>
          <a:bodyPr wrap="square">
            <a:spAutoFit/>
          </a:bodyPr>
          <a:lstStyle/>
          <a:p>
            <a:pPr algn="ctr" defTabSz="914112"/>
            <a:r>
              <a:rPr lang="en-US" altLang="zh-CN" sz="1599" dirty="0">
                <a:latin typeface="+mn-ea"/>
                <a:ea typeface="+mn-ea"/>
                <a:cs typeface="Arial" panose="020B0604020202020204" pitchFamily="34" charset="0"/>
              </a:rPr>
              <a:t>Ascend 310/910</a:t>
            </a:r>
            <a:endParaRPr lang="zh-CN" altLang="en-US" sz="1599" dirty="0">
              <a:latin typeface="+mn-ea"/>
              <a:ea typeface="+mn-ea"/>
              <a:cs typeface="Arial" panose="020B0604020202020204" pitchFamily="34" charset="0"/>
            </a:endParaRPr>
          </a:p>
        </p:txBody>
      </p:sp>
      <p:sp>
        <p:nvSpPr>
          <p:cNvPr id="119" name="矩形 118"/>
          <p:cNvSpPr/>
          <p:nvPr/>
        </p:nvSpPr>
        <p:spPr>
          <a:xfrm>
            <a:off x="3517846" y="4793666"/>
            <a:ext cx="1024577" cy="338426"/>
          </a:xfrm>
          <a:prstGeom prst="rect">
            <a:avLst/>
          </a:prstGeom>
        </p:spPr>
        <p:txBody>
          <a:bodyPr wrap="square">
            <a:spAutoFit/>
          </a:bodyPr>
          <a:lstStyle/>
          <a:p>
            <a:pPr algn="ctr" defTabSz="914112"/>
            <a:r>
              <a:rPr lang="zh-CN" altLang="en-US" sz="1599" dirty="0">
                <a:latin typeface="+mn-ea"/>
                <a:ea typeface="+mn-ea"/>
                <a:cs typeface="Arial" panose="020B0604020202020204" pitchFamily="34" charset="0"/>
              </a:rPr>
              <a:t>Hi1</a:t>
            </a:r>
            <a:r>
              <a:rPr lang="en-US" altLang="zh-CN" sz="1599" dirty="0">
                <a:latin typeface="+mn-ea"/>
                <a:ea typeface="+mn-ea"/>
                <a:cs typeface="Arial" panose="020B0604020202020204" pitchFamily="34" charset="0"/>
              </a:rPr>
              <a:t>812</a:t>
            </a:r>
            <a:endParaRPr lang="zh-CN" altLang="en-US" sz="1599" dirty="0">
              <a:latin typeface="+mn-ea"/>
              <a:ea typeface="+mn-ea"/>
              <a:cs typeface="Arial" panose="020B0604020202020204" pitchFamily="34" charset="0"/>
            </a:endParaRPr>
          </a:p>
        </p:txBody>
      </p:sp>
      <p:sp>
        <p:nvSpPr>
          <p:cNvPr id="120" name="矩形 119"/>
          <p:cNvSpPr/>
          <p:nvPr/>
        </p:nvSpPr>
        <p:spPr>
          <a:xfrm>
            <a:off x="5663257" y="4826388"/>
            <a:ext cx="1024577" cy="338426"/>
          </a:xfrm>
          <a:prstGeom prst="rect">
            <a:avLst/>
          </a:prstGeom>
        </p:spPr>
        <p:txBody>
          <a:bodyPr wrap="square">
            <a:spAutoFit/>
          </a:bodyPr>
          <a:lstStyle/>
          <a:p>
            <a:pPr algn="ctr" defTabSz="914112"/>
            <a:r>
              <a:rPr lang="zh-CN" altLang="en-US" sz="1599" dirty="0">
                <a:latin typeface="+mn-ea"/>
                <a:ea typeface="+mn-ea"/>
                <a:cs typeface="Arial" panose="020B0604020202020204" pitchFamily="34" charset="0"/>
              </a:rPr>
              <a:t>Hi1</a:t>
            </a:r>
            <a:r>
              <a:rPr lang="en-US" altLang="zh-CN" sz="1599" dirty="0">
                <a:latin typeface="+mn-ea"/>
                <a:ea typeface="+mn-ea"/>
                <a:cs typeface="Arial" panose="020B0604020202020204" pitchFamily="34" charset="0"/>
              </a:rPr>
              <a:t>822</a:t>
            </a:r>
            <a:endParaRPr lang="zh-CN" altLang="en-US" sz="1599" dirty="0">
              <a:latin typeface="+mn-ea"/>
              <a:ea typeface="+mn-ea"/>
              <a:cs typeface="Arial" panose="020B0604020202020204" pitchFamily="34" charset="0"/>
            </a:endParaRPr>
          </a:p>
        </p:txBody>
      </p:sp>
      <p:pic>
        <p:nvPicPr>
          <p:cNvPr id="121" name="图片 1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11463" y="3935030"/>
            <a:ext cx="962732" cy="771339"/>
          </a:xfrm>
          <a:prstGeom prst="rect">
            <a:avLst/>
          </a:prstGeom>
        </p:spPr>
      </p:pic>
      <p:grpSp>
        <p:nvGrpSpPr>
          <p:cNvPr id="122" name="组合 121"/>
          <p:cNvGrpSpPr/>
          <p:nvPr/>
        </p:nvGrpSpPr>
        <p:grpSpPr>
          <a:xfrm>
            <a:off x="1008064" y="1252055"/>
            <a:ext cx="5087936" cy="2193447"/>
            <a:chOff x="1328173" y="2887358"/>
            <a:chExt cx="3679678" cy="3612619"/>
          </a:xfrm>
        </p:grpSpPr>
        <p:grpSp>
          <p:nvGrpSpPr>
            <p:cNvPr id="123" name="Group 3"/>
            <p:cNvGrpSpPr>
              <a:grpSpLocks noChangeAspect="1"/>
            </p:cNvGrpSpPr>
            <p:nvPr/>
          </p:nvGrpSpPr>
          <p:grpSpPr>
            <a:xfrm>
              <a:off x="1328173" y="2887358"/>
              <a:ext cx="3679678" cy="3612619"/>
              <a:chOff x="1395006" y="1850222"/>
              <a:chExt cx="2125424" cy="2086691"/>
            </a:xfrm>
          </p:grpSpPr>
          <p:sp>
            <p:nvSpPr>
              <p:cNvPr id="126" name="圆角矩形 2054"/>
              <p:cNvSpPr/>
              <p:nvPr/>
            </p:nvSpPr>
            <p:spPr bwMode="auto">
              <a:xfrm>
                <a:off x="2244063" y="2088927"/>
                <a:ext cx="441524" cy="1674345"/>
              </a:xfrm>
              <a:prstGeom prst="roundRect">
                <a:avLst>
                  <a:gd name="adj" fmla="val 9776"/>
                </a:avLst>
              </a:prstGeom>
              <a:noFill/>
              <a:ln w="12700">
                <a:solidFill>
                  <a:srgbClr val="00B0F0"/>
                </a:solidFill>
              </a:ln>
              <a:extLst/>
            </p:spPr>
            <p:txBody>
              <a:bodyPr vert="horz" wrap="square" lIns="40367" tIns="20184" rIns="40367" bIns="20184" numCol="1" rtlCol="0" anchor="t" anchorCtr="0" compatLnSpc="1">
                <a:prstTxWarp prst="textNoShape">
                  <a:avLst/>
                </a:prstTxWarp>
              </a:bodyPr>
              <a:lstStyle/>
              <a:p>
                <a:pPr defTabSz="403648"/>
                <a:endParaRPr lang="zh-CN" altLang="en-US" sz="794">
                  <a:solidFill>
                    <a:srgbClr val="0070C0"/>
                  </a:solidFill>
                  <a:latin typeface="微软雅黑" panose="020B0503020204020204" pitchFamily="34" charset="-122"/>
                  <a:ea typeface="微软雅黑" panose="020B0503020204020204" pitchFamily="34" charset="-122"/>
                </a:endParaRPr>
              </a:p>
            </p:txBody>
          </p:sp>
          <p:cxnSp>
            <p:nvCxnSpPr>
              <p:cNvPr id="127" name="直接连接符 147"/>
              <p:cNvCxnSpPr/>
              <p:nvPr/>
            </p:nvCxnSpPr>
            <p:spPr bwMode="auto">
              <a:xfrm>
                <a:off x="2035983" y="2882067"/>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28" name="直接连接符 16"/>
              <p:cNvCxnSpPr/>
              <p:nvPr/>
            </p:nvCxnSpPr>
            <p:spPr bwMode="auto">
              <a:xfrm>
                <a:off x="1762793" y="2881775"/>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29" name="直接连接符 90"/>
              <p:cNvCxnSpPr/>
              <p:nvPr/>
            </p:nvCxnSpPr>
            <p:spPr bwMode="auto">
              <a:xfrm flipH="1">
                <a:off x="1642115" y="3271251"/>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30" name="直接连接符 39"/>
              <p:cNvCxnSpPr/>
              <p:nvPr/>
            </p:nvCxnSpPr>
            <p:spPr bwMode="auto">
              <a:xfrm rot="5400000" flipV="1">
                <a:off x="1175866" y="2920423"/>
                <a:ext cx="1133824" cy="961"/>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sp>
            <p:nvSpPr>
              <p:cNvPr id="131" name="Freeform 76"/>
              <p:cNvSpPr>
                <a:spLocks noEditPoints="1"/>
              </p:cNvSpPr>
              <p:nvPr/>
            </p:nvSpPr>
            <p:spPr bwMode="auto">
              <a:xfrm rot="5400000">
                <a:off x="1428145" y="2559946"/>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2" name="Freeform 76"/>
              <p:cNvSpPr>
                <a:spLocks noEditPoints="1"/>
              </p:cNvSpPr>
              <p:nvPr/>
            </p:nvSpPr>
            <p:spPr bwMode="auto">
              <a:xfrm rot="5400000">
                <a:off x="1428145" y="2759156"/>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 name="Freeform 76"/>
              <p:cNvSpPr>
                <a:spLocks noEditPoints="1"/>
              </p:cNvSpPr>
              <p:nvPr/>
            </p:nvSpPr>
            <p:spPr bwMode="auto">
              <a:xfrm rot="5400000">
                <a:off x="1428145" y="2957211"/>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4" name="矩形 156"/>
              <p:cNvSpPr/>
              <p:nvPr/>
            </p:nvSpPr>
            <p:spPr>
              <a:xfrm>
                <a:off x="1804176" y="3017839"/>
                <a:ext cx="398567" cy="439196"/>
              </a:xfrm>
              <a:prstGeom prst="rect">
                <a:avLst/>
              </a:prstGeom>
            </p:spPr>
            <p:txBody>
              <a:bodyPr wrap="none">
                <a:spAutoFit/>
              </a:bodyPr>
              <a:lstStyle/>
              <a:p>
                <a:pPr algn="ctr" defTabSz="381396"/>
                <a:r>
                  <a:rPr lang="en-US" altLang="zh-CN" sz="1200" dirty="0">
                    <a:ln w="12700" cmpd="sng">
                      <a:noFill/>
                      <a:prstDash val="solid"/>
                    </a:ln>
                    <a:latin typeface="微软雅黑" panose="020B0503020204020204" pitchFamily="34" charset="-122"/>
                    <a:ea typeface="微软雅黑" panose="020B0503020204020204" pitchFamily="34" charset="-122"/>
                  </a:rPr>
                  <a:t>SSD</a:t>
                </a:r>
              </a:p>
              <a:p>
                <a:pPr algn="ctr" defTabSz="381396"/>
                <a:r>
                  <a:rPr lang="zh-CN" altLang="en-US" sz="1200" dirty="0">
                    <a:ln w="12700" cmpd="sng">
                      <a:noFill/>
                      <a:prstDash val="solid"/>
                    </a:ln>
                    <a:latin typeface="微软雅黑" panose="020B0503020204020204" pitchFamily="34" charset="-122"/>
                    <a:ea typeface="微软雅黑" panose="020B0503020204020204" pitchFamily="34" charset="-122"/>
                  </a:rPr>
                  <a:t>控制器芯片</a:t>
                </a:r>
              </a:p>
            </p:txBody>
          </p:sp>
          <p:grpSp>
            <p:nvGrpSpPr>
              <p:cNvPr id="135" name="组合 9216"/>
              <p:cNvGrpSpPr/>
              <p:nvPr/>
            </p:nvGrpSpPr>
            <p:grpSpPr>
              <a:xfrm>
                <a:off x="2360284" y="2632675"/>
                <a:ext cx="229167" cy="224222"/>
                <a:chOff x="14604262" y="2287248"/>
                <a:chExt cx="741649" cy="741650"/>
              </a:xfrm>
              <a:solidFill>
                <a:schemeClr val="bg1">
                  <a:lumMod val="85000"/>
                </a:schemeClr>
              </a:solidFill>
            </p:grpSpPr>
            <p:sp>
              <p:nvSpPr>
                <p:cNvPr id="177" name="Freeform 370"/>
                <p:cNvSpPr>
                  <a:spLocks noEditPoints="1"/>
                </p:cNvSpPr>
                <p:nvPr/>
              </p:nvSpPr>
              <p:spPr bwMode="auto">
                <a:xfrm>
                  <a:off x="14604262" y="2287248"/>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8" name="Freeform 371"/>
                <p:cNvSpPr>
                  <a:spLocks noEditPoints="1"/>
                </p:cNvSpPr>
                <p:nvPr/>
              </p:nvSpPr>
              <p:spPr bwMode="auto">
                <a:xfrm>
                  <a:off x="14770989" y="2557460"/>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6" name="组合 12"/>
              <p:cNvGrpSpPr/>
              <p:nvPr/>
            </p:nvGrpSpPr>
            <p:grpSpPr>
              <a:xfrm rot="10800000">
                <a:off x="2278897" y="3340102"/>
                <a:ext cx="377298" cy="298761"/>
                <a:chOff x="8239990" y="1471391"/>
                <a:chExt cx="1005141" cy="813468"/>
              </a:xfrm>
            </p:grpSpPr>
            <p:pic>
              <p:nvPicPr>
                <p:cNvPr id="173"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7939392" y="1771989"/>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4"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8207094" y="1771989"/>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5"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8467567" y="1774997"/>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6"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8735269" y="1774997"/>
                  <a:ext cx="810460" cy="20926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grpSp>
          <p:grpSp>
            <p:nvGrpSpPr>
              <p:cNvPr id="137" name="Group 9"/>
              <p:cNvGrpSpPr/>
              <p:nvPr/>
            </p:nvGrpSpPr>
            <p:grpSpPr>
              <a:xfrm>
                <a:off x="2282575" y="2189706"/>
                <a:ext cx="377298" cy="298761"/>
                <a:chOff x="5622419" y="1331395"/>
                <a:chExt cx="903987" cy="715817"/>
              </a:xfrm>
            </p:grpSpPr>
            <p:pic>
              <p:nvPicPr>
                <p:cNvPr id="169"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5359936" y="1593878"/>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0"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5600698" y="1593878"/>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1"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5834957" y="1596525"/>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pic>
              <p:nvPicPr>
                <p:cNvPr id="172" name="Picture 8" descr="C:\Users\z00124665\Desktop\图标设计.WMF"/>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rot="16200000">
                  <a:off x="6075719" y="1596525"/>
                  <a:ext cx="713170" cy="188204"/>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p:spPr>
            </p:pic>
          </p:grpSp>
          <p:grpSp>
            <p:nvGrpSpPr>
              <p:cNvPr id="138" name="组合 9216"/>
              <p:cNvGrpSpPr/>
              <p:nvPr/>
            </p:nvGrpSpPr>
            <p:grpSpPr>
              <a:xfrm>
                <a:off x="2362573" y="2908939"/>
                <a:ext cx="229167" cy="224222"/>
                <a:chOff x="14604262" y="2287248"/>
                <a:chExt cx="741649" cy="741650"/>
              </a:xfrm>
              <a:solidFill>
                <a:schemeClr val="bg1">
                  <a:lumMod val="85000"/>
                </a:schemeClr>
              </a:solidFill>
            </p:grpSpPr>
            <p:sp>
              <p:nvSpPr>
                <p:cNvPr id="167" name="Freeform 370"/>
                <p:cNvSpPr>
                  <a:spLocks noEditPoints="1"/>
                </p:cNvSpPr>
                <p:nvPr/>
              </p:nvSpPr>
              <p:spPr bwMode="auto">
                <a:xfrm>
                  <a:off x="14604262" y="2287248"/>
                  <a:ext cx="741649" cy="741650"/>
                </a:xfrm>
                <a:custGeom>
                  <a:avLst/>
                  <a:gdLst>
                    <a:gd name="T0" fmla="*/ 84 w 387"/>
                    <a:gd name="T1" fmla="*/ 0 h 387"/>
                    <a:gd name="T2" fmla="*/ 79 w 387"/>
                    <a:gd name="T3" fmla="*/ 12 h 387"/>
                    <a:gd name="T4" fmla="*/ 70 w 387"/>
                    <a:gd name="T5" fmla="*/ 16 h 387"/>
                    <a:gd name="T6" fmla="*/ 66 w 387"/>
                    <a:gd name="T7" fmla="*/ 16 h 387"/>
                    <a:gd name="T8" fmla="*/ 60 w 387"/>
                    <a:gd name="T9" fmla="*/ 15 h 387"/>
                    <a:gd name="T10" fmla="*/ 51 w 387"/>
                    <a:gd name="T11" fmla="*/ 6 h 387"/>
                    <a:gd name="T12" fmla="*/ 0 w 387"/>
                    <a:gd name="T13" fmla="*/ 0 h 387"/>
                    <a:gd name="T14" fmla="*/ 49 w 387"/>
                    <a:gd name="T15" fmla="*/ 387 h 387"/>
                    <a:gd name="T16" fmla="*/ 51 w 387"/>
                    <a:gd name="T17" fmla="*/ 381 h 387"/>
                    <a:gd name="T18" fmla="*/ 60 w 387"/>
                    <a:gd name="T19" fmla="*/ 372 h 387"/>
                    <a:gd name="T20" fmla="*/ 66 w 387"/>
                    <a:gd name="T21" fmla="*/ 371 h 387"/>
                    <a:gd name="T22" fmla="*/ 70 w 387"/>
                    <a:gd name="T23" fmla="*/ 372 h 387"/>
                    <a:gd name="T24" fmla="*/ 79 w 387"/>
                    <a:gd name="T25" fmla="*/ 377 h 387"/>
                    <a:gd name="T26" fmla="*/ 84 w 387"/>
                    <a:gd name="T27" fmla="*/ 387 h 387"/>
                    <a:gd name="T28" fmla="*/ 387 w 387"/>
                    <a:gd name="T29" fmla="*/ 0 h 387"/>
                    <a:gd name="T30" fmla="*/ 344 w 387"/>
                    <a:gd name="T31" fmla="*/ 293 h 387"/>
                    <a:gd name="T32" fmla="*/ 343 w 387"/>
                    <a:gd name="T33" fmla="*/ 304 h 387"/>
                    <a:gd name="T34" fmla="*/ 336 w 387"/>
                    <a:gd name="T35" fmla="*/ 322 h 387"/>
                    <a:gd name="T36" fmla="*/ 322 w 387"/>
                    <a:gd name="T37" fmla="*/ 336 h 387"/>
                    <a:gd name="T38" fmla="*/ 304 w 387"/>
                    <a:gd name="T39" fmla="*/ 343 h 387"/>
                    <a:gd name="T40" fmla="*/ 93 w 387"/>
                    <a:gd name="T41" fmla="*/ 345 h 387"/>
                    <a:gd name="T42" fmla="*/ 83 w 387"/>
                    <a:gd name="T43" fmla="*/ 343 h 387"/>
                    <a:gd name="T44" fmla="*/ 65 w 387"/>
                    <a:gd name="T45" fmla="*/ 336 h 387"/>
                    <a:gd name="T46" fmla="*/ 51 w 387"/>
                    <a:gd name="T47" fmla="*/ 322 h 387"/>
                    <a:gd name="T48" fmla="*/ 44 w 387"/>
                    <a:gd name="T49" fmla="*/ 304 h 387"/>
                    <a:gd name="T50" fmla="*/ 42 w 387"/>
                    <a:gd name="T51" fmla="*/ 94 h 387"/>
                    <a:gd name="T52" fmla="*/ 44 w 387"/>
                    <a:gd name="T53" fmla="*/ 83 h 387"/>
                    <a:gd name="T54" fmla="*/ 51 w 387"/>
                    <a:gd name="T55" fmla="*/ 65 h 387"/>
                    <a:gd name="T56" fmla="*/ 65 w 387"/>
                    <a:gd name="T57" fmla="*/ 51 h 387"/>
                    <a:gd name="T58" fmla="*/ 83 w 387"/>
                    <a:gd name="T59" fmla="*/ 44 h 387"/>
                    <a:gd name="T60" fmla="*/ 293 w 387"/>
                    <a:gd name="T61" fmla="*/ 43 h 387"/>
                    <a:gd name="T62" fmla="*/ 304 w 387"/>
                    <a:gd name="T63" fmla="*/ 44 h 387"/>
                    <a:gd name="T64" fmla="*/ 322 w 387"/>
                    <a:gd name="T65" fmla="*/ 51 h 387"/>
                    <a:gd name="T66" fmla="*/ 336 w 387"/>
                    <a:gd name="T67" fmla="*/ 65 h 387"/>
                    <a:gd name="T68" fmla="*/ 343 w 387"/>
                    <a:gd name="T69" fmla="*/ 83 h 387"/>
                    <a:gd name="T70" fmla="*/ 344 w 387"/>
                    <a:gd name="T71" fmla="*/ 29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7">
                      <a:moveTo>
                        <a:pt x="84" y="0"/>
                      </a:moveTo>
                      <a:lnTo>
                        <a:pt x="84" y="0"/>
                      </a:lnTo>
                      <a:lnTo>
                        <a:pt x="82" y="6"/>
                      </a:lnTo>
                      <a:lnTo>
                        <a:pt x="79" y="12"/>
                      </a:lnTo>
                      <a:lnTo>
                        <a:pt x="73" y="15"/>
                      </a:lnTo>
                      <a:lnTo>
                        <a:pt x="70" y="16"/>
                      </a:lnTo>
                      <a:lnTo>
                        <a:pt x="66" y="16"/>
                      </a:lnTo>
                      <a:lnTo>
                        <a:pt x="66" y="16"/>
                      </a:lnTo>
                      <a:lnTo>
                        <a:pt x="63" y="16"/>
                      </a:lnTo>
                      <a:lnTo>
                        <a:pt x="60" y="15"/>
                      </a:lnTo>
                      <a:lnTo>
                        <a:pt x="54" y="12"/>
                      </a:lnTo>
                      <a:lnTo>
                        <a:pt x="51" y="6"/>
                      </a:lnTo>
                      <a:lnTo>
                        <a:pt x="49" y="0"/>
                      </a:lnTo>
                      <a:lnTo>
                        <a:pt x="0" y="0"/>
                      </a:lnTo>
                      <a:lnTo>
                        <a:pt x="0" y="387"/>
                      </a:lnTo>
                      <a:lnTo>
                        <a:pt x="49" y="387"/>
                      </a:lnTo>
                      <a:lnTo>
                        <a:pt x="49" y="387"/>
                      </a:lnTo>
                      <a:lnTo>
                        <a:pt x="51" y="381"/>
                      </a:lnTo>
                      <a:lnTo>
                        <a:pt x="54" y="377"/>
                      </a:lnTo>
                      <a:lnTo>
                        <a:pt x="60" y="372"/>
                      </a:lnTo>
                      <a:lnTo>
                        <a:pt x="63" y="372"/>
                      </a:lnTo>
                      <a:lnTo>
                        <a:pt x="66" y="371"/>
                      </a:lnTo>
                      <a:lnTo>
                        <a:pt x="66" y="371"/>
                      </a:lnTo>
                      <a:lnTo>
                        <a:pt x="70" y="372"/>
                      </a:lnTo>
                      <a:lnTo>
                        <a:pt x="73" y="372"/>
                      </a:lnTo>
                      <a:lnTo>
                        <a:pt x="79" y="377"/>
                      </a:lnTo>
                      <a:lnTo>
                        <a:pt x="82" y="381"/>
                      </a:lnTo>
                      <a:lnTo>
                        <a:pt x="84" y="387"/>
                      </a:lnTo>
                      <a:lnTo>
                        <a:pt x="387" y="387"/>
                      </a:lnTo>
                      <a:lnTo>
                        <a:pt x="387" y="0"/>
                      </a:lnTo>
                      <a:lnTo>
                        <a:pt x="84" y="0"/>
                      </a:lnTo>
                      <a:close/>
                      <a:moveTo>
                        <a:pt x="344" y="293"/>
                      </a:moveTo>
                      <a:lnTo>
                        <a:pt x="344" y="293"/>
                      </a:lnTo>
                      <a:lnTo>
                        <a:pt x="343" y="304"/>
                      </a:lnTo>
                      <a:lnTo>
                        <a:pt x="340" y="314"/>
                      </a:lnTo>
                      <a:lnTo>
                        <a:pt x="336" y="322"/>
                      </a:lnTo>
                      <a:lnTo>
                        <a:pt x="329" y="330"/>
                      </a:lnTo>
                      <a:lnTo>
                        <a:pt x="322" y="336"/>
                      </a:lnTo>
                      <a:lnTo>
                        <a:pt x="313" y="341"/>
                      </a:lnTo>
                      <a:lnTo>
                        <a:pt x="304" y="343"/>
                      </a:lnTo>
                      <a:lnTo>
                        <a:pt x="293" y="345"/>
                      </a:lnTo>
                      <a:lnTo>
                        <a:pt x="93" y="345"/>
                      </a:lnTo>
                      <a:lnTo>
                        <a:pt x="93" y="345"/>
                      </a:lnTo>
                      <a:lnTo>
                        <a:pt x="83" y="343"/>
                      </a:lnTo>
                      <a:lnTo>
                        <a:pt x="73" y="341"/>
                      </a:lnTo>
                      <a:lnTo>
                        <a:pt x="65" y="336"/>
                      </a:lnTo>
                      <a:lnTo>
                        <a:pt x="57" y="330"/>
                      </a:lnTo>
                      <a:lnTo>
                        <a:pt x="51" y="322"/>
                      </a:lnTo>
                      <a:lnTo>
                        <a:pt x="46" y="314"/>
                      </a:lnTo>
                      <a:lnTo>
                        <a:pt x="44" y="304"/>
                      </a:lnTo>
                      <a:lnTo>
                        <a:pt x="42" y="293"/>
                      </a:lnTo>
                      <a:lnTo>
                        <a:pt x="42" y="94"/>
                      </a:lnTo>
                      <a:lnTo>
                        <a:pt x="42" y="94"/>
                      </a:lnTo>
                      <a:lnTo>
                        <a:pt x="44" y="83"/>
                      </a:lnTo>
                      <a:lnTo>
                        <a:pt x="46" y="74"/>
                      </a:lnTo>
                      <a:lnTo>
                        <a:pt x="51" y="65"/>
                      </a:lnTo>
                      <a:lnTo>
                        <a:pt x="57" y="58"/>
                      </a:lnTo>
                      <a:lnTo>
                        <a:pt x="65" y="51"/>
                      </a:lnTo>
                      <a:lnTo>
                        <a:pt x="73" y="47"/>
                      </a:lnTo>
                      <a:lnTo>
                        <a:pt x="83" y="44"/>
                      </a:lnTo>
                      <a:lnTo>
                        <a:pt x="93" y="43"/>
                      </a:lnTo>
                      <a:lnTo>
                        <a:pt x="293" y="43"/>
                      </a:lnTo>
                      <a:lnTo>
                        <a:pt x="293" y="43"/>
                      </a:lnTo>
                      <a:lnTo>
                        <a:pt x="304" y="44"/>
                      </a:lnTo>
                      <a:lnTo>
                        <a:pt x="313" y="47"/>
                      </a:lnTo>
                      <a:lnTo>
                        <a:pt x="322" y="51"/>
                      </a:lnTo>
                      <a:lnTo>
                        <a:pt x="329" y="58"/>
                      </a:lnTo>
                      <a:lnTo>
                        <a:pt x="336" y="65"/>
                      </a:lnTo>
                      <a:lnTo>
                        <a:pt x="340" y="74"/>
                      </a:lnTo>
                      <a:lnTo>
                        <a:pt x="343" y="83"/>
                      </a:lnTo>
                      <a:lnTo>
                        <a:pt x="344" y="94"/>
                      </a:lnTo>
                      <a:lnTo>
                        <a:pt x="344" y="293"/>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8" name="Freeform 371"/>
                <p:cNvSpPr>
                  <a:spLocks noEditPoints="1"/>
                </p:cNvSpPr>
                <p:nvPr/>
              </p:nvSpPr>
              <p:spPr bwMode="auto">
                <a:xfrm>
                  <a:off x="14770989" y="2557460"/>
                  <a:ext cx="406278" cy="454189"/>
                </a:xfrm>
                <a:custGeom>
                  <a:avLst/>
                  <a:gdLst>
                    <a:gd name="T0" fmla="*/ 83 w 212"/>
                    <a:gd name="T1" fmla="*/ 79 h 237"/>
                    <a:gd name="T2" fmla="*/ 83 w 212"/>
                    <a:gd name="T3" fmla="*/ 56 h 237"/>
                    <a:gd name="T4" fmla="*/ 80 w 212"/>
                    <a:gd name="T5" fmla="*/ 73 h 237"/>
                    <a:gd name="T6" fmla="*/ 88 w 212"/>
                    <a:gd name="T7" fmla="*/ 44 h 237"/>
                    <a:gd name="T8" fmla="*/ 83 w 212"/>
                    <a:gd name="T9" fmla="*/ 7 h 237"/>
                    <a:gd name="T10" fmla="*/ 94 w 212"/>
                    <a:gd name="T11" fmla="*/ 60 h 237"/>
                    <a:gd name="T12" fmla="*/ 74 w 212"/>
                    <a:gd name="T13" fmla="*/ 7 h 237"/>
                    <a:gd name="T14" fmla="*/ 81 w 212"/>
                    <a:gd name="T15" fmla="*/ 31 h 237"/>
                    <a:gd name="T16" fmla="*/ 78 w 212"/>
                    <a:gd name="T17" fmla="*/ 83 h 237"/>
                    <a:gd name="T18" fmla="*/ 51 w 212"/>
                    <a:gd name="T19" fmla="*/ 6 h 237"/>
                    <a:gd name="T20" fmla="*/ 5 w 212"/>
                    <a:gd name="T21" fmla="*/ 67 h 237"/>
                    <a:gd name="T22" fmla="*/ 77 w 212"/>
                    <a:gd name="T23" fmla="*/ 36 h 237"/>
                    <a:gd name="T24" fmla="*/ 71 w 212"/>
                    <a:gd name="T25" fmla="*/ 14 h 237"/>
                    <a:gd name="T26" fmla="*/ 78 w 212"/>
                    <a:gd name="T27" fmla="*/ 63 h 237"/>
                    <a:gd name="T28" fmla="*/ 74 w 212"/>
                    <a:gd name="T29" fmla="*/ 47 h 237"/>
                    <a:gd name="T30" fmla="*/ 150 w 212"/>
                    <a:gd name="T31" fmla="*/ 20 h 237"/>
                    <a:gd name="T32" fmla="*/ 152 w 212"/>
                    <a:gd name="T33" fmla="*/ 66 h 237"/>
                    <a:gd name="T34" fmla="*/ 146 w 212"/>
                    <a:gd name="T35" fmla="*/ 53 h 237"/>
                    <a:gd name="T36" fmla="*/ 152 w 212"/>
                    <a:gd name="T37" fmla="*/ 80 h 237"/>
                    <a:gd name="T38" fmla="*/ 134 w 212"/>
                    <a:gd name="T39" fmla="*/ 26 h 237"/>
                    <a:gd name="T40" fmla="*/ 206 w 212"/>
                    <a:gd name="T41" fmla="*/ 1 h 237"/>
                    <a:gd name="T42" fmla="*/ 153 w 212"/>
                    <a:gd name="T43" fmla="*/ 4 h 237"/>
                    <a:gd name="T44" fmla="*/ 7 w 212"/>
                    <a:gd name="T45" fmla="*/ 51 h 237"/>
                    <a:gd name="T46" fmla="*/ 117 w 212"/>
                    <a:gd name="T47" fmla="*/ 1 h 237"/>
                    <a:gd name="T48" fmla="*/ 94 w 212"/>
                    <a:gd name="T49" fmla="*/ 7 h 237"/>
                    <a:gd name="T50" fmla="*/ 110 w 212"/>
                    <a:gd name="T51" fmla="*/ 14 h 237"/>
                    <a:gd name="T52" fmla="*/ 107 w 212"/>
                    <a:gd name="T53" fmla="*/ 63 h 237"/>
                    <a:gd name="T54" fmla="*/ 102 w 212"/>
                    <a:gd name="T55" fmla="*/ 6 h 237"/>
                    <a:gd name="T56" fmla="*/ 124 w 212"/>
                    <a:gd name="T57" fmla="*/ 20 h 237"/>
                    <a:gd name="T58" fmla="*/ 136 w 212"/>
                    <a:gd name="T59" fmla="*/ 46 h 237"/>
                    <a:gd name="T60" fmla="*/ 120 w 212"/>
                    <a:gd name="T61" fmla="*/ 44 h 237"/>
                    <a:gd name="T62" fmla="*/ 205 w 212"/>
                    <a:gd name="T63" fmla="*/ 44 h 237"/>
                    <a:gd name="T64" fmla="*/ 199 w 212"/>
                    <a:gd name="T65" fmla="*/ 50 h 237"/>
                    <a:gd name="T66" fmla="*/ 189 w 212"/>
                    <a:gd name="T67" fmla="*/ 96 h 237"/>
                    <a:gd name="T68" fmla="*/ 199 w 212"/>
                    <a:gd name="T69" fmla="*/ 60 h 237"/>
                    <a:gd name="T70" fmla="*/ 202 w 212"/>
                    <a:gd name="T71" fmla="*/ 76 h 237"/>
                    <a:gd name="T72" fmla="*/ 157 w 212"/>
                    <a:gd name="T73" fmla="*/ 21 h 237"/>
                    <a:gd name="T74" fmla="*/ 173 w 212"/>
                    <a:gd name="T75" fmla="*/ 93 h 237"/>
                    <a:gd name="T76" fmla="*/ 156 w 212"/>
                    <a:gd name="T77" fmla="*/ 14 h 237"/>
                    <a:gd name="T78" fmla="*/ 159 w 212"/>
                    <a:gd name="T79" fmla="*/ 0 h 237"/>
                    <a:gd name="T80" fmla="*/ 209 w 212"/>
                    <a:gd name="T81" fmla="*/ 77 h 237"/>
                    <a:gd name="T82" fmla="*/ 209 w 212"/>
                    <a:gd name="T83" fmla="*/ 30 h 237"/>
                    <a:gd name="T84" fmla="*/ 212 w 212"/>
                    <a:gd name="T85" fmla="*/ 53 h 237"/>
                    <a:gd name="T86" fmla="*/ 206 w 212"/>
                    <a:gd name="T87" fmla="*/ 16 h 237"/>
                    <a:gd name="T88" fmla="*/ 199 w 212"/>
                    <a:gd name="T89" fmla="*/ 30 h 237"/>
                    <a:gd name="T90" fmla="*/ 212 w 212"/>
                    <a:gd name="T91" fmla="*/ 83 h 237"/>
                    <a:gd name="T92" fmla="*/ 196 w 212"/>
                    <a:gd name="T93" fmla="*/ 6 h 237"/>
                    <a:gd name="T94" fmla="*/ 44 w 212"/>
                    <a:gd name="T95" fmla="*/ 0 h 237"/>
                    <a:gd name="T96" fmla="*/ 17 w 212"/>
                    <a:gd name="T97" fmla="*/ 36 h 237"/>
                    <a:gd name="T98" fmla="*/ 11 w 212"/>
                    <a:gd name="T99" fmla="*/ 23 h 237"/>
                    <a:gd name="T100" fmla="*/ 16 w 212"/>
                    <a:gd name="T101" fmla="*/ 40 h 237"/>
                    <a:gd name="T102" fmla="*/ 22 w 212"/>
                    <a:gd name="T103" fmla="*/ 95 h 237"/>
                    <a:gd name="T104" fmla="*/ 5 w 212"/>
                    <a:gd name="T105" fmla="*/ 30 h 237"/>
                    <a:gd name="T106" fmla="*/ 27 w 212"/>
                    <a:gd name="T107" fmla="*/ 85 h 237"/>
                    <a:gd name="T108" fmla="*/ 11 w 212"/>
                    <a:gd name="T109" fmla="*/ 73 h 237"/>
                    <a:gd name="T110" fmla="*/ 16 w 212"/>
                    <a:gd name="T111" fmla="*/ 80 h 237"/>
                    <a:gd name="T112" fmla="*/ 24 w 212"/>
                    <a:gd name="T113" fmla="*/ 17 h 237"/>
                    <a:gd name="T114" fmla="*/ 159 w 212"/>
                    <a:gd name="T115" fmla="*/ 89 h 237"/>
                    <a:gd name="T116" fmla="*/ 162 w 212"/>
                    <a:gd name="T117" fmla="*/ 66 h 237"/>
                    <a:gd name="T118" fmla="*/ 156 w 212"/>
                    <a:gd name="T119" fmla="*/ 83 h 237"/>
                    <a:gd name="T120" fmla="*/ 34 w 212"/>
                    <a:gd name="T121" fmla="*/ 89 h 237"/>
                    <a:gd name="T122" fmla="*/ 37 w 212"/>
                    <a:gd name="T123" fmla="*/ 6 h 237"/>
                    <a:gd name="T124" fmla="*/ 157 w 212"/>
                    <a:gd name="T125" fmla="*/ 5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37">
                      <a:moveTo>
                        <a:pt x="139" y="189"/>
                      </a:moveTo>
                      <a:lnTo>
                        <a:pt x="73" y="189"/>
                      </a:lnTo>
                      <a:lnTo>
                        <a:pt x="73" y="189"/>
                      </a:lnTo>
                      <a:lnTo>
                        <a:pt x="70" y="190"/>
                      </a:lnTo>
                      <a:lnTo>
                        <a:pt x="66" y="191"/>
                      </a:lnTo>
                      <a:lnTo>
                        <a:pt x="61" y="194"/>
                      </a:lnTo>
                      <a:lnTo>
                        <a:pt x="58" y="199"/>
                      </a:lnTo>
                      <a:lnTo>
                        <a:pt x="57" y="202"/>
                      </a:lnTo>
                      <a:lnTo>
                        <a:pt x="57" y="206"/>
                      </a:lnTo>
                      <a:lnTo>
                        <a:pt x="57" y="237"/>
                      </a:lnTo>
                      <a:lnTo>
                        <a:pt x="156" y="237"/>
                      </a:lnTo>
                      <a:lnTo>
                        <a:pt x="156" y="206"/>
                      </a:lnTo>
                      <a:lnTo>
                        <a:pt x="156" y="206"/>
                      </a:lnTo>
                      <a:lnTo>
                        <a:pt x="156" y="202"/>
                      </a:lnTo>
                      <a:lnTo>
                        <a:pt x="155" y="199"/>
                      </a:lnTo>
                      <a:lnTo>
                        <a:pt x="151" y="194"/>
                      </a:lnTo>
                      <a:lnTo>
                        <a:pt x="145" y="191"/>
                      </a:lnTo>
                      <a:lnTo>
                        <a:pt x="142" y="190"/>
                      </a:lnTo>
                      <a:lnTo>
                        <a:pt x="139" y="189"/>
                      </a:lnTo>
                      <a:lnTo>
                        <a:pt x="139" y="189"/>
                      </a:lnTo>
                      <a:close/>
                      <a:moveTo>
                        <a:pt x="83" y="86"/>
                      </a:moveTo>
                      <a:lnTo>
                        <a:pt x="83" y="86"/>
                      </a:lnTo>
                      <a:lnTo>
                        <a:pt x="87" y="85"/>
                      </a:lnTo>
                      <a:lnTo>
                        <a:pt x="87" y="85"/>
                      </a:lnTo>
                      <a:lnTo>
                        <a:pt x="88" y="83"/>
                      </a:lnTo>
                      <a:lnTo>
                        <a:pt x="88" y="83"/>
                      </a:lnTo>
                      <a:lnTo>
                        <a:pt x="87" y="80"/>
                      </a:lnTo>
                      <a:lnTo>
                        <a:pt x="87" y="80"/>
                      </a:lnTo>
                      <a:lnTo>
                        <a:pt x="86" y="80"/>
                      </a:lnTo>
                      <a:lnTo>
                        <a:pt x="83" y="79"/>
                      </a:lnTo>
                      <a:lnTo>
                        <a:pt x="83" y="79"/>
                      </a:lnTo>
                      <a:lnTo>
                        <a:pt x="81" y="80"/>
                      </a:lnTo>
                      <a:lnTo>
                        <a:pt x="81" y="80"/>
                      </a:lnTo>
                      <a:lnTo>
                        <a:pt x="80" y="83"/>
                      </a:lnTo>
                      <a:lnTo>
                        <a:pt x="80" y="83"/>
                      </a:lnTo>
                      <a:lnTo>
                        <a:pt x="81" y="85"/>
                      </a:lnTo>
                      <a:lnTo>
                        <a:pt x="81" y="85"/>
                      </a:lnTo>
                      <a:lnTo>
                        <a:pt x="83" y="86"/>
                      </a:lnTo>
                      <a:lnTo>
                        <a:pt x="83" y="86"/>
                      </a:lnTo>
                      <a:close/>
                      <a:moveTo>
                        <a:pt x="83" y="96"/>
                      </a:moveTo>
                      <a:lnTo>
                        <a:pt x="83" y="96"/>
                      </a:lnTo>
                      <a:lnTo>
                        <a:pt x="87" y="95"/>
                      </a:lnTo>
                      <a:lnTo>
                        <a:pt x="87" y="95"/>
                      </a:lnTo>
                      <a:lnTo>
                        <a:pt x="88" y="93"/>
                      </a:lnTo>
                      <a:lnTo>
                        <a:pt x="88" y="93"/>
                      </a:lnTo>
                      <a:lnTo>
                        <a:pt x="87" y="90"/>
                      </a:lnTo>
                      <a:lnTo>
                        <a:pt x="87" y="90"/>
                      </a:lnTo>
                      <a:lnTo>
                        <a:pt x="86" y="89"/>
                      </a:lnTo>
                      <a:lnTo>
                        <a:pt x="83" y="89"/>
                      </a:lnTo>
                      <a:lnTo>
                        <a:pt x="83" y="89"/>
                      </a:lnTo>
                      <a:lnTo>
                        <a:pt x="81" y="90"/>
                      </a:lnTo>
                      <a:lnTo>
                        <a:pt x="81" y="90"/>
                      </a:lnTo>
                      <a:lnTo>
                        <a:pt x="80" y="93"/>
                      </a:lnTo>
                      <a:lnTo>
                        <a:pt x="80" y="93"/>
                      </a:lnTo>
                      <a:lnTo>
                        <a:pt x="81" y="95"/>
                      </a:lnTo>
                      <a:lnTo>
                        <a:pt x="81" y="95"/>
                      </a:lnTo>
                      <a:lnTo>
                        <a:pt x="83" y="96"/>
                      </a:lnTo>
                      <a:lnTo>
                        <a:pt x="83" y="96"/>
                      </a:lnTo>
                      <a:close/>
                      <a:moveTo>
                        <a:pt x="83" y="56"/>
                      </a:moveTo>
                      <a:lnTo>
                        <a:pt x="83" y="56"/>
                      </a:lnTo>
                      <a:lnTo>
                        <a:pt x="86" y="56"/>
                      </a:lnTo>
                      <a:lnTo>
                        <a:pt x="87" y="55"/>
                      </a:lnTo>
                      <a:lnTo>
                        <a:pt x="87" y="55"/>
                      </a:lnTo>
                      <a:lnTo>
                        <a:pt x="88" y="53"/>
                      </a:lnTo>
                      <a:lnTo>
                        <a:pt x="88" y="53"/>
                      </a:lnTo>
                      <a:lnTo>
                        <a:pt x="87" y="51"/>
                      </a:lnTo>
                      <a:lnTo>
                        <a:pt x="87" y="51"/>
                      </a:lnTo>
                      <a:lnTo>
                        <a:pt x="83" y="50"/>
                      </a:lnTo>
                      <a:lnTo>
                        <a:pt x="83" y="50"/>
                      </a:lnTo>
                      <a:lnTo>
                        <a:pt x="81" y="51"/>
                      </a:lnTo>
                      <a:lnTo>
                        <a:pt x="81" y="51"/>
                      </a:lnTo>
                      <a:lnTo>
                        <a:pt x="80" y="53"/>
                      </a:lnTo>
                      <a:lnTo>
                        <a:pt x="80" y="53"/>
                      </a:lnTo>
                      <a:lnTo>
                        <a:pt x="81" y="55"/>
                      </a:lnTo>
                      <a:lnTo>
                        <a:pt x="81" y="55"/>
                      </a:lnTo>
                      <a:lnTo>
                        <a:pt x="83" y="56"/>
                      </a:lnTo>
                      <a:lnTo>
                        <a:pt x="83" y="56"/>
                      </a:lnTo>
                      <a:close/>
                      <a:moveTo>
                        <a:pt x="83" y="77"/>
                      </a:moveTo>
                      <a:lnTo>
                        <a:pt x="83" y="77"/>
                      </a:lnTo>
                      <a:lnTo>
                        <a:pt x="87" y="76"/>
                      </a:lnTo>
                      <a:lnTo>
                        <a:pt x="87" y="76"/>
                      </a:lnTo>
                      <a:lnTo>
                        <a:pt x="88" y="73"/>
                      </a:lnTo>
                      <a:lnTo>
                        <a:pt x="88" y="73"/>
                      </a:lnTo>
                      <a:lnTo>
                        <a:pt x="87" y="70"/>
                      </a:lnTo>
                      <a:lnTo>
                        <a:pt x="87" y="70"/>
                      </a:lnTo>
                      <a:lnTo>
                        <a:pt x="83" y="69"/>
                      </a:lnTo>
                      <a:lnTo>
                        <a:pt x="83" y="69"/>
                      </a:lnTo>
                      <a:lnTo>
                        <a:pt x="81" y="70"/>
                      </a:lnTo>
                      <a:lnTo>
                        <a:pt x="81" y="70"/>
                      </a:lnTo>
                      <a:lnTo>
                        <a:pt x="80" y="73"/>
                      </a:lnTo>
                      <a:lnTo>
                        <a:pt x="80" y="73"/>
                      </a:lnTo>
                      <a:lnTo>
                        <a:pt x="81" y="76"/>
                      </a:lnTo>
                      <a:lnTo>
                        <a:pt x="81" y="76"/>
                      </a:lnTo>
                      <a:lnTo>
                        <a:pt x="83" y="77"/>
                      </a:lnTo>
                      <a:lnTo>
                        <a:pt x="83" y="77"/>
                      </a:lnTo>
                      <a:close/>
                      <a:moveTo>
                        <a:pt x="83" y="67"/>
                      </a:moveTo>
                      <a:lnTo>
                        <a:pt x="83" y="67"/>
                      </a:lnTo>
                      <a:lnTo>
                        <a:pt x="87" y="66"/>
                      </a:lnTo>
                      <a:lnTo>
                        <a:pt x="87" y="66"/>
                      </a:lnTo>
                      <a:lnTo>
                        <a:pt x="88" y="63"/>
                      </a:lnTo>
                      <a:lnTo>
                        <a:pt x="88" y="63"/>
                      </a:lnTo>
                      <a:lnTo>
                        <a:pt x="87" y="61"/>
                      </a:lnTo>
                      <a:lnTo>
                        <a:pt x="87" y="61"/>
                      </a:lnTo>
                      <a:lnTo>
                        <a:pt x="83" y="60"/>
                      </a:lnTo>
                      <a:lnTo>
                        <a:pt x="83" y="60"/>
                      </a:lnTo>
                      <a:lnTo>
                        <a:pt x="81" y="61"/>
                      </a:lnTo>
                      <a:lnTo>
                        <a:pt x="81" y="61"/>
                      </a:lnTo>
                      <a:lnTo>
                        <a:pt x="80" y="63"/>
                      </a:lnTo>
                      <a:lnTo>
                        <a:pt x="80" y="63"/>
                      </a:lnTo>
                      <a:lnTo>
                        <a:pt x="81" y="66"/>
                      </a:lnTo>
                      <a:lnTo>
                        <a:pt x="81" y="66"/>
                      </a:lnTo>
                      <a:lnTo>
                        <a:pt x="83" y="67"/>
                      </a:lnTo>
                      <a:lnTo>
                        <a:pt x="83" y="67"/>
                      </a:lnTo>
                      <a:close/>
                      <a:moveTo>
                        <a:pt x="83" y="47"/>
                      </a:moveTo>
                      <a:lnTo>
                        <a:pt x="83" y="47"/>
                      </a:lnTo>
                      <a:lnTo>
                        <a:pt x="86" y="47"/>
                      </a:lnTo>
                      <a:lnTo>
                        <a:pt x="87" y="46"/>
                      </a:lnTo>
                      <a:lnTo>
                        <a:pt x="87" y="46"/>
                      </a:lnTo>
                      <a:lnTo>
                        <a:pt x="88" y="44"/>
                      </a:lnTo>
                      <a:lnTo>
                        <a:pt x="88" y="44"/>
                      </a:lnTo>
                      <a:lnTo>
                        <a:pt x="87" y="40"/>
                      </a:lnTo>
                      <a:lnTo>
                        <a:pt x="87" y="40"/>
                      </a:lnTo>
                      <a:lnTo>
                        <a:pt x="83" y="39"/>
                      </a:lnTo>
                      <a:lnTo>
                        <a:pt x="83" y="39"/>
                      </a:lnTo>
                      <a:lnTo>
                        <a:pt x="81" y="40"/>
                      </a:lnTo>
                      <a:lnTo>
                        <a:pt x="81" y="40"/>
                      </a:lnTo>
                      <a:lnTo>
                        <a:pt x="80" y="44"/>
                      </a:lnTo>
                      <a:lnTo>
                        <a:pt x="80" y="44"/>
                      </a:lnTo>
                      <a:lnTo>
                        <a:pt x="81" y="46"/>
                      </a:lnTo>
                      <a:lnTo>
                        <a:pt x="81" y="46"/>
                      </a:lnTo>
                      <a:lnTo>
                        <a:pt x="83" y="47"/>
                      </a:lnTo>
                      <a:lnTo>
                        <a:pt x="83" y="47"/>
                      </a:lnTo>
                      <a:close/>
                      <a:moveTo>
                        <a:pt x="83" y="7"/>
                      </a:moveTo>
                      <a:lnTo>
                        <a:pt x="83" y="7"/>
                      </a:lnTo>
                      <a:lnTo>
                        <a:pt x="87" y="6"/>
                      </a:lnTo>
                      <a:lnTo>
                        <a:pt x="87" y="6"/>
                      </a:lnTo>
                      <a:lnTo>
                        <a:pt x="88" y="4"/>
                      </a:lnTo>
                      <a:lnTo>
                        <a:pt x="88" y="4"/>
                      </a:lnTo>
                      <a:lnTo>
                        <a:pt x="87" y="1"/>
                      </a:lnTo>
                      <a:lnTo>
                        <a:pt x="87" y="1"/>
                      </a:lnTo>
                      <a:lnTo>
                        <a:pt x="83" y="0"/>
                      </a:lnTo>
                      <a:lnTo>
                        <a:pt x="83" y="0"/>
                      </a:lnTo>
                      <a:lnTo>
                        <a:pt x="81" y="1"/>
                      </a:lnTo>
                      <a:lnTo>
                        <a:pt x="81" y="1"/>
                      </a:lnTo>
                      <a:lnTo>
                        <a:pt x="80" y="4"/>
                      </a:lnTo>
                      <a:lnTo>
                        <a:pt x="80" y="4"/>
                      </a:lnTo>
                      <a:lnTo>
                        <a:pt x="81" y="6"/>
                      </a:lnTo>
                      <a:lnTo>
                        <a:pt x="81" y="6"/>
                      </a:lnTo>
                      <a:lnTo>
                        <a:pt x="83" y="7"/>
                      </a:lnTo>
                      <a:lnTo>
                        <a:pt x="83" y="7"/>
                      </a:lnTo>
                      <a:close/>
                      <a:moveTo>
                        <a:pt x="83" y="17"/>
                      </a:moveTo>
                      <a:lnTo>
                        <a:pt x="83" y="17"/>
                      </a:lnTo>
                      <a:lnTo>
                        <a:pt x="86" y="17"/>
                      </a:lnTo>
                      <a:lnTo>
                        <a:pt x="87" y="16"/>
                      </a:lnTo>
                      <a:lnTo>
                        <a:pt x="87" y="16"/>
                      </a:lnTo>
                      <a:lnTo>
                        <a:pt x="88" y="14"/>
                      </a:lnTo>
                      <a:lnTo>
                        <a:pt x="88" y="14"/>
                      </a:lnTo>
                      <a:lnTo>
                        <a:pt x="87" y="10"/>
                      </a:lnTo>
                      <a:lnTo>
                        <a:pt x="87" y="10"/>
                      </a:lnTo>
                      <a:lnTo>
                        <a:pt x="83" y="9"/>
                      </a:lnTo>
                      <a:lnTo>
                        <a:pt x="83" y="9"/>
                      </a:lnTo>
                      <a:lnTo>
                        <a:pt x="81" y="10"/>
                      </a:lnTo>
                      <a:lnTo>
                        <a:pt x="81" y="10"/>
                      </a:lnTo>
                      <a:lnTo>
                        <a:pt x="80" y="12"/>
                      </a:lnTo>
                      <a:lnTo>
                        <a:pt x="80" y="14"/>
                      </a:lnTo>
                      <a:lnTo>
                        <a:pt x="80" y="14"/>
                      </a:lnTo>
                      <a:lnTo>
                        <a:pt x="81" y="16"/>
                      </a:lnTo>
                      <a:lnTo>
                        <a:pt x="81" y="16"/>
                      </a:lnTo>
                      <a:lnTo>
                        <a:pt x="83" y="17"/>
                      </a:lnTo>
                      <a:lnTo>
                        <a:pt x="83" y="17"/>
                      </a:lnTo>
                      <a:close/>
                      <a:moveTo>
                        <a:pt x="94" y="67"/>
                      </a:moveTo>
                      <a:lnTo>
                        <a:pt x="94" y="67"/>
                      </a:lnTo>
                      <a:lnTo>
                        <a:pt x="96" y="66"/>
                      </a:lnTo>
                      <a:lnTo>
                        <a:pt x="96" y="66"/>
                      </a:lnTo>
                      <a:lnTo>
                        <a:pt x="97" y="63"/>
                      </a:lnTo>
                      <a:lnTo>
                        <a:pt x="97" y="63"/>
                      </a:lnTo>
                      <a:lnTo>
                        <a:pt x="96" y="61"/>
                      </a:lnTo>
                      <a:lnTo>
                        <a:pt x="96" y="61"/>
                      </a:lnTo>
                      <a:lnTo>
                        <a:pt x="94" y="60"/>
                      </a:lnTo>
                      <a:lnTo>
                        <a:pt x="94" y="60"/>
                      </a:lnTo>
                      <a:lnTo>
                        <a:pt x="92" y="60"/>
                      </a:lnTo>
                      <a:lnTo>
                        <a:pt x="91" y="61"/>
                      </a:lnTo>
                      <a:lnTo>
                        <a:pt x="91" y="61"/>
                      </a:lnTo>
                      <a:lnTo>
                        <a:pt x="90" y="63"/>
                      </a:lnTo>
                      <a:lnTo>
                        <a:pt x="90" y="63"/>
                      </a:lnTo>
                      <a:lnTo>
                        <a:pt x="91" y="65"/>
                      </a:lnTo>
                      <a:lnTo>
                        <a:pt x="91" y="65"/>
                      </a:lnTo>
                      <a:lnTo>
                        <a:pt x="92" y="66"/>
                      </a:lnTo>
                      <a:lnTo>
                        <a:pt x="94" y="67"/>
                      </a:lnTo>
                      <a:lnTo>
                        <a:pt x="94" y="67"/>
                      </a:lnTo>
                      <a:close/>
                      <a:moveTo>
                        <a:pt x="83" y="26"/>
                      </a:moveTo>
                      <a:lnTo>
                        <a:pt x="83" y="26"/>
                      </a:lnTo>
                      <a:lnTo>
                        <a:pt x="86" y="26"/>
                      </a:lnTo>
                      <a:lnTo>
                        <a:pt x="87" y="25"/>
                      </a:lnTo>
                      <a:lnTo>
                        <a:pt x="87" y="25"/>
                      </a:lnTo>
                      <a:lnTo>
                        <a:pt x="88" y="23"/>
                      </a:lnTo>
                      <a:lnTo>
                        <a:pt x="88" y="23"/>
                      </a:lnTo>
                      <a:lnTo>
                        <a:pt x="87" y="21"/>
                      </a:lnTo>
                      <a:lnTo>
                        <a:pt x="87" y="21"/>
                      </a:lnTo>
                      <a:lnTo>
                        <a:pt x="83" y="20"/>
                      </a:lnTo>
                      <a:lnTo>
                        <a:pt x="83" y="20"/>
                      </a:lnTo>
                      <a:lnTo>
                        <a:pt x="81" y="21"/>
                      </a:lnTo>
                      <a:lnTo>
                        <a:pt x="81" y="21"/>
                      </a:lnTo>
                      <a:lnTo>
                        <a:pt x="80" y="23"/>
                      </a:lnTo>
                      <a:lnTo>
                        <a:pt x="80" y="23"/>
                      </a:lnTo>
                      <a:lnTo>
                        <a:pt x="81" y="25"/>
                      </a:lnTo>
                      <a:lnTo>
                        <a:pt x="81" y="25"/>
                      </a:lnTo>
                      <a:lnTo>
                        <a:pt x="83" y="26"/>
                      </a:lnTo>
                      <a:lnTo>
                        <a:pt x="83" y="26"/>
                      </a:lnTo>
                      <a:close/>
                      <a:moveTo>
                        <a:pt x="74" y="7"/>
                      </a:moveTo>
                      <a:lnTo>
                        <a:pt x="74" y="7"/>
                      </a:lnTo>
                      <a:lnTo>
                        <a:pt x="77" y="6"/>
                      </a:lnTo>
                      <a:lnTo>
                        <a:pt x="77" y="6"/>
                      </a:lnTo>
                      <a:lnTo>
                        <a:pt x="78" y="4"/>
                      </a:lnTo>
                      <a:lnTo>
                        <a:pt x="78" y="4"/>
                      </a:lnTo>
                      <a:lnTo>
                        <a:pt x="77" y="1"/>
                      </a:lnTo>
                      <a:lnTo>
                        <a:pt x="77" y="1"/>
                      </a:lnTo>
                      <a:lnTo>
                        <a:pt x="74" y="0"/>
                      </a:lnTo>
                      <a:lnTo>
                        <a:pt x="74" y="0"/>
                      </a:lnTo>
                      <a:lnTo>
                        <a:pt x="72" y="1"/>
                      </a:lnTo>
                      <a:lnTo>
                        <a:pt x="72" y="1"/>
                      </a:lnTo>
                      <a:lnTo>
                        <a:pt x="71" y="4"/>
                      </a:lnTo>
                      <a:lnTo>
                        <a:pt x="71" y="4"/>
                      </a:lnTo>
                      <a:lnTo>
                        <a:pt x="72" y="6"/>
                      </a:lnTo>
                      <a:lnTo>
                        <a:pt x="72" y="6"/>
                      </a:lnTo>
                      <a:lnTo>
                        <a:pt x="74" y="7"/>
                      </a:lnTo>
                      <a:lnTo>
                        <a:pt x="74" y="7"/>
                      </a:lnTo>
                      <a:close/>
                      <a:moveTo>
                        <a:pt x="83" y="37"/>
                      </a:moveTo>
                      <a:lnTo>
                        <a:pt x="83" y="37"/>
                      </a:lnTo>
                      <a:lnTo>
                        <a:pt x="86" y="36"/>
                      </a:lnTo>
                      <a:lnTo>
                        <a:pt x="87" y="36"/>
                      </a:lnTo>
                      <a:lnTo>
                        <a:pt x="87" y="36"/>
                      </a:lnTo>
                      <a:lnTo>
                        <a:pt x="88" y="33"/>
                      </a:lnTo>
                      <a:lnTo>
                        <a:pt x="88" y="33"/>
                      </a:lnTo>
                      <a:lnTo>
                        <a:pt x="87" y="31"/>
                      </a:lnTo>
                      <a:lnTo>
                        <a:pt x="87" y="31"/>
                      </a:lnTo>
                      <a:lnTo>
                        <a:pt x="83" y="30"/>
                      </a:lnTo>
                      <a:lnTo>
                        <a:pt x="83" y="30"/>
                      </a:lnTo>
                      <a:lnTo>
                        <a:pt x="81" y="31"/>
                      </a:lnTo>
                      <a:lnTo>
                        <a:pt x="81" y="31"/>
                      </a:lnTo>
                      <a:lnTo>
                        <a:pt x="80" y="33"/>
                      </a:lnTo>
                      <a:lnTo>
                        <a:pt x="80" y="33"/>
                      </a:lnTo>
                      <a:lnTo>
                        <a:pt x="81" y="36"/>
                      </a:lnTo>
                      <a:lnTo>
                        <a:pt x="81" y="36"/>
                      </a:lnTo>
                      <a:lnTo>
                        <a:pt x="83" y="37"/>
                      </a:lnTo>
                      <a:lnTo>
                        <a:pt x="83" y="37"/>
                      </a:lnTo>
                      <a:close/>
                      <a:moveTo>
                        <a:pt x="74" y="96"/>
                      </a:moveTo>
                      <a:lnTo>
                        <a:pt x="74" y="96"/>
                      </a:lnTo>
                      <a:lnTo>
                        <a:pt x="77" y="95"/>
                      </a:lnTo>
                      <a:lnTo>
                        <a:pt x="77" y="95"/>
                      </a:lnTo>
                      <a:lnTo>
                        <a:pt x="78" y="93"/>
                      </a:lnTo>
                      <a:lnTo>
                        <a:pt x="78" y="93"/>
                      </a:lnTo>
                      <a:lnTo>
                        <a:pt x="77" y="90"/>
                      </a:lnTo>
                      <a:lnTo>
                        <a:pt x="77" y="90"/>
                      </a:lnTo>
                      <a:lnTo>
                        <a:pt x="76" y="89"/>
                      </a:lnTo>
                      <a:lnTo>
                        <a:pt x="74" y="89"/>
                      </a:lnTo>
                      <a:lnTo>
                        <a:pt x="74" y="89"/>
                      </a:lnTo>
                      <a:lnTo>
                        <a:pt x="72" y="90"/>
                      </a:lnTo>
                      <a:lnTo>
                        <a:pt x="72" y="90"/>
                      </a:lnTo>
                      <a:lnTo>
                        <a:pt x="71" y="93"/>
                      </a:lnTo>
                      <a:lnTo>
                        <a:pt x="71" y="93"/>
                      </a:lnTo>
                      <a:lnTo>
                        <a:pt x="72" y="95"/>
                      </a:lnTo>
                      <a:lnTo>
                        <a:pt x="72" y="95"/>
                      </a:lnTo>
                      <a:lnTo>
                        <a:pt x="74" y="96"/>
                      </a:lnTo>
                      <a:lnTo>
                        <a:pt x="74" y="96"/>
                      </a:lnTo>
                      <a:close/>
                      <a:moveTo>
                        <a:pt x="74" y="86"/>
                      </a:moveTo>
                      <a:lnTo>
                        <a:pt x="74" y="86"/>
                      </a:lnTo>
                      <a:lnTo>
                        <a:pt x="77" y="85"/>
                      </a:lnTo>
                      <a:lnTo>
                        <a:pt x="77" y="85"/>
                      </a:lnTo>
                      <a:lnTo>
                        <a:pt x="78" y="83"/>
                      </a:lnTo>
                      <a:lnTo>
                        <a:pt x="78" y="83"/>
                      </a:lnTo>
                      <a:lnTo>
                        <a:pt x="77" y="80"/>
                      </a:lnTo>
                      <a:lnTo>
                        <a:pt x="77" y="80"/>
                      </a:lnTo>
                      <a:lnTo>
                        <a:pt x="76" y="80"/>
                      </a:lnTo>
                      <a:lnTo>
                        <a:pt x="74" y="79"/>
                      </a:lnTo>
                      <a:lnTo>
                        <a:pt x="74" y="79"/>
                      </a:lnTo>
                      <a:lnTo>
                        <a:pt x="72" y="80"/>
                      </a:lnTo>
                      <a:lnTo>
                        <a:pt x="72" y="80"/>
                      </a:lnTo>
                      <a:lnTo>
                        <a:pt x="71" y="83"/>
                      </a:lnTo>
                      <a:lnTo>
                        <a:pt x="71" y="83"/>
                      </a:lnTo>
                      <a:lnTo>
                        <a:pt x="72" y="85"/>
                      </a:lnTo>
                      <a:lnTo>
                        <a:pt x="72" y="85"/>
                      </a:lnTo>
                      <a:lnTo>
                        <a:pt x="74" y="86"/>
                      </a:lnTo>
                      <a:lnTo>
                        <a:pt x="74" y="86"/>
                      </a:lnTo>
                      <a:close/>
                      <a:moveTo>
                        <a:pt x="54" y="7"/>
                      </a:moveTo>
                      <a:lnTo>
                        <a:pt x="54" y="7"/>
                      </a:lnTo>
                      <a:lnTo>
                        <a:pt x="57" y="6"/>
                      </a:lnTo>
                      <a:lnTo>
                        <a:pt x="57" y="6"/>
                      </a:lnTo>
                      <a:lnTo>
                        <a:pt x="58" y="4"/>
                      </a:lnTo>
                      <a:lnTo>
                        <a:pt x="58" y="4"/>
                      </a:lnTo>
                      <a:lnTo>
                        <a:pt x="57" y="1"/>
                      </a:lnTo>
                      <a:lnTo>
                        <a:pt x="57" y="1"/>
                      </a:lnTo>
                      <a:lnTo>
                        <a:pt x="54" y="0"/>
                      </a:lnTo>
                      <a:lnTo>
                        <a:pt x="54" y="0"/>
                      </a:lnTo>
                      <a:lnTo>
                        <a:pt x="51" y="1"/>
                      </a:lnTo>
                      <a:lnTo>
                        <a:pt x="51" y="1"/>
                      </a:lnTo>
                      <a:lnTo>
                        <a:pt x="50" y="4"/>
                      </a:lnTo>
                      <a:lnTo>
                        <a:pt x="50" y="4"/>
                      </a:lnTo>
                      <a:lnTo>
                        <a:pt x="51" y="6"/>
                      </a:lnTo>
                      <a:lnTo>
                        <a:pt x="51" y="6"/>
                      </a:lnTo>
                      <a:lnTo>
                        <a:pt x="54" y="7"/>
                      </a:lnTo>
                      <a:lnTo>
                        <a:pt x="54" y="7"/>
                      </a:lnTo>
                      <a:close/>
                      <a:moveTo>
                        <a:pt x="5" y="69"/>
                      </a:moveTo>
                      <a:lnTo>
                        <a:pt x="5" y="69"/>
                      </a:lnTo>
                      <a:lnTo>
                        <a:pt x="1" y="70"/>
                      </a:lnTo>
                      <a:lnTo>
                        <a:pt x="1" y="70"/>
                      </a:lnTo>
                      <a:lnTo>
                        <a:pt x="0" y="73"/>
                      </a:lnTo>
                      <a:lnTo>
                        <a:pt x="0" y="73"/>
                      </a:lnTo>
                      <a:lnTo>
                        <a:pt x="1" y="76"/>
                      </a:lnTo>
                      <a:lnTo>
                        <a:pt x="1" y="76"/>
                      </a:lnTo>
                      <a:lnTo>
                        <a:pt x="5" y="77"/>
                      </a:lnTo>
                      <a:lnTo>
                        <a:pt x="5" y="77"/>
                      </a:lnTo>
                      <a:lnTo>
                        <a:pt x="7" y="76"/>
                      </a:lnTo>
                      <a:lnTo>
                        <a:pt x="7" y="76"/>
                      </a:lnTo>
                      <a:lnTo>
                        <a:pt x="8" y="73"/>
                      </a:lnTo>
                      <a:lnTo>
                        <a:pt x="8" y="73"/>
                      </a:lnTo>
                      <a:lnTo>
                        <a:pt x="7" y="70"/>
                      </a:lnTo>
                      <a:lnTo>
                        <a:pt x="7" y="70"/>
                      </a:lnTo>
                      <a:lnTo>
                        <a:pt x="5" y="69"/>
                      </a:lnTo>
                      <a:lnTo>
                        <a:pt x="5" y="69"/>
                      </a:lnTo>
                      <a:close/>
                      <a:moveTo>
                        <a:pt x="5" y="60"/>
                      </a:moveTo>
                      <a:lnTo>
                        <a:pt x="5" y="60"/>
                      </a:lnTo>
                      <a:lnTo>
                        <a:pt x="1" y="61"/>
                      </a:lnTo>
                      <a:lnTo>
                        <a:pt x="1" y="61"/>
                      </a:lnTo>
                      <a:lnTo>
                        <a:pt x="0" y="63"/>
                      </a:lnTo>
                      <a:lnTo>
                        <a:pt x="0" y="63"/>
                      </a:lnTo>
                      <a:lnTo>
                        <a:pt x="1" y="66"/>
                      </a:lnTo>
                      <a:lnTo>
                        <a:pt x="1" y="66"/>
                      </a:lnTo>
                      <a:lnTo>
                        <a:pt x="5" y="67"/>
                      </a:lnTo>
                      <a:lnTo>
                        <a:pt x="5" y="67"/>
                      </a:lnTo>
                      <a:lnTo>
                        <a:pt x="7" y="66"/>
                      </a:lnTo>
                      <a:lnTo>
                        <a:pt x="7" y="66"/>
                      </a:lnTo>
                      <a:lnTo>
                        <a:pt x="8" y="63"/>
                      </a:lnTo>
                      <a:lnTo>
                        <a:pt x="8" y="63"/>
                      </a:lnTo>
                      <a:lnTo>
                        <a:pt x="7" y="61"/>
                      </a:lnTo>
                      <a:lnTo>
                        <a:pt x="7" y="61"/>
                      </a:lnTo>
                      <a:lnTo>
                        <a:pt x="5" y="60"/>
                      </a:lnTo>
                      <a:lnTo>
                        <a:pt x="5" y="60"/>
                      </a:lnTo>
                      <a:close/>
                      <a:moveTo>
                        <a:pt x="74" y="77"/>
                      </a:moveTo>
                      <a:lnTo>
                        <a:pt x="74" y="77"/>
                      </a:lnTo>
                      <a:lnTo>
                        <a:pt x="77" y="76"/>
                      </a:lnTo>
                      <a:lnTo>
                        <a:pt x="77" y="76"/>
                      </a:lnTo>
                      <a:lnTo>
                        <a:pt x="78" y="73"/>
                      </a:lnTo>
                      <a:lnTo>
                        <a:pt x="78" y="73"/>
                      </a:lnTo>
                      <a:lnTo>
                        <a:pt x="77" y="70"/>
                      </a:lnTo>
                      <a:lnTo>
                        <a:pt x="77" y="70"/>
                      </a:lnTo>
                      <a:lnTo>
                        <a:pt x="74" y="69"/>
                      </a:lnTo>
                      <a:lnTo>
                        <a:pt x="74" y="69"/>
                      </a:lnTo>
                      <a:lnTo>
                        <a:pt x="72" y="70"/>
                      </a:lnTo>
                      <a:lnTo>
                        <a:pt x="72" y="70"/>
                      </a:lnTo>
                      <a:lnTo>
                        <a:pt x="71" y="73"/>
                      </a:lnTo>
                      <a:lnTo>
                        <a:pt x="71" y="73"/>
                      </a:lnTo>
                      <a:lnTo>
                        <a:pt x="72" y="76"/>
                      </a:lnTo>
                      <a:lnTo>
                        <a:pt x="72" y="76"/>
                      </a:lnTo>
                      <a:lnTo>
                        <a:pt x="74" y="77"/>
                      </a:lnTo>
                      <a:lnTo>
                        <a:pt x="74" y="77"/>
                      </a:lnTo>
                      <a:close/>
                      <a:moveTo>
                        <a:pt x="74" y="37"/>
                      </a:moveTo>
                      <a:lnTo>
                        <a:pt x="74" y="37"/>
                      </a:lnTo>
                      <a:lnTo>
                        <a:pt x="76" y="36"/>
                      </a:lnTo>
                      <a:lnTo>
                        <a:pt x="77" y="36"/>
                      </a:lnTo>
                      <a:lnTo>
                        <a:pt x="77" y="36"/>
                      </a:lnTo>
                      <a:lnTo>
                        <a:pt x="78" y="33"/>
                      </a:lnTo>
                      <a:lnTo>
                        <a:pt x="78" y="33"/>
                      </a:lnTo>
                      <a:lnTo>
                        <a:pt x="77" y="31"/>
                      </a:lnTo>
                      <a:lnTo>
                        <a:pt x="77" y="31"/>
                      </a:lnTo>
                      <a:lnTo>
                        <a:pt x="74" y="30"/>
                      </a:lnTo>
                      <a:lnTo>
                        <a:pt x="74" y="30"/>
                      </a:lnTo>
                      <a:lnTo>
                        <a:pt x="72" y="31"/>
                      </a:lnTo>
                      <a:lnTo>
                        <a:pt x="72" y="31"/>
                      </a:lnTo>
                      <a:lnTo>
                        <a:pt x="71" y="33"/>
                      </a:lnTo>
                      <a:lnTo>
                        <a:pt x="71" y="33"/>
                      </a:lnTo>
                      <a:lnTo>
                        <a:pt x="72" y="36"/>
                      </a:lnTo>
                      <a:lnTo>
                        <a:pt x="72" y="36"/>
                      </a:lnTo>
                      <a:lnTo>
                        <a:pt x="74" y="37"/>
                      </a:lnTo>
                      <a:lnTo>
                        <a:pt x="74" y="37"/>
                      </a:lnTo>
                      <a:close/>
                      <a:moveTo>
                        <a:pt x="74" y="17"/>
                      </a:moveTo>
                      <a:lnTo>
                        <a:pt x="74" y="17"/>
                      </a:lnTo>
                      <a:lnTo>
                        <a:pt x="76" y="17"/>
                      </a:lnTo>
                      <a:lnTo>
                        <a:pt x="77" y="16"/>
                      </a:lnTo>
                      <a:lnTo>
                        <a:pt x="77" y="16"/>
                      </a:lnTo>
                      <a:lnTo>
                        <a:pt x="78" y="14"/>
                      </a:lnTo>
                      <a:lnTo>
                        <a:pt x="78" y="14"/>
                      </a:lnTo>
                      <a:lnTo>
                        <a:pt x="77" y="10"/>
                      </a:lnTo>
                      <a:lnTo>
                        <a:pt x="77" y="10"/>
                      </a:lnTo>
                      <a:lnTo>
                        <a:pt x="74" y="9"/>
                      </a:lnTo>
                      <a:lnTo>
                        <a:pt x="74" y="9"/>
                      </a:lnTo>
                      <a:lnTo>
                        <a:pt x="72" y="10"/>
                      </a:lnTo>
                      <a:lnTo>
                        <a:pt x="72" y="10"/>
                      </a:lnTo>
                      <a:lnTo>
                        <a:pt x="71" y="12"/>
                      </a:lnTo>
                      <a:lnTo>
                        <a:pt x="71" y="14"/>
                      </a:lnTo>
                      <a:lnTo>
                        <a:pt x="71" y="14"/>
                      </a:lnTo>
                      <a:lnTo>
                        <a:pt x="72" y="16"/>
                      </a:lnTo>
                      <a:lnTo>
                        <a:pt x="72" y="16"/>
                      </a:lnTo>
                      <a:lnTo>
                        <a:pt x="74" y="17"/>
                      </a:lnTo>
                      <a:lnTo>
                        <a:pt x="74" y="17"/>
                      </a:lnTo>
                      <a:close/>
                      <a:moveTo>
                        <a:pt x="74" y="26"/>
                      </a:moveTo>
                      <a:lnTo>
                        <a:pt x="74" y="26"/>
                      </a:lnTo>
                      <a:lnTo>
                        <a:pt x="76" y="26"/>
                      </a:lnTo>
                      <a:lnTo>
                        <a:pt x="77" y="25"/>
                      </a:lnTo>
                      <a:lnTo>
                        <a:pt x="77" y="25"/>
                      </a:lnTo>
                      <a:lnTo>
                        <a:pt x="78" y="23"/>
                      </a:lnTo>
                      <a:lnTo>
                        <a:pt x="78" y="23"/>
                      </a:lnTo>
                      <a:lnTo>
                        <a:pt x="77" y="21"/>
                      </a:lnTo>
                      <a:lnTo>
                        <a:pt x="77" y="21"/>
                      </a:lnTo>
                      <a:lnTo>
                        <a:pt x="74" y="20"/>
                      </a:lnTo>
                      <a:lnTo>
                        <a:pt x="74" y="20"/>
                      </a:lnTo>
                      <a:lnTo>
                        <a:pt x="72" y="21"/>
                      </a:lnTo>
                      <a:lnTo>
                        <a:pt x="72" y="21"/>
                      </a:lnTo>
                      <a:lnTo>
                        <a:pt x="71" y="23"/>
                      </a:lnTo>
                      <a:lnTo>
                        <a:pt x="71" y="23"/>
                      </a:lnTo>
                      <a:lnTo>
                        <a:pt x="72" y="25"/>
                      </a:lnTo>
                      <a:lnTo>
                        <a:pt x="72" y="25"/>
                      </a:lnTo>
                      <a:lnTo>
                        <a:pt x="74" y="26"/>
                      </a:lnTo>
                      <a:lnTo>
                        <a:pt x="74" y="26"/>
                      </a:lnTo>
                      <a:close/>
                      <a:moveTo>
                        <a:pt x="74" y="67"/>
                      </a:moveTo>
                      <a:lnTo>
                        <a:pt x="74" y="67"/>
                      </a:lnTo>
                      <a:lnTo>
                        <a:pt x="77" y="66"/>
                      </a:lnTo>
                      <a:lnTo>
                        <a:pt x="77" y="66"/>
                      </a:lnTo>
                      <a:lnTo>
                        <a:pt x="78" y="63"/>
                      </a:lnTo>
                      <a:lnTo>
                        <a:pt x="78" y="63"/>
                      </a:lnTo>
                      <a:lnTo>
                        <a:pt x="77" y="61"/>
                      </a:lnTo>
                      <a:lnTo>
                        <a:pt x="77" y="61"/>
                      </a:lnTo>
                      <a:lnTo>
                        <a:pt x="74" y="60"/>
                      </a:lnTo>
                      <a:lnTo>
                        <a:pt x="74" y="60"/>
                      </a:lnTo>
                      <a:lnTo>
                        <a:pt x="72" y="61"/>
                      </a:lnTo>
                      <a:lnTo>
                        <a:pt x="72" y="61"/>
                      </a:lnTo>
                      <a:lnTo>
                        <a:pt x="71" y="63"/>
                      </a:lnTo>
                      <a:lnTo>
                        <a:pt x="71" y="63"/>
                      </a:lnTo>
                      <a:lnTo>
                        <a:pt x="72" y="66"/>
                      </a:lnTo>
                      <a:lnTo>
                        <a:pt x="72" y="66"/>
                      </a:lnTo>
                      <a:lnTo>
                        <a:pt x="74" y="67"/>
                      </a:lnTo>
                      <a:lnTo>
                        <a:pt x="74" y="67"/>
                      </a:lnTo>
                      <a:close/>
                      <a:moveTo>
                        <a:pt x="74" y="47"/>
                      </a:moveTo>
                      <a:lnTo>
                        <a:pt x="74" y="47"/>
                      </a:lnTo>
                      <a:lnTo>
                        <a:pt x="76" y="47"/>
                      </a:lnTo>
                      <a:lnTo>
                        <a:pt x="77" y="46"/>
                      </a:lnTo>
                      <a:lnTo>
                        <a:pt x="77" y="46"/>
                      </a:lnTo>
                      <a:lnTo>
                        <a:pt x="78" y="44"/>
                      </a:lnTo>
                      <a:lnTo>
                        <a:pt x="78" y="44"/>
                      </a:lnTo>
                      <a:lnTo>
                        <a:pt x="77" y="40"/>
                      </a:lnTo>
                      <a:lnTo>
                        <a:pt x="77" y="40"/>
                      </a:lnTo>
                      <a:lnTo>
                        <a:pt x="74" y="39"/>
                      </a:lnTo>
                      <a:lnTo>
                        <a:pt x="74" y="39"/>
                      </a:lnTo>
                      <a:lnTo>
                        <a:pt x="72" y="40"/>
                      </a:lnTo>
                      <a:lnTo>
                        <a:pt x="72" y="40"/>
                      </a:lnTo>
                      <a:lnTo>
                        <a:pt x="71" y="44"/>
                      </a:lnTo>
                      <a:lnTo>
                        <a:pt x="71" y="44"/>
                      </a:lnTo>
                      <a:lnTo>
                        <a:pt x="72" y="46"/>
                      </a:lnTo>
                      <a:lnTo>
                        <a:pt x="72" y="46"/>
                      </a:lnTo>
                      <a:lnTo>
                        <a:pt x="74" y="47"/>
                      </a:lnTo>
                      <a:lnTo>
                        <a:pt x="74" y="47"/>
                      </a:lnTo>
                      <a:close/>
                      <a:moveTo>
                        <a:pt x="74" y="56"/>
                      </a:moveTo>
                      <a:lnTo>
                        <a:pt x="74" y="56"/>
                      </a:lnTo>
                      <a:lnTo>
                        <a:pt x="76" y="56"/>
                      </a:lnTo>
                      <a:lnTo>
                        <a:pt x="77" y="55"/>
                      </a:lnTo>
                      <a:lnTo>
                        <a:pt x="77" y="55"/>
                      </a:lnTo>
                      <a:lnTo>
                        <a:pt x="78" y="53"/>
                      </a:lnTo>
                      <a:lnTo>
                        <a:pt x="78" y="53"/>
                      </a:lnTo>
                      <a:lnTo>
                        <a:pt x="77" y="51"/>
                      </a:lnTo>
                      <a:lnTo>
                        <a:pt x="77" y="51"/>
                      </a:lnTo>
                      <a:lnTo>
                        <a:pt x="74" y="50"/>
                      </a:lnTo>
                      <a:lnTo>
                        <a:pt x="74" y="50"/>
                      </a:lnTo>
                      <a:lnTo>
                        <a:pt x="72" y="51"/>
                      </a:lnTo>
                      <a:lnTo>
                        <a:pt x="72" y="51"/>
                      </a:lnTo>
                      <a:lnTo>
                        <a:pt x="71" y="53"/>
                      </a:lnTo>
                      <a:lnTo>
                        <a:pt x="71" y="53"/>
                      </a:lnTo>
                      <a:lnTo>
                        <a:pt x="72" y="55"/>
                      </a:lnTo>
                      <a:lnTo>
                        <a:pt x="72" y="55"/>
                      </a:lnTo>
                      <a:lnTo>
                        <a:pt x="74" y="56"/>
                      </a:lnTo>
                      <a:lnTo>
                        <a:pt x="74" y="56"/>
                      </a:lnTo>
                      <a:close/>
                      <a:moveTo>
                        <a:pt x="150" y="26"/>
                      </a:moveTo>
                      <a:lnTo>
                        <a:pt x="150" y="26"/>
                      </a:lnTo>
                      <a:lnTo>
                        <a:pt x="152" y="26"/>
                      </a:lnTo>
                      <a:lnTo>
                        <a:pt x="152" y="25"/>
                      </a:lnTo>
                      <a:lnTo>
                        <a:pt x="152" y="25"/>
                      </a:lnTo>
                      <a:lnTo>
                        <a:pt x="153" y="23"/>
                      </a:lnTo>
                      <a:lnTo>
                        <a:pt x="153" y="23"/>
                      </a:lnTo>
                      <a:lnTo>
                        <a:pt x="152" y="21"/>
                      </a:lnTo>
                      <a:lnTo>
                        <a:pt x="152" y="21"/>
                      </a:lnTo>
                      <a:lnTo>
                        <a:pt x="150" y="20"/>
                      </a:lnTo>
                      <a:lnTo>
                        <a:pt x="150" y="20"/>
                      </a:lnTo>
                      <a:lnTo>
                        <a:pt x="147" y="21"/>
                      </a:lnTo>
                      <a:lnTo>
                        <a:pt x="147" y="21"/>
                      </a:lnTo>
                      <a:lnTo>
                        <a:pt x="146" y="23"/>
                      </a:lnTo>
                      <a:lnTo>
                        <a:pt x="146" y="23"/>
                      </a:lnTo>
                      <a:lnTo>
                        <a:pt x="147" y="25"/>
                      </a:lnTo>
                      <a:lnTo>
                        <a:pt x="147" y="25"/>
                      </a:lnTo>
                      <a:lnTo>
                        <a:pt x="150" y="26"/>
                      </a:lnTo>
                      <a:lnTo>
                        <a:pt x="150" y="26"/>
                      </a:lnTo>
                      <a:close/>
                      <a:moveTo>
                        <a:pt x="150" y="77"/>
                      </a:moveTo>
                      <a:lnTo>
                        <a:pt x="150" y="77"/>
                      </a:lnTo>
                      <a:lnTo>
                        <a:pt x="152" y="76"/>
                      </a:lnTo>
                      <a:lnTo>
                        <a:pt x="152" y="76"/>
                      </a:lnTo>
                      <a:lnTo>
                        <a:pt x="153" y="73"/>
                      </a:lnTo>
                      <a:lnTo>
                        <a:pt x="153" y="73"/>
                      </a:lnTo>
                      <a:lnTo>
                        <a:pt x="152" y="70"/>
                      </a:lnTo>
                      <a:lnTo>
                        <a:pt x="152" y="70"/>
                      </a:lnTo>
                      <a:lnTo>
                        <a:pt x="150" y="69"/>
                      </a:lnTo>
                      <a:lnTo>
                        <a:pt x="150" y="69"/>
                      </a:lnTo>
                      <a:lnTo>
                        <a:pt x="147" y="70"/>
                      </a:lnTo>
                      <a:lnTo>
                        <a:pt x="147" y="70"/>
                      </a:lnTo>
                      <a:lnTo>
                        <a:pt x="146" y="73"/>
                      </a:lnTo>
                      <a:lnTo>
                        <a:pt x="146" y="73"/>
                      </a:lnTo>
                      <a:lnTo>
                        <a:pt x="147" y="76"/>
                      </a:lnTo>
                      <a:lnTo>
                        <a:pt x="147" y="76"/>
                      </a:lnTo>
                      <a:lnTo>
                        <a:pt x="150" y="77"/>
                      </a:lnTo>
                      <a:lnTo>
                        <a:pt x="150" y="77"/>
                      </a:lnTo>
                      <a:close/>
                      <a:moveTo>
                        <a:pt x="150" y="67"/>
                      </a:moveTo>
                      <a:lnTo>
                        <a:pt x="150" y="67"/>
                      </a:lnTo>
                      <a:lnTo>
                        <a:pt x="152" y="66"/>
                      </a:lnTo>
                      <a:lnTo>
                        <a:pt x="152" y="66"/>
                      </a:lnTo>
                      <a:lnTo>
                        <a:pt x="153" y="63"/>
                      </a:lnTo>
                      <a:lnTo>
                        <a:pt x="153" y="63"/>
                      </a:lnTo>
                      <a:lnTo>
                        <a:pt x="152" y="61"/>
                      </a:lnTo>
                      <a:lnTo>
                        <a:pt x="152" y="61"/>
                      </a:lnTo>
                      <a:lnTo>
                        <a:pt x="150" y="60"/>
                      </a:lnTo>
                      <a:lnTo>
                        <a:pt x="150" y="60"/>
                      </a:lnTo>
                      <a:lnTo>
                        <a:pt x="147" y="61"/>
                      </a:lnTo>
                      <a:lnTo>
                        <a:pt x="147" y="61"/>
                      </a:lnTo>
                      <a:lnTo>
                        <a:pt x="146" y="63"/>
                      </a:lnTo>
                      <a:lnTo>
                        <a:pt x="146" y="63"/>
                      </a:lnTo>
                      <a:lnTo>
                        <a:pt x="147" y="66"/>
                      </a:lnTo>
                      <a:lnTo>
                        <a:pt x="147" y="66"/>
                      </a:lnTo>
                      <a:lnTo>
                        <a:pt x="150" y="67"/>
                      </a:lnTo>
                      <a:lnTo>
                        <a:pt x="150" y="67"/>
                      </a:lnTo>
                      <a:close/>
                      <a:moveTo>
                        <a:pt x="150" y="56"/>
                      </a:moveTo>
                      <a:lnTo>
                        <a:pt x="150" y="56"/>
                      </a:lnTo>
                      <a:lnTo>
                        <a:pt x="151" y="56"/>
                      </a:lnTo>
                      <a:lnTo>
                        <a:pt x="152" y="55"/>
                      </a:lnTo>
                      <a:lnTo>
                        <a:pt x="152" y="55"/>
                      </a:lnTo>
                      <a:lnTo>
                        <a:pt x="153" y="53"/>
                      </a:lnTo>
                      <a:lnTo>
                        <a:pt x="153" y="53"/>
                      </a:lnTo>
                      <a:lnTo>
                        <a:pt x="152" y="51"/>
                      </a:lnTo>
                      <a:lnTo>
                        <a:pt x="152" y="51"/>
                      </a:lnTo>
                      <a:lnTo>
                        <a:pt x="150" y="50"/>
                      </a:lnTo>
                      <a:lnTo>
                        <a:pt x="150" y="50"/>
                      </a:lnTo>
                      <a:lnTo>
                        <a:pt x="147" y="51"/>
                      </a:lnTo>
                      <a:lnTo>
                        <a:pt x="147" y="51"/>
                      </a:lnTo>
                      <a:lnTo>
                        <a:pt x="146" y="53"/>
                      </a:lnTo>
                      <a:lnTo>
                        <a:pt x="146" y="53"/>
                      </a:lnTo>
                      <a:lnTo>
                        <a:pt x="147" y="55"/>
                      </a:lnTo>
                      <a:lnTo>
                        <a:pt x="147" y="55"/>
                      </a:lnTo>
                      <a:lnTo>
                        <a:pt x="150" y="56"/>
                      </a:lnTo>
                      <a:lnTo>
                        <a:pt x="150" y="56"/>
                      </a:lnTo>
                      <a:close/>
                      <a:moveTo>
                        <a:pt x="150" y="47"/>
                      </a:moveTo>
                      <a:lnTo>
                        <a:pt x="150" y="47"/>
                      </a:lnTo>
                      <a:lnTo>
                        <a:pt x="152" y="47"/>
                      </a:lnTo>
                      <a:lnTo>
                        <a:pt x="152" y="46"/>
                      </a:lnTo>
                      <a:lnTo>
                        <a:pt x="152" y="46"/>
                      </a:lnTo>
                      <a:lnTo>
                        <a:pt x="153" y="44"/>
                      </a:lnTo>
                      <a:lnTo>
                        <a:pt x="153" y="44"/>
                      </a:lnTo>
                      <a:lnTo>
                        <a:pt x="152" y="40"/>
                      </a:lnTo>
                      <a:lnTo>
                        <a:pt x="152" y="40"/>
                      </a:lnTo>
                      <a:lnTo>
                        <a:pt x="150" y="39"/>
                      </a:lnTo>
                      <a:lnTo>
                        <a:pt x="150" y="39"/>
                      </a:lnTo>
                      <a:lnTo>
                        <a:pt x="147" y="40"/>
                      </a:lnTo>
                      <a:lnTo>
                        <a:pt x="147" y="40"/>
                      </a:lnTo>
                      <a:lnTo>
                        <a:pt x="146" y="44"/>
                      </a:lnTo>
                      <a:lnTo>
                        <a:pt x="146" y="44"/>
                      </a:lnTo>
                      <a:lnTo>
                        <a:pt x="147" y="46"/>
                      </a:lnTo>
                      <a:lnTo>
                        <a:pt x="147" y="46"/>
                      </a:lnTo>
                      <a:lnTo>
                        <a:pt x="150" y="47"/>
                      </a:lnTo>
                      <a:lnTo>
                        <a:pt x="150" y="47"/>
                      </a:lnTo>
                      <a:close/>
                      <a:moveTo>
                        <a:pt x="150" y="86"/>
                      </a:moveTo>
                      <a:lnTo>
                        <a:pt x="150" y="86"/>
                      </a:lnTo>
                      <a:lnTo>
                        <a:pt x="152" y="85"/>
                      </a:lnTo>
                      <a:lnTo>
                        <a:pt x="152" y="85"/>
                      </a:lnTo>
                      <a:lnTo>
                        <a:pt x="153" y="83"/>
                      </a:lnTo>
                      <a:lnTo>
                        <a:pt x="153" y="83"/>
                      </a:lnTo>
                      <a:lnTo>
                        <a:pt x="152" y="80"/>
                      </a:lnTo>
                      <a:lnTo>
                        <a:pt x="152" y="80"/>
                      </a:lnTo>
                      <a:lnTo>
                        <a:pt x="152" y="80"/>
                      </a:lnTo>
                      <a:lnTo>
                        <a:pt x="150" y="79"/>
                      </a:lnTo>
                      <a:lnTo>
                        <a:pt x="150" y="79"/>
                      </a:lnTo>
                      <a:lnTo>
                        <a:pt x="147" y="80"/>
                      </a:lnTo>
                      <a:lnTo>
                        <a:pt x="147" y="80"/>
                      </a:lnTo>
                      <a:lnTo>
                        <a:pt x="146" y="83"/>
                      </a:lnTo>
                      <a:lnTo>
                        <a:pt x="146" y="83"/>
                      </a:lnTo>
                      <a:lnTo>
                        <a:pt x="147" y="85"/>
                      </a:lnTo>
                      <a:lnTo>
                        <a:pt x="147" y="85"/>
                      </a:lnTo>
                      <a:lnTo>
                        <a:pt x="150" y="86"/>
                      </a:lnTo>
                      <a:lnTo>
                        <a:pt x="150" y="86"/>
                      </a:lnTo>
                      <a:close/>
                      <a:moveTo>
                        <a:pt x="134" y="26"/>
                      </a:moveTo>
                      <a:lnTo>
                        <a:pt x="134" y="26"/>
                      </a:lnTo>
                      <a:lnTo>
                        <a:pt x="136" y="25"/>
                      </a:lnTo>
                      <a:lnTo>
                        <a:pt x="136" y="25"/>
                      </a:lnTo>
                      <a:lnTo>
                        <a:pt x="137" y="23"/>
                      </a:lnTo>
                      <a:lnTo>
                        <a:pt x="137" y="23"/>
                      </a:lnTo>
                      <a:lnTo>
                        <a:pt x="136" y="21"/>
                      </a:lnTo>
                      <a:lnTo>
                        <a:pt x="136" y="21"/>
                      </a:lnTo>
                      <a:lnTo>
                        <a:pt x="134" y="20"/>
                      </a:lnTo>
                      <a:lnTo>
                        <a:pt x="134" y="20"/>
                      </a:lnTo>
                      <a:lnTo>
                        <a:pt x="130" y="21"/>
                      </a:lnTo>
                      <a:lnTo>
                        <a:pt x="130" y="21"/>
                      </a:lnTo>
                      <a:lnTo>
                        <a:pt x="129" y="23"/>
                      </a:lnTo>
                      <a:lnTo>
                        <a:pt x="129" y="23"/>
                      </a:lnTo>
                      <a:lnTo>
                        <a:pt x="130" y="25"/>
                      </a:lnTo>
                      <a:lnTo>
                        <a:pt x="130" y="25"/>
                      </a:lnTo>
                      <a:lnTo>
                        <a:pt x="134" y="26"/>
                      </a:lnTo>
                      <a:lnTo>
                        <a:pt x="134" y="26"/>
                      </a:lnTo>
                      <a:close/>
                      <a:moveTo>
                        <a:pt x="134" y="37"/>
                      </a:moveTo>
                      <a:lnTo>
                        <a:pt x="134" y="37"/>
                      </a:lnTo>
                      <a:lnTo>
                        <a:pt x="136" y="36"/>
                      </a:lnTo>
                      <a:lnTo>
                        <a:pt x="136" y="36"/>
                      </a:lnTo>
                      <a:lnTo>
                        <a:pt x="137" y="33"/>
                      </a:lnTo>
                      <a:lnTo>
                        <a:pt x="137" y="33"/>
                      </a:lnTo>
                      <a:lnTo>
                        <a:pt x="136" y="31"/>
                      </a:lnTo>
                      <a:lnTo>
                        <a:pt x="136" y="31"/>
                      </a:lnTo>
                      <a:lnTo>
                        <a:pt x="134" y="30"/>
                      </a:lnTo>
                      <a:lnTo>
                        <a:pt x="134" y="30"/>
                      </a:lnTo>
                      <a:lnTo>
                        <a:pt x="130" y="31"/>
                      </a:lnTo>
                      <a:lnTo>
                        <a:pt x="130" y="31"/>
                      </a:lnTo>
                      <a:lnTo>
                        <a:pt x="129" y="33"/>
                      </a:lnTo>
                      <a:lnTo>
                        <a:pt x="129" y="33"/>
                      </a:lnTo>
                      <a:lnTo>
                        <a:pt x="130" y="36"/>
                      </a:lnTo>
                      <a:lnTo>
                        <a:pt x="130" y="36"/>
                      </a:lnTo>
                      <a:lnTo>
                        <a:pt x="134" y="37"/>
                      </a:lnTo>
                      <a:lnTo>
                        <a:pt x="134" y="37"/>
                      </a:lnTo>
                      <a:close/>
                      <a:moveTo>
                        <a:pt x="209" y="7"/>
                      </a:moveTo>
                      <a:lnTo>
                        <a:pt x="209" y="7"/>
                      </a:lnTo>
                      <a:lnTo>
                        <a:pt x="211" y="6"/>
                      </a:lnTo>
                      <a:lnTo>
                        <a:pt x="211" y="6"/>
                      </a:lnTo>
                      <a:lnTo>
                        <a:pt x="212" y="4"/>
                      </a:lnTo>
                      <a:lnTo>
                        <a:pt x="212" y="4"/>
                      </a:lnTo>
                      <a:lnTo>
                        <a:pt x="211" y="1"/>
                      </a:lnTo>
                      <a:lnTo>
                        <a:pt x="211" y="1"/>
                      </a:lnTo>
                      <a:lnTo>
                        <a:pt x="209" y="0"/>
                      </a:lnTo>
                      <a:lnTo>
                        <a:pt x="209" y="0"/>
                      </a:lnTo>
                      <a:lnTo>
                        <a:pt x="206" y="1"/>
                      </a:lnTo>
                      <a:lnTo>
                        <a:pt x="206" y="1"/>
                      </a:lnTo>
                      <a:lnTo>
                        <a:pt x="205" y="4"/>
                      </a:lnTo>
                      <a:lnTo>
                        <a:pt x="205" y="4"/>
                      </a:lnTo>
                      <a:lnTo>
                        <a:pt x="206" y="6"/>
                      </a:lnTo>
                      <a:lnTo>
                        <a:pt x="206" y="6"/>
                      </a:lnTo>
                      <a:lnTo>
                        <a:pt x="209" y="7"/>
                      </a:lnTo>
                      <a:lnTo>
                        <a:pt x="209" y="7"/>
                      </a:lnTo>
                      <a:close/>
                      <a:moveTo>
                        <a:pt x="150" y="37"/>
                      </a:moveTo>
                      <a:lnTo>
                        <a:pt x="150" y="37"/>
                      </a:lnTo>
                      <a:lnTo>
                        <a:pt x="152" y="36"/>
                      </a:lnTo>
                      <a:lnTo>
                        <a:pt x="152" y="36"/>
                      </a:lnTo>
                      <a:lnTo>
                        <a:pt x="152" y="36"/>
                      </a:lnTo>
                      <a:lnTo>
                        <a:pt x="153" y="33"/>
                      </a:lnTo>
                      <a:lnTo>
                        <a:pt x="153" y="33"/>
                      </a:lnTo>
                      <a:lnTo>
                        <a:pt x="152" y="31"/>
                      </a:lnTo>
                      <a:lnTo>
                        <a:pt x="152" y="31"/>
                      </a:lnTo>
                      <a:lnTo>
                        <a:pt x="150" y="30"/>
                      </a:lnTo>
                      <a:lnTo>
                        <a:pt x="150" y="30"/>
                      </a:lnTo>
                      <a:lnTo>
                        <a:pt x="147" y="31"/>
                      </a:lnTo>
                      <a:lnTo>
                        <a:pt x="147" y="31"/>
                      </a:lnTo>
                      <a:lnTo>
                        <a:pt x="146" y="33"/>
                      </a:lnTo>
                      <a:lnTo>
                        <a:pt x="146" y="33"/>
                      </a:lnTo>
                      <a:lnTo>
                        <a:pt x="147" y="36"/>
                      </a:lnTo>
                      <a:lnTo>
                        <a:pt x="147" y="36"/>
                      </a:lnTo>
                      <a:lnTo>
                        <a:pt x="150" y="37"/>
                      </a:lnTo>
                      <a:lnTo>
                        <a:pt x="150" y="37"/>
                      </a:lnTo>
                      <a:close/>
                      <a:moveTo>
                        <a:pt x="150" y="7"/>
                      </a:moveTo>
                      <a:lnTo>
                        <a:pt x="150" y="7"/>
                      </a:lnTo>
                      <a:lnTo>
                        <a:pt x="152" y="6"/>
                      </a:lnTo>
                      <a:lnTo>
                        <a:pt x="152" y="6"/>
                      </a:lnTo>
                      <a:lnTo>
                        <a:pt x="153" y="4"/>
                      </a:lnTo>
                      <a:lnTo>
                        <a:pt x="153" y="4"/>
                      </a:lnTo>
                      <a:lnTo>
                        <a:pt x="152" y="1"/>
                      </a:lnTo>
                      <a:lnTo>
                        <a:pt x="152" y="1"/>
                      </a:lnTo>
                      <a:lnTo>
                        <a:pt x="150" y="0"/>
                      </a:lnTo>
                      <a:lnTo>
                        <a:pt x="150" y="0"/>
                      </a:lnTo>
                      <a:lnTo>
                        <a:pt x="147" y="1"/>
                      </a:lnTo>
                      <a:lnTo>
                        <a:pt x="147" y="1"/>
                      </a:lnTo>
                      <a:lnTo>
                        <a:pt x="146" y="4"/>
                      </a:lnTo>
                      <a:lnTo>
                        <a:pt x="146" y="4"/>
                      </a:lnTo>
                      <a:lnTo>
                        <a:pt x="147" y="6"/>
                      </a:lnTo>
                      <a:lnTo>
                        <a:pt x="147" y="6"/>
                      </a:lnTo>
                      <a:lnTo>
                        <a:pt x="150" y="7"/>
                      </a:lnTo>
                      <a:lnTo>
                        <a:pt x="150" y="7"/>
                      </a:lnTo>
                      <a:close/>
                      <a:moveTo>
                        <a:pt x="5" y="50"/>
                      </a:moveTo>
                      <a:lnTo>
                        <a:pt x="5" y="50"/>
                      </a:lnTo>
                      <a:lnTo>
                        <a:pt x="1" y="51"/>
                      </a:lnTo>
                      <a:lnTo>
                        <a:pt x="1" y="51"/>
                      </a:lnTo>
                      <a:lnTo>
                        <a:pt x="0" y="53"/>
                      </a:lnTo>
                      <a:lnTo>
                        <a:pt x="0" y="53"/>
                      </a:lnTo>
                      <a:lnTo>
                        <a:pt x="1" y="55"/>
                      </a:lnTo>
                      <a:lnTo>
                        <a:pt x="1" y="55"/>
                      </a:lnTo>
                      <a:lnTo>
                        <a:pt x="5" y="56"/>
                      </a:lnTo>
                      <a:lnTo>
                        <a:pt x="5" y="56"/>
                      </a:lnTo>
                      <a:lnTo>
                        <a:pt x="6" y="56"/>
                      </a:lnTo>
                      <a:lnTo>
                        <a:pt x="7" y="55"/>
                      </a:lnTo>
                      <a:lnTo>
                        <a:pt x="7" y="55"/>
                      </a:lnTo>
                      <a:lnTo>
                        <a:pt x="8" y="53"/>
                      </a:lnTo>
                      <a:lnTo>
                        <a:pt x="8" y="53"/>
                      </a:lnTo>
                      <a:lnTo>
                        <a:pt x="7" y="51"/>
                      </a:lnTo>
                      <a:lnTo>
                        <a:pt x="7" y="51"/>
                      </a:lnTo>
                      <a:lnTo>
                        <a:pt x="5" y="50"/>
                      </a:lnTo>
                      <a:lnTo>
                        <a:pt x="5" y="50"/>
                      </a:lnTo>
                      <a:close/>
                      <a:moveTo>
                        <a:pt x="150" y="17"/>
                      </a:moveTo>
                      <a:lnTo>
                        <a:pt x="150" y="17"/>
                      </a:lnTo>
                      <a:lnTo>
                        <a:pt x="152" y="17"/>
                      </a:lnTo>
                      <a:lnTo>
                        <a:pt x="152" y="16"/>
                      </a:lnTo>
                      <a:lnTo>
                        <a:pt x="152" y="16"/>
                      </a:lnTo>
                      <a:lnTo>
                        <a:pt x="153" y="14"/>
                      </a:lnTo>
                      <a:lnTo>
                        <a:pt x="153" y="14"/>
                      </a:lnTo>
                      <a:lnTo>
                        <a:pt x="152" y="10"/>
                      </a:lnTo>
                      <a:lnTo>
                        <a:pt x="152" y="10"/>
                      </a:lnTo>
                      <a:lnTo>
                        <a:pt x="150" y="9"/>
                      </a:lnTo>
                      <a:lnTo>
                        <a:pt x="150" y="9"/>
                      </a:lnTo>
                      <a:lnTo>
                        <a:pt x="147" y="10"/>
                      </a:lnTo>
                      <a:lnTo>
                        <a:pt x="147" y="10"/>
                      </a:lnTo>
                      <a:lnTo>
                        <a:pt x="146" y="12"/>
                      </a:lnTo>
                      <a:lnTo>
                        <a:pt x="146" y="14"/>
                      </a:lnTo>
                      <a:lnTo>
                        <a:pt x="146" y="14"/>
                      </a:lnTo>
                      <a:lnTo>
                        <a:pt x="147" y="16"/>
                      </a:lnTo>
                      <a:lnTo>
                        <a:pt x="147" y="16"/>
                      </a:lnTo>
                      <a:lnTo>
                        <a:pt x="150" y="17"/>
                      </a:lnTo>
                      <a:lnTo>
                        <a:pt x="150" y="17"/>
                      </a:lnTo>
                      <a:close/>
                      <a:moveTo>
                        <a:pt x="113" y="7"/>
                      </a:moveTo>
                      <a:lnTo>
                        <a:pt x="113" y="7"/>
                      </a:lnTo>
                      <a:lnTo>
                        <a:pt x="117" y="6"/>
                      </a:lnTo>
                      <a:lnTo>
                        <a:pt x="117" y="6"/>
                      </a:lnTo>
                      <a:lnTo>
                        <a:pt x="118" y="4"/>
                      </a:lnTo>
                      <a:lnTo>
                        <a:pt x="118" y="4"/>
                      </a:lnTo>
                      <a:lnTo>
                        <a:pt x="117" y="1"/>
                      </a:lnTo>
                      <a:lnTo>
                        <a:pt x="117" y="1"/>
                      </a:lnTo>
                      <a:lnTo>
                        <a:pt x="113" y="0"/>
                      </a:lnTo>
                      <a:lnTo>
                        <a:pt x="113" y="0"/>
                      </a:lnTo>
                      <a:lnTo>
                        <a:pt x="111" y="1"/>
                      </a:lnTo>
                      <a:lnTo>
                        <a:pt x="111" y="1"/>
                      </a:lnTo>
                      <a:lnTo>
                        <a:pt x="110" y="4"/>
                      </a:lnTo>
                      <a:lnTo>
                        <a:pt x="110" y="4"/>
                      </a:lnTo>
                      <a:lnTo>
                        <a:pt x="111" y="6"/>
                      </a:lnTo>
                      <a:lnTo>
                        <a:pt x="111" y="6"/>
                      </a:lnTo>
                      <a:lnTo>
                        <a:pt x="113" y="7"/>
                      </a:lnTo>
                      <a:lnTo>
                        <a:pt x="113" y="7"/>
                      </a:lnTo>
                      <a:close/>
                      <a:moveTo>
                        <a:pt x="113" y="56"/>
                      </a:moveTo>
                      <a:lnTo>
                        <a:pt x="113" y="56"/>
                      </a:lnTo>
                      <a:lnTo>
                        <a:pt x="117" y="55"/>
                      </a:lnTo>
                      <a:lnTo>
                        <a:pt x="117" y="55"/>
                      </a:lnTo>
                      <a:lnTo>
                        <a:pt x="118" y="53"/>
                      </a:lnTo>
                      <a:lnTo>
                        <a:pt x="118" y="53"/>
                      </a:lnTo>
                      <a:lnTo>
                        <a:pt x="117" y="51"/>
                      </a:lnTo>
                      <a:lnTo>
                        <a:pt x="117" y="51"/>
                      </a:lnTo>
                      <a:lnTo>
                        <a:pt x="113" y="50"/>
                      </a:lnTo>
                      <a:lnTo>
                        <a:pt x="113" y="50"/>
                      </a:lnTo>
                      <a:lnTo>
                        <a:pt x="111" y="51"/>
                      </a:lnTo>
                      <a:lnTo>
                        <a:pt x="111" y="51"/>
                      </a:lnTo>
                      <a:lnTo>
                        <a:pt x="110" y="53"/>
                      </a:lnTo>
                      <a:lnTo>
                        <a:pt x="110" y="53"/>
                      </a:lnTo>
                      <a:lnTo>
                        <a:pt x="111" y="55"/>
                      </a:lnTo>
                      <a:lnTo>
                        <a:pt x="111" y="55"/>
                      </a:lnTo>
                      <a:lnTo>
                        <a:pt x="113" y="56"/>
                      </a:lnTo>
                      <a:lnTo>
                        <a:pt x="113" y="56"/>
                      </a:lnTo>
                      <a:close/>
                      <a:moveTo>
                        <a:pt x="94" y="7"/>
                      </a:moveTo>
                      <a:lnTo>
                        <a:pt x="94" y="7"/>
                      </a:lnTo>
                      <a:lnTo>
                        <a:pt x="96" y="6"/>
                      </a:lnTo>
                      <a:lnTo>
                        <a:pt x="96" y="6"/>
                      </a:lnTo>
                      <a:lnTo>
                        <a:pt x="97" y="4"/>
                      </a:lnTo>
                      <a:lnTo>
                        <a:pt x="97" y="4"/>
                      </a:lnTo>
                      <a:lnTo>
                        <a:pt x="96" y="1"/>
                      </a:lnTo>
                      <a:lnTo>
                        <a:pt x="96" y="1"/>
                      </a:lnTo>
                      <a:lnTo>
                        <a:pt x="94" y="0"/>
                      </a:lnTo>
                      <a:lnTo>
                        <a:pt x="94" y="0"/>
                      </a:lnTo>
                      <a:lnTo>
                        <a:pt x="91" y="1"/>
                      </a:lnTo>
                      <a:lnTo>
                        <a:pt x="91" y="1"/>
                      </a:lnTo>
                      <a:lnTo>
                        <a:pt x="90" y="4"/>
                      </a:lnTo>
                      <a:lnTo>
                        <a:pt x="90" y="4"/>
                      </a:lnTo>
                      <a:lnTo>
                        <a:pt x="91" y="6"/>
                      </a:lnTo>
                      <a:lnTo>
                        <a:pt x="91" y="6"/>
                      </a:lnTo>
                      <a:lnTo>
                        <a:pt x="94" y="7"/>
                      </a:lnTo>
                      <a:lnTo>
                        <a:pt x="94" y="7"/>
                      </a:lnTo>
                      <a:close/>
                      <a:moveTo>
                        <a:pt x="113" y="17"/>
                      </a:moveTo>
                      <a:lnTo>
                        <a:pt x="113" y="17"/>
                      </a:lnTo>
                      <a:lnTo>
                        <a:pt x="117" y="16"/>
                      </a:lnTo>
                      <a:lnTo>
                        <a:pt x="117" y="16"/>
                      </a:lnTo>
                      <a:lnTo>
                        <a:pt x="118" y="14"/>
                      </a:lnTo>
                      <a:lnTo>
                        <a:pt x="118" y="14"/>
                      </a:lnTo>
                      <a:lnTo>
                        <a:pt x="117" y="10"/>
                      </a:lnTo>
                      <a:lnTo>
                        <a:pt x="117" y="10"/>
                      </a:lnTo>
                      <a:lnTo>
                        <a:pt x="113" y="9"/>
                      </a:lnTo>
                      <a:lnTo>
                        <a:pt x="113" y="9"/>
                      </a:lnTo>
                      <a:lnTo>
                        <a:pt x="111" y="10"/>
                      </a:lnTo>
                      <a:lnTo>
                        <a:pt x="111" y="10"/>
                      </a:lnTo>
                      <a:lnTo>
                        <a:pt x="110" y="14"/>
                      </a:lnTo>
                      <a:lnTo>
                        <a:pt x="110" y="14"/>
                      </a:lnTo>
                      <a:lnTo>
                        <a:pt x="111" y="16"/>
                      </a:lnTo>
                      <a:lnTo>
                        <a:pt x="111" y="16"/>
                      </a:lnTo>
                      <a:lnTo>
                        <a:pt x="113" y="17"/>
                      </a:lnTo>
                      <a:lnTo>
                        <a:pt x="113" y="17"/>
                      </a:lnTo>
                      <a:close/>
                      <a:moveTo>
                        <a:pt x="113" y="67"/>
                      </a:moveTo>
                      <a:lnTo>
                        <a:pt x="113" y="67"/>
                      </a:lnTo>
                      <a:lnTo>
                        <a:pt x="117" y="66"/>
                      </a:lnTo>
                      <a:lnTo>
                        <a:pt x="117" y="66"/>
                      </a:lnTo>
                      <a:lnTo>
                        <a:pt x="118" y="63"/>
                      </a:lnTo>
                      <a:lnTo>
                        <a:pt x="118" y="63"/>
                      </a:lnTo>
                      <a:lnTo>
                        <a:pt x="117" y="61"/>
                      </a:lnTo>
                      <a:lnTo>
                        <a:pt x="117" y="61"/>
                      </a:lnTo>
                      <a:lnTo>
                        <a:pt x="113" y="60"/>
                      </a:lnTo>
                      <a:lnTo>
                        <a:pt x="113" y="60"/>
                      </a:lnTo>
                      <a:lnTo>
                        <a:pt x="112" y="60"/>
                      </a:lnTo>
                      <a:lnTo>
                        <a:pt x="111" y="61"/>
                      </a:lnTo>
                      <a:lnTo>
                        <a:pt x="111" y="61"/>
                      </a:lnTo>
                      <a:lnTo>
                        <a:pt x="110" y="63"/>
                      </a:lnTo>
                      <a:lnTo>
                        <a:pt x="110" y="63"/>
                      </a:lnTo>
                      <a:lnTo>
                        <a:pt x="111" y="65"/>
                      </a:lnTo>
                      <a:lnTo>
                        <a:pt x="111" y="65"/>
                      </a:lnTo>
                      <a:lnTo>
                        <a:pt x="112" y="66"/>
                      </a:lnTo>
                      <a:lnTo>
                        <a:pt x="113" y="67"/>
                      </a:lnTo>
                      <a:lnTo>
                        <a:pt x="113" y="67"/>
                      </a:lnTo>
                      <a:close/>
                      <a:moveTo>
                        <a:pt x="104" y="67"/>
                      </a:moveTo>
                      <a:lnTo>
                        <a:pt x="104" y="67"/>
                      </a:lnTo>
                      <a:lnTo>
                        <a:pt x="106" y="66"/>
                      </a:lnTo>
                      <a:lnTo>
                        <a:pt x="106" y="66"/>
                      </a:lnTo>
                      <a:lnTo>
                        <a:pt x="107" y="63"/>
                      </a:lnTo>
                      <a:lnTo>
                        <a:pt x="107" y="63"/>
                      </a:lnTo>
                      <a:lnTo>
                        <a:pt x="106" y="61"/>
                      </a:lnTo>
                      <a:lnTo>
                        <a:pt x="106" y="61"/>
                      </a:lnTo>
                      <a:lnTo>
                        <a:pt x="104" y="60"/>
                      </a:lnTo>
                      <a:lnTo>
                        <a:pt x="104" y="60"/>
                      </a:lnTo>
                      <a:lnTo>
                        <a:pt x="102" y="60"/>
                      </a:lnTo>
                      <a:lnTo>
                        <a:pt x="101" y="61"/>
                      </a:lnTo>
                      <a:lnTo>
                        <a:pt x="101" y="61"/>
                      </a:lnTo>
                      <a:lnTo>
                        <a:pt x="101" y="63"/>
                      </a:lnTo>
                      <a:lnTo>
                        <a:pt x="101" y="63"/>
                      </a:lnTo>
                      <a:lnTo>
                        <a:pt x="102" y="65"/>
                      </a:lnTo>
                      <a:lnTo>
                        <a:pt x="102" y="65"/>
                      </a:lnTo>
                      <a:lnTo>
                        <a:pt x="103" y="66"/>
                      </a:lnTo>
                      <a:lnTo>
                        <a:pt x="104" y="67"/>
                      </a:lnTo>
                      <a:lnTo>
                        <a:pt x="104" y="67"/>
                      </a:lnTo>
                      <a:close/>
                      <a:moveTo>
                        <a:pt x="104" y="7"/>
                      </a:moveTo>
                      <a:lnTo>
                        <a:pt x="104" y="7"/>
                      </a:lnTo>
                      <a:lnTo>
                        <a:pt x="106" y="6"/>
                      </a:lnTo>
                      <a:lnTo>
                        <a:pt x="106" y="6"/>
                      </a:lnTo>
                      <a:lnTo>
                        <a:pt x="107" y="4"/>
                      </a:lnTo>
                      <a:lnTo>
                        <a:pt x="107" y="4"/>
                      </a:lnTo>
                      <a:lnTo>
                        <a:pt x="106" y="1"/>
                      </a:lnTo>
                      <a:lnTo>
                        <a:pt x="106" y="1"/>
                      </a:lnTo>
                      <a:lnTo>
                        <a:pt x="104" y="0"/>
                      </a:lnTo>
                      <a:lnTo>
                        <a:pt x="104" y="0"/>
                      </a:lnTo>
                      <a:lnTo>
                        <a:pt x="102" y="1"/>
                      </a:lnTo>
                      <a:lnTo>
                        <a:pt x="102" y="1"/>
                      </a:lnTo>
                      <a:lnTo>
                        <a:pt x="101" y="4"/>
                      </a:lnTo>
                      <a:lnTo>
                        <a:pt x="101" y="4"/>
                      </a:lnTo>
                      <a:lnTo>
                        <a:pt x="102" y="6"/>
                      </a:lnTo>
                      <a:lnTo>
                        <a:pt x="102" y="6"/>
                      </a:lnTo>
                      <a:lnTo>
                        <a:pt x="104" y="7"/>
                      </a:lnTo>
                      <a:lnTo>
                        <a:pt x="104" y="7"/>
                      </a:lnTo>
                      <a:close/>
                      <a:moveTo>
                        <a:pt x="124" y="37"/>
                      </a:moveTo>
                      <a:lnTo>
                        <a:pt x="124" y="37"/>
                      </a:lnTo>
                      <a:lnTo>
                        <a:pt x="126" y="36"/>
                      </a:lnTo>
                      <a:lnTo>
                        <a:pt x="126" y="36"/>
                      </a:lnTo>
                      <a:lnTo>
                        <a:pt x="127" y="33"/>
                      </a:lnTo>
                      <a:lnTo>
                        <a:pt x="127" y="33"/>
                      </a:lnTo>
                      <a:lnTo>
                        <a:pt x="126" y="31"/>
                      </a:lnTo>
                      <a:lnTo>
                        <a:pt x="126" y="31"/>
                      </a:lnTo>
                      <a:lnTo>
                        <a:pt x="124" y="30"/>
                      </a:lnTo>
                      <a:lnTo>
                        <a:pt x="124" y="30"/>
                      </a:lnTo>
                      <a:lnTo>
                        <a:pt x="121" y="31"/>
                      </a:lnTo>
                      <a:lnTo>
                        <a:pt x="121" y="31"/>
                      </a:lnTo>
                      <a:lnTo>
                        <a:pt x="120" y="33"/>
                      </a:lnTo>
                      <a:lnTo>
                        <a:pt x="120" y="33"/>
                      </a:lnTo>
                      <a:lnTo>
                        <a:pt x="121" y="36"/>
                      </a:lnTo>
                      <a:lnTo>
                        <a:pt x="121" y="36"/>
                      </a:lnTo>
                      <a:lnTo>
                        <a:pt x="124" y="37"/>
                      </a:lnTo>
                      <a:lnTo>
                        <a:pt x="124" y="37"/>
                      </a:lnTo>
                      <a:close/>
                      <a:moveTo>
                        <a:pt x="124" y="26"/>
                      </a:moveTo>
                      <a:lnTo>
                        <a:pt x="124" y="26"/>
                      </a:lnTo>
                      <a:lnTo>
                        <a:pt x="126" y="25"/>
                      </a:lnTo>
                      <a:lnTo>
                        <a:pt x="126" y="25"/>
                      </a:lnTo>
                      <a:lnTo>
                        <a:pt x="127" y="23"/>
                      </a:lnTo>
                      <a:lnTo>
                        <a:pt x="127" y="23"/>
                      </a:lnTo>
                      <a:lnTo>
                        <a:pt x="126" y="21"/>
                      </a:lnTo>
                      <a:lnTo>
                        <a:pt x="126" y="21"/>
                      </a:lnTo>
                      <a:lnTo>
                        <a:pt x="124" y="20"/>
                      </a:lnTo>
                      <a:lnTo>
                        <a:pt x="124" y="20"/>
                      </a:lnTo>
                      <a:lnTo>
                        <a:pt x="121" y="21"/>
                      </a:lnTo>
                      <a:lnTo>
                        <a:pt x="121" y="21"/>
                      </a:lnTo>
                      <a:lnTo>
                        <a:pt x="120" y="23"/>
                      </a:lnTo>
                      <a:lnTo>
                        <a:pt x="120" y="23"/>
                      </a:lnTo>
                      <a:lnTo>
                        <a:pt x="121" y="25"/>
                      </a:lnTo>
                      <a:lnTo>
                        <a:pt x="121" y="25"/>
                      </a:lnTo>
                      <a:lnTo>
                        <a:pt x="124" y="26"/>
                      </a:lnTo>
                      <a:lnTo>
                        <a:pt x="124" y="26"/>
                      </a:lnTo>
                      <a:close/>
                      <a:moveTo>
                        <a:pt x="124" y="17"/>
                      </a:moveTo>
                      <a:lnTo>
                        <a:pt x="124" y="17"/>
                      </a:lnTo>
                      <a:lnTo>
                        <a:pt x="126" y="16"/>
                      </a:lnTo>
                      <a:lnTo>
                        <a:pt x="126" y="16"/>
                      </a:lnTo>
                      <a:lnTo>
                        <a:pt x="127" y="14"/>
                      </a:lnTo>
                      <a:lnTo>
                        <a:pt x="127" y="14"/>
                      </a:lnTo>
                      <a:lnTo>
                        <a:pt x="126" y="10"/>
                      </a:lnTo>
                      <a:lnTo>
                        <a:pt x="126" y="10"/>
                      </a:lnTo>
                      <a:lnTo>
                        <a:pt x="124" y="9"/>
                      </a:lnTo>
                      <a:lnTo>
                        <a:pt x="124" y="9"/>
                      </a:lnTo>
                      <a:lnTo>
                        <a:pt x="121" y="10"/>
                      </a:lnTo>
                      <a:lnTo>
                        <a:pt x="121" y="10"/>
                      </a:lnTo>
                      <a:lnTo>
                        <a:pt x="120" y="14"/>
                      </a:lnTo>
                      <a:lnTo>
                        <a:pt x="120" y="14"/>
                      </a:lnTo>
                      <a:lnTo>
                        <a:pt x="121" y="16"/>
                      </a:lnTo>
                      <a:lnTo>
                        <a:pt x="121" y="16"/>
                      </a:lnTo>
                      <a:lnTo>
                        <a:pt x="124" y="17"/>
                      </a:lnTo>
                      <a:lnTo>
                        <a:pt x="124" y="17"/>
                      </a:lnTo>
                      <a:close/>
                      <a:moveTo>
                        <a:pt x="134" y="47"/>
                      </a:moveTo>
                      <a:lnTo>
                        <a:pt x="134" y="47"/>
                      </a:lnTo>
                      <a:lnTo>
                        <a:pt x="136" y="46"/>
                      </a:lnTo>
                      <a:lnTo>
                        <a:pt x="136" y="46"/>
                      </a:lnTo>
                      <a:lnTo>
                        <a:pt x="137" y="44"/>
                      </a:lnTo>
                      <a:lnTo>
                        <a:pt x="137" y="44"/>
                      </a:lnTo>
                      <a:lnTo>
                        <a:pt x="136" y="40"/>
                      </a:lnTo>
                      <a:lnTo>
                        <a:pt x="136" y="40"/>
                      </a:lnTo>
                      <a:lnTo>
                        <a:pt x="134" y="39"/>
                      </a:lnTo>
                      <a:lnTo>
                        <a:pt x="134" y="39"/>
                      </a:lnTo>
                      <a:lnTo>
                        <a:pt x="131" y="40"/>
                      </a:lnTo>
                      <a:lnTo>
                        <a:pt x="130" y="40"/>
                      </a:lnTo>
                      <a:lnTo>
                        <a:pt x="130" y="40"/>
                      </a:lnTo>
                      <a:lnTo>
                        <a:pt x="129" y="44"/>
                      </a:lnTo>
                      <a:lnTo>
                        <a:pt x="129" y="44"/>
                      </a:lnTo>
                      <a:lnTo>
                        <a:pt x="130" y="46"/>
                      </a:lnTo>
                      <a:lnTo>
                        <a:pt x="130" y="46"/>
                      </a:lnTo>
                      <a:lnTo>
                        <a:pt x="134" y="47"/>
                      </a:lnTo>
                      <a:lnTo>
                        <a:pt x="134" y="47"/>
                      </a:lnTo>
                      <a:close/>
                      <a:moveTo>
                        <a:pt x="124" y="47"/>
                      </a:moveTo>
                      <a:lnTo>
                        <a:pt x="124" y="47"/>
                      </a:lnTo>
                      <a:lnTo>
                        <a:pt x="126" y="46"/>
                      </a:lnTo>
                      <a:lnTo>
                        <a:pt x="126" y="46"/>
                      </a:lnTo>
                      <a:lnTo>
                        <a:pt x="127" y="44"/>
                      </a:lnTo>
                      <a:lnTo>
                        <a:pt x="127" y="44"/>
                      </a:lnTo>
                      <a:lnTo>
                        <a:pt x="126" y="40"/>
                      </a:lnTo>
                      <a:lnTo>
                        <a:pt x="126" y="40"/>
                      </a:lnTo>
                      <a:lnTo>
                        <a:pt x="124" y="39"/>
                      </a:lnTo>
                      <a:lnTo>
                        <a:pt x="124" y="39"/>
                      </a:lnTo>
                      <a:lnTo>
                        <a:pt x="122" y="40"/>
                      </a:lnTo>
                      <a:lnTo>
                        <a:pt x="121" y="40"/>
                      </a:lnTo>
                      <a:lnTo>
                        <a:pt x="121" y="40"/>
                      </a:lnTo>
                      <a:lnTo>
                        <a:pt x="120" y="44"/>
                      </a:lnTo>
                      <a:lnTo>
                        <a:pt x="120" y="44"/>
                      </a:lnTo>
                      <a:lnTo>
                        <a:pt x="121" y="46"/>
                      </a:lnTo>
                      <a:lnTo>
                        <a:pt x="121" y="46"/>
                      </a:lnTo>
                      <a:lnTo>
                        <a:pt x="124" y="47"/>
                      </a:lnTo>
                      <a:lnTo>
                        <a:pt x="124" y="47"/>
                      </a:lnTo>
                      <a:close/>
                      <a:moveTo>
                        <a:pt x="124" y="56"/>
                      </a:moveTo>
                      <a:lnTo>
                        <a:pt x="124" y="56"/>
                      </a:lnTo>
                      <a:lnTo>
                        <a:pt x="126" y="55"/>
                      </a:lnTo>
                      <a:lnTo>
                        <a:pt x="126" y="55"/>
                      </a:lnTo>
                      <a:lnTo>
                        <a:pt x="127" y="53"/>
                      </a:lnTo>
                      <a:lnTo>
                        <a:pt x="127" y="53"/>
                      </a:lnTo>
                      <a:lnTo>
                        <a:pt x="126" y="51"/>
                      </a:lnTo>
                      <a:lnTo>
                        <a:pt x="126" y="51"/>
                      </a:lnTo>
                      <a:lnTo>
                        <a:pt x="124" y="50"/>
                      </a:lnTo>
                      <a:lnTo>
                        <a:pt x="124" y="50"/>
                      </a:lnTo>
                      <a:lnTo>
                        <a:pt x="122" y="50"/>
                      </a:lnTo>
                      <a:lnTo>
                        <a:pt x="121" y="51"/>
                      </a:lnTo>
                      <a:lnTo>
                        <a:pt x="121" y="51"/>
                      </a:lnTo>
                      <a:lnTo>
                        <a:pt x="120" y="53"/>
                      </a:lnTo>
                      <a:lnTo>
                        <a:pt x="120" y="53"/>
                      </a:lnTo>
                      <a:lnTo>
                        <a:pt x="121" y="55"/>
                      </a:lnTo>
                      <a:lnTo>
                        <a:pt x="121" y="55"/>
                      </a:lnTo>
                      <a:lnTo>
                        <a:pt x="124" y="56"/>
                      </a:lnTo>
                      <a:lnTo>
                        <a:pt x="124" y="56"/>
                      </a:lnTo>
                      <a:close/>
                      <a:moveTo>
                        <a:pt x="209" y="39"/>
                      </a:moveTo>
                      <a:lnTo>
                        <a:pt x="209" y="39"/>
                      </a:lnTo>
                      <a:lnTo>
                        <a:pt x="207" y="40"/>
                      </a:lnTo>
                      <a:lnTo>
                        <a:pt x="206" y="40"/>
                      </a:lnTo>
                      <a:lnTo>
                        <a:pt x="206" y="40"/>
                      </a:lnTo>
                      <a:lnTo>
                        <a:pt x="205" y="44"/>
                      </a:lnTo>
                      <a:lnTo>
                        <a:pt x="205" y="44"/>
                      </a:lnTo>
                      <a:lnTo>
                        <a:pt x="206" y="46"/>
                      </a:lnTo>
                      <a:lnTo>
                        <a:pt x="206" y="46"/>
                      </a:lnTo>
                      <a:lnTo>
                        <a:pt x="209" y="47"/>
                      </a:lnTo>
                      <a:lnTo>
                        <a:pt x="209" y="47"/>
                      </a:lnTo>
                      <a:lnTo>
                        <a:pt x="211" y="46"/>
                      </a:lnTo>
                      <a:lnTo>
                        <a:pt x="211" y="46"/>
                      </a:lnTo>
                      <a:lnTo>
                        <a:pt x="212" y="44"/>
                      </a:lnTo>
                      <a:lnTo>
                        <a:pt x="212" y="44"/>
                      </a:lnTo>
                      <a:lnTo>
                        <a:pt x="211" y="40"/>
                      </a:lnTo>
                      <a:lnTo>
                        <a:pt x="211" y="40"/>
                      </a:lnTo>
                      <a:lnTo>
                        <a:pt x="209" y="39"/>
                      </a:lnTo>
                      <a:lnTo>
                        <a:pt x="209" y="39"/>
                      </a:lnTo>
                      <a:close/>
                      <a:moveTo>
                        <a:pt x="199" y="50"/>
                      </a:moveTo>
                      <a:lnTo>
                        <a:pt x="199" y="50"/>
                      </a:lnTo>
                      <a:lnTo>
                        <a:pt x="198" y="50"/>
                      </a:lnTo>
                      <a:lnTo>
                        <a:pt x="196" y="51"/>
                      </a:lnTo>
                      <a:lnTo>
                        <a:pt x="196" y="51"/>
                      </a:lnTo>
                      <a:lnTo>
                        <a:pt x="195" y="53"/>
                      </a:lnTo>
                      <a:lnTo>
                        <a:pt x="195" y="53"/>
                      </a:lnTo>
                      <a:lnTo>
                        <a:pt x="196" y="55"/>
                      </a:lnTo>
                      <a:lnTo>
                        <a:pt x="196" y="55"/>
                      </a:lnTo>
                      <a:lnTo>
                        <a:pt x="199" y="56"/>
                      </a:lnTo>
                      <a:lnTo>
                        <a:pt x="199" y="56"/>
                      </a:lnTo>
                      <a:lnTo>
                        <a:pt x="202" y="55"/>
                      </a:lnTo>
                      <a:lnTo>
                        <a:pt x="202" y="55"/>
                      </a:lnTo>
                      <a:lnTo>
                        <a:pt x="203" y="53"/>
                      </a:lnTo>
                      <a:lnTo>
                        <a:pt x="203" y="53"/>
                      </a:lnTo>
                      <a:lnTo>
                        <a:pt x="202" y="51"/>
                      </a:lnTo>
                      <a:lnTo>
                        <a:pt x="202" y="51"/>
                      </a:lnTo>
                      <a:lnTo>
                        <a:pt x="199" y="50"/>
                      </a:lnTo>
                      <a:lnTo>
                        <a:pt x="199" y="50"/>
                      </a:lnTo>
                      <a:close/>
                      <a:moveTo>
                        <a:pt x="179" y="89"/>
                      </a:moveTo>
                      <a:lnTo>
                        <a:pt x="179" y="89"/>
                      </a:lnTo>
                      <a:lnTo>
                        <a:pt x="177" y="89"/>
                      </a:lnTo>
                      <a:lnTo>
                        <a:pt x="176" y="90"/>
                      </a:lnTo>
                      <a:lnTo>
                        <a:pt x="176" y="90"/>
                      </a:lnTo>
                      <a:lnTo>
                        <a:pt x="175" y="93"/>
                      </a:lnTo>
                      <a:lnTo>
                        <a:pt x="175" y="93"/>
                      </a:lnTo>
                      <a:lnTo>
                        <a:pt x="176" y="95"/>
                      </a:lnTo>
                      <a:lnTo>
                        <a:pt x="176" y="95"/>
                      </a:lnTo>
                      <a:lnTo>
                        <a:pt x="177" y="96"/>
                      </a:lnTo>
                      <a:lnTo>
                        <a:pt x="179" y="96"/>
                      </a:lnTo>
                      <a:lnTo>
                        <a:pt x="179" y="96"/>
                      </a:lnTo>
                      <a:lnTo>
                        <a:pt x="182" y="95"/>
                      </a:lnTo>
                      <a:lnTo>
                        <a:pt x="182" y="95"/>
                      </a:lnTo>
                      <a:lnTo>
                        <a:pt x="183" y="93"/>
                      </a:lnTo>
                      <a:lnTo>
                        <a:pt x="183" y="93"/>
                      </a:lnTo>
                      <a:lnTo>
                        <a:pt x="182" y="90"/>
                      </a:lnTo>
                      <a:lnTo>
                        <a:pt x="182" y="90"/>
                      </a:lnTo>
                      <a:lnTo>
                        <a:pt x="179" y="89"/>
                      </a:lnTo>
                      <a:lnTo>
                        <a:pt x="179" y="89"/>
                      </a:lnTo>
                      <a:close/>
                      <a:moveTo>
                        <a:pt x="189" y="89"/>
                      </a:moveTo>
                      <a:lnTo>
                        <a:pt x="189" y="89"/>
                      </a:lnTo>
                      <a:lnTo>
                        <a:pt x="187" y="90"/>
                      </a:lnTo>
                      <a:lnTo>
                        <a:pt x="187" y="90"/>
                      </a:lnTo>
                      <a:lnTo>
                        <a:pt x="186" y="93"/>
                      </a:lnTo>
                      <a:lnTo>
                        <a:pt x="186" y="93"/>
                      </a:lnTo>
                      <a:lnTo>
                        <a:pt x="187" y="95"/>
                      </a:lnTo>
                      <a:lnTo>
                        <a:pt x="187" y="95"/>
                      </a:lnTo>
                      <a:lnTo>
                        <a:pt x="189" y="96"/>
                      </a:lnTo>
                      <a:lnTo>
                        <a:pt x="189" y="96"/>
                      </a:lnTo>
                      <a:lnTo>
                        <a:pt x="191" y="95"/>
                      </a:lnTo>
                      <a:lnTo>
                        <a:pt x="191" y="95"/>
                      </a:lnTo>
                      <a:lnTo>
                        <a:pt x="192" y="93"/>
                      </a:lnTo>
                      <a:lnTo>
                        <a:pt x="192" y="93"/>
                      </a:lnTo>
                      <a:lnTo>
                        <a:pt x="191" y="90"/>
                      </a:lnTo>
                      <a:lnTo>
                        <a:pt x="191" y="90"/>
                      </a:lnTo>
                      <a:lnTo>
                        <a:pt x="189" y="89"/>
                      </a:lnTo>
                      <a:lnTo>
                        <a:pt x="189" y="89"/>
                      </a:lnTo>
                      <a:close/>
                      <a:moveTo>
                        <a:pt x="199" y="89"/>
                      </a:moveTo>
                      <a:lnTo>
                        <a:pt x="199" y="89"/>
                      </a:lnTo>
                      <a:lnTo>
                        <a:pt x="198" y="89"/>
                      </a:lnTo>
                      <a:lnTo>
                        <a:pt x="196" y="90"/>
                      </a:lnTo>
                      <a:lnTo>
                        <a:pt x="196" y="90"/>
                      </a:lnTo>
                      <a:lnTo>
                        <a:pt x="195" y="93"/>
                      </a:lnTo>
                      <a:lnTo>
                        <a:pt x="195" y="93"/>
                      </a:lnTo>
                      <a:lnTo>
                        <a:pt x="196" y="95"/>
                      </a:lnTo>
                      <a:lnTo>
                        <a:pt x="196" y="95"/>
                      </a:lnTo>
                      <a:lnTo>
                        <a:pt x="198" y="96"/>
                      </a:lnTo>
                      <a:lnTo>
                        <a:pt x="199" y="96"/>
                      </a:lnTo>
                      <a:lnTo>
                        <a:pt x="199" y="96"/>
                      </a:lnTo>
                      <a:lnTo>
                        <a:pt x="202" y="95"/>
                      </a:lnTo>
                      <a:lnTo>
                        <a:pt x="202" y="95"/>
                      </a:lnTo>
                      <a:lnTo>
                        <a:pt x="203" y="93"/>
                      </a:lnTo>
                      <a:lnTo>
                        <a:pt x="203" y="93"/>
                      </a:lnTo>
                      <a:lnTo>
                        <a:pt x="202" y="90"/>
                      </a:lnTo>
                      <a:lnTo>
                        <a:pt x="202" y="90"/>
                      </a:lnTo>
                      <a:lnTo>
                        <a:pt x="199" y="89"/>
                      </a:lnTo>
                      <a:lnTo>
                        <a:pt x="199" y="89"/>
                      </a:lnTo>
                      <a:close/>
                      <a:moveTo>
                        <a:pt x="199" y="60"/>
                      </a:moveTo>
                      <a:lnTo>
                        <a:pt x="199" y="60"/>
                      </a:lnTo>
                      <a:lnTo>
                        <a:pt x="196" y="61"/>
                      </a:lnTo>
                      <a:lnTo>
                        <a:pt x="196" y="61"/>
                      </a:lnTo>
                      <a:lnTo>
                        <a:pt x="195" y="63"/>
                      </a:lnTo>
                      <a:lnTo>
                        <a:pt x="195" y="63"/>
                      </a:lnTo>
                      <a:lnTo>
                        <a:pt x="196" y="65"/>
                      </a:lnTo>
                      <a:lnTo>
                        <a:pt x="196" y="65"/>
                      </a:lnTo>
                      <a:lnTo>
                        <a:pt x="198" y="66"/>
                      </a:lnTo>
                      <a:lnTo>
                        <a:pt x="199" y="67"/>
                      </a:lnTo>
                      <a:lnTo>
                        <a:pt x="199" y="67"/>
                      </a:lnTo>
                      <a:lnTo>
                        <a:pt x="202" y="66"/>
                      </a:lnTo>
                      <a:lnTo>
                        <a:pt x="202" y="66"/>
                      </a:lnTo>
                      <a:lnTo>
                        <a:pt x="203" y="63"/>
                      </a:lnTo>
                      <a:lnTo>
                        <a:pt x="203" y="63"/>
                      </a:lnTo>
                      <a:lnTo>
                        <a:pt x="202" y="61"/>
                      </a:lnTo>
                      <a:lnTo>
                        <a:pt x="202" y="61"/>
                      </a:lnTo>
                      <a:lnTo>
                        <a:pt x="199" y="60"/>
                      </a:lnTo>
                      <a:lnTo>
                        <a:pt x="199" y="60"/>
                      </a:lnTo>
                      <a:close/>
                      <a:moveTo>
                        <a:pt x="199" y="69"/>
                      </a:moveTo>
                      <a:lnTo>
                        <a:pt x="199" y="69"/>
                      </a:lnTo>
                      <a:lnTo>
                        <a:pt x="198" y="69"/>
                      </a:lnTo>
                      <a:lnTo>
                        <a:pt x="196" y="70"/>
                      </a:lnTo>
                      <a:lnTo>
                        <a:pt x="196" y="70"/>
                      </a:lnTo>
                      <a:lnTo>
                        <a:pt x="195" y="73"/>
                      </a:lnTo>
                      <a:lnTo>
                        <a:pt x="195" y="73"/>
                      </a:lnTo>
                      <a:lnTo>
                        <a:pt x="196" y="76"/>
                      </a:lnTo>
                      <a:lnTo>
                        <a:pt x="196" y="76"/>
                      </a:lnTo>
                      <a:lnTo>
                        <a:pt x="199" y="77"/>
                      </a:lnTo>
                      <a:lnTo>
                        <a:pt x="199" y="77"/>
                      </a:lnTo>
                      <a:lnTo>
                        <a:pt x="202" y="76"/>
                      </a:lnTo>
                      <a:lnTo>
                        <a:pt x="202" y="76"/>
                      </a:lnTo>
                      <a:lnTo>
                        <a:pt x="203" y="73"/>
                      </a:lnTo>
                      <a:lnTo>
                        <a:pt x="203" y="73"/>
                      </a:lnTo>
                      <a:lnTo>
                        <a:pt x="202" y="70"/>
                      </a:lnTo>
                      <a:lnTo>
                        <a:pt x="202" y="70"/>
                      </a:lnTo>
                      <a:lnTo>
                        <a:pt x="199" y="69"/>
                      </a:lnTo>
                      <a:lnTo>
                        <a:pt x="199" y="69"/>
                      </a:lnTo>
                      <a:close/>
                      <a:moveTo>
                        <a:pt x="199" y="79"/>
                      </a:moveTo>
                      <a:lnTo>
                        <a:pt x="199" y="79"/>
                      </a:lnTo>
                      <a:lnTo>
                        <a:pt x="198" y="80"/>
                      </a:lnTo>
                      <a:lnTo>
                        <a:pt x="196" y="80"/>
                      </a:lnTo>
                      <a:lnTo>
                        <a:pt x="196" y="80"/>
                      </a:lnTo>
                      <a:lnTo>
                        <a:pt x="195" y="83"/>
                      </a:lnTo>
                      <a:lnTo>
                        <a:pt x="195" y="83"/>
                      </a:lnTo>
                      <a:lnTo>
                        <a:pt x="196" y="85"/>
                      </a:lnTo>
                      <a:lnTo>
                        <a:pt x="196" y="85"/>
                      </a:lnTo>
                      <a:lnTo>
                        <a:pt x="198" y="86"/>
                      </a:lnTo>
                      <a:lnTo>
                        <a:pt x="199" y="86"/>
                      </a:lnTo>
                      <a:lnTo>
                        <a:pt x="199" y="86"/>
                      </a:lnTo>
                      <a:lnTo>
                        <a:pt x="202" y="85"/>
                      </a:lnTo>
                      <a:lnTo>
                        <a:pt x="202" y="85"/>
                      </a:lnTo>
                      <a:lnTo>
                        <a:pt x="203" y="83"/>
                      </a:lnTo>
                      <a:lnTo>
                        <a:pt x="203" y="83"/>
                      </a:lnTo>
                      <a:lnTo>
                        <a:pt x="202" y="80"/>
                      </a:lnTo>
                      <a:lnTo>
                        <a:pt x="202" y="80"/>
                      </a:lnTo>
                      <a:lnTo>
                        <a:pt x="199" y="79"/>
                      </a:lnTo>
                      <a:lnTo>
                        <a:pt x="199" y="79"/>
                      </a:lnTo>
                      <a:close/>
                      <a:moveTo>
                        <a:pt x="159" y="20"/>
                      </a:moveTo>
                      <a:lnTo>
                        <a:pt x="159" y="20"/>
                      </a:lnTo>
                      <a:lnTo>
                        <a:pt x="157" y="21"/>
                      </a:lnTo>
                      <a:lnTo>
                        <a:pt x="157" y="21"/>
                      </a:lnTo>
                      <a:lnTo>
                        <a:pt x="156" y="23"/>
                      </a:lnTo>
                      <a:lnTo>
                        <a:pt x="156" y="23"/>
                      </a:lnTo>
                      <a:lnTo>
                        <a:pt x="157" y="25"/>
                      </a:lnTo>
                      <a:lnTo>
                        <a:pt x="157" y="25"/>
                      </a:lnTo>
                      <a:lnTo>
                        <a:pt x="159" y="26"/>
                      </a:lnTo>
                      <a:lnTo>
                        <a:pt x="159" y="26"/>
                      </a:lnTo>
                      <a:lnTo>
                        <a:pt x="161" y="26"/>
                      </a:lnTo>
                      <a:lnTo>
                        <a:pt x="162" y="25"/>
                      </a:lnTo>
                      <a:lnTo>
                        <a:pt x="162" y="25"/>
                      </a:lnTo>
                      <a:lnTo>
                        <a:pt x="163" y="23"/>
                      </a:lnTo>
                      <a:lnTo>
                        <a:pt x="163" y="23"/>
                      </a:lnTo>
                      <a:lnTo>
                        <a:pt x="162" y="21"/>
                      </a:lnTo>
                      <a:lnTo>
                        <a:pt x="162" y="21"/>
                      </a:lnTo>
                      <a:lnTo>
                        <a:pt x="159" y="20"/>
                      </a:lnTo>
                      <a:lnTo>
                        <a:pt x="159" y="20"/>
                      </a:lnTo>
                      <a:close/>
                      <a:moveTo>
                        <a:pt x="170" y="89"/>
                      </a:moveTo>
                      <a:lnTo>
                        <a:pt x="170" y="89"/>
                      </a:lnTo>
                      <a:lnTo>
                        <a:pt x="167" y="90"/>
                      </a:lnTo>
                      <a:lnTo>
                        <a:pt x="167" y="90"/>
                      </a:lnTo>
                      <a:lnTo>
                        <a:pt x="166" y="93"/>
                      </a:lnTo>
                      <a:lnTo>
                        <a:pt x="166" y="93"/>
                      </a:lnTo>
                      <a:lnTo>
                        <a:pt x="167" y="95"/>
                      </a:lnTo>
                      <a:lnTo>
                        <a:pt x="167" y="95"/>
                      </a:lnTo>
                      <a:lnTo>
                        <a:pt x="170" y="96"/>
                      </a:lnTo>
                      <a:lnTo>
                        <a:pt x="170" y="96"/>
                      </a:lnTo>
                      <a:lnTo>
                        <a:pt x="172" y="95"/>
                      </a:lnTo>
                      <a:lnTo>
                        <a:pt x="172" y="95"/>
                      </a:lnTo>
                      <a:lnTo>
                        <a:pt x="173" y="93"/>
                      </a:lnTo>
                      <a:lnTo>
                        <a:pt x="173" y="93"/>
                      </a:lnTo>
                      <a:lnTo>
                        <a:pt x="172" y="90"/>
                      </a:lnTo>
                      <a:lnTo>
                        <a:pt x="172" y="90"/>
                      </a:lnTo>
                      <a:lnTo>
                        <a:pt x="170" y="89"/>
                      </a:lnTo>
                      <a:lnTo>
                        <a:pt x="170" y="89"/>
                      </a:lnTo>
                      <a:close/>
                      <a:moveTo>
                        <a:pt x="159" y="30"/>
                      </a:moveTo>
                      <a:lnTo>
                        <a:pt x="159" y="30"/>
                      </a:lnTo>
                      <a:lnTo>
                        <a:pt x="157" y="31"/>
                      </a:lnTo>
                      <a:lnTo>
                        <a:pt x="157" y="31"/>
                      </a:lnTo>
                      <a:lnTo>
                        <a:pt x="156" y="33"/>
                      </a:lnTo>
                      <a:lnTo>
                        <a:pt x="156" y="33"/>
                      </a:lnTo>
                      <a:lnTo>
                        <a:pt x="157" y="36"/>
                      </a:lnTo>
                      <a:lnTo>
                        <a:pt x="157" y="36"/>
                      </a:lnTo>
                      <a:lnTo>
                        <a:pt x="159" y="37"/>
                      </a:lnTo>
                      <a:lnTo>
                        <a:pt x="159" y="37"/>
                      </a:lnTo>
                      <a:lnTo>
                        <a:pt x="161" y="36"/>
                      </a:lnTo>
                      <a:lnTo>
                        <a:pt x="162" y="36"/>
                      </a:lnTo>
                      <a:lnTo>
                        <a:pt x="162" y="36"/>
                      </a:lnTo>
                      <a:lnTo>
                        <a:pt x="163" y="33"/>
                      </a:lnTo>
                      <a:lnTo>
                        <a:pt x="163" y="33"/>
                      </a:lnTo>
                      <a:lnTo>
                        <a:pt x="162" y="31"/>
                      </a:lnTo>
                      <a:lnTo>
                        <a:pt x="162" y="31"/>
                      </a:lnTo>
                      <a:lnTo>
                        <a:pt x="159" y="30"/>
                      </a:lnTo>
                      <a:lnTo>
                        <a:pt x="159" y="30"/>
                      </a:lnTo>
                      <a:close/>
                      <a:moveTo>
                        <a:pt x="159" y="9"/>
                      </a:moveTo>
                      <a:lnTo>
                        <a:pt x="159" y="9"/>
                      </a:lnTo>
                      <a:lnTo>
                        <a:pt x="157" y="10"/>
                      </a:lnTo>
                      <a:lnTo>
                        <a:pt x="157" y="10"/>
                      </a:lnTo>
                      <a:lnTo>
                        <a:pt x="156" y="12"/>
                      </a:lnTo>
                      <a:lnTo>
                        <a:pt x="156" y="14"/>
                      </a:lnTo>
                      <a:lnTo>
                        <a:pt x="156" y="14"/>
                      </a:lnTo>
                      <a:lnTo>
                        <a:pt x="157" y="16"/>
                      </a:lnTo>
                      <a:lnTo>
                        <a:pt x="157" y="16"/>
                      </a:lnTo>
                      <a:lnTo>
                        <a:pt x="159" y="17"/>
                      </a:lnTo>
                      <a:lnTo>
                        <a:pt x="159" y="17"/>
                      </a:lnTo>
                      <a:lnTo>
                        <a:pt x="161" y="17"/>
                      </a:lnTo>
                      <a:lnTo>
                        <a:pt x="162" y="16"/>
                      </a:lnTo>
                      <a:lnTo>
                        <a:pt x="162" y="16"/>
                      </a:lnTo>
                      <a:lnTo>
                        <a:pt x="163" y="14"/>
                      </a:lnTo>
                      <a:lnTo>
                        <a:pt x="163" y="14"/>
                      </a:lnTo>
                      <a:lnTo>
                        <a:pt x="162" y="10"/>
                      </a:lnTo>
                      <a:lnTo>
                        <a:pt x="162" y="10"/>
                      </a:lnTo>
                      <a:lnTo>
                        <a:pt x="159" y="9"/>
                      </a:lnTo>
                      <a:lnTo>
                        <a:pt x="159" y="9"/>
                      </a:lnTo>
                      <a:close/>
                      <a:moveTo>
                        <a:pt x="159" y="0"/>
                      </a:moveTo>
                      <a:lnTo>
                        <a:pt x="159" y="0"/>
                      </a:lnTo>
                      <a:lnTo>
                        <a:pt x="157" y="1"/>
                      </a:lnTo>
                      <a:lnTo>
                        <a:pt x="157" y="1"/>
                      </a:lnTo>
                      <a:lnTo>
                        <a:pt x="156" y="4"/>
                      </a:lnTo>
                      <a:lnTo>
                        <a:pt x="156" y="4"/>
                      </a:lnTo>
                      <a:lnTo>
                        <a:pt x="157" y="6"/>
                      </a:lnTo>
                      <a:lnTo>
                        <a:pt x="157" y="6"/>
                      </a:lnTo>
                      <a:lnTo>
                        <a:pt x="159" y="7"/>
                      </a:lnTo>
                      <a:lnTo>
                        <a:pt x="159" y="7"/>
                      </a:lnTo>
                      <a:lnTo>
                        <a:pt x="162" y="6"/>
                      </a:lnTo>
                      <a:lnTo>
                        <a:pt x="162" y="6"/>
                      </a:lnTo>
                      <a:lnTo>
                        <a:pt x="163" y="4"/>
                      </a:lnTo>
                      <a:lnTo>
                        <a:pt x="163" y="4"/>
                      </a:lnTo>
                      <a:lnTo>
                        <a:pt x="162" y="1"/>
                      </a:lnTo>
                      <a:lnTo>
                        <a:pt x="162" y="1"/>
                      </a:lnTo>
                      <a:lnTo>
                        <a:pt x="159" y="0"/>
                      </a:lnTo>
                      <a:lnTo>
                        <a:pt x="159" y="0"/>
                      </a:lnTo>
                      <a:close/>
                      <a:moveTo>
                        <a:pt x="159" y="39"/>
                      </a:moveTo>
                      <a:lnTo>
                        <a:pt x="159" y="39"/>
                      </a:lnTo>
                      <a:lnTo>
                        <a:pt x="157" y="40"/>
                      </a:lnTo>
                      <a:lnTo>
                        <a:pt x="157" y="40"/>
                      </a:lnTo>
                      <a:lnTo>
                        <a:pt x="156" y="44"/>
                      </a:lnTo>
                      <a:lnTo>
                        <a:pt x="156" y="44"/>
                      </a:lnTo>
                      <a:lnTo>
                        <a:pt x="157" y="46"/>
                      </a:lnTo>
                      <a:lnTo>
                        <a:pt x="157" y="46"/>
                      </a:lnTo>
                      <a:lnTo>
                        <a:pt x="159" y="47"/>
                      </a:lnTo>
                      <a:lnTo>
                        <a:pt x="159" y="47"/>
                      </a:lnTo>
                      <a:lnTo>
                        <a:pt x="161" y="47"/>
                      </a:lnTo>
                      <a:lnTo>
                        <a:pt x="162" y="46"/>
                      </a:lnTo>
                      <a:lnTo>
                        <a:pt x="162" y="46"/>
                      </a:lnTo>
                      <a:lnTo>
                        <a:pt x="163" y="44"/>
                      </a:lnTo>
                      <a:lnTo>
                        <a:pt x="163" y="44"/>
                      </a:lnTo>
                      <a:lnTo>
                        <a:pt x="162" y="40"/>
                      </a:lnTo>
                      <a:lnTo>
                        <a:pt x="162" y="40"/>
                      </a:lnTo>
                      <a:lnTo>
                        <a:pt x="159" y="39"/>
                      </a:lnTo>
                      <a:lnTo>
                        <a:pt x="159" y="39"/>
                      </a:lnTo>
                      <a:close/>
                      <a:moveTo>
                        <a:pt x="209" y="69"/>
                      </a:moveTo>
                      <a:lnTo>
                        <a:pt x="209" y="69"/>
                      </a:lnTo>
                      <a:lnTo>
                        <a:pt x="207" y="69"/>
                      </a:lnTo>
                      <a:lnTo>
                        <a:pt x="206" y="70"/>
                      </a:lnTo>
                      <a:lnTo>
                        <a:pt x="206" y="70"/>
                      </a:lnTo>
                      <a:lnTo>
                        <a:pt x="205" y="73"/>
                      </a:lnTo>
                      <a:lnTo>
                        <a:pt x="205" y="73"/>
                      </a:lnTo>
                      <a:lnTo>
                        <a:pt x="206" y="76"/>
                      </a:lnTo>
                      <a:lnTo>
                        <a:pt x="206" y="76"/>
                      </a:lnTo>
                      <a:lnTo>
                        <a:pt x="209" y="77"/>
                      </a:lnTo>
                      <a:lnTo>
                        <a:pt x="209" y="77"/>
                      </a:lnTo>
                      <a:lnTo>
                        <a:pt x="211" y="76"/>
                      </a:lnTo>
                      <a:lnTo>
                        <a:pt x="211" y="76"/>
                      </a:lnTo>
                      <a:lnTo>
                        <a:pt x="212" y="73"/>
                      </a:lnTo>
                      <a:lnTo>
                        <a:pt x="212" y="73"/>
                      </a:lnTo>
                      <a:lnTo>
                        <a:pt x="211" y="70"/>
                      </a:lnTo>
                      <a:lnTo>
                        <a:pt x="211" y="70"/>
                      </a:lnTo>
                      <a:lnTo>
                        <a:pt x="209" y="69"/>
                      </a:lnTo>
                      <a:lnTo>
                        <a:pt x="209" y="69"/>
                      </a:lnTo>
                      <a:close/>
                      <a:moveTo>
                        <a:pt x="209" y="60"/>
                      </a:moveTo>
                      <a:lnTo>
                        <a:pt x="209" y="60"/>
                      </a:lnTo>
                      <a:lnTo>
                        <a:pt x="206" y="61"/>
                      </a:lnTo>
                      <a:lnTo>
                        <a:pt x="206" y="61"/>
                      </a:lnTo>
                      <a:lnTo>
                        <a:pt x="205" y="63"/>
                      </a:lnTo>
                      <a:lnTo>
                        <a:pt x="205" y="63"/>
                      </a:lnTo>
                      <a:lnTo>
                        <a:pt x="206" y="65"/>
                      </a:lnTo>
                      <a:lnTo>
                        <a:pt x="206" y="65"/>
                      </a:lnTo>
                      <a:lnTo>
                        <a:pt x="207" y="66"/>
                      </a:lnTo>
                      <a:lnTo>
                        <a:pt x="209" y="67"/>
                      </a:lnTo>
                      <a:lnTo>
                        <a:pt x="209" y="67"/>
                      </a:lnTo>
                      <a:lnTo>
                        <a:pt x="211" y="66"/>
                      </a:lnTo>
                      <a:lnTo>
                        <a:pt x="211" y="66"/>
                      </a:lnTo>
                      <a:lnTo>
                        <a:pt x="212" y="63"/>
                      </a:lnTo>
                      <a:lnTo>
                        <a:pt x="212" y="63"/>
                      </a:lnTo>
                      <a:lnTo>
                        <a:pt x="211" y="61"/>
                      </a:lnTo>
                      <a:lnTo>
                        <a:pt x="211" y="61"/>
                      </a:lnTo>
                      <a:lnTo>
                        <a:pt x="209" y="60"/>
                      </a:lnTo>
                      <a:lnTo>
                        <a:pt x="209" y="60"/>
                      </a:lnTo>
                      <a:close/>
                      <a:moveTo>
                        <a:pt x="209" y="30"/>
                      </a:moveTo>
                      <a:lnTo>
                        <a:pt x="209" y="30"/>
                      </a:lnTo>
                      <a:lnTo>
                        <a:pt x="206" y="31"/>
                      </a:lnTo>
                      <a:lnTo>
                        <a:pt x="206" y="31"/>
                      </a:lnTo>
                      <a:lnTo>
                        <a:pt x="205" y="33"/>
                      </a:lnTo>
                      <a:lnTo>
                        <a:pt x="205" y="33"/>
                      </a:lnTo>
                      <a:lnTo>
                        <a:pt x="206" y="36"/>
                      </a:lnTo>
                      <a:lnTo>
                        <a:pt x="206" y="36"/>
                      </a:lnTo>
                      <a:lnTo>
                        <a:pt x="209" y="37"/>
                      </a:lnTo>
                      <a:lnTo>
                        <a:pt x="209" y="37"/>
                      </a:lnTo>
                      <a:lnTo>
                        <a:pt x="211" y="36"/>
                      </a:lnTo>
                      <a:lnTo>
                        <a:pt x="211" y="36"/>
                      </a:lnTo>
                      <a:lnTo>
                        <a:pt x="212" y="33"/>
                      </a:lnTo>
                      <a:lnTo>
                        <a:pt x="212" y="33"/>
                      </a:lnTo>
                      <a:lnTo>
                        <a:pt x="211" y="31"/>
                      </a:lnTo>
                      <a:lnTo>
                        <a:pt x="211" y="31"/>
                      </a:lnTo>
                      <a:lnTo>
                        <a:pt x="209" y="30"/>
                      </a:lnTo>
                      <a:lnTo>
                        <a:pt x="209" y="30"/>
                      </a:lnTo>
                      <a:close/>
                      <a:moveTo>
                        <a:pt x="209" y="50"/>
                      </a:moveTo>
                      <a:lnTo>
                        <a:pt x="209" y="50"/>
                      </a:lnTo>
                      <a:lnTo>
                        <a:pt x="206" y="51"/>
                      </a:lnTo>
                      <a:lnTo>
                        <a:pt x="206" y="51"/>
                      </a:lnTo>
                      <a:lnTo>
                        <a:pt x="205" y="53"/>
                      </a:lnTo>
                      <a:lnTo>
                        <a:pt x="205" y="53"/>
                      </a:lnTo>
                      <a:lnTo>
                        <a:pt x="206" y="55"/>
                      </a:lnTo>
                      <a:lnTo>
                        <a:pt x="206" y="55"/>
                      </a:lnTo>
                      <a:lnTo>
                        <a:pt x="209" y="56"/>
                      </a:lnTo>
                      <a:lnTo>
                        <a:pt x="209" y="56"/>
                      </a:lnTo>
                      <a:lnTo>
                        <a:pt x="211" y="55"/>
                      </a:lnTo>
                      <a:lnTo>
                        <a:pt x="211" y="55"/>
                      </a:lnTo>
                      <a:lnTo>
                        <a:pt x="212" y="53"/>
                      </a:lnTo>
                      <a:lnTo>
                        <a:pt x="212" y="53"/>
                      </a:lnTo>
                      <a:lnTo>
                        <a:pt x="211" y="51"/>
                      </a:lnTo>
                      <a:lnTo>
                        <a:pt x="211" y="51"/>
                      </a:lnTo>
                      <a:lnTo>
                        <a:pt x="209" y="50"/>
                      </a:lnTo>
                      <a:lnTo>
                        <a:pt x="209" y="50"/>
                      </a:lnTo>
                      <a:close/>
                      <a:moveTo>
                        <a:pt x="209" y="20"/>
                      </a:moveTo>
                      <a:lnTo>
                        <a:pt x="209" y="20"/>
                      </a:lnTo>
                      <a:lnTo>
                        <a:pt x="206" y="21"/>
                      </a:lnTo>
                      <a:lnTo>
                        <a:pt x="206" y="21"/>
                      </a:lnTo>
                      <a:lnTo>
                        <a:pt x="205" y="23"/>
                      </a:lnTo>
                      <a:lnTo>
                        <a:pt x="205" y="23"/>
                      </a:lnTo>
                      <a:lnTo>
                        <a:pt x="206" y="25"/>
                      </a:lnTo>
                      <a:lnTo>
                        <a:pt x="206" y="25"/>
                      </a:lnTo>
                      <a:lnTo>
                        <a:pt x="209" y="26"/>
                      </a:lnTo>
                      <a:lnTo>
                        <a:pt x="209" y="26"/>
                      </a:lnTo>
                      <a:lnTo>
                        <a:pt x="211" y="25"/>
                      </a:lnTo>
                      <a:lnTo>
                        <a:pt x="211" y="25"/>
                      </a:lnTo>
                      <a:lnTo>
                        <a:pt x="212" y="23"/>
                      </a:lnTo>
                      <a:lnTo>
                        <a:pt x="212" y="23"/>
                      </a:lnTo>
                      <a:lnTo>
                        <a:pt x="211" y="21"/>
                      </a:lnTo>
                      <a:lnTo>
                        <a:pt x="211" y="21"/>
                      </a:lnTo>
                      <a:lnTo>
                        <a:pt x="209" y="20"/>
                      </a:lnTo>
                      <a:lnTo>
                        <a:pt x="209" y="20"/>
                      </a:lnTo>
                      <a:close/>
                      <a:moveTo>
                        <a:pt x="209" y="9"/>
                      </a:moveTo>
                      <a:lnTo>
                        <a:pt x="209" y="9"/>
                      </a:lnTo>
                      <a:lnTo>
                        <a:pt x="206" y="10"/>
                      </a:lnTo>
                      <a:lnTo>
                        <a:pt x="206" y="10"/>
                      </a:lnTo>
                      <a:lnTo>
                        <a:pt x="205" y="14"/>
                      </a:lnTo>
                      <a:lnTo>
                        <a:pt x="205" y="14"/>
                      </a:lnTo>
                      <a:lnTo>
                        <a:pt x="206" y="16"/>
                      </a:lnTo>
                      <a:lnTo>
                        <a:pt x="206" y="16"/>
                      </a:lnTo>
                      <a:lnTo>
                        <a:pt x="209" y="17"/>
                      </a:lnTo>
                      <a:lnTo>
                        <a:pt x="209" y="17"/>
                      </a:lnTo>
                      <a:lnTo>
                        <a:pt x="211" y="16"/>
                      </a:lnTo>
                      <a:lnTo>
                        <a:pt x="211" y="16"/>
                      </a:lnTo>
                      <a:lnTo>
                        <a:pt x="212" y="14"/>
                      </a:lnTo>
                      <a:lnTo>
                        <a:pt x="212" y="14"/>
                      </a:lnTo>
                      <a:lnTo>
                        <a:pt x="211" y="10"/>
                      </a:lnTo>
                      <a:lnTo>
                        <a:pt x="211" y="10"/>
                      </a:lnTo>
                      <a:lnTo>
                        <a:pt x="209" y="9"/>
                      </a:lnTo>
                      <a:lnTo>
                        <a:pt x="209" y="9"/>
                      </a:lnTo>
                      <a:close/>
                      <a:moveTo>
                        <a:pt x="199" y="39"/>
                      </a:moveTo>
                      <a:lnTo>
                        <a:pt x="199" y="39"/>
                      </a:lnTo>
                      <a:lnTo>
                        <a:pt x="198" y="40"/>
                      </a:lnTo>
                      <a:lnTo>
                        <a:pt x="196" y="40"/>
                      </a:lnTo>
                      <a:lnTo>
                        <a:pt x="196" y="40"/>
                      </a:lnTo>
                      <a:lnTo>
                        <a:pt x="195" y="44"/>
                      </a:lnTo>
                      <a:lnTo>
                        <a:pt x="195" y="44"/>
                      </a:lnTo>
                      <a:lnTo>
                        <a:pt x="196" y="46"/>
                      </a:lnTo>
                      <a:lnTo>
                        <a:pt x="196" y="46"/>
                      </a:lnTo>
                      <a:lnTo>
                        <a:pt x="199" y="47"/>
                      </a:lnTo>
                      <a:lnTo>
                        <a:pt x="199" y="47"/>
                      </a:lnTo>
                      <a:lnTo>
                        <a:pt x="202" y="46"/>
                      </a:lnTo>
                      <a:lnTo>
                        <a:pt x="202" y="46"/>
                      </a:lnTo>
                      <a:lnTo>
                        <a:pt x="203" y="44"/>
                      </a:lnTo>
                      <a:lnTo>
                        <a:pt x="203" y="44"/>
                      </a:lnTo>
                      <a:lnTo>
                        <a:pt x="202" y="40"/>
                      </a:lnTo>
                      <a:lnTo>
                        <a:pt x="202" y="40"/>
                      </a:lnTo>
                      <a:lnTo>
                        <a:pt x="199" y="39"/>
                      </a:lnTo>
                      <a:lnTo>
                        <a:pt x="199" y="39"/>
                      </a:lnTo>
                      <a:close/>
                      <a:moveTo>
                        <a:pt x="199" y="30"/>
                      </a:moveTo>
                      <a:lnTo>
                        <a:pt x="199" y="30"/>
                      </a:lnTo>
                      <a:lnTo>
                        <a:pt x="196" y="31"/>
                      </a:lnTo>
                      <a:lnTo>
                        <a:pt x="196" y="31"/>
                      </a:lnTo>
                      <a:lnTo>
                        <a:pt x="195" y="33"/>
                      </a:lnTo>
                      <a:lnTo>
                        <a:pt x="195" y="33"/>
                      </a:lnTo>
                      <a:lnTo>
                        <a:pt x="196" y="36"/>
                      </a:lnTo>
                      <a:lnTo>
                        <a:pt x="196" y="36"/>
                      </a:lnTo>
                      <a:lnTo>
                        <a:pt x="199" y="37"/>
                      </a:lnTo>
                      <a:lnTo>
                        <a:pt x="199" y="37"/>
                      </a:lnTo>
                      <a:lnTo>
                        <a:pt x="202" y="36"/>
                      </a:lnTo>
                      <a:lnTo>
                        <a:pt x="202" y="36"/>
                      </a:lnTo>
                      <a:lnTo>
                        <a:pt x="203" y="33"/>
                      </a:lnTo>
                      <a:lnTo>
                        <a:pt x="203" y="33"/>
                      </a:lnTo>
                      <a:lnTo>
                        <a:pt x="202" y="31"/>
                      </a:lnTo>
                      <a:lnTo>
                        <a:pt x="202" y="31"/>
                      </a:lnTo>
                      <a:lnTo>
                        <a:pt x="199" y="30"/>
                      </a:lnTo>
                      <a:lnTo>
                        <a:pt x="199" y="30"/>
                      </a:lnTo>
                      <a:close/>
                      <a:moveTo>
                        <a:pt x="209" y="79"/>
                      </a:moveTo>
                      <a:lnTo>
                        <a:pt x="209" y="79"/>
                      </a:lnTo>
                      <a:lnTo>
                        <a:pt x="206" y="80"/>
                      </a:lnTo>
                      <a:lnTo>
                        <a:pt x="206" y="80"/>
                      </a:lnTo>
                      <a:lnTo>
                        <a:pt x="205" y="83"/>
                      </a:lnTo>
                      <a:lnTo>
                        <a:pt x="205" y="83"/>
                      </a:lnTo>
                      <a:lnTo>
                        <a:pt x="206" y="85"/>
                      </a:lnTo>
                      <a:lnTo>
                        <a:pt x="206" y="85"/>
                      </a:lnTo>
                      <a:lnTo>
                        <a:pt x="209" y="86"/>
                      </a:lnTo>
                      <a:lnTo>
                        <a:pt x="209" y="86"/>
                      </a:lnTo>
                      <a:lnTo>
                        <a:pt x="211" y="85"/>
                      </a:lnTo>
                      <a:lnTo>
                        <a:pt x="211" y="85"/>
                      </a:lnTo>
                      <a:lnTo>
                        <a:pt x="212" y="83"/>
                      </a:lnTo>
                      <a:lnTo>
                        <a:pt x="212" y="83"/>
                      </a:lnTo>
                      <a:lnTo>
                        <a:pt x="211" y="80"/>
                      </a:lnTo>
                      <a:lnTo>
                        <a:pt x="211" y="80"/>
                      </a:lnTo>
                      <a:lnTo>
                        <a:pt x="209" y="79"/>
                      </a:lnTo>
                      <a:lnTo>
                        <a:pt x="209" y="79"/>
                      </a:lnTo>
                      <a:close/>
                      <a:moveTo>
                        <a:pt x="199" y="20"/>
                      </a:moveTo>
                      <a:lnTo>
                        <a:pt x="199" y="20"/>
                      </a:lnTo>
                      <a:lnTo>
                        <a:pt x="196" y="21"/>
                      </a:lnTo>
                      <a:lnTo>
                        <a:pt x="196" y="21"/>
                      </a:lnTo>
                      <a:lnTo>
                        <a:pt x="195" y="23"/>
                      </a:lnTo>
                      <a:lnTo>
                        <a:pt x="195" y="23"/>
                      </a:lnTo>
                      <a:lnTo>
                        <a:pt x="196" y="25"/>
                      </a:lnTo>
                      <a:lnTo>
                        <a:pt x="196" y="25"/>
                      </a:lnTo>
                      <a:lnTo>
                        <a:pt x="199" y="26"/>
                      </a:lnTo>
                      <a:lnTo>
                        <a:pt x="199" y="26"/>
                      </a:lnTo>
                      <a:lnTo>
                        <a:pt x="202" y="25"/>
                      </a:lnTo>
                      <a:lnTo>
                        <a:pt x="202" y="25"/>
                      </a:lnTo>
                      <a:lnTo>
                        <a:pt x="203" y="23"/>
                      </a:lnTo>
                      <a:lnTo>
                        <a:pt x="203" y="23"/>
                      </a:lnTo>
                      <a:lnTo>
                        <a:pt x="202" y="21"/>
                      </a:lnTo>
                      <a:lnTo>
                        <a:pt x="202" y="21"/>
                      </a:lnTo>
                      <a:lnTo>
                        <a:pt x="199" y="20"/>
                      </a:lnTo>
                      <a:lnTo>
                        <a:pt x="199" y="20"/>
                      </a:lnTo>
                      <a:close/>
                      <a:moveTo>
                        <a:pt x="199" y="0"/>
                      </a:moveTo>
                      <a:lnTo>
                        <a:pt x="199" y="0"/>
                      </a:lnTo>
                      <a:lnTo>
                        <a:pt x="196" y="1"/>
                      </a:lnTo>
                      <a:lnTo>
                        <a:pt x="196" y="1"/>
                      </a:lnTo>
                      <a:lnTo>
                        <a:pt x="195" y="4"/>
                      </a:lnTo>
                      <a:lnTo>
                        <a:pt x="195" y="4"/>
                      </a:lnTo>
                      <a:lnTo>
                        <a:pt x="196" y="6"/>
                      </a:lnTo>
                      <a:lnTo>
                        <a:pt x="196" y="6"/>
                      </a:lnTo>
                      <a:lnTo>
                        <a:pt x="199" y="7"/>
                      </a:lnTo>
                      <a:lnTo>
                        <a:pt x="199" y="7"/>
                      </a:lnTo>
                      <a:lnTo>
                        <a:pt x="202" y="6"/>
                      </a:lnTo>
                      <a:lnTo>
                        <a:pt x="202" y="6"/>
                      </a:lnTo>
                      <a:lnTo>
                        <a:pt x="203" y="4"/>
                      </a:lnTo>
                      <a:lnTo>
                        <a:pt x="203" y="4"/>
                      </a:lnTo>
                      <a:lnTo>
                        <a:pt x="202" y="1"/>
                      </a:lnTo>
                      <a:lnTo>
                        <a:pt x="202" y="1"/>
                      </a:lnTo>
                      <a:lnTo>
                        <a:pt x="199" y="0"/>
                      </a:lnTo>
                      <a:lnTo>
                        <a:pt x="199" y="0"/>
                      </a:lnTo>
                      <a:close/>
                      <a:moveTo>
                        <a:pt x="199" y="9"/>
                      </a:moveTo>
                      <a:lnTo>
                        <a:pt x="199" y="9"/>
                      </a:lnTo>
                      <a:lnTo>
                        <a:pt x="196" y="10"/>
                      </a:lnTo>
                      <a:lnTo>
                        <a:pt x="196" y="10"/>
                      </a:lnTo>
                      <a:lnTo>
                        <a:pt x="195" y="14"/>
                      </a:lnTo>
                      <a:lnTo>
                        <a:pt x="195" y="14"/>
                      </a:lnTo>
                      <a:lnTo>
                        <a:pt x="196" y="16"/>
                      </a:lnTo>
                      <a:lnTo>
                        <a:pt x="196" y="16"/>
                      </a:lnTo>
                      <a:lnTo>
                        <a:pt x="199" y="17"/>
                      </a:lnTo>
                      <a:lnTo>
                        <a:pt x="199" y="17"/>
                      </a:lnTo>
                      <a:lnTo>
                        <a:pt x="202" y="16"/>
                      </a:lnTo>
                      <a:lnTo>
                        <a:pt x="202" y="16"/>
                      </a:lnTo>
                      <a:lnTo>
                        <a:pt x="203" y="14"/>
                      </a:lnTo>
                      <a:lnTo>
                        <a:pt x="203" y="14"/>
                      </a:lnTo>
                      <a:lnTo>
                        <a:pt x="202" y="10"/>
                      </a:lnTo>
                      <a:lnTo>
                        <a:pt x="202" y="10"/>
                      </a:lnTo>
                      <a:lnTo>
                        <a:pt x="199" y="9"/>
                      </a:lnTo>
                      <a:lnTo>
                        <a:pt x="199" y="9"/>
                      </a:lnTo>
                      <a:close/>
                      <a:moveTo>
                        <a:pt x="44" y="0"/>
                      </a:moveTo>
                      <a:lnTo>
                        <a:pt x="44" y="0"/>
                      </a:lnTo>
                      <a:lnTo>
                        <a:pt x="42" y="1"/>
                      </a:lnTo>
                      <a:lnTo>
                        <a:pt x="42" y="1"/>
                      </a:lnTo>
                      <a:lnTo>
                        <a:pt x="41" y="4"/>
                      </a:lnTo>
                      <a:lnTo>
                        <a:pt x="41" y="4"/>
                      </a:lnTo>
                      <a:lnTo>
                        <a:pt x="42" y="6"/>
                      </a:lnTo>
                      <a:lnTo>
                        <a:pt x="42" y="6"/>
                      </a:lnTo>
                      <a:lnTo>
                        <a:pt x="44" y="7"/>
                      </a:lnTo>
                      <a:lnTo>
                        <a:pt x="44" y="7"/>
                      </a:lnTo>
                      <a:lnTo>
                        <a:pt x="46" y="6"/>
                      </a:lnTo>
                      <a:lnTo>
                        <a:pt x="46" y="6"/>
                      </a:lnTo>
                      <a:lnTo>
                        <a:pt x="47" y="4"/>
                      </a:lnTo>
                      <a:lnTo>
                        <a:pt x="47" y="4"/>
                      </a:lnTo>
                      <a:lnTo>
                        <a:pt x="46" y="1"/>
                      </a:lnTo>
                      <a:lnTo>
                        <a:pt x="46" y="1"/>
                      </a:lnTo>
                      <a:lnTo>
                        <a:pt x="44" y="0"/>
                      </a:lnTo>
                      <a:lnTo>
                        <a:pt x="44" y="0"/>
                      </a:lnTo>
                      <a:close/>
                      <a:moveTo>
                        <a:pt x="14" y="30"/>
                      </a:moveTo>
                      <a:lnTo>
                        <a:pt x="14" y="30"/>
                      </a:lnTo>
                      <a:lnTo>
                        <a:pt x="12" y="31"/>
                      </a:lnTo>
                      <a:lnTo>
                        <a:pt x="12" y="31"/>
                      </a:lnTo>
                      <a:lnTo>
                        <a:pt x="11" y="33"/>
                      </a:lnTo>
                      <a:lnTo>
                        <a:pt x="11" y="33"/>
                      </a:lnTo>
                      <a:lnTo>
                        <a:pt x="12" y="36"/>
                      </a:lnTo>
                      <a:lnTo>
                        <a:pt x="12" y="36"/>
                      </a:lnTo>
                      <a:lnTo>
                        <a:pt x="14" y="37"/>
                      </a:lnTo>
                      <a:lnTo>
                        <a:pt x="14" y="37"/>
                      </a:lnTo>
                      <a:lnTo>
                        <a:pt x="16" y="36"/>
                      </a:lnTo>
                      <a:lnTo>
                        <a:pt x="17" y="36"/>
                      </a:lnTo>
                      <a:lnTo>
                        <a:pt x="17" y="36"/>
                      </a:lnTo>
                      <a:lnTo>
                        <a:pt x="17" y="33"/>
                      </a:lnTo>
                      <a:lnTo>
                        <a:pt x="17" y="33"/>
                      </a:lnTo>
                      <a:lnTo>
                        <a:pt x="16" y="31"/>
                      </a:lnTo>
                      <a:lnTo>
                        <a:pt x="16" y="31"/>
                      </a:lnTo>
                      <a:lnTo>
                        <a:pt x="14" y="30"/>
                      </a:lnTo>
                      <a:lnTo>
                        <a:pt x="14" y="30"/>
                      </a:lnTo>
                      <a:close/>
                      <a:moveTo>
                        <a:pt x="14" y="50"/>
                      </a:moveTo>
                      <a:lnTo>
                        <a:pt x="14" y="50"/>
                      </a:lnTo>
                      <a:lnTo>
                        <a:pt x="12" y="51"/>
                      </a:lnTo>
                      <a:lnTo>
                        <a:pt x="12" y="51"/>
                      </a:lnTo>
                      <a:lnTo>
                        <a:pt x="11" y="53"/>
                      </a:lnTo>
                      <a:lnTo>
                        <a:pt x="11" y="53"/>
                      </a:lnTo>
                      <a:lnTo>
                        <a:pt x="12" y="55"/>
                      </a:lnTo>
                      <a:lnTo>
                        <a:pt x="12" y="55"/>
                      </a:lnTo>
                      <a:lnTo>
                        <a:pt x="14" y="56"/>
                      </a:lnTo>
                      <a:lnTo>
                        <a:pt x="14" y="56"/>
                      </a:lnTo>
                      <a:lnTo>
                        <a:pt x="16" y="56"/>
                      </a:lnTo>
                      <a:lnTo>
                        <a:pt x="17" y="55"/>
                      </a:lnTo>
                      <a:lnTo>
                        <a:pt x="17" y="55"/>
                      </a:lnTo>
                      <a:lnTo>
                        <a:pt x="17" y="53"/>
                      </a:lnTo>
                      <a:lnTo>
                        <a:pt x="17" y="53"/>
                      </a:lnTo>
                      <a:lnTo>
                        <a:pt x="16" y="51"/>
                      </a:lnTo>
                      <a:lnTo>
                        <a:pt x="16" y="51"/>
                      </a:lnTo>
                      <a:lnTo>
                        <a:pt x="14" y="50"/>
                      </a:lnTo>
                      <a:lnTo>
                        <a:pt x="14" y="50"/>
                      </a:lnTo>
                      <a:close/>
                      <a:moveTo>
                        <a:pt x="14" y="20"/>
                      </a:moveTo>
                      <a:lnTo>
                        <a:pt x="14" y="20"/>
                      </a:lnTo>
                      <a:lnTo>
                        <a:pt x="12" y="21"/>
                      </a:lnTo>
                      <a:lnTo>
                        <a:pt x="12" y="21"/>
                      </a:lnTo>
                      <a:lnTo>
                        <a:pt x="11" y="23"/>
                      </a:lnTo>
                      <a:lnTo>
                        <a:pt x="11" y="23"/>
                      </a:lnTo>
                      <a:lnTo>
                        <a:pt x="12" y="25"/>
                      </a:lnTo>
                      <a:lnTo>
                        <a:pt x="12" y="25"/>
                      </a:lnTo>
                      <a:lnTo>
                        <a:pt x="14" y="26"/>
                      </a:lnTo>
                      <a:lnTo>
                        <a:pt x="14" y="26"/>
                      </a:lnTo>
                      <a:lnTo>
                        <a:pt x="16" y="26"/>
                      </a:lnTo>
                      <a:lnTo>
                        <a:pt x="17" y="25"/>
                      </a:lnTo>
                      <a:lnTo>
                        <a:pt x="17" y="25"/>
                      </a:lnTo>
                      <a:lnTo>
                        <a:pt x="17" y="23"/>
                      </a:lnTo>
                      <a:lnTo>
                        <a:pt x="17" y="23"/>
                      </a:lnTo>
                      <a:lnTo>
                        <a:pt x="16" y="21"/>
                      </a:lnTo>
                      <a:lnTo>
                        <a:pt x="16" y="21"/>
                      </a:lnTo>
                      <a:lnTo>
                        <a:pt x="14" y="20"/>
                      </a:lnTo>
                      <a:lnTo>
                        <a:pt x="14" y="20"/>
                      </a:lnTo>
                      <a:close/>
                      <a:moveTo>
                        <a:pt x="14" y="39"/>
                      </a:moveTo>
                      <a:lnTo>
                        <a:pt x="14" y="39"/>
                      </a:lnTo>
                      <a:lnTo>
                        <a:pt x="12" y="40"/>
                      </a:lnTo>
                      <a:lnTo>
                        <a:pt x="12" y="40"/>
                      </a:lnTo>
                      <a:lnTo>
                        <a:pt x="11" y="44"/>
                      </a:lnTo>
                      <a:lnTo>
                        <a:pt x="11" y="44"/>
                      </a:lnTo>
                      <a:lnTo>
                        <a:pt x="12" y="46"/>
                      </a:lnTo>
                      <a:lnTo>
                        <a:pt x="12" y="46"/>
                      </a:lnTo>
                      <a:lnTo>
                        <a:pt x="14" y="47"/>
                      </a:lnTo>
                      <a:lnTo>
                        <a:pt x="14" y="47"/>
                      </a:lnTo>
                      <a:lnTo>
                        <a:pt x="16" y="47"/>
                      </a:lnTo>
                      <a:lnTo>
                        <a:pt x="17" y="46"/>
                      </a:lnTo>
                      <a:lnTo>
                        <a:pt x="17" y="46"/>
                      </a:lnTo>
                      <a:lnTo>
                        <a:pt x="17" y="44"/>
                      </a:lnTo>
                      <a:lnTo>
                        <a:pt x="17" y="44"/>
                      </a:lnTo>
                      <a:lnTo>
                        <a:pt x="16" y="40"/>
                      </a:lnTo>
                      <a:lnTo>
                        <a:pt x="16" y="40"/>
                      </a:lnTo>
                      <a:lnTo>
                        <a:pt x="14" y="39"/>
                      </a:lnTo>
                      <a:lnTo>
                        <a:pt x="14" y="39"/>
                      </a:lnTo>
                      <a:close/>
                      <a:moveTo>
                        <a:pt x="14" y="9"/>
                      </a:moveTo>
                      <a:lnTo>
                        <a:pt x="14" y="9"/>
                      </a:lnTo>
                      <a:lnTo>
                        <a:pt x="12" y="10"/>
                      </a:lnTo>
                      <a:lnTo>
                        <a:pt x="12" y="10"/>
                      </a:lnTo>
                      <a:lnTo>
                        <a:pt x="11" y="12"/>
                      </a:lnTo>
                      <a:lnTo>
                        <a:pt x="11" y="14"/>
                      </a:lnTo>
                      <a:lnTo>
                        <a:pt x="11" y="14"/>
                      </a:lnTo>
                      <a:lnTo>
                        <a:pt x="12" y="16"/>
                      </a:lnTo>
                      <a:lnTo>
                        <a:pt x="12" y="16"/>
                      </a:lnTo>
                      <a:lnTo>
                        <a:pt x="14" y="17"/>
                      </a:lnTo>
                      <a:lnTo>
                        <a:pt x="14" y="17"/>
                      </a:lnTo>
                      <a:lnTo>
                        <a:pt x="16" y="17"/>
                      </a:lnTo>
                      <a:lnTo>
                        <a:pt x="17" y="16"/>
                      </a:lnTo>
                      <a:lnTo>
                        <a:pt x="17" y="16"/>
                      </a:lnTo>
                      <a:lnTo>
                        <a:pt x="17" y="14"/>
                      </a:lnTo>
                      <a:lnTo>
                        <a:pt x="17" y="14"/>
                      </a:lnTo>
                      <a:lnTo>
                        <a:pt x="16" y="10"/>
                      </a:lnTo>
                      <a:lnTo>
                        <a:pt x="16" y="10"/>
                      </a:lnTo>
                      <a:lnTo>
                        <a:pt x="14" y="9"/>
                      </a:lnTo>
                      <a:lnTo>
                        <a:pt x="14" y="9"/>
                      </a:lnTo>
                      <a:close/>
                      <a:moveTo>
                        <a:pt x="24" y="89"/>
                      </a:moveTo>
                      <a:lnTo>
                        <a:pt x="24" y="89"/>
                      </a:lnTo>
                      <a:lnTo>
                        <a:pt x="22" y="90"/>
                      </a:lnTo>
                      <a:lnTo>
                        <a:pt x="22" y="90"/>
                      </a:lnTo>
                      <a:lnTo>
                        <a:pt x="21" y="93"/>
                      </a:lnTo>
                      <a:lnTo>
                        <a:pt x="21" y="93"/>
                      </a:lnTo>
                      <a:lnTo>
                        <a:pt x="22" y="95"/>
                      </a:lnTo>
                      <a:lnTo>
                        <a:pt x="22" y="95"/>
                      </a:lnTo>
                      <a:lnTo>
                        <a:pt x="24" y="96"/>
                      </a:lnTo>
                      <a:lnTo>
                        <a:pt x="24" y="96"/>
                      </a:lnTo>
                      <a:lnTo>
                        <a:pt x="27" y="95"/>
                      </a:lnTo>
                      <a:lnTo>
                        <a:pt x="27" y="95"/>
                      </a:lnTo>
                      <a:lnTo>
                        <a:pt x="28" y="93"/>
                      </a:lnTo>
                      <a:lnTo>
                        <a:pt x="28" y="93"/>
                      </a:lnTo>
                      <a:lnTo>
                        <a:pt x="27" y="90"/>
                      </a:lnTo>
                      <a:lnTo>
                        <a:pt x="27" y="90"/>
                      </a:lnTo>
                      <a:lnTo>
                        <a:pt x="24" y="89"/>
                      </a:lnTo>
                      <a:lnTo>
                        <a:pt x="24" y="89"/>
                      </a:lnTo>
                      <a:close/>
                      <a:moveTo>
                        <a:pt x="5" y="30"/>
                      </a:moveTo>
                      <a:lnTo>
                        <a:pt x="5" y="30"/>
                      </a:lnTo>
                      <a:lnTo>
                        <a:pt x="1" y="31"/>
                      </a:lnTo>
                      <a:lnTo>
                        <a:pt x="1" y="31"/>
                      </a:lnTo>
                      <a:lnTo>
                        <a:pt x="0" y="33"/>
                      </a:lnTo>
                      <a:lnTo>
                        <a:pt x="0" y="33"/>
                      </a:lnTo>
                      <a:lnTo>
                        <a:pt x="1" y="36"/>
                      </a:lnTo>
                      <a:lnTo>
                        <a:pt x="1" y="36"/>
                      </a:lnTo>
                      <a:lnTo>
                        <a:pt x="5" y="37"/>
                      </a:lnTo>
                      <a:lnTo>
                        <a:pt x="5" y="37"/>
                      </a:lnTo>
                      <a:lnTo>
                        <a:pt x="6" y="36"/>
                      </a:lnTo>
                      <a:lnTo>
                        <a:pt x="7" y="36"/>
                      </a:lnTo>
                      <a:lnTo>
                        <a:pt x="7" y="36"/>
                      </a:lnTo>
                      <a:lnTo>
                        <a:pt x="8" y="33"/>
                      </a:lnTo>
                      <a:lnTo>
                        <a:pt x="8" y="33"/>
                      </a:lnTo>
                      <a:lnTo>
                        <a:pt x="7" y="31"/>
                      </a:lnTo>
                      <a:lnTo>
                        <a:pt x="7" y="31"/>
                      </a:lnTo>
                      <a:lnTo>
                        <a:pt x="5" y="30"/>
                      </a:lnTo>
                      <a:lnTo>
                        <a:pt x="5" y="30"/>
                      </a:lnTo>
                      <a:close/>
                      <a:moveTo>
                        <a:pt x="14" y="60"/>
                      </a:moveTo>
                      <a:lnTo>
                        <a:pt x="14" y="60"/>
                      </a:lnTo>
                      <a:lnTo>
                        <a:pt x="12" y="61"/>
                      </a:lnTo>
                      <a:lnTo>
                        <a:pt x="12" y="61"/>
                      </a:lnTo>
                      <a:lnTo>
                        <a:pt x="11" y="63"/>
                      </a:lnTo>
                      <a:lnTo>
                        <a:pt x="11" y="63"/>
                      </a:lnTo>
                      <a:lnTo>
                        <a:pt x="12" y="66"/>
                      </a:lnTo>
                      <a:lnTo>
                        <a:pt x="12" y="66"/>
                      </a:lnTo>
                      <a:lnTo>
                        <a:pt x="14" y="67"/>
                      </a:lnTo>
                      <a:lnTo>
                        <a:pt x="14" y="67"/>
                      </a:lnTo>
                      <a:lnTo>
                        <a:pt x="16" y="66"/>
                      </a:lnTo>
                      <a:lnTo>
                        <a:pt x="16" y="66"/>
                      </a:lnTo>
                      <a:lnTo>
                        <a:pt x="17" y="63"/>
                      </a:lnTo>
                      <a:lnTo>
                        <a:pt x="17" y="63"/>
                      </a:lnTo>
                      <a:lnTo>
                        <a:pt x="16" y="61"/>
                      </a:lnTo>
                      <a:lnTo>
                        <a:pt x="16" y="61"/>
                      </a:lnTo>
                      <a:lnTo>
                        <a:pt x="14" y="60"/>
                      </a:lnTo>
                      <a:lnTo>
                        <a:pt x="14" y="60"/>
                      </a:lnTo>
                      <a:close/>
                      <a:moveTo>
                        <a:pt x="24" y="79"/>
                      </a:moveTo>
                      <a:lnTo>
                        <a:pt x="24" y="79"/>
                      </a:lnTo>
                      <a:lnTo>
                        <a:pt x="22" y="80"/>
                      </a:lnTo>
                      <a:lnTo>
                        <a:pt x="22" y="80"/>
                      </a:lnTo>
                      <a:lnTo>
                        <a:pt x="21" y="83"/>
                      </a:lnTo>
                      <a:lnTo>
                        <a:pt x="21" y="83"/>
                      </a:lnTo>
                      <a:lnTo>
                        <a:pt x="22" y="85"/>
                      </a:lnTo>
                      <a:lnTo>
                        <a:pt x="22" y="85"/>
                      </a:lnTo>
                      <a:lnTo>
                        <a:pt x="24" y="86"/>
                      </a:lnTo>
                      <a:lnTo>
                        <a:pt x="24" y="86"/>
                      </a:lnTo>
                      <a:lnTo>
                        <a:pt x="27" y="85"/>
                      </a:lnTo>
                      <a:lnTo>
                        <a:pt x="27" y="85"/>
                      </a:lnTo>
                      <a:lnTo>
                        <a:pt x="28" y="83"/>
                      </a:lnTo>
                      <a:lnTo>
                        <a:pt x="28" y="83"/>
                      </a:lnTo>
                      <a:lnTo>
                        <a:pt x="27" y="80"/>
                      </a:lnTo>
                      <a:lnTo>
                        <a:pt x="27" y="80"/>
                      </a:lnTo>
                      <a:lnTo>
                        <a:pt x="24" y="79"/>
                      </a:lnTo>
                      <a:lnTo>
                        <a:pt x="24" y="79"/>
                      </a:lnTo>
                      <a:close/>
                      <a:moveTo>
                        <a:pt x="5" y="20"/>
                      </a:moveTo>
                      <a:lnTo>
                        <a:pt x="5" y="20"/>
                      </a:lnTo>
                      <a:lnTo>
                        <a:pt x="1" y="21"/>
                      </a:lnTo>
                      <a:lnTo>
                        <a:pt x="1" y="21"/>
                      </a:lnTo>
                      <a:lnTo>
                        <a:pt x="0" y="23"/>
                      </a:lnTo>
                      <a:lnTo>
                        <a:pt x="0" y="23"/>
                      </a:lnTo>
                      <a:lnTo>
                        <a:pt x="1" y="25"/>
                      </a:lnTo>
                      <a:lnTo>
                        <a:pt x="1" y="25"/>
                      </a:lnTo>
                      <a:lnTo>
                        <a:pt x="5" y="26"/>
                      </a:lnTo>
                      <a:lnTo>
                        <a:pt x="5" y="26"/>
                      </a:lnTo>
                      <a:lnTo>
                        <a:pt x="6" y="26"/>
                      </a:lnTo>
                      <a:lnTo>
                        <a:pt x="7" y="25"/>
                      </a:lnTo>
                      <a:lnTo>
                        <a:pt x="7" y="25"/>
                      </a:lnTo>
                      <a:lnTo>
                        <a:pt x="8" y="23"/>
                      </a:lnTo>
                      <a:lnTo>
                        <a:pt x="8" y="23"/>
                      </a:lnTo>
                      <a:lnTo>
                        <a:pt x="7" y="21"/>
                      </a:lnTo>
                      <a:lnTo>
                        <a:pt x="7" y="21"/>
                      </a:lnTo>
                      <a:lnTo>
                        <a:pt x="5" y="20"/>
                      </a:lnTo>
                      <a:lnTo>
                        <a:pt x="5" y="20"/>
                      </a:lnTo>
                      <a:close/>
                      <a:moveTo>
                        <a:pt x="14" y="69"/>
                      </a:moveTo>
                      <a:lnTo>
                        <a:pt x="14" y="69"/>
                      </a:lnTo>
                      <a:lnTo>
                        <a:pt x="12" y="70"/>
                      </a:lnTo>
                      <a:lnTo>
                        <a:pt x="12" y="70"/>
                      </a:lnTo>
                      <a:lnTo>
                        <a:pt x="11" y="73"/>
                      </a:lnTo>
                      <a:lnTo>
                        <a:pt x="11" y="73"/>
                      </a:lnTo>
                      <a:lnTo>
                        <a:pt x="12" y="76"/>
                      </a:lnTo>
                      <a:lnTo>
                        <a:pt x="12" y="76"/>
                      </a:lnTo>
                      <a:lnTo>
                        <a:pt x="14" y="77"/>
                      </a:lnTo>
                      <a:lnTo>
                        <a:pt x="14" y="77"/>
                      </a:lnTo>
                      <a:lnTo>
                        <a:pt x="16" y="76"/>
                      </a:lnTo>
                      <a:lnTo>
                        <a:pt x="16" y="76"/>
                      </a:lnTo>
                      <a:lnTo>
                        <a:pt x="17" y="73"/>
                      </a:lnTo>
                      <a:lnTo>
                        <a:pt x="17" y="73"/>
                      </a:lnTo>
                      <a:lnTo>
                        <a:pt x="16" y="70"/>
                      </a:lnTo>
                      <a:lnTo>
                        <a:pt x="16" y="70"/>
                      </a:lnTo>
                      <a:lnTo>
                        <a:pt x="14" y="69"/>
                      </a:lnTo>
                      <a:lnTo>
                        <a:pt x="14" y="69"/>
                      </a:lnTo>
                      <a:close/>
                      <a:moveTo>
                        <a:pt x="14" y="79"/>
                      </a:moveTo>
                      <a:lnTo>
                        <a:pt x="14" y="79"/>
                      </a:lnTo>
                      <a:lnTo>
                        <a:pt x="12" y="80"/>
                      </a:lnTo>
                      <a:lnTo>
                        <a:pt x="12" y="80"/>
                      </a:lnTo>
                      <a:lnTo>
                        <a:pt x="11" y="83"/>
                      </a:lnTo>
                      <a:lnTo>
                        <a:pt x="11" y="83"/>
                      </a:lnTo>
                      <a:lnTo>
                        <a:pt x="12" y="85"/>
                      </a:lnTo>
                      <a:lnTo>
                        <a:pt x="12" y="85"/>
                      </a:lnTo>
                      <a:lnTo>
                        <a:pt x="14" y="86"/>
                      </a:lnTo>
                      <a:lnTo>
                        <a:pt x="14" y="86"/>
                      </a:lnTo>
                      <a:lnTo>
                        <a:pt x="16" y="85"/>
                      </a:lnTo>
                      <a:lnTo>
                        <a:pt x="16" y="85"/>
                      </a:lnTo>
                      <a:lnTo>
                        <a:pt x="17" y="83"/>
                      </a:lnTo>
                      <a:lnTo>
                        <a:pt x="17" y="83"/>
                      </a:lnTo>
                      <a:lnTo>
                        <a:pt x="17" y="80"/>
                      </a:lnTo>
                      <a:lnTo>
                        <a:pt x="17" y="80"/>
                      </a:lnTo>
                      <a:lnTo>
                        <a:pt x="16" y="80"/>
                      </a:lnTo>
                      <a:lnTo>
                        <a:pt x="14" y="79"/>
                      </a:lnTo>
                      <a:lnTo>
                        <a:pt x="14" y="79"/>
                      </a:lnTo>
                      <a:close/>
                      <a:moveTo>
                        <a:pt x="5" y="39"/>
                      </a:moveTo>
                      <a:lnTo>
                        <a:pt x="5" y="39"/>
                      </a:lnTo>
                      <a:lnTo>
                        <a:pt x="1" y="40"/>
                      </a:lnTo>
                      <a:lnTo>
                        <a:pt x="1" y="40"/>
                      </a:lnTo>
                      <a:lnTo>
                        <a:pt x="0" y="44"/>
                      </a:lnTo>
                      <a:lnTo>
                        <a:pt x="0" y="44"/>
                      </a:lnTo>
                      <a:lnTo>
                        <a:pt x="1" y="46"/>
                      </a:lnTo>
                      <a:lnTo>
                        <a:pt x="1" y="46"/>
                      </a:lnTo>
                      <a:lnTo>
                        <a:pt x="5" y="47"/>
                      </a:lnTo>
                      <a:lnTo>
                        <a:pt x="5" y="47"/>
                      </a:lnTo>
                      <a:lnTo>
                        <a:pt x="6" y="47"/>
                      </a:lnTo>
                      <a:lnTo>
                        <a:pt x="7" y="46"/>
                      </a:lnTo>
                      <a:lnTo>
                        <a:pt x="7" y="46"/>
                      </a:lnTo>
                      <a:lnTo>
                        <a:pt x="8" y="44"/>
                      </a:lnTo>
                      <a:lnTo>
                        <a:pt x="8" y="44"/>
                      </a:lnTo>
                      <a:lnTo>
                        <a:pt x="7" y="40"/>
                      </a:lnTo>
                      <a:lnTo>
                        <a:pt x="7" y="40"/>
                      </a:lnTo>
                      <a:lnTo>
                        <a:pt x="5" y="39"/>
                      </a:lnTo>
                      <a:lnTo>
                        <a:pt x="5" y="39"/>
                      </a:lnTo>
                      <a:close/>
                      <a:moveTo>
                        <a:pt x="24" y="9"/>
                      </a:moveTo>
                      <a:lnTo>
                        <a:pt x="24" y="9"/>
                      </a:lnTo>
                      <a:lnTo>
                        <a:pt x="22" y="10"/>
                      </a:lnTo>
                      <a:lnTo>
                        <a:pt x="22" y="10"/>
                      </a:lnTo>
                      <a:lnTo>
                        <a:pt x="21" y="14"/>
                      </a:lnTo>
                      <a:lnTo>
                        <a:pt x="21" y="14"/>
                      </a:lnTo>
                      <a:lnTo>
                        <a:pt x="22" y="16"/>
                      </a:lnTo>
                      <a:lnTo>
                        <a:pt x="22" y="16"/>
                      </a:lnTo>
                      <a:lnTo>
                        <a:pt x="24" y="17"/>
                      </a:lnTo>
                      <a:lnTo>
                        <a:pt x="24" y="17"/>
                      </a:lnTo>
                      <a:lnTo>
                        <a:pt x="27" y="16"/>
                      </a:lnTo>
                      <a:lnTo>
                        <a:pt x="27" y="16"/>
                      </a:lnTo>
                      <a:lnTo>
                        <a:pt x="28" y="14"/>
                      </a:lnTo>
                      <a:lnTo>
                        <a:pt x="28" y="14"/>
                      </a:lnTo>
                      <a:lnTo>
                        <a:pt x="27" y="10"/>
                      </a:lnTo>
                      <a:lnTo>
                        <a:pt x="27" y="10"/>
                      </a:lnTo>
                      <a:lnTo>
                        <a:pt x="24" y="9"/>
                      </a:lnTo>
                      <a:lnTo>
                        <a:pt x="24" y="9"/>
                      </a:lnTo>
                      <a:close/>
                      <a:moveTo>
                        <a:pt x="57" y="90"/>
                      </a:moveTo>
                      <a:lnTo>
                        <a:pt x="57" y="90"/>
                      </a:lnTo>
                      <a:lnTo>
                        <a:pt x="54" y="89"/>
                      </a:lnTo>
                      <a:lnTo>
                        <a:pt x="54" y="89"/>
                      </a:lnTo>
                      <a:lnTo>
                        <a:pt x="53" y="89"/>
                      </a:lnTo>
                      <a:lnTo>
                        <a:pt x="51" y="90"/>
                      </a:lnTo>
                      <a:lnTo>
                        <a:pt x="51" y="90"/>
                      </a:lnTo>
                      <a:lnTo>
                        <a:pt x="50" y="93"/>
                      </a:lnTo>
                      <a:lnTo>
                        <a:pt x="50" y="93"/>
                      </a:lnTo>
                      <a:lnTo>
                        <a:pt x="51" y="95"/>
                      </a:lnTo>
                      <a:lnTo>
                        <a:pt x="51" y="95"/>
                      </a:lnTo>
                      <a:lnTo>
                        <a:pt x="53" y="96"/>
                      </a:lnTo>
                      <a:lnTo>
                        <a:pt x="54" y="96"/>
                      </a:lnTo>
                      <a:lnTo>
                        <a:pt x="54" y="96"/>
                      </a:lnTo>
                      <a:lnTo>
                        <a:pt x="56" y="95"/>
                      </a:lnTo>
                      <a:lnTo>
                        <a:pt x="56" y="95"/>
                      </a:lnTo>
                      <a:lnTo>
                        <a:pt x="58" y="93"/>
                      </a:lnTo>
                      <a:lnTo>
                        <a:pt x="58" y="93"/>
                      </a:lnTo>
                      <a:lnTo>
                        <a:pt x="57" y="90"/>
                      </a:lnTo>
                      <a:lnTo>
                        <a:pt x="57" y="90"/>
                      </a:lnTo>
                      <a:close/>
                      <a:moveTo>
                        <a:pt x="159" y="89"/>
                      </a:moveTo>
                      <a:lnTo>
                        <a:pt x="159" y="89"/>
                      </a:lnTo>
                      <a:lnTo>
                        <a:pt x="157" y="90"/>
                      </a:lnTo>
                      <a:lnTo>
                        <a:pt x="157" y="90"/>
                      </a:lnTo>
                      <a:lnTo>
                        <a:pt x="156" y="93"/>
                      </a:lnTo>
                      <a:lnTo>
                        <a:pt x="156" y="93"/>
                      </a:lnTo>
                      <a:lnTo>
                        <a:pt x="157" y="95"/>
                      </a:lnTo>
                      <a:lnTo>
                        <a:pt x="157" y="95"/>
                      </a:lnTo>
                      <a:lnTo>
                        <a:pt x="159" y="96"/>
                      </a:lnTo>
                      <a:lnTo>
                        <a:pt x="159" y="96"/>
                      </a:lnTo>
                      <a:lnTo>
                        <a:pt x="162" y="95"/>
                      </a:lnTo>
                      <a:lnTo>
                        <a:pt x="162" y="95"/>
                      </a:lnTo>
                      <a:lnTo>
                        <a:pt x="163" y="93"/>
                      </a:lnTo>
                      <a:lnTo>
                        <a:pt x="163" y="93"/>
                      </a:lnTo>
                      <a:lnTo>
                        <a:pt x="162" y="90"/>
                      </a:lnTo>
                      <a:lnTo>
                        <a:pt x="162" y="90"/>
                      </a:lnTo>
                      <a:lnTo>
                        <a:pt x="161" y="89"/>
                      </a:lnTo>
                      <a:lnTo>
                        <a:pt x="159" y="89"/>
                      </a:lnTo>
                      <a:lnTo>
                        <a:pt x="159" y="89"/>
                      </a:lnTo>
                      <a:close/>
                      <a:moveTo>
                        <a:pt x="159" y="60"/>
                      </a:moveTo>
                      <a:lnTo>
                        <a:pt x="159" y="60"/>
                      </a:lnTo>
                      <a:lnTo>
                        <a:pt x="157" y="61"/>
                      </a:lnTo>
                      <a:lnTo>
                        <a:pt x="157" y="61"/>
                      </a:lnTo>
                      <a:lnTo>
                        <a:pt x="156" y="63"/>
                      </a:lnTo>
                      <a:lnTo>
                        <a:pt x="156" y="63"/>
                      </a:lnTo>
                      <a:lnTo>
                        <a:pt x="157" y="66"/>
                      </a:lnTo>
                      <a:lnTo>
                        <a:pt x="157" y="66"/>
                      </a:lnTo>
                      <a:lnTo>
                        <a:pt x="159" y="67"/>
                      </a:lnTo>
                      <a:lnTo>
                        <a:pt x="159" y="67"/>
                      </a:lnTo>
                      <a:lnTo>
                        <a:pt x="162" y="66"/>
                      </a:lnTo>
                      <a:lnTo>
                        <a:pt x="162" y="66"/>
                      </a:lnTo>
                      <a:lnTo>
                        <a:pt x="163" y="63"/>
                      </a:lnTo>
                      <a:lnTo>
                        <a:pt x="163" y="63"/>
                      </a:lnTo>
                      <a:lnTo>
                        <a:pt x="162" y="61"/>
                      </a:lnTo>
                      <a:lnTo>
                        <a:pt x="162" y="61"/>
                      </a:lnTo>
                      <a:lnTo>
                        <a:pt x="159" y="60"/>
                      </a:lnTo>
                      <a:lnTo>
                        <a:pt x="159" y="60"/>
                      </a:lnTo>
                      <a:close/>
                      <a:moveTo>
                        <a:pt x="159" y="69"/>
                      </a:moveTo>
                      <a:lnTo>
                        <a:pt x="159" y="69"/>
                      </a:lnTo>
                      <a:lnTo>
                        <a:pt x="157" y="70"/>
                      </a:lnTo>
                      <a:lnTo>
                        <a:pt x="157" y="70"/>
                      </a:lnTo>
                      <a:lnTo>
                        <a:pt x="156" y="73"/>
                      </a:lnTo>
                      <a:lnTo>
                        <a:pt x="156" y="73"/>
                      </a:lnTo>
                      <a:lnTo>
                        <a:pt x="157" y="76"/>
                      </a:lnTo>
                      <a:lnTo>
                        <a:pt x="157" y="76"/>
                      </a:lnTo>
                      <a:lnTo>
                        <a:pt x="159" y="77"/>
                      </a:lnTo>
                      <a:lnTo>
                        <a:pt x="159" y="77"/>
                      </a:lnTo>
                      <a:lnTo>
                        <a:pt x="162" y="76"/>
                      </a:lnTo>
                      <a:lnTo>
                        <a:pt x="162" y="76"/>
                      </a:lnTo>
                      <a:lnTo>
                        <a:pt x="163" y="73"/>
                      </a:lnTo>
                      <a:lnTo>
                        <a:pt x="163" y="73"/>
                      </a:lnTo>
                      <a:lnTo>
                        <a:pt x="162" y="70"/>
                      </a:lnTo>
                      <a:lnTo>
                        <a:pt x="162" y="70"/>
                      </a:lnTo>
                      <a:lnTo>
                        <a:pt x="159" y="69"/>
                      </a:lnTo>
                      <a:lnTo>
                        <a:pt x="159" y="69"/>
                      </a:lnTo>
                      <a:close/>
                      <a:moveTo>
                        <a:pt x="159" y="79"/>
                      </a:moveTo>
                      <a:lnTo>
                        <a:pt x="159" y="79"/>
                      </a:lnTo>
                      <a:lnTo>
                        <a:pt x="157" y="80"/>
                      </a:lnTo>
                      <a:lnTo>
                        <a:pt x="157" y="80"/>
                      </a:lnTo>
                      <a:lnTo>
                        <a:pt x="156" y="83"/>
                      </a:lnTo>
                      <a:lnTo>
                        <a:pt x="156" y="83"/>
                      </a:lnTo>
                      <a:lnTo>
                        <a:pt x="157" y="85"/>
                      </a:lnTo>
                      <a:lnTo>
                        <a:pt x="157" y="85"/>
                      </a:lnTo>
                      <a:lnTo>
                        <a:pt x="159" y="86"/>
                      </a:lnTo>
                      <a:lnTo>
                        <a:pt x="159" y="86"/>
                      </a:lnTo>
                      <a:lnTo>
                        <a:pt x="162" y="85"/>
                      </a:lnTo>
                      <a:lnTo>
                        <a:pt x="162" y="85"/>
                      </a:lnTo>
                      <a:lnTo>
                        <a:pt x="163" y="83"/>
                      </a:lnTo>
                      <a:lnTo>
                        <a:pt x="163" y="83"/>
                      </a:lnTo>
                      <a:lnTo>
                        <a:pt x="162" y="80"/>
                      </a:lnTo>
                      <a:lnTo>
                        <a:pt x="162" y="80"/>
                      </a:lnTo>
                      <a:lnTo>
                        <a:pt x="161" y="80"/>
                      </a:lnTo>
                      <a:lnTo>
                        <a:pt x="159" y="79"/>
                      </a:lnTo>
                      <a:lnTo>
                        <a:pt x="159" y="79"/>
                      </a:lnTo>
                      <a:close/>
                      <a:moveTo>
                        <a:pt x="34" y="89"/>
                      </a:moveTo>
                      <a:lnTo>
                        <a:pt x="34" y="89"/>
                      </a:lnTo>
                      <a:lnTo>
                        <a:pt x="31" y="90"/>
                      </a:lnTo>
                      <a:lnTo>
                        <a:pt x="31" y="90"/>
                      </a:lnTo>
                      <a:lnTo>
                        <a:pt x="30" y="93"/>
                      </a:lnTo>
                      <a:lnTo>
                        <a:pt x="30" y="93"/>
                      </a:lnTo>
                      <a:lnTo>
                        <a:pt x="31" y="95"/>
                      </a:lnTo>
                      <a:lnTo>
                        <a:pt x="31" y="95"/>
                      </a:lnTo>
                      <a:lnTo>
                        <a:pt x="34" y="96"/>
                      </a:lnTo>
                      <a:lnTo>
                        <a:pt x="34" y="96"/>
                      </a:lnTo>
                      <a:lnTo>
                        <a:pt x="37" y="95"/>
                      </a:lnTo>
                      <a:lnTo>
                        <a:pt x="37" y="95"/>
                      </a:lnTo>
                      <a:lnTo>
                        <a:pt x="38" y="93"/>
                      </a:lnTo>
                      <a:lnTo>
                        <a:pt x="38" y="93"/>
                      </a:lnTo>
                      <a:lnTo>
                        <a:pt x="37" y="90"/>
                      </a:lnTo>
                      <a:lnTo>
                        <a:pt x="37" y="90"/>
                      </a:lnTo>
                      <a:lnTo>
                        <a:pt x="34" y="89"/>
                      </a:lnTo>
                      <a:lnTo>
                        <a:pt x="34" y="89"/>
                      </a:lnTo>
                      <a:close/>
                      <a:moveTo>
                        <a:pt x="24" y="0"/>
                      </a:moveTo>
                      <a:lnTo>
                        <a:pt x="24" y="0"/>
                      </a:lnTo>
                      <a:lnTo>
                        <a:pt x="22" y="1"/>
                      </a:lnTo>
                      <a:lnTo>
                        <a:pt x="22" y="1"/>
                      </a:lnTo>
                      <a:lnTo>
                        <a:pt x="21" y="4"/>
                      </a:lnTo>
                      <a:lnTo>
                        <a:pt x="21" y="4"/>
                      </a:lnTo>
                      <a:lnTo>
                        <a:pt x="22" y="6"/>
                      </a:lnTo>
                      <a:lnTo>
                        <a:pt x="22" y="6"/>
                      </a:lnTo>
                      <a:lnTo>
                        <a:pt x="24" y="7"/>
                      </a:lnTo>
                      <a:lnTo>
                        <a:pt x="24" y="7"/>
                      </a:lnTo>
                      <a:lnTo>
                        <a:pt x="27" y="6"/>
                      </a:lnTo>
                      <a:lnTo>
                        <a:pt x="27" y="6"/>
                      </a:lnTo>
                      <a:lnTo>
                        <a:pt x="28" y="4"/>
                      </a:lnTo>
                      <a:lnTo>
                        <a:pt x="28" y="4"/>
                      </a:lnTo>
                      <a:lnTo>
                        <a:pt x="27" y="1"/>
                      </a:lnTo>
                      <a:lnTo>
                        <a:pt x="27" y="1"/>
                      </a:lnTo>
                      <a:lnTo>
                        <a:pt x="24" y="0"/>
                      </a:lnTo>
                      <a:lnTo>
                        <a:pt x="24" y="0"/>
                      </a:lnTo>
                      <a:close/>
                      <a:moveTo>
                        <a:pt x="34" y="0"/>
                      </a:moveTo>
                      <a:lnTo>
                        <a:pt x="34" y="0"/>
                      </a:lnTo>
                      <a:lnTo>
                        <a:pt x="31" y="1"/>
                      </a:lnTo>
                      <a:lnTo>
                        <a:pt x="31" y="1"/>
                      </a:lnTo>
                      <a:lnTo>
                        <a:pt x="30" y="4"/>
                      </a:lnTo>
                      <a:lnTo>
                        <a:pt x="30" y="4"/>
                      </a:lnTo>
                      <a:lnTo>
                        <a:pt x="31" y="6"/>
                      </a:lnTo>
                      <a:lnTo>
                        <a:pt x="31" y="6"/>
                      </a:lnTo>
                      <a:lnTo>
                        <a:pt x="34" y="7"/>
                      </a:lnTo>
                      <a:lnTo>
                        <a:pt x="34" y="7"/>
                      </a:lnTo>
                      <a:lnTo>
                        <a:pt x="37" y="6"/>
                      </a:lnTo>
                      <a:lnTo>
                        <a:pt x="37" y="6"/>
                      </a:lnTo>
                      <a:lnTo>
                        <a:pt x="38" y="4"/>
                      </a:lnTo>
                      <a:lnTo>
                        <a:pt x="38" y="4"/>
                      </a:lnTo>
                      <a:lnTo>
                        <a:pt x="37" y="1"/>
                      </a:lnTo>
                      <a:lnTo>
                        <a:pt x="37" y="1"/>
                      </a:lnTo>
                      <a:lnTo>
                        <a:pt x="34" y="0"/>
                      </a:lnTo>
                      <a:lnTo>
                        <a:pt x="34" y="0"/>
                      </a:lnTo>
                      <a:close/>
                      <a:moveTo>
                        <a:pt x="44" y="89"/>
                      </a:moveTo>
                      <a:lnTo>
                        <a:pt x="44" y="89"/>
                      </a:lnTo>
                      <a:lnTo>
                        <a:pt x="42" y="89"/>
                      </a:lnTo>
                      <a:lnTo>
                        <a:pt x="41" y="90"/>
                      </a:lnTo>
                      <a:lnTo>
                        <a:pt x="41" y="90"/>
                      </a:lnTo>
                      <a:lnTo>
                        <a:pt x="41" y="93"/>
                      </a:lnTo>
                      <a:lnTo>
                        <a:pt x="41" y="93"/>
                      </a:lnTo>
                      <a:lnTo>
                        <a:pt x="41" y="95"/>
                      </a:lnTo>
                      <a:lnTo>
                        <a:pt x="41" y="95"/>
                      </a:lnTo>
                      <a:lnTo>
                        <a:pt x="43" y="96"/>
                      </a:lnTo>
                      <a:lnTo>
                        <a:pt x="44" y="96"/>
                      </a:lnTo>
                      <a:lnTo>
                        <a:pt x="44" y="96"/>
                      </a:lnTo>
                      <a:lnTo>
                        <a:pt x="46" y="95"/>
                      </a:lnTo>
                      <a:lnTo>
                        <a:pt x="46" y="95"/>
                      </a:lnTo>
                      <a:lnTo>
                        <a:pt x="47" y="93"/>
                      </a:lnTo>
                      <a:lnTo>
                        <a:pt x="47" y="93"/>
                      </a:lnTo>
                      <a:lnTo>
                        <a:pt x="46" y="90"/>
                      </a:lnTo>
                      <a:lnTo>
                        <a:pt x="46" y="90"/>
                      </a:lnTo>
                      <a:lnTo>
                        <a:pt x="44" y="89"/>
                      </a:lnTo>
                      <a:lnTo>
                        <a:pt x="44" y="89"/>
                      </a:lnTo>
                      <a:close/>
                      <a:moveTo>
                        <a:pt x="159" y="50"/>
                      </a:moveTo>
                      <a:lnTo>
                        <a:pt x="159" y="50"/>
                      </a:lnTo>
                      <a:lnTo>
                        <a:pt x="157" y="51"/>
                      </a:lnTo>
                      <a:lnTo>
                        <a:pt x="157" y="51"/>
                      </a:lnTo>
                      <a:lnTo>
                        <a:pt x="156" y="53"/>
                      </a:lnTo>
                      <a:lnTo>
                        <a:pt x="156" y="53"/>
                      </a:lnTo>
                      <a:lnTo>
                        <a:pt x="157" y="55"/>
                      </a:lnTo>
                      <a:lnTo>
                        <a:pt x="157" y="55"/>
                      </a:lnTo>
                      <a:lnTo>
                        <a:pt x="159" y="56"/>
                      </a:lnTo>
                      <a:lnTo>
                        <a:pt x="159" y="56"/>
                      </a:lnTo>
                      <a:lnTo>
                        <a:pt x="162" y="55"/>
                      </a:lnTo>
                      <a:lnTo>
                        <a:pt x="162" y="55"/>
                      </a:lnTo>
                      <a:lnTo>
                        <a:pt x="163" y="53"/>
                      </a:lnTo>
                      <a:lnTo>
                        <a:pt x="163" y="53"/>
                      </a:lnTo>
                      <a:lnTo>
                        <a:pt x="162" y="51"/>
                      </a:lnTo>
                      <a:lnTo>
                        <a:pt x="162" y="51"/>
                      </a:lnTo>
                      <a:lnTo>
                        <a:pt x="159" y="50"/>
                      </a:lnTo>
                      <a:lnTo>
                        <a:pt x="159" y="50"/>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39" name="矩形 2071"/>
              <p:cNvSpPr/>
              <p:nvPr/>
            </p:nvSpPr>
            <p:spPr>
              <a:xfrm>
                <a:off x="2689129" y="2562018"/>
                <a:ext cx="655616" cy="439196"/>
              </a:xfrm>
              <a:prstGeom prst="rect">
                <a:avLst/>
              </a:prstGeom>
            </p:spPr>
            <p:txBody>
              <a:bodyPr wrap="square">
                <a:spAutoFit/>
              </a:bodyPr>
              <a:lstStyle/>
              <a:p>
                <a:pPr algn="ctr" defTabSz="381396"/>
                <a:r>
                  <a:rPr lang="en-US" altLang="zh-CN" sz="1200" dirty="0">
                    <a:ln w="12700" cmpd="sng">
                      <a:noFill/>
                      <a:prstDash val="solid"/>
                    </a:ln>
                    <a:latin typeface="微软雅黑" panose="020B0503020204020204" pitchFamily="34" charset="-122"/>
                    <a:ea typeface="微软雅黑" panose="020B0503020204020204" pitchFamily="34" charset="-122"/>
                  </a:rPr>
                  <a:t>BMC</a:t>
                </a:r>
              </a:p>
              <a:p>
                <a:pPr algn="ctr" defTabSz="381396"/>
                <a:r>
                  <a:rPr lang="zh-CN" altLang="en-US" sz="1200" dirty="0">
                    <a:ln w="12700" cmpd="sng">
                      <a:noFill/>
                      <a:prstDash val="solid"/>
                    </a:ln>
                    <a:latin typeface="微软雅黑" panose="020B0503020204020204" pitchFamily="34" charset="-122"/>
                    <a:ea typeface="微软雅黑" panose="020B0503020204020204" pitchFamily="34" charset="-122"/>
                  </a:rPr>
                  <a:t>智能管理芯片</a:t>
                </a:r>
              </a:p>
            </p:txBody>
          </p:sp>
          <p:sp>
            <p:nvSpPr>
              <p:cNvPr id="140" name="矩形 157"/>
              <p:cNvSpPr/>
              <p:nvPr/>
            </p:nvSpPr>
            <p:spPr>
              <a:xfrm>
                <a:off x="2685279" y="3497717"/>
                <a:ext cx="658831" cy="439196"/>
              </a:xfrm>
              <a:prstGeom prst="rect">
                <a:avLst/>
              </a:prstGeom>
            </p:spPr>
            <p:txBody>
              <a:bodyPr wrap="square">
                <a:spAutoFit/>
              </a:bodyPr>
              <a:lstStyle/>
              <a:p>
                <a:pPr algn="ctr" defTabSz="381396"/>
                <a:r>
                  <a:rPr lang="en-US" altLang="zh-CN" sz="1200" dirty="0">
                    <a:ln w="12700" cmpd="sng">
                      <a:noFill/>
                      <a:prstDash val="solid"/>
                    </a:ln>
                    <a:latin typeface="微软雅黑" panose="020B0503020204020204" pitchFamily="34" charset="-122"/>
                    <a:ea typeface="微软雅黑" panose="020B0503020204020204" pitchFamily="34" charset="-122"/>
                  </a:rPr>
                  <a:t>NIC</a:t>
                </a:r>
              </a:p>
              <a:p>
                <a:pPr algn="ctr" defTabSz="381396"/>
                <a:r>
                  <a:rPr lang="zh-CN" altLang="en-US" sz="1200" dirty="0">
                    <a:ln w="12700" cmpd="sng">
                      <a:noFill/>
                      <a:prstDash val="solid"/>
                    </a:ln>
                    <a:latin typeface="微软雅黑" panose="020B0503020204020204" pitchFamily="34" charset="-122"/>
                    <a:ea typeface="微软雅黑" panose="020B0503020204020204" pitchFamily="34" charset="-122"/>
                  </a:rPr>
                  <a:t>智能网络芯片</a:t>
                </a:r>
                <a:endParaRPr lang="en-US" altLang="zh-CN" sz="1200" dirty="0">
                  <a:ln w="12700" cmpd="sng">
                    <a:noFill/>
                    <a:prstDash val="solid"/>
                  </a:ln>
                  <a:latin typeface="微软雅黑" panose="020B0503020204020204" pitchFamily="34" charset="-122"/>
                  <a:ea typeface="微软雅黑" panose="020B0503020204020204" pitchFamily="34" charset="-122"/>
                </a:endParaRPr>
              </a:p>
            </p:txBody>
          </p:sp>
          <p:sp>
            <p:nvSpPr>
              <p:cNvPr id="141" name="Freeform 76"/>
              <p:cNvSpPr>
                <a:spLocks noEditPoints="1"/>
              </p:cNvSpPr>
              <p:nvPr/>
            </p:nvSpPr>
            <p:spPr bwMode="auto">
              <a:xfrm rot="5400000">
                <a:off x="1426160" y="3152815"/>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2" name="直接连接符 147"/>
              <p:cNvCxnSpPr/>
              <p:nvPr/>
            </p:nvCxnSpPr>
            <p:spPr bwMode="auto">
              <a:xfrm flipV="1">
                <a:off x="3112191" y="3356813"/>
                <a:ext cx="147787" cy="1"/>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pic>
            <p:nvPicPr>
              <p:cNvPr id="143" name="Picture 4" descr="C:\Users\w00204092.CHINA\Desktop\PNG\芯片图标-03.png"/>
              <p:cNvPicPr>
                <a:picLocks noChangeAspect="1" noChangeArrowheads="1"/>
              </p:cNvPicPr>
              <p:nvPr/>
            </p:nvPicPr>
            <p:blipFill>
              <a:blip r:embed="rId13" cstate="screen">
                <a:extLst>
                  <a:ext uri="{28A0092B-C50C-407E-A947-70E740481C1C}">
                    <a14:useLocalDpi xmlns:a14="http://schemas.microsoft.com/office/drawing/2010/main"/>
                  </a:ext>
                </a:extLst>
              </a:blip>
              <a:stretch>
                <a:fillRect/>
              </a:stretch>
            </p:blipFill>
            <p:spPr bwMode="auto">
              <a:xfrm>
                <a:off x="1871604" y="2775323"/>
                <a:ext cx="248546" cy="233781"/>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pic>
            <p:nvPicPr>
              <p:cNvPr id="144" name="Picture 2" descr="C:\Users\w00204092.CHINA\Desktop\PNG\芯片图标-01.png"/>
              <p:cNvPicPr>
                <a:picLocks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a:off x="2884187" y="3236217"/>
                <a:ext cx="248024" cy="233715"/>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grpSp>
            <p:nvGrpSpPr>
              <p:cNvPr id="145" name="组合 17"/>
              <p:cNvGrpSpPr/>
              <p:nvPr/>
            </p:nvGrpSpPr>
            <p:grpSpPr>
              <a:xfrm rot="5400000">
                <a:off x="3306950" y="3215045"/>
                <a:ext cx="172384" cy="254576"/>
                <a:chOff x="7297355" y="532481"/>
                <a:chExt cx="422719" cy="610802"/>
              </a:xfrm>
            </p:grpSpPr>
            <p:sp>
              <p:nvSpPr>
                <p:cNvPr id="165" name="Freeform 1252"/>
                <p:cNvSpPr>
                  <a:spLocks/>
                </p:cNvSpPr>
                <p:nvPr/>
              </p:nvSpPr>
              <p:spPr bwMode="auto">
                <a:xfrm rot="16200000" flipH="1">
                  <a:off x="7297939" y="739416"/>
                  <a:ext cx="456773" cy="350961"/>
                </a:xfrm>
                <a:custGeom>
                  <a:avLst/>
                  <a:gdLst>
                    <a:gd name="T0" fmla="*/ 343 w 344"/>
                    <a:gd name="T1" fmla="*/ 35 h 269"/>
                    <a:gd name="T2" fmla="*/ 342 w 344"/>
                    <a:gd name="T3" fmla="*/ 32 h 269"/>
                    <a:gd name="T4" fmla="*/ 338 w 344"/>
                    <a:gd name="T5" fmla="*/ 30 h 269"/>
                    <a:gd name="T6" fmla="*/ 334 w 344"/>
                    <a:gd name="T7" fmla="*/ 29 h 269"/>
                    <a:gd name="T8" fmla="*/ 125 w 344"/>
                    <a:gd name="T9" fmla="*/ 29 h 269"/>
                    <a:gd name="T10" fmla="*/ 125 w 344"/>
                    <a:gd name="T11" fmla="*/ 16 h 269"/>
                    <a:gd name="T12" fmla="*/ 123 w 344"/>
                    <a:gd name="T13" fmla="*/ 10 h 269"/>
                    <a:gd name="T14" fmla="*/ 120 w 344"/>
                    <a:gd name="T15" fmla="*/ 5 h 269"/>
                    <a:gd name="T16" fmla="*/ 115 w 344"/>
                    <a:gd name="T17" fmla="*/ 2 h 269"/>
                    <a:gd name="T18" fmla="*/ 108 w 344"/>
                    <a:gd name="T19" fmla="*/ 0 h 269"/>
                    <a:gd name="T20" fmla="*/ 2 w 344"/>
                    <a:gd name="T21" fmla="*/ 0 h 269"/>
                    <a:gd name="T22" fmla="*/ 0 w 344"/>
                    <a:gd name="T23" fmla="*/ 3 h 269"/>
                    <a:gd name="T24" fmla="*/ 0 w 344"/>
                    <a:gd name="T25" fmla="*/ 258 h 269"/>
                    <a:gd name="T26" fmla="*/ 1 w 344"/>
                    <a:gd name="T27" fmla="*/ 259 h 269"/>
                    <a:gd name="T28" fmla="*/ 49 w 344"/>
                    <a:gd name="T29" fmla="*/ 259 h 269"/>
                    <a:gd name="T30" fmla="*/ 50 w 344"/>
                    <a:gd name="T31" fmla="*/ 258 h 269"/>
                    <a:gd name="T32" fmla="*/ 50 w 344"/>
                    <a:gd name="T33" fmla="*/ 235 h 269"/>
                    <a:gd name="T34" fmla="*/ 140 w 344"/>
                    <a:gd name="T35" fmla="*/ 235 h 269"/>
                    <a:gd name="T36" fmla="*/ 140 w 344"/>
                    <a:gd name="T37" fmla="*/ 264 h 269"/>
                    <a:gd name="T38" fmla="*/ 141 w 344"/>
                    <a:gd name="T39" fmla="*/ 266 h 269"/>
                    <a:gd name="T40" fmla="*/ 146 w 344"/>
                    <a:gd name="T41" fmla="*/ 269 h 269"/>
                    <a:gd name="T42" fmla="*/ 282 w 344"/>
                    <a:gd name="T43" fmla="*/ 269 h 269"/>
                    <a:gd name="T44" fmla="*/ 282 w 344"/>
                    <a:gd name="T45" fmla="*/ 247 h 269"/>
                    <a:gd name="T46" fmla="*/ 293 w 344"/>
                    <a:gd name="T47" fmla="*/ 247 h 269"/>
                    <a:gd name="T48" fmla="*/ 293 w 344"/>
                    <a:gd name="T49" fmla="*/ 269 h 269"/>
                    <a:gd name="T50" fmla="*/ 337 w 344"/>
                    <a:gd name="T51" fmla="*/ 269 h 269"/>
                    <a:gd name="T52" fmla="*/ 342 w 344"/>
                    <a:gd name="T53" fmla="*/ 266 h 269"/>
                    <a:gd name="T54" fmla="*/ 344 w 344"/>
                    <a:gd name="T55" fmla="*/ 261 h 269"/>
                    <a:gd name="T56" fmla="*/ 344 w 344"/>
                    <a:gd name="T57" fmla="*/ 38 h 269"/>
                    <a:gd name="T58" fmla="*/ 343 w 344"/>
                    <a:gd name="T59" fmla="*/ 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269">
                      <a:moveTo>
                        <a:pt x="343" y="35"/>
                      </a:moveTo>
                      <a:lnTo>
                        <a:pt x="342" y="32"/>
                      </a:lnTo>
                      <a:lnTo>
                        <a:pt x="338" y="30"/>
                      </a:lnTo>
                      <a:lnTo>
                        <a:pt x="334" y="29"/>
                      </a:lnTo>
                      <a:lnTo>
                        <a:pt x="125" y="29"/>
                      </a:lnTo>
                      <a:lnTo>
                        <a:pt x="125" y="16"/>
                      </a:lnTo>
                      <a:lnTo>
                        <a:pt x="123" y="10"/>
                      </a:lnTo>
                      <a:lnTo>
                        <a:pt x="120" y="5"/>
                      </a:lnTo>
                      <a:lnTo>
                        <a:pt x="115" y="2"/>
                      </a:lnTo>
                      <a:lnTo>
                        <a:pt x="108" y="0"/>
                      </a:lnTo>
                      <a:lnTo>
                        <a:pt x="2" y="0"/>
                      </a:lnTo>
                      <a:lnTo>
                        <a:pt x="0" y="3"/>
                      </a:lnTo>
                      <a:lnTo>
                        <a:pt x="0" y="258"/>
                      </a:lnTo>
                      <a:lnTo>
                        <a:pt x="1" y="259"/>
                      </a:lnTo>
                      <a:lnTo>
                        <a:pt x="49" y="259"/>
                      </a:lnTo>
                      <a:lnTo>
                        <a:pt x="50" y="258"/>
                      </a:lnTo>
                      <a:lnTo>
                        <a:pt x="50" y="235"/>
                      </a:lnTo>
                      <a:lnTo>
                        <a:pt x="140" y="235"/>
                      </a:lnTo>
                      <a:lnTo>
                        <a:pt x="140" y="264"/>
                      </a:lnTo>
                      <a:lnTo>
                        <a:pt x="141" y="266"/>
                      </a:lnTo>
                      <a:lnTo>
                        <a:pt x="146" y="269"/>
                      </a:lnTo>
                      <a:lnTo>
                        <a:pt x="282" y="269"/>
                      </a:lnTo>
                      <a:lnTo>
                        <a:pt x="282" y="247"/>
                      </a:lnTo>
                      <a:lnTo>
                        <a:pt x="293" y="247"/>
                      </a:lnTo>
                      <a:lnTo>
                        <a:pt x="293" y="269"/>
                      </a:lnTo>
                      <a:lnTo>
                        <a:pt x="337" y="269"/>
                      </a:lnTo>
                      <a:lnTo>
                        <a:pt x="342" y="266"/>
                      </a:lnTo>
                      <a:lnTo>
                        <a:pt x="344" y="261"/>
                      </a:lnTo>
                      <a:lnTo>
                        <a:pt x="344" y="38"/>
                      </a:lnTo>
                      <a:lnTo>
                        <a:pt x="343" y="35"/>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6" name="Freeform 1251"/>
                <p:cNvSpPr>
                  <a:spLocks/>
                </p:cNvSpPr>
                <p:nvPr/>
              </p:nvSpPr>
              <p:spPr bwMode="auto">
                <a:xfrm rot="16200000" flipH="1">
                  <a:off x="7447634" y="382202"/>
                  <a:ext cx="122161" cy="422719"/>
                </a:xfrm>
                <a:custGeom>
                  <a:avLst/>
                  <a:gdLst>
                    <a:gd name="T0" fmla="*/ 63 w 92"/>
                    <a:gd name="T1" fmla="*/ 276 h 324"/>
                    <a:gd name="T2" fmla="*/ 63 w 92"/>
                    <a:gd name="T3" fmla="*/ 323 h 324"/>
                    <a:gd name="T4" fmla="*/ 63 w 92"/>
                    <a:gd name="T5" fmla="*/ 323 h 324"/>
                    <a:gd name="T6" fmla="*/ 64 w 92"/>
                    <a:gd name="T7" fmla="*/ 324 h 324"/>
                    <a:gd name="T8" fmla="*/ 92 w 92"/>
                    <a:gd name="T9" fmla="*/ 324 h 324"/>
                    <a:gd name="T10" fmla="*/ 92 w 92"/>
                    <a:gd name="T11" fmla="*/ 324 h 324"/>
                    <a:gd name="T12" fmla="*/ 92 w 92"/>
                    <a:gd name="T13" fmla="*/ 323 h 324"/>
                    <a:gd name="T14" fmla="*/ 92 w 92"/>
                    <a:gd name="T15" fmla="*/ 19 h 324"/>
                    <a:gd name="T16" fmla="*/ 92 w 92"/>
                    <a:gd name="T17" fmla="*/ 14 h 324"/>
                    <a:gd name="T18" fmla="*/ 92 w 92"/>
                    <a:gd name="T19" fmla="*/ 9 h 324"/>
                    <a:gd name="T20" fmla="*/ 92 w 92"/>
                    <a:gd name="T21" fmla="*/ 9 h 324"/>
                    <a:gd name="T22" fmla="*/ 92 w 92"/>
                    <a:gd name="T23" fmla="*/ 6 h 324"/>
                    <a:gd name="T24" fmla="*/ 90 w 92"/>
                    <a:gd name="T25" fmla="*/ 2 h 324"/>
                    <a:gd name="T26" fmla="*/ 86 w 92"/>
                    <a:gd name="T27" fmla="*/ 0 h 324"/>
                    <a:gd name="T28" fmla="*/ 83 w 92"/>
                    <a:gd name="T29" fmla="*/ 0 h 324"/>
                    <a:gd name="T30" fmla="*/ 11 w 92"/>
                    <a:gd name="T31" fmla="*/ 0 h 324"/>
                    <a:gd name="T32" fmla="*/ 11 w 92"/>
                    <a:gd name="T33" fmla="*/ 0 h 324"/>
                    <a:gd name="T34" fmla="*/ 8 w 92"/>
                    <a:gd name="T35" fmla="*/ 0 h 324"/>
                    <a:gd name="T36" fmla="*/ 3 w 92"/>
                    <a:gd name="T37" fmla="*/ 2 h 324"/>
                    <a:gd name="T38" fmla="*/ 1 w 92"/>
                    <a:gd name="T39" fmla="*/ 6 h 324"/>
                    <a:gd name="T40" fmla="*/ 0 w 92"/>
                    <a:gd name="T41" fmla="*/ 9 h 324"/>
                    <a:gd name="T42" fmla="*/ 0 w 92"/>
                    <a:gd name="T43" fmla="*/ 19 h 324"/>
                    <a:gd name="T44" fmla="*/ 0 w 92"/>
                    <a:gd name="T45" fmla="*/ 19 h 324"/>
                    <a:gd name="T46" fmla="*/ 1 w 92"/>
                    <a:gd name="T47" fmla="*/ 24 h 324"/>
                    <a:gd name="T48" fmla="*/ 3 w 92"/>
                    <a:gd name="T49" fmla="*/ 27 h 324"/>
                    <a:gd name="T50" fmla="*/ 8 w 92"/>
                    <a:gd name="T51" fmla="*/ 29 h 324"/>
                    <a:gd name="T52" fmla="*/ 11 w 92"/>
                    <a:gd name="T53" fmla="*/ 31 h 324"/>
                    <a:gd name="T54" fmla="*/ 63 w 92"/>
                    <a:gd name="T55" fmla="*/ 31 h 324"/>
                    <a:gd name="T56" fmla="*/ 63 w 92"/>
                    <a:gd name="T57" fmla="*/ 60 h 324"/>
                    <a:gd name="T58" fmla="*/ 53 w 92"/>
                    <a:gd name="T59" fmla="*/ 60 h 324"/>
                    <a:gd name="T60" fmla="*/ 53 w 92"/>
                    <a:gd name="T61" fmla="*/ 60 h 324"/>
                    <a:gd name="T62" fmla="*/ 48 w 92"/>
                    <a:gd name="T63" fmla="*/ 62 h 324"/>
                    <a:gd name="T64" fmla="*/ 42 w 92"/>
                    <a:gd name="T65" fmla="*/ 66 h 324"/>
                    <a:gd name="T66" fmla="*/ 40 w 92"/>
                    <a:gd name="T67" fmla="*/ 70 h 324"/>
                    <a:gd name="T68" fmla="*/ 39 w 92"/>
                    <a:gd name="T69" fmla="*/ 75 h 324"/>
                    <a:gd name="T70" fmla="*/ 39 w 92"/>
                    <a:gd name="T71" fmla="*/ 140 h 324"/>
                    <a:gd name="T72" fmla="*/ 39 w 92"/>
                    <a:gd name="T73" fmla="*/ 140 h 324"/>
                    <a:gd name="T74" fmla="*/ 40 w 92"/>
                    <a:gd name="T75" fmla="*/ 145 h 324"/>
                    <a:gd name="T76" fmla="*/ 42 w 92"/>
                    <a:gd name="T77" fmla="*/ 149 h 324"/>
                    <a:gd name="T78" fmla="*/ 48 w 92"/>
                    <a:gd name="T79" fmla="*/ 152 h 324"/>
                    <a:gd name="T80" fmla="*/ 53 w 92"/>
                    <a:gd name="T81" fmla="*/ 153 h 324"/>
                    <a:gd name="T82" fmla="*/ 63 w 92"/>
                    <a:gd name="T83" fmla="*/ 153 h 324"/>
                    <a:gd name="T84" fmla="*/ 63 w 92"/>
                    <a:gd name="T85" fmla="*/ 202 h 324"/>
                    <a:gd name="T86" fmla="*/ 49 w 92"/>
                    <a:gd name="T87" fmla="*/ 202 h 324"/>
                    <a:gd name="T88" fmla="*/ 49 w 92"/>
                    <a:gd name="T89" fmla="*/ 202 h 324"/>
                    <a:gd name="T90" fmla="*/ 46 w 92"/>
                    <a:gd name="T91" fmla="*/ 203 h 324"/>
                    <a:gd name="T92" fmla="*/ 41 w 92"/>
                    <a:gd name="T93" fmla="*/ 206 h 324"/>
                    <a:gd name="T94" fmla="*/ 39 w 92"/>
                    <a:gd name="T95" fmla="*/ 210 h 324"/>
                    <a:gd name="T96" fmla="*/ 39 w 92"/>
                    <a:gd name="T97" fmla="*/ 213 h 324"/>
                    <a:gd name="T98" fmla="*/ 39 w 92"/>
                    <a:gd name="T99" fmla="*/ 267 h 324"/>
                    <a:gd name="T100" fmla="*/ 39 w 92"/>
                    <a:gd name="T101" fmla="*/ 267 h 324"/>
                    <a:gd name="T102" fmla="*/ 39 w 92"/>
                    <a:gd name="T103" fmla="*/ 270 h 324"/>
                    <a:gd name="T104" fmla="*/ 41 w 92"/>
                    <a:gd name="T105" fmla="*/ 274 h 324"/>
                    <a:gd name="T106" fmla="*/ 46 w 92"/>
                    <a:gd name="T107" fmla="*/ 276 h 324"/>
                    <a:gd name="T108" fmla="*/ 49 w 92"/>
                    <a:gd name="T109" fmla="*/ 276 h 324"/>
                    <a:gd name="T110" fmla="*/ 63 w 92"/>
                    <a:gd name="T111" fmla="*/ 276 h 324"/>
                    <a:gd name="T112" fmla="*/ 63 w 92"/>
                    <a:gd name="T113"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324">
                      <a:moveTo>
                        <a:pt x="63" y="276"/>
                      </a:moveTo>
                      <a:lnTo>
                        <a:pt x="63" y="323"/>
                      </a:lnTo>
                      <a:lnTo>
                        <a:pt x="63" y="323"/>
                      </a:lnTo>
                      <a:lnTo>
                        <a:pt x="64" y="324"/>
                      </a:lnTo>
                      <a:lnTo>
                        <a:pt x="92" y="324"/>
                      </a:lnTo>
                      <a:lnTo>
                        <a:pt x="92" y="324"/>
                      </a:lnTo>
                      <a:lnTo>
                        <a:pt x="92" y="323"/>
                      </a:lnTo>
                      <a:lnTo>
                        <a:pt x="92" y="19"/>
                      </a:lnTo>
                      <a:lnTo>
                        <a:pt x="92" y="14"/>
                      </a:lnTo>
                      <a:lnTo>
                        <a:pt x="92" y="9"/>
                      </a:lnTo>
                      <a:lnTo>
                        <a:pt x="92" y="9"/>
                      </a:lnTo>
                      <a:lnTo>
                        <a:pt x="92" y="6"/>
                      </a:lnTo>
                      <a:lnTo>
                        <a:pt x="90" y="2"/>
                      </a:lnTo>
                      <a:lnTo>
                        <a:pt x="86" y="0"/>
                      </a:lnTo>
                      <a:lnTo>
                        <a:pt x="83" y="0"/>
                      </a:lnTo>
                      <a:lnTo>
                        <a:pt x="11" y="0"/>
                      </a:lnTo>
                      <a:lnTo>
                        <a:pt x="11" y="0"/>
                      </a:lnTo>
                      <a:lnTo>
                        <a:pt x="8" y="0"/>
                      </a:lnTo>
                      <a:lnTo>
                        <a:pt x="3" y="2"/>
                      </a:lnTo>
                      <a:lnTo>
                        <a:pt x="1" y="6"/>
                      </a:lnTo>
                      <a:lnTo>
                        <a:pt x="0" y="9"/>
                      </a:lnTo>
                      <a:lnTo>
                        <a:pt x="0" y="19"/>
                      </a:lnTo>
                      <a:lnTo>
                        <a:pt x="0" y="19"/>
                      </a:lnTo>
                      <a:lnTo>
                        <a:pt x="1" y="24"/>
                      </a:lnTo>
                      <a:lnTo>
                        <a:pt x="3" y="27"/>
                      </a:lnTo>
                      <a:lnTo>
                        <a:pt x="8" y="29"/>
                      </a:lnTo>
                      <a:lnTo>
                        <a:pt x="11" y="31"/>
                      </a:lnTo>
                      <a:lnTo>
                        <a:pt x="63" y="31"/>
                      </a:lnTo>
                      <a:lnTo>
                        <a:pt x="63" y="60"/>
                      </a:lnTo>
                      <a:lnTo>
                        <a:pt x="53" y="60"/>
                      </a:lnTo>
                      <a:lnTo>
                        <a:pt x="53" y="60"/>
                      </a:lnTo>
                      <a:lnTo>
                        <a:pt x="48" y="62"/>
                      </a:lnTo>
                      <a:lnTo>
                        <a:pt x="42" y="66"/>
                      </a:lnTo>
                      <a:lnTo>
                        <a:pt x="40" y="70"/>
                      </a:lnTo>
                      <a:lnTo>
                        <a:pt x="39" y="75"/>
                      </a:lnTo>
                      <a:lnTo>
                        <a:pt x="39" y="140"/>
                      </a:lnTo>
                      <a:lnTo>
                        <a:pt x="39" y="140"/>
                      </a:lnTo>
                      <a:lnTo>
                        <a:pt x="40" y="145"/>
                      </a:lnTo>
                      <a:lnTo>
                        <a:pt x="42" y="149"/>
                      </a:lnTo>
                      <a:lnTo>
                        <a:pt x="48" y="152"/>
                      </a:lnTo>
                      <a:lnTo>
                        <a:pt x="53" y="153"/>
                      </a:lnTo>
                      <a:lnTo>
                        <a:pt x="63" y="153"/>
                      </a:lnTo>
                      <a:lnTo>
                        <a:pt x="63" y="202"/>
                      </a:lnTo>
                      <a:lnTo>
                        <a:pt x="49" y="202"/>
                      </a:lnTo>
                      <a:lnTo>
                        <a:pt x="49" y="202"/>
                      </a:lnTo>
                      <a:lnTo>
                        <a:pt x="46" y="203"/>
                      </a:lnTo>
                      <a:lnTo>
                        <a:pt x="41" y="206"/>
                      </a:lnTo>
                      <a:lnTo>
                        <a:pt x="39" y="210"/>
                      </a:lnTo>
                      <a:lnTo>
                        <a:pt x="39" y="213"/>
                      </a:lnTo>
                      <a:lnTo>
                        <a:pt x="39" y="267"/>
                      </a:lnTo>
                      <a:lnTo>
                        <a:pt x="39" y="267"/>
                      </a:lnTo>
                      <a:lnTo>
                        <a:pt x="39" y="270"/>
                      </a:lnTo>
                      <a:lnTo>
                        <a:pt x="41" y="274"/>
                      </a:lnTo>
                      <a:lnTo>
                        <a:pt x="46" y="276"/>
                      </a:lnTo>
                      <a:lnTo>
                        <a:pt x="49" y="276"/>
                      </a:lnTo>
                      <a:lnTo>
                        <a:pt x="63" y="276"/>
                      </a:lnTo>
                      <a:lnTo>
                        <a:pt x="63" y="276"/>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46" name="直接连接符 147"/>
              <p:cNvCxnSpPr/>
              <p:nvPr/>
            </p:nvCxnSpPr>
            <p:spPr bwMode="auto">
              <a:xfrm>
                <a:off x="2695483" y="3349314"/>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47" name="直接连接符 147"/>
              <p:cNvCxnSpPr/>
              <p:nvPr/>
            </p:nvCxnSpPr>
            <p:spPr bwMode="auto">
              <a:xfrm>
                <a:off x="2691915" y="2419966"/>
                <a:ext cx="208081"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grpSp>
            <p:nvGrpSpPr>
              <p:cNvPr id="148" name="组合 17"/>
              <p:cNvGrpSpPr/>
              <p:nvPr/>
            </p:nvGrpSpPr>
            <p:grpSpPr>
              <a:xfrm>
                <a:off x="1453591" y="2268136"/>
                <a:ext cx="172384" cy="254576"/>
                <a:chOff x="7297355" y="532481"/>
                <a:chExt cx="422719" cy="610802"/>
              </a:xfrm>
            </p:grpSpPr>
            <p:sp>
              <p:nvSpPr>
                <p:cNvPr id="163" name="Freeform 1252"/>
                <p:cNvSpPr>
                  <a:spLocks/>
                </p:cNvSpPr>
                <p:nvPr/>
              </p:nvSpPr>
              <p:spPr bwMode="auto">
                <a:xfrm rot="16200000" flipH="1">
                  <a:off x="7297939" y="739416"/>
                  <a:ext cx="456773" cy="350961"/>
                </a:xfrm>
                <a:custGeom>
                  <a:avLst/>
                  <a:gdLst>
                    <a:gd name="T0" fmla="*/ 343 w 344"/>
                    <a:gd name="T1" fmla="*/ 35 h 269"/>
                    <a:gd name="T2" fmla="*/ 342 w 344"/>
                    <a:gd name="T3" fmla="*/ 32 h 269"/>
                    <a:gd name="T4" fmla="*/ 338 w 344"/>
                    <a:gd name="T5" fmla="*/ 30 h 269"/>
                    <a:gd name="T6" fmla="*/ 334 w 344"/>
                    <a:gd name="T7" fmla="*/ 29 h 269"/>
                    <a:gd name="T8" fmla="*/ 125 w 344"/>
                    <a:gd name="T9" fmla="*/ 29 h 269"/>
                    <a:gd name="T10" fmla="*/ 125 w 344"/>
                    <a:gd name="T11" fmla="*/ 16 h 269"/>
                    <a:gd name="T12" fmla="*/ 123 w 344"/>
                    <a:gd name="T13" fmla="*/ 10 h 269"/>
                    <a:gd name="T14" fmla="*/ 120 w 344"/>
                    <a:gd name="T15" fmla="*/ 5 h 269"/>
                    <a:gd name="T16" fmla="*/ 115 w 344"/>
                    <a:gd name="T17" fmla="*/ 2 h 269"/>
                    <a:gd name="T18" fmla="*/ 108 w 344"/>
                    <a:gd name="T19" fmla="*/ 0 h 269"/>
                    <a:gd name="T20" fmla="*/ 2 w 344"/>
                    <a:gd name="T21" fmla="*/ 0 h 269"/>
                    <a:gd name="T22" fmla="*/ 0 w 344"/>
                    <a:gd name="T23" fmla="*/ 3 h 269"/>
                    <a:gd name="T24" fmla="*/ 0 w 344"/>
                    <a:gd name="T25" fmla="*/ 258 h 269"/>
                    <a:gd name="T26" fmla="*/ 1 w 344"/>
                    <a:gd name="T27" fmla="*/ 259 h 269"/>
                    <a:gd name="T28" fmla="*/ 49 w 344"/>
                    <a:gd name="T29" fmla="*/ 259 h 269"/>
                    <a:gd name="T30" fmla="*/ 50 w 344"/>
                    <a:gd name="T31" fmla="*/ 258 h 269"/>
                    <a:gd name="T32" fmla="*/ 50 w 344"/>
                    <a:gd name="T33" fmla="*/ 235 h 269"/>
                    <a:gd name="T34" fmla="*/ 140 w 344"/>
                    <a:gd name="T35" fmla="*/ 235 h 269"/>
                    <a:gd name="T36" fmla="*/ 140 w 344"/>
                    <a:gd name="T37" fmla="*/ 264 h 269"/>
                    <a:gd name="T38" fmla="*/ 141 w 344"/>
                    <a:gd name="T39" fmla="*/ 266 h 269"/>
                    <a:gd name="T40" fmla="*/ 146 w 344"/>
                    <a:gd name="T41" fmla="*/ 269 h 269"/>
                    <a:gd name="T42" fmla="*/ 282 w 344"/>
                    <a:gd name="T43" fmla="*/ 269 h 269"/>
                    <a:gd name="T44" fmla="*/ 282 w 344"/>
                    <a:gd name="T45" fmla="*/ 247 h 269"/>
                    <a:gd name="T46" fmla="*/ 293 w 344"/>
                    <a:gd name="T47" fmla="*/ 247 h 269"/>
                    <a:gd name="T48" fmla="*/ 293 w 344"/>
                    <a:gd name="T49" fmla="*/ 269 h 269"/>
                    <a:gd name="T50" fmla="*/ 337 w 344"/>
                    <a:gd name="T51" fmla="*/ 269 h 269"/>
                    <a:gd name="T52" fmla="*/ 342 w 344"/>
                    <a:gd name="T53" fmla="*/ 266 h 269"/>
                    <a:gd name="T54" fmla="*/ 344 w 344"/>
                    <a:gd name="T55" fmla="*/ 261 h 269"/>
                    <a:gd name="T56" fmla="*/ 344 w 344"/>
                    <a:gd name="T57" fmla="*/ 38 h 269"/>
                    <a:gd name="T58" fmla="*/ 343 w 344"/>
                    <a:gd name="T59" fmla="*/ 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4" h="269">
                      <a:moveTo>
                        <a:pt x="343" y="35"/>
                      </a:moveTo>
                      <a:lnTo>
                        <a:pt x="342" y="32"/>
                      </a:lnTo>
                      <a:lnTo>
                        <a:pt x="338" y="30"/>
                      </a:lnTo>
                      <a:lnTo>
                        <a:pt x="334" y="29"/>
                      </a:lnTo>
                      <a:lnTo>
                        <a:pt x="125" y="29"/>
                      </a:lnTo>
                      <a:lnTo>
                        <a:pt x="125" y="16"/>
                      </a:lnTo>
                      <a:lnTo>
                        <a:pt x="123" y="10"/>
                      </a:lnTo>
                      <a:lnTo>
                        <a:pt x="120" y="5"/>
                      </a:lnTo>
                      <a:lnTo>
                        <a:pt x="115" y="2"/>
                      </a:lnTo>
                      <a:lnTo>
                        <a:pt x="108" y="0"/>
                      </a:lnTo>
                      <a:lnTo>
                        <a:pt x="2" y="0"/>
                      </a:lnTo>
                      <a:lnTo>
                        <a:pt x="0" y="3"/>
                      </a:lnTo>
                      <a:lnTo>
                        <a:pt x="0" y="258"/>
                      </a:lnTo>
                      <a:lnTo>
                        <a:pt x="1" y="259"/>
                      </a:lnTo>
                      <a:lnTo>
                        <a:pt x="49" y="259"/>
                      </a:lnTo>
                      <a:lnTo>
                        <a:pt x="50" y="258"/>
                      </a:lnTo>
                      <a:lnTo>
                        <a:pt x="50" y="235"/>
                      </a:lnTo>
                      <a:lnTo>
                        <a:pt x="140" y="235"/>
                      </a:lnTo>
                      <a:lnTo>
                        <a:pt x="140" y="264"/>
                      </a:lnTo>
                      <a:lnTo>
                        <a:pt x="141" y="266"/>
                      </a:lnTo>
                      <a:lnTo>
                        <a:pt x="146" y="269"/>
                      </a:lnTo>
                      <a:lnTo>
                        <a:pt x="282" y="269"/>
                      </a:lnTo>
                      <a:lnTo>
                        <a:pt x="282" y="247"/>
                      </a:lnTo>
                      <a:lnTo>
                        <a:pt x="293" y="247"/>
                      </a:lnTo>
                      <a:lnTo>
                        <a:pt x="293" y="269"/>
                      </a:lnTo>
                      <a:lnTo>
                        <a:pt x="337" y="269"/>
                      </a:lnTo>
                      <a:lnTo>
                        <a:pt x="342" y="266"/>
                      </a:lnTo>
                      <a:lnTo>
                        <a:pt x="344" y="261"/>
                      </a:lnTo>
                      <a:lnTo>
                        <a:pt x="344" y="38"/>
                      </a:lnTo>
                      <a:lnTo>
                        <a:pt x="343" y="35"/>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4" name="Freeform 1251"/>
                <p:cNvSpPr>
                  <a:spLocks/>
                </p:cNvSpPr>
                <p:nvPr/>
              </p:nvSpPr>
              <p:spPr bwMode="auto">
                <a:xfrm rot="16200000" flipH="1">
                  <a:off x="7447634" y="382202"/>
                  <a:ext cx="122161" cy="422719"/>
                </a:xfrm>
                <a:custGeom>
                  <a:avLst/>
                  <a:gdLst>
                    <a:gd name="T0" fmla="*/ 63 w 92"/>
                    <a:gd name="T1" fmla="*/ 276 h 324"/>
                    <a:gd name="T2" fmla="*/ 63 w 92"/>
                    <a:gd name="T3" fmla="*/ 323 h 324"/>
                    <a:gd name="T4" fmla="*/ 63 w 92"/>
                    <a:gd name="T5" fmla="*/ 323 h 324"/>
                    <a:gd name="T6" fmla="*/ 64 w 92"/>
                    <a:gd name="T7" fmla="*/ 324 h 324"/>
                    <a:gd name="T8" fmla="*/ 92 w 92"/>
                    <a:gd name="T9" fmla="*/ 324 h 324"/>
                    <a:gd name="T10" fmla="*/ 92 w 92"/>
                    <a:gd name="T11" fmla="*/ 324 h 324"/>
                    <a:gd name="T12" fmla="*/ 92 w 92"/>
                    <a:gd name="T13" fmla="*/ 323 h 324"/>
                    <a:gd name="T14" fmla="*/ 92 w 92"/>
                    <a:gd name="T15" fmla="*/ 19 h 324"/>
                    <a:gd name="T16" fmla="*/ 92 w 92"/>
                    <a:gd name="T17" fmla="*/ 14 h 324"/>
                    <a:gd name="T18" fmla="*/ 92 w 92"/>
                    <a:gd name="T19" fmla="*/ 9 h 324"/>
                    <a:gd name="T20" fmla="*/ 92 w 92"/>
                    <a:gd name="T21" fmla="*/ 9 h 324"/>
                    <a:gd name="T22" fmla="*/ 92 w 92"/>
                    <a:gd name="T23" fmla="*/ 6 h 324"/>
                    <a:gd name="T24" fmla="*/ 90 w 92"/>
                    <a:gd name="T25" fmla="*/ 2 h 324"/>
                    <a:gd name="T26" fmla="*/ 86 w 92"/>
                    <a:gd name="T27" fmla="*/ 0 h 324"/>
                    <a:gd name="T28" fmla="*/ 83 w 92"/>
                    <a:gd name="T29" fmla="*/ 0 h 324"/>
                    <a:gd name="T30" fmla="*/ 11 w 92"/>
                    <a:gd name="T31" fmla="*/ 0 h 324"/>
                    <a:gd name="T32" fmla="*/ 11 w 92"/>
                    <a:gd name="T33" fmla="*/ 0 h 324"/>
                    <a:gd name="T34" fmla="*/ 8 w 92"/>
                    <a:gd name="T35" fmla="*/ 0 h 324"/>
                    <a:gd name="T36" fmla="*/ 3 w 92"/>
                    <a:gd name="T37" fmla="*/ 2 h 324"/>
                    <a:gd name="T38" fmla="*/ 1 w 92"/>
                    <a:gd name="T39" fmla="*/ 6 h 324"/>
                    <a:gd name="T40" fmla="*/ 0 w 92"/>
                    <a:gd name="T41" fmla="*/ 9 h 324"/>
                    <a:gd name="T42" fmla="*/ 0 w 92"/>
                    <a:gd name="T43" fmla="*/ 19 h 324"/>
                    <a:gd name="T44" fmla="*/ 0 w 92"/>
                    <a:gd name="T45" fmla="*/ 19 h 324"/>
                    <a:gd name="T46" fmla="*/ 1 w 92"/>
                    <a:gd name="T47" fmla="*/ 24 h 324"/>
                    <a:gd name="T48" fmla="*/ 3 w 92"/>
                    <a:gd name="T49" fmla="*/ 27 h 324"/>
                    <a:gd name="T50" fmla="*/ 8 w 92"/>
                    <a:gd name="T51" fmla="*/ 29 h 324"/>
                    <a:gd name="T52" fmla="*/ 11 w 92"/>
                    <a:gd name="T53" fmla="*/ 31 h 324"/>
                    <a:gd name="T54" fmla="*/ 63 w 92"/>
                    <a:gd name="T55" fmla="*/ 31 h 324"/>
                    <a:gd name="T56" fmla="*/ 63 w 92"/>
                    <a:gd name="T57" fmla="*/ 60 h 324"/>
                    <a:gd name="T58" fmla="*/ 53 w 92"/>
                    <a:gd name="T59" fmla="*/ 60 h 324"/>
                    <a:gd name="T60" fmla="*/ 53 w 92"/>
                    <a:gd name="T61" fmla="*/ 60 h 324"/>
                    <a:gd name="T62" fmla="*/ 48 w 92"/>
                    <a:gd name="T63" fmla="*/ 62 h 324"/>
                    <a:gd name="T64" fmla="*/ 42 w 92"/>
                    <a:gd name="T65" fmla="*/ 66 h 324"/>
                    <a:gd name="T66" fmla="*/ 40 w 92"/>
                    <a:gd name="T67" fmla="*/ 70 h 324"/>
                    <a:gd name="T68" fmla="*/ 39 w 92"/>
                    <a:gd name="T69" fmla="*/ 75 h 324"/>
                    <a:gd name="T70" fmla="*/ 39 w 92"/>
                    <a:gd name="T71" fmla="*/ 140 h 324"/>
                    <a:gd name="T72" fmla="*/ 39 w 92"/>
                    <a:gd name="T73" fmla="*/ 140 h 324"/>
                    <a:gd name="T74" fmla="*/ 40 w 92"/>
                    <a:gd name="T75" fmla="*/ 145 h 324"/>
                    <a:gd name="T76" fmla="*/ 42 w 92"/>
                    <a:gd name="T77" fmla="*/ 149 h 324"/>
                    <a:gd name="T78" fmla="*/ 48 w 92"/>
                    <a:gd name="T79" fmla="*/ 152 h 324"/>
                    <a:gd name="T80" fmla="*/ 53 w 92"/>
                    <a:gd name="T81" fmla="*/ 153 h 324"/>
                    <a:gd name="T82" fmla="*/ 63 w 92"/>
                    <a:gd name="T83" fmla="*/ 153 h 324"/>
                    <a:gd name="T84" fmla="*/ 63 w 92"/>
                    <a:gd name="T85" fmla="*/ 202 h 324"/>
                    <a:gd name="T86" fmla="*/ 49 w 92"/>
                    <a:gd name="T87" fmla="*/ 202 h 324"/>
                    <a:gd name="T88" fmla="*/ 49 w 92"/>
                    <a:gd name="T89" fmla="*/ 202 h 324"/>
                    <a:gd name="T90" fmla="*/ 46 w 92"/>
                    <a:gd name="T91" fmla="*/ 203 h 324"/>
                    <a:gd name="T92" fmla="*/ 41 w 92"/>
                    <a:gd name="T93" fmla="*/ 206 h 324"/>
                    <a:gd name="T94" fmla="*/ 39 w 92"/>
                    <a:gd name="T95" fmla="*/ 210 h 324"/>
                    <a:gd name="T96" fmla="*/ 39 w 92"/>
                    <a:gd name="T97" fmla="*/ 213 h 324"/>
                    <a:gd name="T98" fmla="*/ 39 w 92"/>
                    <a:gd name="T99" fmla="*/ 267 h 324"/>
                    <a:gd name="T100" fmla="*/ 39 w 92"/>
                    <a:gd name="T101" fmla="*/ 267 h 324"/>
                    <a:gd name="T102" fmla="*/ 39 w 92"/>
                    <a:gd name="T103" fmla="*/ 270 h 324"/>
                    <a:gd name="T104" fmla="*/ 41 w 92"/>
                    <a:gd name="T105" fmla="*/ 274 h 324"/>
                    <a:gd name="T106" fmla="*/ 46 w 92"/>
                    <a:gd name="T107" fmla="*/ 276 h 324"/>
                    <a:gd name="T108" fmla="*/ 49 w 92"/>
                    <a:gd name="T109" fmla="*/ 276 h 324"/>
                    <a:gd name="T110" fmla="*/ 63 w 92"/>
                    <a:gd name="T111" fmla="*/ 276 h 324"/>
                    <a:gd name="T112" fmla="*/ 63 w 92"/>
                    <a:gd name="T113"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324">
                      <a:moveTo>
                        <a:pt x="63" y="276"/>
                      </a:moveTo>
                      <a:lnTo>
                        <a:pt x="63" y="323"/>
                      </a:lnTo>
                      <a:lnTo>
                        <a:pt x="63" y="323"/>
                      </a:lnTo>
                      <a:lnTo>
                        <a:pt x="64" y="324"/>
                      </a:lnTo>
                      <a:lnTo>
                        <a:pt x="92" y="324"/>
                      </a:lnTo>
                      <a:lnTo>
                        <a:pt x="92" y="324"/>
                      </a:lnTo>
                      <a:lnTo>
                        <a:pt x="92" y="323"/>
                      </a:lnTo>
                      <a:lnTo>
                        <a:pt x="92" y="19"/>
                      </a:lnTo>
                      <a:lnTo>
                        <a:pt x="92" y="14"/>
                      </a:lnTo>
                      <a:lnTo>
                        <a:pt x="92" y="9"/>
                      </a:lnTo>
                      <a:lnTo>
                        <a:pt x="92" y="9"/>
                      </a:lnTo>
                      <a:lnTo>
                        <a:pt x="92" y="6"/>
                      </a:lnTo>
                      <a:lnTo>
                        <a:pt x="90" y="2"/>
                      </a:lnTo>
                      <a:lnTo>
                        <a:pt x="86" y="0"/>
                      </a:lnTo>
                      <a:lnTo>
                        <a:pt x="83" y="0"/>
                      </a:lnTo>
                      <a:lnTo>
                        <a:pt x="11" y="0"/>
                      </a:lnTo>
                      <a:lnTo>
                        <a:pt x="11" y="0"/>
                      </a:lnTo>
                      <a:lnTo>
                        <a:pt x="8" y="0"/>
                      </a:lnTo>
                      <a:lnTo>
                        <a:pt x="3" y="2"/>
                      </a:lnTo>
                      <a:lnTo>
                        <a:pt x="1" y="6"/>
                      </a:lnTo>
                      <a:lnTo>
                        <a:pt x="0" y="9"/>
                      </a:lnTo>
                      <a:lnTo>
                        <a:pt x="0" y="19"/>
                      </a:lnTo>
                      <a:lnTo>
                        <a:pt x="0" y="19"/>
                      </a:lnTo>
                      <a:lnTo>
                        <a:pt x="1" y="24"/>
                      </a:lnTo>
                      <a:lnTo>
                        <a:pt x="3" y="27"/>
                      </a:lnTo>
                      <a:lnTo>
                        <a:pt x="8" y="29"/>
                      </a:lnTo>
                      <a:lnTo>
                        <a:pt x="11" y="31"/>
                      </a:lnTo>
                      <a:lnTo>
                        <a:pt x="63" y="31"/>
                      </a:lnTo>
                      <a:lnTo>
                        <a:pt x="63" y="60"/>
                      </a:lnTo>
                      <a:lnTo>
                        <a:pt x="53" y="60"/>
                      </a:lnTo>
                      <a:lnTo>
                        <a:pt x="53" y="60"/>
                      </a:lnTo>
                      <a:lnTo>
                        <a:pt x="48" y="62"/>
                      </a:lnTo>
                      <a:lnTo>
                        <a:pt x="42" y="66"/>
                      </a:lnTo>
                      <a:lnTo>
                        <a:pt x="40" y="70"/>
                      </a:lnTo>
                      <a:lnTo>
                        <a:pt x="39" y="75"/>
                      </a:lnTo>
                      <a:lnTo>
                        <a:pt x="39" y="140"/>
                      </a:lnTo>
                      <a:lnTo>
                        <a:pt x="39" y="140"/>
                      </a:lnTo>
                      <a:lnTo>
                        <a:pt x="40" y="145"/>
                      </a:lnTo>
                      <a:lnTo>
                        <a:pt x="42" y="149"/>
                      </a:lnTo>
                      <a:lnTo>
                        <a:pt x="48" y="152"/>
                      </a:lnTo>
                      <a:lnTo>
                        <a:pt x="53" y="153"/>
                      </a:lnTo>
                      <a:lnTo>
                        <a:pt x="63" y="153"/>
                      </a:lnTo>
                      <a:lnTo>
                        <a:pt x="63" y="202"/>
                      </a:lnTo>
                      <a:lnTo>
                        <a:pt x="49" y="202"/>
                      </a:lnTo>
                      <a:lnTo>
                        <a:pt x="49" y="202"/>
                      </a:lnTo>
                      <a:lnTo>
                        <a:pt x="46" y="203"/>
                      </a:lnTo>
                      <a:lnTo>
                        <a:pt x="41" y="206"/>
                      </a:lnTo>
                      <a:lnTo>
                        <a:pt x="39" y="210"/>
                      </a:lnTo>
                      <a:lnTo>
                        <a:pt x="39" y="213"/>
                      </a:lnTo>
                      <a:lnTo>
                        <a:pt x="39" y="267"/>
                      </a:lnTo>
                      <a:lnTo>
                        <a:pt x="39" y="267"/>
                      </a:lnTo>
                      <a:lnTo>
                        <a:pt x="39" y="270"/>
                      </a:lnTo>
                      <a:lnTo>
                        <a:pt x="41" y="274"/>
                      </a:lnTo>
                      <a:lnTo>
                        <a:pt x="46" y="276"/>
                      </a:lnTo>
                      <a:lnTo>
                        <a:pt x="49" y="276"/>
                      </a:lnTo>
                      <a:lnTo>
                        <a:pt x="63" y="276"/>
                      </a:lnTo>
                      <a:lnTo>
                        <a:pt x="63" y="276"/>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49" name="TextBox 5"/>
              <p:cNvSpPr txBox="1"/>
              <p:nvPr/>
            </p:nvSpPr>
            <p:spPr>
              <a:xfrm rot="5400000">
                <a:off x="1439615" y="2396140"/>
                <a:ext cx="235514" cy="69858"/>
              </a:xfrm>
              <a:prstGeom prst="rect">
                <a:avLst/>
              </a:prstGeom>
              <a:noFill/>
              <a:ln>
                <a:solidFill>
                  <a:srgbClr val="00B0F0"/>
                </a:solidFill>
              </a:ln>
            </p:spPr>
            <p:txBody>
              <a:bodyPr wrap="none" rtlCol="0">
                <a:spAutoFit/>
              </a:bodyPr>
              <a:lstStyle/>
              <a:p>
                <a:pPr defTabSz="381396"/>
                <a:r>
                  <a:rPr lang="en-US" sz="584" dirty="0">
                    <a:solidFill>
                      <a:srgbClr val="0070C0"/>
                    </a:solidFill>
                    <a:latin typeface="微软雅黑" panose="020B0503020204020204" pitchFamily="34" charset="-122"/>
                    <a:ea typeface="微软雅黑" panose="020B0503020204020204" pitchFamily="34" charset="-122"/>
                  </a:rPr>
                  <a:t>SSD</a:t>
                </a:r>
              </a:p>
            </p:txBody>
          </p:sp>
          <p:sp>
            <p:nvSpPr>
              <p:cNvPr id="150" name="Freeform 76"/>
              <p:cNvSpPr>
                <a:spLocks noEditPoints="1"/>
              </p:cNvSpPr>
              <p:nvPr/>
            </p:nvSpPr>
            <p:spPr bwMode="auto">
              <a:xfrm rot="5400000">
                <a:off x="1426160" y="3347693"/>
                <a:ext cx="168220" cy="230528"/>
              </a:xfrm>
              <a:custGeom>
                <a:avLst/>
                <a:gdLst>
                  <a:gd name="T0" fmla="*/ 123 w 311"/>
                  <a:gd name="T1" fmla="*/ 163 h 417"/>
                  <a:gd name="T2" fmla="*/ 136 w 311"/>
                  <a:gd name="T3" fmla="*/ 198 h 417"/>
                  <a:gd name="T4" fmla="*/ 175 w 311"/>
                  <a:gd name="T5" fmla="*/ 193 h 417"/>
                  <a:gd name="T6" fmla="*/ 180 w 311"/>
                  <a:gd name="T7" fmla="*/ 154 h 417"/>
                  <a:gd name="T8" fmla="*/ 89 w 311"/>
                  <a:gd name="T9" fmla="*/ 63 h 417"/>
                  <a:gd name="T10" fmla="*/ 69 w 311"/>
                  <a:gd name="T11" fmla="*/ 51 h 417"/>
                  <a:gd name="T12" fmla="*/ 46 w 311"/>
                  <a:gd name="T13" fmla="*/ 65 h 417"/>
                  <a:gd name="T14" fmla="*/ 53 w 311"/>
                  <a:gd name="T15" fmla="*/ 94 h 417"/>
                  <a:gd name="T16" fmla="*/ 120 w 311"/>
                  <a:gd name="T17" fmla="*/ 136 h 417"/>
                  <a:gd name="T18" fmla="*/ 206 w 311"/>
                  <a:gd name="T19" fmla="*/ 377 h 417"/>
                  <a:gd name="T20" fmla="*/ 222 w 311"/>
                  <a:gd name="T21" fmla="*/ 355 h 417"/>
                  <a:gd name="T22" fmla="*/ 210 w 311"/>
                  <a:gd name="T23" fmla="*/ 337 h 417"/>
                  <a:gd name="T24" fmla="*/ 262 w 311"/>
                  <a:gd name="T25" fmla="*/ 2 h 417"/>
                  <a:gd name="T26" fmla="*/ 201 w 311"/>
                  <a:gd name="T27" fmla="*/ 18 h 417"/>
                  <a:gd name="T28" fmla="*/ 190 w 311"/>
                  <a:gd name="T29" fmla="*/ 2 h 417"/>
                  <a:gd name="T30" fmla="*/ 5 w 311"/>
                  <a:gd name="T31" fmla="*/ 5 h 417"/>
                  <a:gd name="T32" fmla="*/ 3 w 311"/>
                  <a:gd name="T33" fmla="*/ 389 h 417"/>
                  <a:gd name="T34" fmla="*/ 262 w 311"/>
                  <a:gd name="T35" fmla="*/ 417 h 417"/>
                  <a:gd name="T36" fmla="*/ 311 w 311"/>
                  <a:gd name="T37" fmla="*/ 371 h 417"/>
                  <a:gd name="T38" fmla="*/ 299 w 311"/>
                  <a:gd name="T39" fmla="*/ 1 h 417"/>
                  <a:gd name="T40" fmla="*/ 85 w 311"/>
                  <a:gd name="T41" fmla="*/ 389 h 417"/>
                  <a:gd name="T42" fmla="*/ 79 w 311"/>
                  <a:gd name="T43" fmla="*/ 378 h 417"/>
                  <a:gd name="T44" fmla="*/ 95 w 311"/>
                  <a:gd name="T45" fmla="*/ 371 h 417"/>
                  <a:gd name="T46" fmla="*/ 70 w 311"/>
                  <a:gd name="T47" fmla="*/ 353 h 417"/>
                  <a:gd name="T48" fmla="*/ 73 w 311"/>
                  <a:gd name="T49" fmla="*/ 329 h 417"/>
                  <a:gd name="T50" fmla="*/ 106 w 311"/>
                  <a:gd name="T51" fmla="*/ 338 h 417"/>
                  <a:gd name="T52" fmla="*/ 81 w 311"/>
                  <a:gd name="T53" fmla="*/ 342 h 417"/>
                  <a:gd name="T54" fmla="*/ 101 w 311"/>
                  <a:gd name="T55" fmla="*/ 355 h 417"/>
                  <a:gd name="T56" fmla="*/ 105 w 311"/>
                  <a:gd name="T57" fmla="*/ 381 h 417"/>
                  <a:gd name="T58" fmla="*/ 140 w 311"/>
                  <a:gd name="T59" fmla="*/ 389 h 417"/>
                  <a:gd name="T60" fmla="*/ 140 w 311"/>
                  <a:gd name="T61" fmla="*/ 378 h 417"/>
                  <a:gd name="T62" fmla="*/ 150 w 311"/>
                  <a:gd name="T63" fmla="*/ 369 h 417"/>
                  <a:gd name="T64" fmla="*/ 123 w 311"/>
                  <a:gd name="T65" fmla="*/ 348 h 417"/>
                  <a:gd name="T66" fmla="*/ 132 w 311"/>
                  <a:gd name="T67" fmla="*/ 327 h 417"/>
                  <a:gd name="T68" fmla="*/ 155 w 311"/>
                  <a:gd name="T69" fmla="*/ 336 h 417"/>
                  <a:gd name="T70" fmla="*/ 137 w 311"/>
                  <a:gd name="T71" fmla="*/ 342 h 417"/>
                  <a:gd name="T72" fmla="*/ 162 w 311"/>
                  <a:gd name="T73" fmla="*/ 360 h 417"/>
                  <a:gd name="T74" fmla="*/ 158 w 311"/>
                  <a:gd name="T75" fmla="*/ 383 h 417"/>
                  <a:gd name="T76" fmla="*/ 181 w 311"/>
                  <a:gd name="T77" fmla="*/ 388 h 417"/>
                  <a:gd name="T78" fmla="*/ 232 w 311"/>
                  <a:gd name="T79" fmla="*/ 337 h 417"/>
                  <a:gd name="T80" fmla="*/ 227 w 311"/>
                  <a:gd name="T81" fmla="*/ 379 h 417"/>
                  <a:gd name="T82" fmla="*/ 93 w 311"/>
                  <a:gd name="T83" fmla="*/ 283 h 417"/>
                  <a:gd name="T84" fmla="*/ 33 w 311"/>
                  <a:gd name="T85" fmla="*/ 209 h 417"/>
                  <a:gd name="T86" fmla="*/ 39 w 311"/>
                  <a:gd name="T87" fmla="*/ 115 h 417"/>
                  <a:gd name="T88" fmla="*/ 19 w 311"/>
                  <a:gd name="T89" fmla="*/ 77 h 417"/>
                  <a:gd name="T90" fmla="*/ 51 w 311"/>
                  <a:gd name="T91" fmla="*/ 28 h 417"/>
                  <a:gd name="T92" fmla="*/ 105 w 311"/>
                  <a:gd name="T93" fmla="*/ 41 h 417"/>
                  <a:gd name="T94" fmla="*/ 154 w 311"/>
                  <a:gd name="T95" fmla="*/ 44 h 417"/>
                  <a:gd name="T96" fmla="*/ 243 w 311"/>
                  <a:gd name="T97" fmla="*/ 81 h 417"/>
                  <a:gd name="T98" fmla="*/ 280 w 311"/>
                  <a:gd name="T99" fmla="*/ 172 h 417"/>
                  <a:gd name="T100" fmla="*/ 251 w 311"/>
                  <a:gd name="T101" fmla="*/ 252 h 417"/>
                  <a:gd name="T102" fmla="*/ 166 w 311"/>
                  <a:gd name="T103" fmla="*/ 297 h 417"/>
                  <a:gd name="T104" fmla="*/ 261 w 311"/>
                  <a:gd name="T105" fmla="*/ 72 h 417"/>
                  <a:gd name="T106" fmla="*/ 259 w 311"/>
                  <a:gd name="T107" fmla="*/ 48 h 417"/>
                  <a:gd name="T108" fmla="*/ 283 w 311"/>
                  <a:gd name="T109" fmla="*/ 42 h 417"/>
                  <a:gd name="T110" fmla="*/ 294 w 311"/>
                  <a:gd name="T111" fmla="*/ 63 h 417"/>
                  <a:gd name="T112" fmla="*/ 275 w 311"/>
                  <a:gd name="T113" fmla="*/ 7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1" h="417">
                    <a:moveTo>
                      <a:pt x="154" y="140"/>
                    </a:moveTo>
                    <a:lnTo>
                      <a:pt x="154" y="140"/>
                    </a:lnTo>
                    <a:lnTo>
                      <a:pt x="145" y="141"/>
                    </a:lnTo>
                    <a:lnTo>
                      <a:pt x="145" y="141"/>
                    </a:lnTo>
                    <a:lnTo>
                      <a:pt x="138" y="145"/>
                    </a:lnTo>
                    <a:lnTo>
                      <a:pt x="131" y="149"/>
                    </a:lnTo>
                    <a:lnTo>
                      <a:pt x="127" y="156"/>
                    </a:lnTo>
                    <a:lnTo>
                      <a:pt x="123" y="163"/>
                    </a:lnTo>
                    <a:lnTo>
                      <a:pt x="123" y="163"/>
                    </a:lnTo>
                    <a:lnTo>
                      <a:pt x="122" y="172"/>
                    </a:lnTo>
                    <a:lnTo>
                      <a:pt x="122" y="172"/>
                    </a:lnTo>
                    <a:lnTo>
                      <a:pt x="122" y="177"/>
                    </a:lnTo>
                    <a:lnTo>
                      <a:pt x="124" y="183"/>
                    </a:lnTo>
                    <a:lnTo>
                      <a:pt x="128" y="189"/>
                    </a:lnTo>
                    <a:lnTo>
                      <a:pt x="131" y="193"/>
                    </a:lnTo>
                    <a:lnTo>
                      <a:pt x="136" y="198"/>
                    </a:lnTo>
                    <a:lnTo>
                      <a:pt x="141" y="200"/>
                    </a:lnTo>
                    <a:lnTo>
                      <a:pt x="147" y="202"/>
                    </a:lnTo>
                    <a:lnTo>
                      <a:pt x="154" y="202"/>
                    </a:lnTo>
                    <a:lnTo>
                      <a:pt x="154" y="202"/>
                    </a:lnTo>
                    <a:lnTo>
                      <a:pt x="159" y="202"/>
                    </a:lnTo>
                    <a:lnTo>
                      <a:pt x="166" y="200"/>
                    </a:lnTo>
                    <a:lnTo>
                      <a:pt x="171" y="198"/>
                    </a:lnTo>
                    <a:lnTo>
                      <a:pt x="175" y="193"/>
                    </a:lnTo>
                    <a:lnTo>
                      <a:pt x="180" y="189"/>
                    </a:lnTo>
                    <a:lnTo>
                      <a:pt x="182" y="183"/>
                    </a:lnTo>
                    <a:lnTo>
                      <a:pt x="184" y="177"/>
                    </a:lnTo>
                    <a:lnTo>
                      <a:pt x="185" y="172"/>
                    </a:lnTo>
                    <a:lnTo>
                      <a:pt x="185" y="172"/>
                    </a:lnTo>
                    <a:lnTo>
                      <a:pt x="184" y="165"/>
                    </a:lnTo>
                    <a:lnTo>
                      <a:pt x="182" y="159"/>
                    </a:lnTo>
                    <a:lnTo>
                      <a:pt x="180" y="154"/>
                    </a:lnTo>
                    <a:lnTo>
                      <a:pt x="175" y="149"/>
                    </a:lnTo>
                    <a:lnTo>
                      <a:pt x="171" y="146"/>
                    </a:lnTo>
                    <a:lnTo>
                      <a:pt x="166" y="142"/>
                    </a:lnTo>
                    <a:lnTo>
                      <a:pt x="159" y="140"/>
                    </a:lnTo>
                    <a:lnTo>
                      <a:pt x="154" y="140"/>
                    </a:lnTo>
                    <a:lnTo>
                      <a:pt x="154" y="140"/>
                    </a:lnTo>
                    <a:close/>
                    <a:moveTo>
                      <a:pt x="89" y="63"/>
                    </a:moveTo>
                    <a:lnTo>
                      <a:pt x="89" y="63"/>
                    </a:lnTo>
                    <a:lnTo>
                      <a:pt x="89" y="62"/>
                    </a:lnTo>
                    <a:lnTo>
                      <a:pt x="89" y="62"/>
                    </a:lnTo>
                    <a:lnTo>
                      <a:pt x="86" y="58"/>
                    </a:lnTo>
                    <a:lnTo>
                      <a:pt x="82" y="54"/>
                    </a:lnTo>
                    <a:lnTo>
                      <a:pt x="78" y="52"/>
                    </a:lnTo>
                    <a:lnTo>
                      <a:pt x="72" y="51"/>
                    </a:lnTo>
                    <a:lnTo>
                      <a:pt x="72" y="51"/>
                    </a:lnTo>
                    <a:lnTo>
                      <a:pt x="69" y="51"/>
                    </a:lnTo>
                    <a:lnTo>
                      <a:pt x="69" y="51"/>
                    </a:lnTo>
                    <a:lnTo>
                      <a:pt x="64" y="51"/>
                    </a:lnTo>
                    <a:lnTo>
                      <a:pt x="60" y="52"/>
                    </a:lnTo>
                    <a:lnTo>
                      <a:pt x="56" y="54"/>
                    </a:lnTo>
                    <a:lnTo>
                      <a:pt x="52" y="56"/>
                    </a:lnTo>
                    <a:lnTo>
                      <a:pt x="52" y="56"/>
                    </a:lnTo>
                    <a:lnTo>
                      <a:pt x="48" y="61"/>
                    </a:lnTo>
                    <a:lnTo>
                      <a:pt x="46" y="65"/>
                    </a:lnTo>
                    <a:lnTo>
                      <a:pt x="45" y="70"/>
                    </a:lnTo>
                    <a:lnTo>
                      <a:pt x="44" y="76"/>
                    </a:lnTo>
                    <a:lnTo>
                      <a:pt x="44" y="76"/>
                    </a:lnTo>
                    <a:lnTo>
                      <a:pt x="45" y="81"/>
                    </a:lnTo>
                    <a:lnTo>
                      <a:pt x="47" y="86"/>
                    </a:lnTo>
                    <a:lnTo>
                      <a:pt x="50" y="89"/>
                    </a:lnTo>
                    <a:lnTo>
                      <a:pt x="53" y="94"/>
                    </a:lnTo>
                    <a:lnTo>
                      <a:pt x="53" y="94"/>
                    </a:lnTo>
                    <a:lnTo>
                      <a:pt x="54" y="94"/>
                    </a:lnTo>
                    <a:lnTo>
                      <a:pt x="116" y="138"/>
                    </a:lnTo>
                    <a:lnTo>
                      <a:pt x="116" y="138"/>
                    </a:lnTo>
                    <a:lnTo>
                      <a:pt x="117" y="138"/>
                    </a:lnTo>
                    <a:lnTo>
                      <a:pt x="117" y="138"/>
                    </a:lnTo>
                    <a:lnTo>
                      <a:pt x="119" y="138"/>
                    </a:lnTo>
                    <a:lnTo>
                      <a:pt x="119" y="138"/>
                    </a:lnTo>
                    <a:lnTo>
                      <a:pt x="120" y="136"/>
                    </a:lnTo>
                    <a:lnTo>
                      <a:pt x="120" y="134"/>
                    </a:lnTo>
                    <a:lnTo>
                      <a:pt x="89" y="63"/>
                    </a:lnTo>
                    <a:close/>
                    <a:moveTo>
                      <a:pt x="201" y="336"/>
                    </a:moveTo>
                    <a:lnTo>
                      <a:pt x="194" y="336"/>
                    </a:lnTo>
                    <a:lnTo>
                      <a:pt x="194" y="377"/>
                    </a:lnTo>
                    <a:lnTo>
                      <a:pt x="201" y="377"/>
                    </a:lnTo>
                    <a:lnTo>
                      <a:pt x="201" y="377"/>
                    </a:lnTo>
                    <a:lnTo>
                      <a:pt x="206" y="377"/>
                    </a:lnTo>
                    <a:lnTo>
                      <a:pt x="210" y="376"/>
                    </a:lnTo>
                    <a:lnTo>
                      <a:pt x="214" y="373"/>
                    </a:lnTo>
                    <a:lnTo>
                      <a:pt x="217" y="371"/>
                    </a:lnTo>
                    <a:lnTo>
                      <a:pt x="217" y="371"/>
                    </a:lnTo>
                    <a:lnTo>
                      <a:pt x="219" y="368"/>
                    </a:lnTo>
                    <a:lnTo>
                      <a:pt x="220" y="364"/>
                    </a:lnTo>
                    <a:lnTo>
                      <a:pt x="222" y="360"/>
                    </a:lnTo>
                    <a:lnTo>
                      <a:pt x="222" y="355"/>
                    </a:lnTo>
                    <a:lnTo>
                      <a:pt x="222" y="355"/>
                    </a:lnTo>
                    <a:lnTo>
                      <a:pt x="222" y="351"/>
                    </a:lnTo>
                    <a:lnTo>
                      <a:pt x="220" y="347"/>
                    </a:lnTo>
                    <a:lnTo>
                      <a:pt x="219" y="344"/>
                    </a:lnTo>
                    <a:lnTo>
                      <a:pt x="216" y="342"/>
                    </a:lnTo>
                    <a:lnTo>
                      <a:pt x="216" y="342"/>
                    </a:lnTo>
                    <a:lnTo>
                      <a:pt x="214" y="338"/>
                    </a:lnTo>
                    <a:lnTo>
                      <a:pt x="210" y="337"/>
                    </a:lnTo>
                    <a:lnTo>
                      <a:pt x="206" y="336"/>
                    </a:lnTo>
                    <a:lnTo>
                      <a:pt x="201" y="336"/>
                    </a:lnTo>
                    <a:lnTo>
                      <a:pt x="201" y="336"/>
                    </a:lnTo>
                    <a:close/>
                    <a:moveTo>
                      <a:pt x="292" y="0"/>
                    </a:moveTo>
                    <a:lnTo>
                      <a:pt x="269" y="0"/>
                    </a:lnTo>
                    <a:lnTo>
                      <a:pt x="269" y="0"/>
                    </a:lnTo>
                    <a:lnTo>
                      <a:pt x="266" y="0"/>
                    </a:lnTo>
                    <a:lnTo>
                      <a:pt x="262" y="2"/>
                    </a:lnTo>
                    <a:lnTo>
                      <a:pt x="261" y="4"/>
                    </a:lnTo>
                    <a:lnTo>
                      <a:pt x="260" y="9"/>
                    </a:lnTo>
                    <a:lnTo>
                      <a:pt x="260" y="9"/>
                    </a:lnTo>
                    <a:lnTo>
                      <a:pt x="260" y="12"/>
                    </a:lnTo>
                    <a:lnTo>
                      <a:pt x="258" y="15"/>
                    </a:lnTo>
                    <a:lnTo>
                      <a:pt x="254" y="17"/>
                    </a:lnTo>
                    <a:lnTo>
                      <a:pt x="251" y="18"/>
                    </a:lnTo>
                    <a:lnTo>
                      <a:pt x="201" y="18"/>
                    </a:lnTo>
                    <a:lnTo>
                      <a:pt x="201" y="18"/>
                    </a:lnTo>
                    <a:lnTo>
                      <a:pt x="198" y="17"/>
                    </a:lnTo>
                    <a:lnTo>
                      <a:pt x="194" y="15"/>
                    </a:lnTo>
                    <a:lnTo>
                      <a:pt x="193" y="12"/>
                    </a:lnTo>
                    <a:lnTo>
                      <a:pt x="192" y="9"/>
                    </a:lnTo>
                    <a:lnTo>
                      <a:pt x="192" y="9"/>
                    </a:lnTo>
                    <a:lnTo>
                      <a:pt x="191" y="4"/>
                    </a:lnTo>
                    <a:lnTo>
                      <a:pt x="190" y="2"/>
                    </a:lnTo>
                    <a:lnTo>
                      <a:pt x="187" y="0"/>
                    </a:lnTo>
                    <a:lnTo>
                      <a:pt x="183" y="0"/>
                    </a:lnTo>
                    <a:lnTo>
                      <a:pt x="19" y="0"/>
                    </a:lnTo>
                    <a:lnTo>
                      <a:pt x="19" y="0"/>
                    </a:lnTo>
                    <a:lnTo>
                      <a:pt x="16" y="0"/>
                    </a:lnTo>
                    <a:lnTo>
                      <a:pt x="12" y="1"/>
                    </a:lnTo>
                    <a:lnTo>
                      <a:pt x="9" y="2"/>
                    </a:lnTo>
                    <a:lnTo>
                      <a:pt x="5" y="5"/>
                    </a:lnTo>
                    <a:lnTo>
                      <a:pt x="3" y="8"/>
                    </a:lnTo>
                    <a:lnTo>
                      <a:pt x="1" y="11"/>
                    </a:lnTo>
                    <a:lnTo>
                      <a:pt x="0" y="15"/>
                    </a:lnTo>
                    <a:lnTo>
                      <a:pt x="0" y="18"/>
                    </a:lnTo>
                    <a:lnTo>
                      <a:pt x="0" y="371"/>
                    </a:lnTo>
                    <a:lnTo>
                      <a:pt x="0" y="371"/>
                    </a:lnTo>
                    <a:lnTo>
                      <a:pt x="1" y="380"/>
                    </a:lnTo>
                    <a:lnTo>
                      <a:pt x="3" y="389"/>
                    </a:lnTo>
                    <a:lnTo>
                      <a:pt x="8" y="397"/>
                    </a:lnTo>
                    <a:lnTo>
                      <a:pt x="13" y="404"/>
                    </a:lnTo>
                    <a:lnTo>
                      <a:pt x="21" y="410"/>
                    </a:lnTo>
                    <a:lnTo>
                      <a:pt x="29" y="414"/>
                    </a:lnTo>
                    <a:lnTo>
                      <a:pt x="38" y="416"/>
                    </a:lnTo>
                    <a:lnTo>
                      <a:pt x="48" y="417"/>
                    </a:lnTo>
                    <a:lnTo>
                      <a:pt x="262" y="417"/>
                    </a:lnTo>
                    <a:lnTo>
                      <a:pt x="262" y="417"/>
                    </a:lnTo>
                    <a:lnTo>
                      <a:pt x="273" y="416"/>
                    </a:lnTo>
                    <a:lnTo>
                      <a:pt x="282" y="414"/>
                    </a:lnTo>
                    <a:lnTo>
                      <a:pt x="290" y="410"/>
                    </a:lnTo>
                    <a:lnTo>
                      <a:pt x="297" y="404"/>
                    </a:lnTo>
                    <a:lnTo>
                      <a:pt x="303" y="397"/>
                    </a:lnTo>
                    <a:lnTo>
                      <a:pt x="308" y="389"/>
                    </a:lnTo>
                    <a:lnTo>
                      <a:pt x="310" y="380"/>
                    </a:lnTo>
                    <a:lnTo>
                      <a:pt x="311" y="371"/>
                    </a:lnTo>
                    <a:lnTo>
                      <a:pt x="311" y="18"/>
                    </a:lnTo>
                    <a:lnTo>
                      <a:pt x="311" y="18"/>
                    </a:lnTo>
                    <a:lnTo>
                      <a:pt x="311" y="15"/>
                    </a:lnTo>
                    <a:lnTo>
                      <a:pt x="310" y="11"/>
                    </a:lnTo>
                    <a:lnTo>
                      <a:pt x="308" y="8"/>
                    </a:lnTo>
                    <a:lnTo>
                      <a:pt x="305" y="5"/>
                    </a:lnTo>
                    <a:lnTo>
                      <a:pt x="302" y="2"/>
                    </a:lnTo>
                    <a:lnTo>
                      <a:pt x="299" y="1"/>
                    </a:lnTo>
                    <a:lnTo>
                      <a:pt x="295" y="0"/>
                    </a:lnTo>
                    <a:lnTo>
                      <a:pt x="292" y="0"/>
                    </a:lnTo>
                    <a:lnTo>
                      <a:pt x="292" y="0"/>
                    </a:lnTo>
                    <a:close/>
                    <a:moveTo>
                      <a:pt x="103" y="383"/>
                    </a:moveTo>
                    <a:lnTo>
                      <a:pt x="103" y="383"/>
                    </a:lnTo>
                    <a:lnTo>
                      <a:pt x="99" y="386"/>
                    </a:lnTo>
                    <a:lnTo>
                      <a:pt x="95" y="387"/>
                    </a:lnTo>
                    <a:lnTo>
                      <a:pt x="85" y="389"/>
                    </a:lnTo>
                    <a:lnTo>
                      <a:pt x="85" y="389"/>
                    </a:lnTo>
                    <a:lnTo>
                      <a:pt x="74" y="388"/>
                    </a:lnTo>
                    <a:lnTo>
                      <a:pt x="67" y="385"/>
                    </a:lnTo>
                    <a:lnTo>
                      <a:pt x="67" y="372"/>
                    </a:lnTo>
                    <a:lnTo>
                      <a:pt x="67" y="372"/>
                    </a:lnTo>
                    <a:lnTo>
                      <a:pt x="71" y="374"/>
                    </a:lnTo>
                    <a:lnTo>
                      <a:pt x="74" y="377"/>
                    </a:lnTo>
                    <a:lnTo>
                      <a:pt x="79" y="378"/>
                    </a:lnTo>
                    <a:lnTo>
                      <a:pt x="84" y="378"/>
                    </a:lnTo>
                    <a:lnTo>
                      <a:pt x="84" y="378"/>
                    </a:lnTo>
                    <a:lnTo>
                      <a:pt x="89" y="378"/>
                    </a:lnTo>
                    <a:lnTo>
                      <a:pt x="93" y="377"/>
                    </a:lnTo>
                    <a:lnTo>
                      <a:pt x="93" y="377"/>
                    </a:lnTo>
                    <a:lnTo>
                      <a:pt x="95" y="374"/>
                    </a:lnTo>
                    <a:lnTo>
                      <a:pt x="95" y="371"/>
                    </a:lnTo>
                    <a:lnTo>
                      <a:pt x="95" y="371"/>
                    </a:lnTo>
                    <a:lnTo>
                      <a:pt x="95" y="369"/>
                    </a:lnTo>
                    <a:lnTo>
                      <a:pt x="93" y="367"/>
                    </a:lnTo>
                    <a:lnTo>
                      <a:pt x="93" y="367"/>
                    </a:lnTo>
                    <a:lnTo>
                      <a:pt x="89" y="364"/>
                    </a:lnTo>
                    <a:lnTo>
                      <a:pt x="81" y="361"/>
                    </a:lnTo>
                    <a:lnTo>
                      <a:pt x="81" y="361"/>
                    </a:lnTo>
                    <a:lnTo>
                      <a:pt x="74" y="357"/>
                    </a:lnTo>
                    <a:lnTo>
                      <a:pt x="70" y="353"/>
                    </a:lnTo>
                    <a:lnTo>
                      <a:pt x="68" y="348"/>
                    </a:lnTo>
                    <a:lnTo>
                      <a:pt x="67" y="343"/>
                    </a:lnTo>
                    <a:lnTo>
                      <a:pt x="67" y="343"/>
                    </a:lnTo>
                    <a:lnTo>
                      <a:pt x="67" y="338"/>
                    </a:lnTo>
                    <a:lnTo>
                      <a:pt x="69" y="335"/>
                    </a:lnTo>
                    <a:lnTo>
                      <a:pt x="70" y="331"/>
                    </a:lnTo>
                    <a:lnTo>
                      <a:pt x="73" y="329"/>
                    </a:lnTo>
                    <a:lnTo>
                      <a:pt x="73" y="329"/>
                    </a:lnTo>
                    <a:lnTo>
                      <a:pt x="77" y="327"/>
                    </a:lnTo>
                    <a:lnTo>
                      <a:pt x="81" y="325"/>
                    </a:lnTo>
                    <a:lnTo>
                      <a:pt x="91" y="323"/>
                    </a:lnTo>
                    <a:lnTo>
                      <a:pt x="91" y="323"/>
                    </a:lnTo>
                    <a:lnTo>
                      <a:pt x="99" y="325"/>
                    </a:lnTo>
                    <a:lnTo>
                      <a:pt x="106" y="326"/>
                    </a:lnTo>
                    <a:lnTo>
                      <a:pt x="106" y="338"/>
                    </a:lnTo>
                    <a:lnTo>
                      <a:pt x="106" y="338"/>
                    </a:lnTo>
                    <a:lnTo>
                      <a:pt x="99" y="336"/>
                    </a:lnTo>
                    <a:lnTo>
                      <a:pt x="91" y="335"/>
                    </a:lnTo>
                    <a:lnTo>
                      <a:pt x="91" y="335"/>
                    </a:lnTo>
                    <a:lnTo>
                      <a:pt x="87" y="335"/>
                    </a:lnTo>
                    <a:lnTo>
                      <a:pt x="84" y="336"/>
                    </a:lnTo>
                    <a:lnTo>
                      <a:pt x="84" y="336"/>
                    </a:lnTo>
                    <a:lnTo>
                      <a:pt x="81" y="338"/>
                    </a:lnTo>
                    <a:lnTo>
                      <a:pt x="81" y="342"/>
                    </a:lnTo>
                    <a:lnTo>
                      <a:pt x="81" y="342"/>
                    </a:lnTo>
                    <a:lnTo>
                      <a:pt x="81" y="344"/>
                    </a:lnTo>
                    <a:lnTo>
                      <a:pt x="82" y="346"/>
                    </a:lnTo>
                    <a:lnTo>
                      <a:pt x="82" y="346"/>
                    </a:lnTo>
                    <a:lnTo>
                      <a:pt x="86" y="348"/>
                    </a:lnTo>
                    <a:lnTo>
                      <a:pt x="93" y="351"/>
                    </a:lnTo>
                    <a:lnTo>
                      <a:pt x="93" y="351"/>
                    </a:lnTo>
                    <a:lnTo>
                      <a:pt x="101" y="355"/>
                    </a:lnTo>
                    <a:lnTo>
                      <a:pt x="105" y="360"/>
                    </a:lnTo>
                    <a:lnTo>
                      <a:pt x="105" y="360"/>
                    </a:lnTo>
                    <a:lnTo>
                      <a:pt x="108" y="364"/>
                    </a:lnTo>
                    <a:lnTo>
                      <a:pt x="110" y="370"/>
                    </a:lnTo>
                    <a:lnTo>
                      <a:pt x="110" y="370"/>
                    </a:lnTo>
                    <a:lnTo>
                      <a:pt x="108" y="374"/>
                    </a:lnTo>
                    <a:lnTo>
                      <a:pt x="107" y="378"/>
                    </a:lnTo>
                    <a:lnTo>
                      <a:pt x="105" y="381"/>
                    </a:lnTo>
                    <a:lnTo>
                      <a:pt x="103" y="383"/>
                    </a:lnTo>
                    <a:lnTo>
                      <a:pt x="103" y="383"/>
                    </a:lnTo>
                    <a:close/>
                    <a:moveTo>
                      <a:pt x="158" y="383"/>
                    </a:moveTo>
                    <a:lnTo>
                      <a:pt x="158" y="383"/>
                    </a:lnTo>
                    <a:lnTo>
                      <a:pt x="155" y="386"/>
                    </a:lnTo>
                    <a:lnTo>
                      <a:pt x="150" y="387"/>
                    </a:lnTo>
                    <a:lnTo>
                      <a:pt x="140" y="389"/>
                    </a:lnTo>
                    <a:lnTo>
                      <a:pt x="140" y="389"/>
                    </a:lnTo>
                    <a:lnTo>
                      <a:pt x="130" y="388"/>
                    </a:lnTo>
                    <a:lnTo>
                      <a:pt x="123" y="385"/>
                    </a:lnTo>
                    <a:lnTo>
                      <a:pt x="123" y="372"/>
                    </a:lnTo>
                    <a:lnTo>
                      <a:pt x="123" y="372"/>
                    </a:lnTo>
                    <a:lnTo>
                      <a:pt x="127" y="374"/>
                    </a:lnTo>
                    <a:lnTo>
                      <a:pt x="131" y="377"/>
                    </a:lnTo>
                    <a:lnTo>
                      <a:pt x="136" y="378"/>
                    </a:lnTo>
                    <a:lnTo>
                      <a:pt x="140" y="378"/>
                    </a:lnTo>
                    <a:lnTo>
                      <a:pt x="140" y="378"/>
                    </a:lnTo>
                    <a:lnTo>
                      <a:pt x="145" y="378"/>
                    </a:lnTo>
                    <a:lnTo>
                      <a:pt x="148" y="377"/>
                    </a:lnTo>
                    <a:lnTo>
                      <a:pt x="148" y="377"/>
                    </a:lnTo>
                    <a:lnTo>
                      <a:pt x="150" y="374"/>
                    </a:lnTo>
                    <a:lnTo>
                      <a:pt x="150" y="371"/>
                    </a:lnTo>
                    <a:lnTo>
                      <a:pt x="150" y="371"/>
                    </a:lnTo>
                    <a:lnTo>
                      <a:pt x="150" y="369"/>
                    </a:lnTo>
                    <a:lnTo>
                      <a:pt x="148" y="367"/>
                    </a:lnTo>
                    <a:lnTo>
                      <a:pt x="148" y="367"/>
                    </a:lnTo>
                    <a:lnTo>
                      <a:pt x="145" y="364"/>
                    </a:lnTo>
                    <a:lnTo>
                      <a:pt x="137" y="361"/>
                    </a:lnTo>
                    <a:lnTo>
                      <a:pt x="137" y="361"/>
                    </a:lnTo>
                    <a:lnTo>
                      <a:pt x="131" y="357"/>
                    </a:lnTo>
                    <a:lnTo>
                      <a:pt x="127" y="353"/>
                    </a:lnTo>
                    <a:lnTo>
                      <a:pt x="123" y="348"/>
                    </a:lnTo>
                    <a:lnTo>
                      <a:pt x="122" y="343"/>
                    </a:lnTo>
                    <a:lnTo>
                      <a:pt x="122" y="343"/>
                    </a:lnTo>
                    <a:lnTo>
                      <a:pt x="123" y="338"/>
                    </a:lnTo>
                    <a:lnTo>
                      <a:pt x="124" y="335"/>
                    </a:lnTo>
                    <a:lnTo>
                      <a:pt x="127" y="331"/>
                    </a:lnTo>
                    <a:lnTo>
                      <a:pt x="129" y="329"/>
                    </a:lnTo>
                    <a:lnTo>
                      <a:pt x="129" y="329"/>
                    </a:lnTo>
                    <a:lnTo>
                      <a:pt x="132" y="327"/>
                    </a:lnTo>
                    <a:lnTo>
                      <a:pt x="137" y="325"/>
                    </a:lnTo>
                    <a:lnTo>
                      <a:pt x="147" y="323"/>
                    </a:lnTo>
                    <a:lnTo>
                      <a:pt x="147" y="323"/>
                    </a:lnTo>
                    <a:lnTo>
                      <a:pt x="155" y="325"/>
                    </a:lnTo>
                    <a:lnTo>
                      <a:pt x="162" y="326"/>
                    </a:lnTo>
                    <a:lnTo>
                      <a:pt x="162" y="338"/>
                    </a:lnTo>
                    <a:lnTo>
                      <a:pt x="162" y="338"/>
                    </a:lnTo>
                    <a:lnTo>
                      <a:pt x="155" y="336"/>
                    </a:lnTo>
                    <a:lnTo>
                      <a:pt x="147" y="335"/>
                    </a:lnTo>
                    <a:lnTo>
                      <a:pt x="147" y="335"/>
                    </a:lnTo>
                    <a:lnTo>
                      <a:pt x="142" y="335"/>
                    </a:lnTo>
                    <a:lnTo>
                      <a:pt x="139" y="336"/>
                    </a:lnTo>
                    <a:lnTo>
                      <a:pt x="139" y="336"/>
                    </a:lnTo>
                    <a:lnTo>
                      <a:pt x="137" y="338"/>
                    </a:lnTo>
                    <a:lnTo>
                      <a:pt x="137" y="342"/>
                    </a:lnTo>
                    <a:lnTo>
                      <a:pt x="137" y="342"/>
                    </a:lnTo>
                    <a:lnTo>
                      <a:pt x="137" y="344"/>
                    </a:lnTo>
                    <a:lnTo>
                      <a:pt x="139" y="346"/>
                    </a:lnTo>
                    <a:lnTo>
                      <a:pt x="139" y="346"/>
                    </a:lnTo>
                    <a:lnTo>
                      <a:pt x="142" y="348"/>
                    </a:lnTo>
                    <a:lnTo>
                      <a:pt x="148" y="351"/>
                    </a:lnTo>
                    <a:lnTo>
                      <a:pt x="148" y="351"/>
                    </a:lnTo>
                    <a:lnTo>
                      <a:pt x="156" y="355"/>
                    </a:lnTo>
                    <a:lnTo>
                      <a:pt x="162" y="360"/>
                    </a:lnTo>
                    <a:lnTo>
                      <a:pt x="162" y="360"/>
                    </a:lnTo>
                    <a:lnTo>
                      <a:pt x="164" y="364"/>
                    </a:lnTo>
                    <a:lnTo>
                      <a:pt x="165" y="370"/>
                    </a:lnTo>
                    <a:lnTo>
                      <a:pt x="165" y="370"/>
                    </a:lnTo>
                    <a:lnTo>
                      <a:pt x="164" y="374"/>
                    </a:lnTo>
                    <a:lnTo>
                      <a:pt x="163" y="378"/>
                    </a:lnTo>
                    <a:lnTo>
                      <a:pt x="162" y="381"/>
                    </a:lnTo>
                    <a:lnTo>
                      <a:pt x="158" y="383"/>
                    </a:lnTo>
                    <a:lnTo>
                      <a:pt x="158" y="383"/>
                    </a:lnTo>
                    <a:close/>
                    <a:moveTo>
                      <a:pt x="227" y="379"/>
                    </a:moveTo>
                    <a:lnTo>
                      <a:pt x="227" y="379"/>
                    </a:lnTo>
                    <a:lnTo>
                      <a:pt x="222" y="382"/>
                    </a:lnTo>
                    <a:lnTo>
                      <a:pt x="216" y="386"/>
                    </a:lnTo>
                    <a:lnTo>
                      <a:pt x="210" y="387"/>
                    </a:lnTo>
                    <a:lnTo>
                      <a:pt x="202" y="388"/>
                    </a:lnTo>
                    <a:lnTo>
                      <a:pt x="181" y="388"/>
                    </a:lnTo>
                    <a:lnTo>
                      <a:pt x="181" y="325"/>
                    </a:lnTo>
                    <a:lnTo>
                      <a:pt x="202" y="325"/>
                    </a:lnTo>
                    <a:lnTo>
                      <a:pt x="202" y="325"/>
                    </a:lnTo>
                    <a:lnTo>
                      <a:pt x="210" y="326"/>
                    </a:lnTo>
                    <a:lnTo>
                      <a:pt x="217" y="327"/>
                    </a:lnTo>
                    <a:lnTo>
                      <a:pt x="223" y="329"/>
                    </a:lnTo>
                    <a:lnTo>
                      <a:pt x="227" y="333"/>
                    </a:lnTo>
                    <a:lnTo>
                      <a:pt x="232" y="337"/>
                    </a:lnTo>
                    <a:lnTo>
                      <a:pt x="234" y="342"/>
                    </a:lnTo>
                    <a:lnTo>
                      <a:pt x="235" y="348"/>
                    </a:lnTo>
                    <a:lnTo>
                      <a:pt x="236" y="355"/>
                    </a:lnTo>
                    <a:lnTo>
                      <a:pt x="236" y="355"/>
                    </a:lnTo>
                    <a:lnTo>
                      <a:pt x="235" y="362"/>
                    </a:lnTo>
                    <a:lnTo>
                      <a:pt x="234" y="369"/>
                    </a:lnTo>
                    <a:lnTo>
                      <a:pt x="231" y="374"/>
                    </a:lnTo>
                    <a:lnTo>
                      <a:pt x="227" y="379"/>
                    </a:lnTo>
                    <a:lnTo>
                      <a:pt x="227" y="379"/>
                    </a:lnTo>
                    <a:close/>
                    <a:moveTo>
                      <a:pt x="154" y="299"/>
                    </a:moveTo>
                    <a:lnTo>
                      <a:pt x="154" y="299"/>
                    </a:lnTo>
                    <a:lnTo>
                      <a:pt x="140" y="297"/>
                    </a:lnTo>
                    <a:lnTo>
                      <a:pt x="128" y="295"/>
                    </a:lnTo>
                    <a:lnTo>
                      <a:pt x="115" y="293"/>
                    </a:lnTo>
                    <a:lnTo>
                      <a:pt x="104" y="288"/>
                    </a:lnTo>
                    <a:lnTo>
                      <a:pt x="93" y="283"/>
                    </a:lnTo>
                    <a:lnTo>
                      <a:pt x="82" y="277"/>
                    </a:lnTo>
                    <a:lnTo>
                      <a:pt x="72" y="269"/>
                    </a:lnTo>
                    <a:lnTo>
                      <a:pt x="63" y="261"/>
                    </a:lnTo>
                    <a:lnTo>
                      <a:pt x="55" y="252"/>
                    </a:lnTo>
                    <a:lnTo>
                      <a:pt x="48" y="242"/>
                    </a:lnTo>
                    <a:lnTo>
                      <a:pt x="42" y="232"/>
                    </a:lnTo>
                    <a:lnTo>
                      <a:pt x="36" y="220"/>
                    </a:lnTo>
                    <a:lnTo>
                      <a:pt x="33" y="209"/>
                    </a:lnTo>
                    <a:lnTo>
                      <a:pt x="29" y="197"/>
                    </a:lnTo>
                    <a:lnTo>
                      <a:pt x="27" y="184"/>
                    </a:lnTo>
                    <a:lnTo>
                      <a:pt x="27" y="172"/>
                    </a:lnTo>
                    <a:lnTo>
                      <a:pt x="27" y="172"/>
                    </a:lnTo>
                    <a:lnTo>
                      <a:pt x="27" y="156"/>
                    </a:lnTo>
                    <a:lnTo>
                      <a:pt x="30" y="142"/>
                    </a:lnTo>
                    <a:lnTo>
                      <a:pt x="34" y="128"/>
                    </a:lnTo>
                    <a:lnTo>
                      <a:pt x="39" y="115"/>
                    </a:lnTo>
                    <a:lnTo>
                      <a:pt x="39" y="114"/>
                    </a:lnTo>
                    <a:lnTo>
                      <a:pt x="39" y="114"/>
                    </a:lnTo>
                    <a:lnTo>
                      <a:pt x="39" y="114"/>
                    </a:lnTo>
                    <a:lnTo>
                      <a:pt x="39" y="114"/>
                    </a:lnTo>
                    <a:lnTo>
                      <a:pt x="30" y="107"/>
                    </a:lnTo>
                    <a:lnTo>
                      <a:pt x="25" y="98"/>
                    </a:lnTo>
                    <a:lnTo>
                      <a:pt x="20" y="88"/>
                    </a:lnTo>
                    <a:lnTo>
                      <a:pt x="19" y="77"/>
                    </a:lnTo>
                    <a:lnTo>
                      <a:pt x="19" y="77"/>
                    </a:lnTo>
                    <a:lnTo>
                      <a:pt x="19" y="67"/>
                    </a:lnTo>
                    <a:lnTo>
                      <a:pt x="22" y="55"/>
                    </a:lnTo>
                    <a:lnTo>
                      <a:pt x="28" y="46"/>
                    </a:lnTo>
                    <a:lnTo>
                      <a:pt x="35" y="38"/>
                    </a:lnTo>
                    <a:lnTo>
                      <a:pt x="35" y="38"/>
                    </a:lnTo>
                    <a:lnTo>
                      <a:pt x="43" y="33"/>
                    </a:lnTo>
                    <a:lnTo>
                      <a:pt x="51" y="28"/>
                    </a:lnTo>
                    <a:lnTo>
                      <a:pt x="60" y="26"/>
                    </a:lnTo>
                    <a:lnTo>
                      <a:pt x="69" y="25"/>
                    </a:lnTo>
                    <a:lnTo>
                      <a:pt x="69" y="25"/>
                    </a:lnTo>
                    <a:lnTo>
                      <a:pt x="77" y="26"/>
                    </a:lnTo>
                    <a:lnTo>
                      <a:pt x="77" y="26"/>
                    </a:lnTo>
                    <a:lnTo>
                      <a:pt x="87" y="28"/>
                    </a:lnTo>
                    <a:lnTo>
                      <a:pt x="97" y="34"/>
                    </a:lnTo>
                    <a:lnTo>
                      <a:pt x="105" y="41"/>
                    </a:lnTo>
                    <a:lnTo>
                      <a:pt x="112" y="50"/>
                    </a:lnTo>
                    <a:lnTo>
                      <a:pt x="113" y="51"/>
                    </a:lnTo>
                    <a:lnTo>
                      <a:pt x="113" y="51"/>
                    </a:lnTo>
                    <a:lnTo>
                      <a:pt x="122" y="48"/>
                    </a:lnTo>
                    <a:lnTo>
                      <a:pt x="132" y="46"/>
                    </a:lnTo>
                    <a:lnTo>
                      <a:pt x="142" y="45"/>
                    </a:lnTo>
                    <a:lnTo>
                      <a:pt x="154" y="44"/>
                    </a:lnTo>
                    <a:lnTo>
                      <a:pt x="154" y="44"/>
                    </a:lnTo>
                    <a:lnTo>
                      <a:pt x="166" y="45"/>
                    </a:lnTo>
                    <a:lnTo>
                      <a:pt x="179" y="47"/>
                    </a:lnTo>
                    <a:lnTo>
                      <a:pt x="191" y="50"/>
                    </a:lnTo>
                    <a:lnTo>
                      <a:pt x="202" y="54"/>
                    </a:lnTo>
                    <a:lnTo>
                      <a:pt x="214" y="60"/>
                    </a:lnTo>
                    <a:lnTo>
                      <a:pt x="224" y="67"/>
                    </a:lnTo>
                    <a:lnTo>
                      <a:pt x="234" y="73"/>
                    </a:lnTo>
                    <a:lnTo>
                      <a:pt x="243" y="81"/>
                    </a:lnTo>
                    <a:lnTo>
                      <a:pt x="251" y="90"/>
                    </a:lnTo>
                    <a:lnTo>
                      <a:pt x="259" y="101"/>
                    </a:lnTo>
                    <a:lnTo>
                      <a:pt x="265" y="111"/>
                    </a:lnTo>
                    <a:lnTo>
                      <a:pt x="270" y="122"/>
                    </a:lnTo>
                    <a:lnTo>
                      <a:pt x="275" y="133"/>
                    </a:lnTo>
                    <a:lnTo>
                      <a:pt x="278" y="146"/>
                    </a:lnTo>
                    <a:lnTo>
                      <a:pt x="279" y="158"/>
                    </a:lnTo>
                    <a:lnTo>
                      <a:pt x="280" y="172"/>
                    </a:lnTo>
                    <a:lnTo>
                      <a:pt x="280" y="172"/>
                    </a:lnTo>
                    <a:lnTo>
                      <a:pt x="279" y="184"/>
                    </a:lnTo>
                    <a:lnTo>
                      <a:pt x="278" y="197"/>
                    </a:lnTo>
                    <a:lnTo>
                      <a:pt x="275" y="209"/>
                    </a:lnTo>
                    <a:lnTo>
                      <a:pt x="270" y="220"/>
                    </a:lnTo>
                    <a:lnTo>
                      <a:pt x="265" y="232"/>
                    </a:lnTo>
                    <a:lnTo>
                      <a:pt x="259" y="242"/>
                    </a:lnTo>
                    <a:lnTo>
                      <a:pt x="251" y="252"/>
                    </a:lnTo>
                    <a:lnTo>
                      <a:pt x="243" y="261"/>
                    </a:lnTo>
                    <a:lnTo>
                      <a:pt x="234" y="269"/>
                    </a:lnTo>
                    <a:lnTo>
                      <a:pt x="224" y="277"/>
                    </a:lnTo>
                    <a:lnTo>
                      <a:pt x="214" y="283"/>
                    </a:lnTo>
                    <a:lnTo>
                      <a:pt x="202" y="288"/>
                    </a:lnTo>
                    <a:lnTo>
                      <a:pt x="191" y="293"/>
                    </a:lnTo>
                    <a:lnTo>
                      <a:pt x="179" y="295"/>
                    </a:lnTo>
                    <a:lnTo>
                      <a:pt x="166" y="297"/>
                    </a:lnTo>
                    <a:lnTo>
                      <a:pt x="154" y="299"/>
                    </a:lnTo>
                    <a:lnTo>
                      <a:pt x="154" y="299"/>
                    </a:lnTo>
                    <a:close/>
                    <a:moveTo>
                      <a:pt x="275" y="78"/>
                    </a:moveTo>
                    <a:lnTo>
                      <a:pt x="275" y="78"/>
                    </a:lnTo>
                    <a:lnTo>
                      <a:pt x="271" y="78"/>
                    </a:lnTo>
                    <a:lnTo>
                      <a:pt x="268" y="77"/>
                    </a:lnTo>
                    <a:lnTo>
                      <a:pt x="265" y="74"/>
                    </a:lnTo>
                    <a:lnTo>
                      <a:pt x="261" y="72"/>
                    </a:lnTo>
                    <a:lnTo>
                      <a:pt x="259" y="70"/>
                    </a:lnTo>
                    <a:lnTo>
                      <a:pt x="258" y="67"/>
                    </a:lnTo>
                    <a:lnTo>
                      <a:pt x="257" y="63"/>
                    </a:lnTo>
                    <a:lnTo>
                      <a:pt x="257" y="59"/>
                    </a:lnTo>
                    <a:lnTo>
                      <a:pt x="257" y="59"/>
                    </a:lnTo>
                    <a:lnTo>
                      <a:pt x="257" y="55"/>
                    </a:lnTo>
                    <a:lnTo>
                      <a:pt x="258" y="52"/>
                    </a:lnTo>
                    <a:lnTo>
                      <a:pt x="259" y="48"/>
                    </a:lnTo>
                    <a:lnTo>
                      <a:pt x="261" y="45"/>
                    </a:lnTo>
                    <a:lnTo>
                      <a:pt x="265" y="43"/>
                    </a:lnTo>
                    <a:lnTo>
                      <a:pt x="268" y="42"/>
                    </a:lnTo>
                    <a:lnTo>
                      <a:pt x="271" y="41"/>
                    </a:lnTo>
                    <a:lnTo>
                      <a:pt x="275" y="41"/>
                    </a:lnTo>
                    <a:lnTo>
                      <a:pt x="275" y="41"/>
                    </a:lnTo>
                    <a:lnTo>
                      <a:pt x="279" y="41"/>
                    </a:lnTo>
                    <a:lnTo>
                      <a:pt x="283" y="42"/>
                    </a:lnTo>
                    <a:lnTo>
                      <a:pt x="286" y="43"/>
                    </a:lnTo>
                    <a:lnTo>
                      <a:pt x="288" y="45"/>
                    </a:lnTo>
                    <a:lnTo>
                      <a:pt x="291" y="48"/>
                    </a:lnTo>
                    <a:lnTo>
                      <a:pt x="293" y="52"/>
                    </a:lnTo>
                    <a:lnTo>
                      <a:pt x="294" y="55"/>
                    </a:lnTo>
                    <a:lnTo>
                      <a:pt x="294" y="59"/>
                    </a:lnTo>
                    <a:lnTo>
                      <a:pt x="294" y="59"/>
                    </a:lnTo>
                    <a:lnTo>
                      <a:pt x="294" y="63"/>
                    </a:lnTo>
                    <a:lnTo>
                      <a:pt x="293" y="67"/>
                    </a:lnTo>
                    <a:lnTo>
                      <a:pt x="291" y="70"/>
                    </a:lnTo>
                    <a:lnTo>
                      <a:pt x="288" y="72"/>
                    </a:lnTo>
                    <a:lnTo>
                      <a:pt x="286" y="74"/>
                    </a:lnTo>
                    <a:lnTo>
                      <a:pt x="283" y="77"/>
                    </a:lnTo>
                    <a:lnTo>
                      <a:pt x="279" y="78"/>
                    </a:lnTo>
                    <a:lnTo>
                      <a:pt x="275" y="78"/>
                    </a:lnTo>
                    <a:lnTo>
                      <a:pt x="275" y="78"/>
                    </a:lnTo>
                    <a:close/>
                  </a:path>
                </a:pathLst>
              </a:cu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B0F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40359" tIns="20179" rIns="40359" bIns="20179" numCol="1" rtlCol="0" anchor="ctr" anchorCtr="1" compatLnSpc="1"/>
              <a:lstStyle/>
              <a:p>
                <a:pPr algn="ctr" defTabSz="381396">
                  <a:spcBef>
                    <a:spcPts val="176"/>
                  </a:spcBef>
                  <a:spcAft>
                    <a:spcPct val="0"/>
                  </a:spcAft>
                  <a:buClr>
                    <a:prstClr val="white"/>
                  </a:buClr>
                  <a:buSzPct val="60000"/>
                </a:pPr>
                <a:endParaRPr lang="zh-CN" altLang="en-US" sz="707" b="1">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1" name="直接连接符 90"/>
              <p:cNvCxnSpPr/>
              <p:nvPr/>
            </p:nvCxnSpPr>
            <p:spPr bwMode="auto">
              <a:xfrm flipH="1">
                <a:off x="1643845" y="3433024"/>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2" name="直接连接符 90"/>
              <p:cNvCxnSpPr/>
              <p:nvPr/>
            </p:nvCxnSpPr>
            <p:spPr bwMode="auto">
              <a:xfrm flipH="1">
                <a:off x="1642115" y="3078678"/>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3" name="直接连接符 90"/>
              <p:cNvCxnSpPr/>
              <p:nvPr/>
            </p:nvCxnSpPr>
            <p:spPr bwMode="auto">
              <a:xfrm flipH="1">
                <a:off x="1641977" y="2877973"/>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4" name="直接连接符 90"/>
              <p:cNvCxnSpPr/>
              <p:nvPr/>
            </p:nvCxnSpPr>
            <p:spPr bwMode="auto">
              <a:xfrm flipH="1">
                <a:off x="1648616" y="2675210"/>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cxnSp>
            <p:nvCxnSpPr>
              <p:cNvPr id="155" name="直接连接符 90"/>
              <p:cNvCxnSpPr/>
              <p:nvPr/>
            </p:nvCxnSpPr>
            <p:spPr bwMode="auto">
              <a:xfrm flipH="1">
                <a:off x="1639509" y="2439048"/>
                <a:ext cx="93682"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pic>
            <p:nvPicPr>
              <p:cNvPr id="156" name="Picture 2" descr="C:\Users\w00204092.CHINA\Desktop\PNG\芯片图标-01.png"/>
              <p:cNvPicPr>
                <a:picLocks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a:off x="2869536" y="2303108"/>
                <a:ext cx="248024" cy="233715"/>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sp>
            <p:nvSpPr>
              <p:cNvPr id="157" name="矩形 2071"/>
              <p:cNvSpPr/>
              <p:nvPr/>
            </p:nvSpPr>
            <p:spPr>
              <a:xfrm>
                <a:off x="2150960" y="3094107"/>
                <a:ext cx="655616" cy="263517"/>
              </a:xfrm>
              <a:prstGeom prst="rect">
                <a:avLst/>
              </a:prstGeom>
            </p:spPr>
            <p:txBody>
              <a:bodyPr wrap="square">
                <a:spAutoFit/>
              </a:bodyPr>
              <a:lstStyle/>
              <a:p>
                <a:pPr algn="ctr" defTabSz="381396"/>
                <a:r>
                  <a:rPr lang="zh-CN" altLang="en-US" sz="1200" dirty="0">
                    <a:ln w="12700" cmpd="sng">
                      <a:noFill/>
                      <a:prstDash val="solid"/>
                    </a:ln>
                    <a:latin typeface="微软雅黑" panose="020B0503020204020204" pitchFamily="34" charset="-122"/>
                    <a:ea typeface="微软雅黑" panose="020B0503020204020204" pitchFamily="34" charset="-122"/>
                  </a:rPr>
                  <a:t>处理器芯片</a:t>
                </a:r>
              </a:p>
            </p:txBody>
          </p:sp>
          <p:sp>
            <p:nvSpPr>
              <p:cNvPr id="158" name="椭圆 80"/>
              <p:cNvSpPr/>
              <p:nvPr/>
            </p:nvSpPr>
            <p:spPr bwMode="auto">
              <a:xfrm>
                <a:off x="2249490" y="2576133"/>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pitchFamily="34" charset="0"/>
                    <a:ea typeface="宋体" panose="02010600030101010101" pitchFamily="2" charset="-122"/>
                  </a:defRPr>
                </a:lvl1pPr>
                <a:lvl2pPr marL="742950" indent="-285750">
                  <a:defRPr sz="3000">
                    <a:solidFill>
                      <a:schemeClr val="tx1"/>
                    </a:solidFill>
                    <a:latin typeface="Calibri" panose="020F0502020204030204" pitchFamily="34" charset="0"/>
                    <a:ea typeface="宋体" panose="02010600030101010101" pitchFamily="2" charset="-122"/>
                  </a:defRPr>
                </a:lvl2pPr>
                <a:lvl3pPr marL="1143000" indent="-228600">
                  <a:defRPr sz="3000">
                    <a:solidFill>
                      <a:schemeClr val="tx1"/>
                    </a:solidFill>
                    <a:latin typeface="Calibri" panose="020F0502020204030204" pitchFamily="34" charset="0"/>
                    <a:ea typeface="宋体" panose="02010600030101010101" pitchFamily="2" charset="-122"/>
                  </a:defRPr>
                </a:lvl3pPr>
                <a:lvl4pPr marL="1600200" indent="-228600">
                  <a:defRPr sz="3000">
                    <a:solidFill>
                      <a:schemeClr val="tx1"/>
                    </a:solidFill>
                    <a:latin typeface="Calibri" panose="020F0502020204030204" pitchFamily="34" charset="0"/>
                    <a:ea typeface="宋体" panose="02010600030101010101" pitchFamily="2" charset="-122"/>
                  </a:defRPr>
                </a:lvl4pPr>
                <a:lvl5pPr marL="2057400" indent="-228600">
                  <a:defRPr sz="3000">
                    <a:solidFill>
                      <a:schemeClr val="tx1"/>
                    </a:solidFill>
                    <a:latin typeface="Calibri" panose="020F0502020204030204" pitchFamily="34" charset="0"/>
                    <a:ea typeface="宋体" panose="02010600030101010101" pitchFamily="2" charset="-122"/>
                  </a:defRPr>
                </a:lvl5pPr>
                <a:lvl6pPr marL="25146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6pPr>
                <a:lvl7pPr marL="29718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7pPr>
                <a:lvl8pPr marL="34290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8pPr>
                <a:lvl9pPr marL="38862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9pPr>
              </a:lstStyle>
              <a:p>
                <a:pPr algn="ctr" defTabSz="381396">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rPr>
                  <a:t>算</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59" name="椭圆 81"/>
              <p:cNvSpPr/>
              <p:nvPr/>
            </p:nvSpPr>
            <p:spPr bwMode="auto">
              <a:xfrm>
                <a:off x="1811522" y="2676551"/>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pitchFamily="34" charset="0"/>
                    <a:ea typeface="宋体" panose="02010600030101010101" pitchFamily="2" charset="-122"/>
                  </a:defRPr>
                </a:lvl1pPr>
                <a:lvl2pPr marL="742950" indent="-285750">
                  <a:defRPr sz="3000">
                    <a:solidFill>
                      <a:schemeClr val="tx1"/>
                    </a:solidFill>
                    <a:latin typeface="Calibri" panose="020F0502020204030204" pitchFamily="34" charset="0"/>
                    <a:ea typeface="宋体" panose="02010600030101010101" pitchFamily="2" charset="-122"/>
                  </a:defRPr>
                </a:lvl2pPr>
                <a:lvl3pPr marL="1143000" indent="-228600">
                  <a:defRPr sz="3000">
                    <a:solidFill>
                      <a:schemeClr val="tx1"/>
                    </a:solidFill>
                    <a:latin typeface="Calibri" panose="020F0502020204030204" pitchFamily="34" charset="0"/>
                    <a:ea typeface="宋体" panose="02010600030101010101" pitchFamily="2" charset="-122"/>
                  </a:defRPr>
                </a:lvl3pPr>
                <a:lvl4pPr marL="1600200" indent="-228600">
                  <a:defRPr sz="3000">
                    <a:solidFill>
                      <a:schemeClr val="tx1"/>
                    </a:solidFill>
                    <a:latin typeface="Calibri" panose="020F0502020204030204" pitchFamily="34" charset="0"/>
                    <a:ea typeface="宋体" panose="02010600030101010101" pitchFamily="2" charset="-122"/>
                  </a:defRPr>
                </a:lvl4pPr>
                <a:lvl5pPr marL="2057400" indent="-228600">
                  <a:defRPr sz="3000">
                    <a:solidFill>
                      <a:schemeClr val="tx1"/>
                    </a:solidFill>
                    <a:latin typeface="Calibri" panose="020F0502020204030204" pitchFamily="34" charset="0"/>
                    <a:ea typeface="宋体" panose="02010600030101010101" pitchFamily="2" charset="-122"/>
                  </a:defRPr>
                </a:lvl5pPr>
                <a:lvl6pPr marL="25146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6pPr>
                <a:lvl7pPr marL="29718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7pPr>
                <a:lvl8pPr marL="34290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8pPr>
                <a:lvl9pPr marL="38862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9pPr>
              </a:lstStyle>
              <a:p>
                <a:pPr algn="ctr" defTabSz="381396">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rPr>
                  <a:t>存</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60" name="椭圆 82"/>
              <p:cNvSpPr/>
              <p:nvPr/>
            </p:nvSpPr>
            <p:spPr bwMode="auto">
              <a:xfrm>
                <a:off x="2794014" y="3142481"/>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pitchFamily="34" charset="0"/>
                    <a:ea typeface="宋体" panose="02010600030101010101" pitchFamily="2" charset="-122"/>
                  </a:defRPr>
                </a:lvl1pPr>
                <a:lvl2pPr marL="742950" indent="-285750">
                  <a:defRPr sz="3000">
                    <a:solidFill>
                      <a:schemeClr val="tx1"/>
                    </a:solidFill>
                    <a:latin typeface="Calibri" panose="020F0502020204030204" pitchFamily="34" charset="0"/>
                    <a:ea typeface="宋体" panose="02010600030101010101" pitchFamily="2" charset="-122"/>
                  </a:defRPr>
                </a:lvl2pPr>
                <a:lvl3pPr marL="1143000" indent="-228600">
                  <a:defRPr sz="3000">
                    <a:solidFill>
                      <a:schemeClr val="tx1"/>
                    </a:solidFill>
                    <a:latin typeface="Calibri" panose="020F0502020204030204" pitchFamily="34" charset="0"/>
                    <a:ea typeface="宋体" panose="02010600030101010101" pitchFamily="2" charset="-122"/>
                  </a:defRPr>
                </a:lvl3pPr>
                <a:lvl4pPr marL="1600200" indent="-228600">
                  <a:defRPr sz="3000">
                    <a:solidFill>
                      <a:schemeClr val="tx1"/>
                    </a:solidFill>
                    <a:latin typeface="Calibri" panose="020F0502020204030204" pitchFamily="34" charset="0"/>
                    <a:ea typeface="宋体" panose="02010600030101010101" pitchFamily="2" charset="-122"/>
                  </a:defRPr>
                </a:lvl4pPr>
                <a:lvl5pPr marL="2057400" indent="-228600">
                  <a:defRPr sz="3000">
                    <a:solidFill>
                      <a:schemeClr val="tx1"/>
                    </a:solidFill>
                    <a:latin typeface="Calibri" panose="020F0502020204030204" pitchFamily="34" charset="0"/>
                    <a:ea typeface="宋体" panose="02010600030101010101" pitchFamily="2" charset="-122"/>
                  </a:defRPr>
                </a:lvl5pPr>
                <a:lvl6pPr marL="25146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6pPr>
                <a:lvl7pPr marL="29718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7pPr>
                <a:lvl8pPr marL="34290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8pPr>
                <a:lvl9pPr marL="38862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9pPr>
              </a:lstStyle>
              <a:p>
                <a:pPr algn="ctr" defTabSz="381396">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rPr>
                  <a:t>传</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61" name="椭圆 83"/>
              <p:cNvSpPr/>
              <p:nvPr/>
            </p:nvSpPr>
            <p:spPr bwMode="auto">
              <a:xfrm>
                <a:off x="2794014" y="2209491"/>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pitchFamily="34" charset="0"/>
                    <a:ea typeface="宋体" panose="02010600030101010101" pitchFamily="2" charset="-122"/>
                  </a:defRPr>
                </a:lvl1pPr>
                <a:lvl2pPr marL="742950" indent="-285750">
                  <a:defRPr sz="3000">
                    <a:solidFill>
                      <a:schemeClr val="tx1"/>
                    </a:solidFill>
                    <a:latin typeface="Calibri" panose="020F0502020204030204" pitchFamily="34" charset="0"/>
                    <a:ea typeface="宋体" panose="02010600030101010101" pitchFamily="2" charset="-122"/>
                  </a:defRPr>
                </a:lvl2pPr>
                <a:lvl3pPr marL="1143000" indent="-228600">
                  <a:defRPr sz="3000">
                    <a:solidFill>
                      <a:schemeClr val="tx1"/>
                    </a:solidFill>
                    <a:latin typeface="Calibri" panose="020F0502020204030204" pitchFamily="34" charset="0"/>
                    <a:ea typeface="宋体" panose="02010600030101010101" pitchFamily="2" charset="-122"/>
                  </a:defRPr>
                </a:lvl3pPr>
                <a:lvl4pPr marL="1600200" indent="-228600">
                  <a:defRPr sz="3000">
                    <a:solidFill>
                      <a:schemeClr val="tx1"/>
                    </a:solidFill>
                    <a:latin typeface="Calibri" panose="020F0502020204030204" pitchFamily="34" charset="0"/>
                    <a:ea typeface="宋体" panose="02010600030101010101" pitchFamily="2" charset="-122"/>
                  </a:defRPr>
                </a:lvl4pPr>
                <a:lvl5pPr marL="2057400" indent="-228600">
                  <a:defRPr sz="3000">
                    <a:solidFill>
                      <a:schemeClr val="tx1"/>
                    </a:solidFill>
                    <a:latin typeface="Calibri" panose="020F0502020204030204" pitchFamily="34" charset="0"/>
                    <a:ea typeface="宋体" panose="02010600030101010101" pitchFamily="2" charset="-122"/>
                  </a:defRPr>
                </a:lvl5pPr>
                <a:lvl6pPr marL="25146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6pPr>
                <a:lvl7pPr marL="29718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7pPr>
                <a:lvl8pPr marL="34290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8pPr>
                <a:lvl9pPr marL="38862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9pPr>
              </a:lstStyle>
              <a:p>
                <a:pPr algn="ctr" defTabSz="381396">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rPr>
                  <a:t>管</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62" name="椭圆 83"/>
              <p:cNvSpPr/>
              <p:nvPr/>
            </p:nvSpPr>
            <p:spPr bwMode="auto">
              <a:xfrm>
                <a:off x="2175560" y="1850222"/>
                <a:ext cx="180346" cy="18034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3000">
                    <a:solidFill>
                      <a:schemeClr val="tx1"/>
                    </a:solidFill>
                    <a:latin typeface="Calibri" panose="020F0502020204030204" pitchFamily="34" charset="0"/>
                    <a:ea typeface="宋体" panose="02010600030101010101" pitchFamily="2" charset="-122"/>
                  </a:defRPr>
                </a:lvl1pPr>
                <a:lvl2pPr marL="742950" indent="-285750">
                  <a:defRPr sz="3000">
                    <a:solidFill>
                      <a:schemeClr val="tx1"/>
                    </a:solidFill>
                    <a:latin typeface="Calibri" panose="020F0502020204030204" pitchFamily="34" charset="0"/>
                    <a:ea typeface="宋体" panose="02010600030101010101" pitchFamily="2" charset="-122"/>
                  </a:defRPr>
                </a:lvl2pPr>
                <a:lvl3pPr marL="1143000" indent="-228600">
                  <a:defRPr sz="3000">
                    <a:solidFill>
                      <a:schemeClr val="tx1"/>
                    </a:solidFill>
                    <a:latin typeface="Calibri" panose="020F0502020204030204" pitchFamily="34" charset="0"/>
                    <a:ea typeface="宋体" panose="02010600030101010101" pitchFamily="2" charset="-122"/>
                  </a:defRPr>
                </a:lvl3pPr>
                <a:lvl4pPr marL="1600200" indent="-228600">
                  <a:defRPr sz="3000">
                    <a:solidFill>
                      <a:schemeClr val="tx1"/>
                    </a:solidFill>
                    <a:latin typeface="Calibri" panose="020F0502020204030204" pitchFamily="34" charset="0"/>
                    <a:ea typeface="宋体" panose="02010600030101010101" pitchFamily="2" charset="-122"/>
                  </a:defRPr>
                </a:lvl4pPr>
                <a:lvl5pPr marL="2057400" indent="-228600">
                  <a:defRPr sz="3000">
                    <a:solidFill>
                      <a:schemeClr val="tx1"/>
                    </a:solidFill>
                    <a:latin typeface="Calibri" panose="020F0502020204030204" pitchFamily="34" charset="0"/>
                    <a:ea typeface="宋体" panose="02010600030101010101" pitchFamily="2" charset="-122"/>
                  </a:defRPr>
                </a:lvl5pPr>
                <a:lvl6pPr marL="25146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6pPr>
                <a:lvl7pPr marL="29718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7pPr>
                <a:lvl8pPr marL="34290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8pPr>
                <a:lvl9pPr marL="3886200" indent="-228600" defTabSz="1541463" fontAlgn="base">
                  <a:spcBef>
                    <a:spcPct val="0"/>
                  </a:spcBef>
                  <a:spcAft>
                    <a:spcPct val="0"/>
                  </a:spcAft>
                  <a:defRPr sz="3000">
                    <a:solidFill>
                      <a:schemeClr val="tx1"/>
                    </a:solidFill>
                    <a:latin typeface="Calibri" panose="020F0502020204030204" pitchFamily="34" charset="0"/>
                    <a:ea typeface="宋体" panose="02010600030101010101" pitchFamily="2" charset="-122"/>
                  </a:defRPr>
                </a:lvl9pPr>
              </a:lstStyle>
              <a:p>
                <a:pPr algn="ctr" defTabSz="381396">
                  <a:buSzPct val="100000"/>
                </a:pPr>
                <a:r>
                  <a:rPr lang="zh-CN" altLang="en-US"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rPr>
                  <a:t>智</a:t>
                </a:r>
                <a:endParaRPr lang="zh-CN" altLang="zh-CN" sz="1200" b="1" dirty="0">
                  <a:solidFill>
                    <a:prstClr val="white"/>
                  </a:solidFill>
                  <a:latin typeface="微软雅黑" panose="020B0503020204020204" pitchFamily="34" charset="-122"/>
                  <a:ea typeface="微软雅黑" panose="020B0503020204020204" pitchFamily="34" charset="-122"/>
                  <a:sym typeface="Calibri" panose="020F0502020204030204" pitchFamily="34" charset="0"/>
                </a:endParaRPr>
              </a:p>
            </p:txBody>
          </p:sp>
        </p:grpSp>
        <p:cxnSp>
          <p:nvCxnSpPr>
            <p:cNvPr id="124" name="直接连接符 147"/>
            <p:cNvCxnSpPr/>
            <p:nvPr/>
          </p:nvCxnSpPr>
          <p:spPr bwMode="auto">
            <a:xfrm rot="5400000">
              <a:off x="3071200" y="3254126"/>
              <a:ext cx="247843" cy="0"/>
            </a:xfrm>
            <a:prstGeom prst="line">
              <a:avLst/>
            </a:prstGeom>
            <a:gradFill>
              <a:gsLst>
                <a:gs pos="0">
                  <a:srgbClr val="00B0F0">
                    <a:alpha val="0"/>
                  </a:srgbClr>
                </a:gs>
                <a:gs pos="100000">
                  <a:srgbClr val="00B0F0"/>
                </a:gs>
              </a:gsLst>
              <a:lin ang="16200000" scaled="0"/>
              <a:tileRect/>
            </a:gradFill>
            <a:ln w="50800">
              <a:solidFill>
                <a:srgbClr val="00B0F0"/>
              </a:solidFill>
              <a:miter lim="400000"/>
            </a:ln>
          </p:spPr>
        </p:cxnSp>
        <p:pic>
          <p:nvPicPr>
            <p:cNvPr id="125" name="Picture 2" descr="C:\Users\w00204092.CHINA\Desktop\PNG\芯片图标-01.png"/>
            <p:cNvPicPr>
              <a:picLocks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3051970" y="2887358"/>
              <a:ext cx="295419" cy="278376"/>
            </a:xfrm>
            <a:prstGeom prst="rect">
              <a:avLst/>
            </a:prstGeom>
            <a:noFill/>
            <a:ln>
              <a:solidFill>
                <a:srgbClr val="00B0F0"/>
              </a:solidFill>
            </a:ln>
            <a:effectLst>
              <a:glow rad="101600">
                <a:srgbClr val="00B0F0">
                  <a:alpha val="40000"/>
                </a:srgbClr>
              </a:glow>
            </a:effectLst>
            <a:scene3d>
              <a:camera prst="orthographicFront"/>
              <a:lightRig rig="threePt" dir="t"/>
            </a:scene3d>
            <a:sp3d>
              <a:bevelT w="165100" prst="coolSlant"/>
            </a:sp3d>
          </p:spPr>
        </p:pic>
      </p:grpSp>
      <p:sp>
        <p:nvSpPr>
          <p:cNvPr id="3" name="标题 2"/>
          <p:cNvSpPr>
            <a:spLocks noGrp="1"/>
          </p:cNvSpPr>
          <p:nvPr>
            <p:ph type="title"/>
          </p:nvPr>
        </p:nvSpPr>
        <p:spPr/>
        <p:txBody>
          <a:bodyPr/>
          <a:lstStyle/>
          <a:p>
            <a:r>
              <a:rPr lang="zh-CN" altLang="en-US" sz="3600" kern="1200" dirty="0">
                <a:solidFill>
                  <a:srgbClr val="000000"/>
                </a:solidFill>
                <a:latin typeface="微软雅黑" pitchFamily="34" charset="-122"/>
                <a:ea typeface="微软雅黑" pitchFamily="34" charset="-122"/>
              </a:rPr>
              <a:t>全面创“芯”</a:t>
            </a:r>
            <a:r>
              <a:rPr lang="zh-CN" altLang="en-US" sz="3600" kern="1200" dirty="0" smtClean="0">
                <a:solidFill>
                  <a:srgbClr val="000000"/>
                </a:solidFill>
                <a:latin typeface="微软雅黑" pitchFamily="34" charset="-122"/>
                <a:ea typeface="微软雅黑" pitchFamily="34" charset="-122"/>
              </a:rPr>
              <a:t>，构建</a:t>
            </a:r>
            <a:r>
              <a:rPr lang="zh-CN" altLang="en-US" sz="3600" kern="1200" dirty="0">
                <a:solidFill>
                  <a:srgbClr val="000000"/>
                </a:solidFill>
                <a:latin typeface="微软雅黑" pitchFamily="34" charset="-122"/>
                <a:ea typeface="微软雅黑" pitchFamily="34" charset="-122"/>
              </a:rPr>
              <a:t>全自研服务器</a:t>
            </a:r>
            <a:r>
              <a:rPr lang="en-US" altLang="zh-CN" sz="3600" kern="1200" dirty="0" err="1">
                <a:solidFill>
                  <a:srgbClr val="000000"/>
                </a:solidFill>
                <a:latin typeface="微软雅黑" pitchFamily="34" charset="-122"/>
                <a:ea typeface="微软雅黑" pitchFamily="34" charset="-122"/>
              </a:rPr>
              <a:t>TaiShan</a:t>
            </a:r>
            <a:endParaRPr lang="zh-CN" altLang="en-US" dirty="0"/>
          </a:p>
        </p:txBody>
      </p:sp>
    </p:spTree>
    <p:extLst>
      <p:ext uri="{BB962C8B-B14F-4D97-AF65-F5344CB8AC3E}">
        <p14:creationId xmlns:p14="http://schemas.microsoft.com/office/powerpoint/2010/main" val="199573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211461" y="1507351"/>
            <a:ext cx="2622053" cy="2049038"/>
          </a:xfrm>
          <a:prstGeom prst="roundRect">
            <a:avLst>
              <a:gd name="adj" fmla="val 0"/>
            </a:avLst>
          </a:prstGeom>
          <a:solidFill>
            <a:srgbClr val="00B0F0"/>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bg1"/>
              </a:solidFill>
              <a:latin typeface="+mn-ea"/>
            </a:endParaRPr>
          </a:p>
        </p:txBody>
      </p:sp>
      <p:sp>
        <p:nvSpPr>
          <p:cNvPr id="4" name="圆角矩形 3"/>
          <p:cNvSpPr/>
          <p:nvPr/>
        </p:nvSpPr>
        <p:spPr>
          <a:xfrm>
            <a:off x="4691847" y="1484784"/>
            <a:ext cx="2622053" cy="2049038"/>
          </a:xfrm>
          <a:prstGeom prst="roundRect">
            <a:avLst>
              <a:gd name="adj" fmla="val 0"/>
            </a:avLst>
          </a:prstGeom>
          <a:solidFill>
            <a:srgbClr val="00B0F0"/>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bg1"/>
              </a:solidFill>
              <a:latin typeface="+mn-ea"/>
            </a:endParaRPr>
          </a:p>
        </p:txBody>
      </p:sp>
      <p:sp>
        <p:nvSpPr>
          <p:cNvPr id="5" name="圆角矩形 4"/>
          <p:cNvSpPr/>
          <p:nvPr/>
        </p:nvSpPr>
        <p:spPr>
          <a:xfrm>
            <a:off x="8136445" y="1484784"/>
            <a:ext cx="2622053" cy="2049038"/>
          </a:xfrm>
          <a:prstGeom prst="roundRect">
            <a:avLst>
              <a:gd name="adj" fmla="val 0"/>
            </a:avLst>
          </a:prstGeom>
          <a:solidFill>
            <a:srgbClr val="00B0F0"/>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bg1"/>
              </a:solidFill>
              <a:latin typeface="+mn-ea"/>
            </a:endParaRPr>
          </a:p>
        </p:txBody>
      </p:sp>
      <p:sp>
        <p:nvSpPr>
          <p:cNvPr id="6" name="圆角矩形 5"/>
          <p:cNvSpPr/>
          <p:nvPr/>
        </p:nvSpPr>
        <p:spPr>
          <a:xfrm>
            <a:off x="1247249" y="3952775"/>
            <a:ext cx="2622053" cy="2049038"/>
          </a:xfrm>
          <a:prstGeom prst="roundRect">
            <a:avLst>
              <a:gd name="adj" fmla="val 0"/>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tx1"/>
              </a:solidFill>
              <a:latin typeface="+mn-ea"/>
            </a:endParaRPr>
          </a:p>
        </p:txBody>
      </p:sp>
      <p:sp>
        <p:nvSpPr>
          <p:cNvPr id="7" name="圆角矩形 6"/>
          <p:cNvSpPr/>
          <p:nvPr/>
        </p:nvSpPr>
        <p:spPr>
          <a:xfrm>
            <a:off x="4691847" y="3952775"/>
            <a:ext cx="2622053" cy="2049038"/>
          </a:xfrm>
          <a:prstGeom prst="roundRect">
            <a:avLst>
              <a:gd name="adj" fmla="val 0"/>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tx1"/>
              </a:solidFill>
              <a:latin typeface="+mn-ea"/>
            </a:endParaRPr>
          </a:p>
        </p:txBody>
      </p:sp>
      <p:sp>
        <p:nvSpPr>
          <p:cNvPr id="8" name="圆角矩形 7"/>
          <p:cNvSpPr/>
          <p:nvPr/>
        </p:nvSpPr>
        <p:spPr>
          <a:xfrm>
            <a:off x="8136445" y="3952775"/>
            <a:ext cx="2622053" cy="2049038"/>
          </a:xfrm>
          <a:prstGeom prst="roundRect">
            <a:avLst>
              <a:gd name="adj" fmla="val 0"/>
            </a:avLst>
          </a:prstGeom>
          <a:solidFill>
            <a:schemeClr val="bg1">
              <a:lumMod val="85000"/>
            </a:schemeClr>
          </a:solidFill>
          <a:ln>
            <a:solidFill>
              <a:schemeClr val="bg1">
                <a:lumMod val="8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fontAlgn="auto">
              <a:lnSpc>
                <a:spcPct val="130000"/>
              </a:lnSpc>
              <a:spcBef>
                <a:spcPts val="0"/>
              </a:spcBef>
              <a:spcAft>
                <a:spcPts val="0"/>
              </a:spcAft>
            </a:pPr>
            <a:endParaRPr lang="en-US" sz="800" b="1" dirty="0">
              <a:solidFill>
                <a:schemeClr val="tx1"/>
              </a:solidFill>
              <a:latin typeface="+mn-ea"/>
            </a:endParaRPr>
          </a:p>
        </p:txBody>
      </p:sp>
      <p:sp>
        <p:nvSpPr>
          <p:cNvPr id="9" name="文本框 8"/>
          <p:cNvSpPr txBox="1"/>
          <p:nvPr/>
        </p:nvSpPr>
        <p:spPr>
          <a:xfrm>
            <a:off x="8185255" y="1749693"/>
            <a:ext cx="1903254" cy="338554"/>
          </a:xfrm>
          <a:prstGeom prst="rect">
            <a:avLst/>
          </a:prstGeom>
          <a:noFill/>
        </p:spPr>
        <p:txBody>
          <a:bodyPr wrap="square" rtlCol="0">
            <a:spAutoFit/>
          </a:bodyPr>
          <a:lstStyle/>
          <a:p>
            <a:pPr fontAlgn="auto">
              <a:spcBef>
                <a:spcPts val="0"/>
              </a:spcBef>
              <a:spcAft>
                <a:spcPts val="0"/>
              </a:spcAft>
            </a:pPr>
            <a:r>
              <a:rPr lang="zh-CN" altLang="en-US" sz="1600" b="1" dirty="0" smtClean="0">
                <a:solidFill>
                  <a:schemeClr val="bg1"/>
                </a:solidFill>
                <a:latin typeface="+mn-ea"/>
                <a:ea typeface="+mn-ea"/>
              </a:rPr>
              <a:t>华为鲲鹏</a:t>
            </a:r>
            <a:r>
              <a:rPr lang="en-US" altLang="zh-CN" sz="1600" b="1" dirty="0" err="1" smtClean="0">
                <a:solidFill>
                  <a:schemeClr val="bg1"/>
                </a:solidFill>
                <a:latin typeface="+mn-ea"/>
                <a:ea typeface="+mn-ea"/>
              </a:rPr>
              <a:t>Redis</a:t>
            </a:r>
            <a:endParaRPr lang="zh-CN" altLang="en-US" sz="1600" b="1" dirty="0">
              <a:solidFill>
                <a:schemeClr val="bg1"/>
              </a:solidFill>
              <a:latin typeface="+mn-ea"/>
              <a:ea typeface="+mn-ea"/>
            </a:endParaRPr>
          </a:p>
        </p:txBody>
      </p:sp>
      <p:sp>
        <p:nvSpPr>
          <p:cNvPr id="10" name="文本框 9"/>
          <p:cNvSpPr txBox="1"/>
          <p:nvPr/>
        </p:nvSpPr>
        <p:spPr>
          <a:xfrm>
            <a:off x="1328677" y="4217684"/>
            <a:ext cx="1903254" cy="338554"/>
          </a:xfrm>
          <a:prstGeom prst="rect">
            <a:avLst/>
          </a:prstGeom>
          <a:noFill/>
        </p:spPr>
        <p:txBody>
          <a:bodyPr wrap="square" rtlCol="0">
            <a:spAutoFit/>
          </a:bodyPr>
          <a:lstStyle/>
          <a:p>
            <a:pPr fontAlgn="auto">
              <a:spcBef>
                <a:spcPts val="0"/>
              </a:spcBef>
              <a:spcAft>
                <a:spcPts val="0"/>
              </a:spcAft>
            </a:pPr>
            <a:r>
              <a:rPr lang="zh-CN" altLang="en-US" sz="1600" b="1" dirty="0" smtClean="0">
                <a:latin typeface="+mn-ea"/>
                <a:ea typeface="+mn-ea"/>
              </a:rPr>
              <a:t>华为鲲鹏</a:t>
            </a:r>
            <a:r>
              <a:rPr lang="zh-CN" altLang="en-US" sz="1600" b="1" dirty="0">
                <a:latin typeface="+mn-ea"/>
                <a:ea typeface="+mn-ea"/>
              </a:rPr>
              <a:t>容器</a:t>
            </a:r>
          </a:p>
        </p:txBody>
      </p:sp>
      <p:sp>
        <p:nvSpPr>
          <p:cNvPr id="11" name="文本框 10"/>
          <p:cNvSpPr txBox="1"/>
          <p:nvPr/>
        </p:nvSpPr>
        <p:spPr>
          <a:xfrm>
            <a:off x="4740655" y="4217684"/>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latin typeface="+mn-ea"/>
                <a:ea typeface="+mn-ea"/>
              </a:rPr>
              <a:t>华为鲲鹏</a:t>
            </a:r>
            <a:r>
              <a:rPr lang="zh-CN" altLang="en-US" sz="1600" b="1" dirty="0">
                <a:latin typeface="+mn-ea"/>
                <a:ea typeface="+mn-ea"/>
              </a:rPr>
              <a:t>微</a:t>
            </a:r>
            <a:r>
              <a:rPr lang="zh-CN" altLang="en-US" sz="1600" b="1" dirty="0" smtClean="0">
                <a:latin typeface="+mn-ea"/>
                <a:ea typeface="+mn-ea"/>
              </a:rPr>
              <a:t>服务平台</a:t>
            </a:r>
            <a:endParaRPr lang="zh-CN" altLang="en-US" sz="1600" b="1" dirty="0">
              <a:latin typeface="+mn-ea"/>
              <a:ea typeface="+mn-ea"/>
            </a:endParaRPr>
          </a:p>
        </p:txBody>
      </p:sp>
      <p:sp>
        <p:nvSpPr>
          <p:cNvPr id="12" name="文本框 11"/>
          <p:cNvSpPr txBox="1"/>
          <p:nvPr/>
        </p:nvSpPr>
        <p:spPr>
          <a:xfrm>
            <a:off x="8185255" y="4217684"/>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latin typeface="+mn-ea"/>
                <a:ea typeface="+mn-ea"/>
              </a:rPr>
              <a:t>华为鲲鹏</a:t>
            </a:r>
            <a:r>
              <a:rPr lang="zh-CN" altLang="en-US" sz="1600" b="1" dirty="0">
                <a:latin typeface="+mn-ea"/>
                <a:ea typeface="+mn-ea"/>
              </a:rPr>
              <a:t>应用</a:t>
            </a:r>
            <a:r>
              <a:rPr lang="zh-CN" altLang="en-US" sz="1600" b="1" dirty="0" smtClean="0">
                <a:latin typeface="+mn-ea"/>
                <a:ea typeface="+mn-ea"/>
              </a:rPr>
              <a:t>运维</a:t>
            </a:r>
            <a:endParaRPr lang="zh-CN" altLang="en-US" sz="1600" b="1" dirty="0">
              <a:latin typeface="+mn-ea"/>
              <a:ea typeface="+mn-ea"/>
            </a:endParaRPr>
          </a:p>
        </p:txBody>
      </p:sp>
      <p:sp>
        <p:nvSpPr>
          <p:cNvPr id="13" name="文本框 12"/>
          <p:cNvSpPr txBox="1"/>
          <p:nvPr/>
        </p:nvSpPr>
        <p:spPr>
          <a:xfrm>
            <a:off x="1341058" y="1684288"/>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solidFill>
                  <a:schemeClr val="bg1"/>
                </a:solidFill>
                <a:latin typeface="+mn-ea"/>
                <a:ea typeface="+mn-ea"/>
              </a:rPr>
              <a:t>华为鲲鹏</a:t>
            </a:r>
            <a:r>
              <a:rPr lang="en-US" altLang="zh-CN" sz="1600" b="1" dirty="0" smtClean="0">
                <a:solidFill>
                  <a:schemeClr val="bg1"/>
                </a:solidFill>
                <a:latin typeface="+mn-ea"/>
                <a:ea typeface="+mn-ea"/>
              </a:rPr>
              <a:t>EVS</a:t>
            </a:r>
            <a:r>
              <a:rPr lang="zh-CN" altLang="en-US" sz="1600" b="1" dirty="0" smtClean="0">
                <a:solidFill>
                  <a:schemeClr val="bg1"/>
                </a:solidFill>
                <a:latin typeface="+mn-ea"/>
                <a:ea typeface="+mn-ea"/>
              </a:rPr>
              <a:t>云盘</a:t>
            </a:r>
            <a:endParaRPr lang="zh-CN" altLang="en-US" sz="1600" b="1" dirty="0">
              <a:solidFill>
                <a:schemeClr val="bg1"/>
              </a:solidFill>
              <a:latin typeface="+mn-ea"/>
              <a:ea typeface="+mn-ea"/>
            </a:endParaRPr>
          </a:p>
        </p:txBody>
      </p:sp>
      <p:sp>
        <p:nvSpPr>
          <p:cNvPr id="14" name="文本框 13"/>
          <p:cNvSpPr txBox="1"/>
          <p:nvPr/>
        </p:nvSpPr>
        <p:spPr>
          <a:xfrm>
            <a:off x="4740654" y="1749693"/>
            <a:ext cx="2180757" cy="338554"/>
          </a:xfrm>
          <a:prstGeom prst="rect">
            <a:avLst/>
          </a:prstGeom>
          <a:noFill/>
        </p:spPr>
        <p:txBody>
          <a:bodyPr wrap="square" rtlCol="0">
            <a:spAutoFit/>
          </a:bodyPr>
          <a:lstStyle/>
          <a:p>
            <a:pPr fontAlgn="auto">
              <a:spcBef>
                <a:spcPts val="0"/>
              </a:spcBef>
              <a:spcAft>
                <a:spcPts val="0"/>
              </a:spcAft>
            </a:pPr>
            <a:r>
              <a:rPr lang="zh-CN" altLang="en-US" sz="1600" b="1" dirty="0" smtClean="0">
                <a:solidFill>
                  <a:schemeClr val="bg1"/>
                </a:solidFill>
                <a:latin typeface="+mn-ea"/>
                <a:ea typeface="+mn-ea"/>
              </a:rPr>
              <a:t>华为鲲鹏</a:t>
            </a:r>
            <a:r>
              <a:rPr lang="zh-CN" altLang="en-US" sz="1600" b="1" dirty="0">
                <a:solidFill>
                  <a:schemeClr val="bg1"/>
                </a:solidFill>
                <a:latin typeface="+mn-ea"/>
                <a:ea typeface="+mn-ea"/>
              </a:rPr>
              <a:t>数据库</a:t>
            </a:r>
          </a:p>
        </p:txBody>
      </p:sp>
      <p:sp>
        <p:nvSpPr>
          <p:cNvPr id="15" name="Freeform 27"/>
          <p:cNvSpPr>
            <a:spLocks noEditPoints="1"/>
          </p:cNvSpPr>
          <p:nvPr/>
        </p:nvSpPr>
        <p:spPr bwMode="auto">
          <a:xfrm flipH="1">
            <a:off x="3362930" y="4053946"/>
            <a:ext cx="469194" cy="514202"/>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latin typeface="+mn-ea"/>
              <a:ea typeface="+mn-ea"/>
            </a:endParaRPr>
          </a:p>
        </p:txBody>
      </p:sp>
      <p:grpSp>
        <p:nvGrpSpPr>
          <p:cNvPr id="16" name="组合 15"/>
          <p:cNvGrpSpPr/>
          <p:nvPr/>
        </p:nvGrpSpPr>
        <p:grpSpPr>
          <a:xfrm>
            <a:off x="3424253" y="1567991"/>
            <a:ext cx="367944" cy="483285"/>
            <a:chOff x="12787313" y="-376238"/>
            <a:chExt cx="488950" cy="661988"/>
          </a:xfrm>
          <a:solidFill>
            <a:schemeClr val="tx1"/>
          </a:solidFill>
        </p:grpSpPr>
        <p:sp>
          <p:nvSpPr>
            <p:cNvPr id="17" name="Oval 31"/>
            <p:cNvSpPr>
              <a:spLocks noChangeArrowheads="1"/>
            </p:cNvSpPr>
            <p:nvPr/>
          </p:nvSpPr>
          <p:spPr bwMode="auto">
            <a:xfrm>
              <a:off x="12857163" y="-307975"/>
              <a:ext cx="44450"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mn-ea"/>
                <a:ea typeface="+mn-ea"/>
              </a:endParaRPr>
            </a:p>
          </p:txBody>
        </p:sp>
        <p:sp>
          <p:nvSpPr>
            <p:cNvPr id="18" name="Oval 32"/>
            <p:cNvSpPr>
              <a:spLocks noChangeArrowheads="1"/>
            </p:cNvSpPr>
            <p:nvPr/>
          </p:nvSpPr>
          <p:spPr bwMode="auto">
            <a:xfrm>
              <a:off x="13173076" y="-307975"/>
              <a:ext cx="46038"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mn-ea"/>
                <a:ea typeface="+mn-ea"/>
              </a:endParaRPr>
            </a:p>
          </p:txBody>
        </p:sp>
        <p:sp>
          <p:nvSpPr>
            <p:cNvPr id="19" name="Freeform 33"/>
            <p:cNvSpPr>
              <a:spLocks noEditPoints="1"/>
            </p:cNvSpPr>
            <p:nvPr/>
          </p:nvSpPr>
          <p:spPr bwMode="auto">
            <a:xfrm>
              <a:off x="12901613" y="-136525"/>
              <a:ext cx="260350" cy="188913"/>
            </a:xfrm>
            <a:custGeom>
              <a:avLst/>
              <a:gdLst>
                <a:gd name="T0" fmla="*/ 51 w 68"/>
                <a:gd name="T1" fmla="*/ 13 h 50"/>
                <a:gd name="T2" fmla="*/ 34 w 68"/>
                <a:gd name="T3" fmla="*/ 0 h 50"/>
                <a:gd name="T4" fmla="*/ 16 w 68"/>
                <a:gd name="T5" fmla="*/ 13 h 50"/>
                <a:gd name="T6" fmla="*/ 0 w 68"/>
                <a:gd name="T7" fmla="*/ 31 h 50"/>
                <a:gd name="T8" fmla="*/ 18 w 68"/>
                <a:gd name="T9" fmla="*/ 50 h 50"/>
                <a:gd name="T10" fmla="*/ 49 w 68"/>
                <a:gd name="T11" fmla="*/ 50 h 50"/>
                <a:gd name="T12" fmla="*/ 68 w 68"/>
                <a:gd name="T13" fmla="*/ 31 h 50"/>
                <a:gd name="T14" fmla="*/ 51 w 68"/>
                <a:gd name="T15" fmla="*/ 13 h 50"/>
                <a:gd name="T16" fmla="*/ 49 w 68"/>
                <a:gd name="T17" fmla="*/ 46 h 50"/>
                <a:gd name="T18" fmla="*/ 18 w 68"/>
                <a:gd name="T19" fmla="*/ 46 h 50"/>
                <a:gd name="T20" fmla="*/ 4 w 68"/>
                <a:gd name="T21" fmla="*/ 31 h 50"/>
                <a:gd name="T22" fmla="*/ 17 w 68"/>
                <a:gd name="T23" fmla="*/ 17 h 50"/>
                <a:gd name="T24" fmla="*/ 20 w 68"/>
                <a:gd name="T25" fmla="*/ 14 h 50"/>
                <a:gd name="T26" fmla="*/ 34 w 68"/>
                <a:gd name="T27" fmla="*/ 4 h 50"/>
                <a:gd name="T28" fmla="*/ 47 w 68"/>
                <a:gd name="T29" fmla="*/ 14 h 50"/>
                <a:gd name="T30" fmla="*/ 51 w 68"/>
                <a:gd name="T31" fmla="*/ 17 h 50"/>
                <a:gd name="T32" fmla="*/ 64 w 68"/>
                <a:gd name="T33" fmla="*/ 31 h 50"/>
                <a:gd name="T34" fmla="*/ 49 w 68"/>
                <a:gd name="T3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50">
                  <a:moveTo>
                    <a:pt x="51" y="13"/>
                  </a:moveTo>
                  <a:cubicBezTo>
                    <a:pt x="49" y="5"/>
                    <a:pt x="42" y="0"/>
                    <a:pt x="34" y="0"/>
                  </a:cubicBezTo>
                  <a:cubicBezTo>
                    <a:pt x="25" y="0"/>
                    <a:pt x="19" y="5"/>
                    <a:pt x="16" y="13"/>
                  </a:cubicBezTo>
                  <a:cubicBezTo>
                    <a:pt x="7" y="14"/>
                    <a:pt x="0" y="21"/>
                    <a:pt x="0" y="31"/>
                  </a:cubicBezTo>
                  <a:cubicBezTo>
                    <a:pt x="0" y="41"/>
                    <a:pt x="8" y="50"/>
                    <a:pt x="18" y="50"/>
                  </a:cubicBezTo>
                  <a:cubicBezTo>
                    <a:pt x="49" y="50"/>
                    <a:pt x="49" y="50"/>
                    <a:pt x="49" y="50"/>
                  </a:cubicBezTo>
                  <a:cubicBezTo>
                    <a:pt x="59" y="50"/>
                    <a:pt x="68" y="41"/>
                    <a:pt x="68" y="31"/>
                  </a:cubicBezTo>
                  <a:cubicBezTo>
                    <a:pt x="68" y="21"/>
                    <a:pt x="60" y="14"/>
                    <a:pt x="51" y="13"/>
                  </a:cubicBezTo>
                  <a:close/>
                  <a:moveTo>
                    <a:pt x="49" y="46"/>
                  </a:moveTo>
                  <a:cubicBezTo>
                    <a:pt x="18" y="46"/>
                    <a:pt x="18" y="46"/>
                    <a:pt x="18" y="46"/>
                  </a:cubicBezTo>
                  <a:cubicBezTo>
                    <a:pt x="10" y="46"/>
                    <a:pt x="4" y="39"/>
                    <a:pt x="4" y="31"/>
                  </a:cubicBezTo>
                  <a:cubicBezTo>
                    <a:pt x="4" y="24"/>
                    <a:pt x="9" y="17"/>
                    <a:pt x="17" y="17"/>
                  </a:cubicBezTo>
                  <a:cubicBezTo>
                    <a:pt x="18" y="16"/>
                    <a:pt x="19" y="15"/>
                    <a:pt x="20" y="14"/>
                  </a:cubicBezTo>
                  <a:cubicBezTo>
                    <a:pt x="22" y="8"/>
                    <a:pt x="27" y="4"/>
                    <a:pt x="34" y="4"/>
                  </a:cubicBezTo>
                  <a:cubicBezTo>
                    <a:pt x="40" y="4"/>
                    <a:pt x="45" y="8"/>
                    <a:pt x="47" y="14"/>
                  </a:cubicBezTo>
                  <a:cubicBezTo>
                    <a:pt x="48" y="15"/>
                    <a:pt x="49" y="16"/>
                    <a:pt x="51" y="17"/>
                  </a:cubicBezTo>
                  <a:cubicBezTo>
                    <a:pt x="58" y="17"/>
                    <a:pt x="64" y="24"/>
                    <a:pt x="64" y="31"/>
                  </a:cubicBezTo>
                  <a:cubicBezTo>
                    <a:pt x="64" y="39"/>
                    <a:pt x="57" y="46"/>
                    <a:pt x="4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mn-ea"/>
                <a:ea typeface="+mn-ea"/>
              </a:endParaRPr>
            </a:p>
          </p:txBody>
        </p:sp>
        <p:sp>
          <p:nvSpPr>
            <p:cNvPr id="20" name="Freeform 34"/>
            <p:cNvSpPr>
              <a:spLocks noEditPoints="1"/>
            </p:cNvSpPr>
            <p:nvPr/>
          </p:nvSpPr>
          <p:spPr bwMode="auto">
            <a:xfrm>
              <a:off x="12787313" y="-376238"/>
              <a:ext cx="488950" cy="661988"/>
            </a:xfrm>
            <a:custGeom>
              <a:avLst/>
              <a:gdLst>
                <a:gd name="T0" fmla="*/ 104 w 128"/>
                <a:gd name="T1" fmla="*/ 0 h 176"/>
                <a:gd name="T2" fmla="*/ 24 w 128"/>
                <a:gd name="T3" fmla="*/ 0 h 176"/>
                <a:gd name="T4" fmla="*/ 0 w 128"/>
                <a:gd name="T5" fmla="*/ 24 h 176"/>
                <a:gd name="T6" fmla="*/ 0 w 128"/>
                <a:gd name="T7" fmla="*/ 152 h 176"/>
                <a:gd name="T8" fmla="*/ 24 w 128"/>
                <a:gd name="T9" fmla="*/ 176 h 176"/>
                <a:gd name="T10" fmla="*/ 104 w 128"/>
                <a:gd name="T11" fmla="*/ 176 h 176"/>
                <a:gd name="T12" fmla="*/ 128 w 128"/>
                <a:gd name="T13" fmla="*/ 152 h 176"/>
                <a:gd name="T14" fmla="*/ 128 w 128"/>
                <a:gd name="T15" fmla="*/ 24 h 176"/>
                <a:gd name="T16" fmla="*/ 104 w 128"/>
                <a:gd name="T17" fmla="*/ 0 h 176"/>
                <a:gd name="T18" fmla="*/ 119 w 128"/>
                <a:gd name="T19" fmla="*/ 152 h 176"/>
                <a:gd name="T20" fmla="*/ 104 w 128"/>
                <a:gd name="T21" fmla="*/ 168 h 176"/>
                <a:gd name="T22" fmla="*/ 24 w 128"/>
                <a:gd name="T23" fmla="*/ 168 h 176"/>
                <a:gd name="T24" fmla="*/ 8 w 128"/>
                <a:gd name="T25" fmla="*/ 152 h 176"/>
                <a:gd name="T26" fmla="*/ 8 w 128"/>
                <a:gd name="T27" fmla="*/ 24 h 176"/>
                <a:gd name="T28" fmla="*/ 24 w 128"/>
                <a:gd name="T29" fmla="*/ 8 h 176"/>
                <a:gd name="T30" fmla="*/ 104 w 128"/>
                <a:gd name="T31" fmla="*/ 8 h 176"/>
                <a:gd name="T32" fmla="*/ 119 w 128"/>
                <a:gd name="T33" fmla="*/ 24 h 176"/>
                <a:gd name="T34" fmla="*/ 119 w 128"/>
                <a:gd name="T35" fmla="*/ 15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76">
                  <a:moveTo>
                    <a:pt x="104" y="0"/>
                  </a:moveTo>
                  <a:cubicBezTo>
                    <a:pt x="24" y="0"/>
                    <a:pt x="24" y="0"/>
                    <a:pt x="24" y="0"/>
                  </a:cubicBezTo>
                  <a:cubicBezTo>
                    <a:pt x="10" y="0"/>
                    <a:pt x="0" y="11"/>
                    <a:pt x="0" y="24"/>
                  </a:cubicBezTo>
                  <a:cubicBezTo>
                    <a:pt x="0" y="152"/>
                    <a:pt x="0" y="152"/>
                    <a:pt x="0" y="152"/>
                  </a:cubicBezTo>
                  <a:cubicBezTo>
                    <a:pt x="0" y="165"/>
                    <a:pt x="10" y="176"/>
                    <a:pt x="24" y="176"/>
                  </a:cubicBezTo>
                  <a:cubicBezTo>
                    <a:pt x="104" y="176"/>
                    <a:pt x="104" y="176"/>
                    <a:pt x="104" y="176"/>
                  </a:cubicBezTo>
                  <a:cubicBezTo>
                    <a:pt x="117" y="176"/>
                    <a:pt x="128" y="165"/>
                    <a:pt x="128" y="152"/>
                  </a:cubicBezTo>
                  <a:cubicBezTo>
                    <a:pt x="128" y="24"/>
                    <a:pt x="128" y="24"/>
                    <a:pt x="128" y="24"/>
                  </a:cubicBezTo>
                  <a:cubicBezTo>
                    <a:pt x="128" y="11"/>
                    <a:pt x="117" y="0"/>
                    <a:pt x="104" y="0"/>
                  </a:cubicBezTo>
                  <a:close/>
                  <a:moveTo>
                    <a:pt x="119" y="152"/>
                  </a:moveTo>
                  <a:cubicBezTo>
                    <a:pt x="119" y="161"/>
                    <a:pt x="112" y="168"/>
                    <a:pt x="104" y="168"/>
                  </a:cubicBezTo>
                  <a:cubicBezTo>
                    <a:pt x="24" y="168"/>
                    <a:pt x="24" y="168"/>
                    <a:pt x="24" y="168"/>
                  </a:cubicBezTo>
                  <a:cubicBezTo>
                    <a:pt x="15" y="168"/>
                    <a:pt x="8" y="161"/>
                    <a:pt x="8" y="152"/>
                  </a:cubicBezTo>
                  <a:cubicBezTo>
                    <a:pt x="8" y="24"/>
                    <a:pt x="8" y="24"/>
                    <a:pt x="8" y="24"/>
                  </a:cubicBezTo>
                  <a:cubicBezTo>
                    <a:pt x="8" y="15"/>
                    <a:pt x="15" y="8"/>
                    <a:pt x="24" y="8"/>
                  </a:cubicBezTo>
                  <a:cubicBezTo>
                    <a:pt x="104" y="8"/>
                    <a:pt x="104" y="8"/>
                    <a:pt x="104" y="8"/>
                  </a:cubicBezTo>
                  <a:cubicBezTo>
                    <a:pt x="112" y="8"/>
                    <a:pt x="119" y="15"/>
                    <a:pt x="119" y="24"/>
                  </a:cubicBezTo>
                  <a:lnTo>
                    <a:pt x="119"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mn-ea"/>
                <a:ea typeface="+mn-ea"/>
              </a:endParaRPr>
            </a:p>
          </p:txBody>
        </p:sp>
      </p:grpSp>
      <p:sp>
        <p:nvSpPr>
          <p:cNvPr id="21" name="Freeform 6"/>
          <p:cNvSpPr>
            <a:spLocks noEditPoints="1"/>
          </p:cNvSpPr>
          <p:nvPr/>
        </p:nvSpPr>
        <p:spPr bwMode="auto">
          <a:xfrm>
            <a:off x="10317202" y="1534877"/>
            <a:ext cx="404000" cy="516400"/>
          </a:xfrm>
          <a:custGeom>
            <a:avLst/>
            <a:gdLst>
              <a:gd name="T0" fmla="*/ 151 w 160"/>
              <a:gd name="T1" fmla="*/ 37 h 177"/>
              <a:gd name="T2" fmla="*/ 90 w 160"/>
              <a:gd name="T3" fmla="*/ 3 h 177"/>
              <a:gd name="T4" fmla="*/ 71 w 160"/>
              <a:gd name="T5" fmla="*/ 3 h 177"/>
              <a:gd name="T6" fmla="*/ 10 w 160"/>
              <a:gd name="T7" fmla="*/ 37 h 177"/>
              <a:gd name="T8" fmla="*/ 0 w 160"/>
              <a:gd name="T9" fmla="*/ 53 h 177"/>
              <a:gd name="T10" fmla="*/ 0 w 160"/>
              <a:gd name="T11" fmla="*/ 125 h 177"/>
              <a:gd name="T12" fmla="*/ 10 w 160"/>
              <a:gd name="T13" fmla="*/ 141 h 177"/>
              <a:gd name="T14" fmla="*/ 71 w 160"/>
              <a:gd name="T15" fmla="*/ 175 h 177"/>
              <a:gd name="T16" fmla="*/ 80 w 160"/>
              <a:gd name="T17" fmla="*/ 177 h 177"/>
              <a:gd name="T18" fmla="*/ 90 w 160"/>
              <a:gd name="T19" fmla="*/ 175 h 177"/>
              <a:gd name="T20" fmla="*/ 151 w 160"/>
              <a:gd name="T21" fmla="*/ 141 h 177"/>
              <a:gd name="T22" fmla="*/ 160 w 160"/>
              <a:gd name="T23" fmla="*/ 125 h 177"/>
              <a:gd name="T24" fmla="*/ 160 w 160"/>
              <a:gd name="T25" fmla="*/ 53 h 177"/>
              <a:gd name="T26" fmla="*/ 151 w 160"/>
              <a:gd name="T27" fmla="*/ 37 h 177"/>
              <a:gd name="T28" fmla="*/ 9 w 160"/>
              <a:gd name="T29" fmla="*/ 53 h 177"/>
              <a:gd name="T30" fmla="*/ 14 w 160"/>
              <a:gd name="T31" fmla="*/ 44 h 177"/>
              <a:gd name="T32" fmla="*/ 75 w 160"/>
              <a:gd name="T33" fmla="*/ 10 h 177"/>
              <a:gd name="T34" fmla="*/ 80 w 160"/>
              <a:gd name="T35" fmla="*/ 9 h 177"/>
              <a:gd name="T36" fmla="*/ 85 w 160"/>
              <a:gd name="T37" fmla="*/ 10 h 177"/>
              <a:gd name="T38" fmla="*/ 147 w 160"/>
              <a:gd name="T39" fmla="*/ 44 h 177"/>
              <a:gd name="T40" fmla="*/ 152 w 160"/>
              <a:gd name="T41" fmla="*/ 53 h 177"/>
              <a:gd name="T42" fmla="*/ 152 w 160"/>
              <a:gd name="T43" fmla="*/ 73 h 177"/>
              <a:gd name="T44" fmla="*/ 152 w 160"/>
              <a:gd name="T45" fmla="*/ 100 h 177"/>
              <a:gd name="T46" fmla="*/ 146 w 160"/>
              <a:gd name="T47" fmla="*/ 111 h 177"/>
              <a:gd name="T48" fmla="*/ 86 w 160"/>
              <a:gd name="T49" fmla="*/ 145 h 177"/>
              <a:gd name="T50" fmla="*/ 74 w 160"/>
              <a:gd name="T51" fmla="*/ 145 h 177"/>
              <a:gd name="T52" fmla="*/ 15 w 160"/>
              <a:gd name="T53" fmla="*/ 111 h 177"/>
              <a:gd name="T54" fmla="*/ 9 w 160"/>
              <a:gd name="T55" fmla="*/ 100 h 177"/>
              <a:gd name="T56" fmla="*/ 9 w 160"/>
              <a:gd name="T57" fmla="*/ 73 h 177"/>
              <a:gd name="T58" fmla="*/ 9 w 160"/>
              <a:gd name="T59" fmla="*/ 53 h 177"/>
              <a:gd name="T60" fmla="*/ 147 w 160"/>
              <a:gd name="T61" fmla="*/ 133 h 177"/>
              <a:gd name="T62" fmla="*/ 85 w 160"/>
              <a:gd name="T63" fmla="*/ 167 h 177"/>
              <a:gd name="T64" fmla="*/ 75 w 160"/>
              <a:gd name="T65" fmla="*/ 167 h 177"/>
              <a:gd name="T66" fmla="*/ 14 w 160"/>
              <a:gd name="T67" fmla="*/ 133 h 177"/>
              <a:gd name="T68" fmla="*/ 9 w 160"/>
              <a:gd name="T69" fmla="*/ 125 h 177"/>
              <a:gd name="T70" fmla="*/ 9 w 160"/>
              <a:gd name="T71" fmla="*/ 111 h 177"/>
              <a:gd name="T72" fmla="*/ 13 w 160"/>
              <a:gd name="T73" fmla="*/ 114 h 177"/>
              <a:gd name="T74" fmla="*/ 72 w 160"/>
              <a:gd name="T75" fmla="*/ 148 h 177"/>
              <a:gd name="T76" fmla="*/ 80 w 160"/>
              <a:gd name="T77" fmla="*/ 150 h 177"/>
              <a:gd name="T78" fmla="*/ 89 w 160"/>
              <a:gd name="T79" fmla="*/ 148 h 177"/>
              <a:gd name="T80" fmla="*/ 148 w 160"/>
              <a:gd name="T81" fmla="*/ 114 h 177"/>
              <a:gd name="T82" fmla="*/ 152 w 160"/>
              <a:gd name="T83" fmla="*/ 111 h 177"/>
              <a:gd name="T84" fmla="*/ 152 w 160"/>
              <a:gd name="T85" fmla="*/ 125 h 177"/>
              <a:gd name="T86" fmla="*/ 147 w 160"/>
              <a:gd name="T87" fmla="*/ 13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51" y="37"/>
                </a:moveTo>
                <a:cubicBezTo>
                  <a:pt x="90" y="3"/>
                  <a:pt x="90" y="3"/>
                  <a:pt x="90" y="3"/>
                </a:cubicBezTo>
                <a:cubicBezTo>
                  <a:pt x="85" y="0"/>
                  <a:pt x="76" y="0"/>
                  <a:pt x="71" y="3"/>
                </a:cubicBezTo>
                <a:cubicBezTo>
                  <a:pt x="10" y="37"/>
                  <a:pt x="10" y="37"/>
                  <a:pt x="10" y="37"/>
                </a:cubicBezTo>
                <a:cubicBezTo>
                  <a:pt x="4" y="40"/>
                  <a:pt x="0" y="47"/>
                  <a:pt x="0" y="53"/>
                </a:cubicBezTo>
                <a:cubicBezTo>
                  <a:pt x="0" y="125"/>
                  <a:pt x="0" y="125"/>
                  <a:pt x="0" y="125"/>
                </a:cubicBezTo>
                <a:cubicBezTo>
                  <a:pt x="0" y="131"/>
                  <a:pt x="4" y="138"/>
                  <a:pt x="10" y="141"/>
                </a:cubicBezTo>
                <a:cubicBezTo>
                  <a:pt x="71" y="175"/>
                  <a:pt x="71" y="175"/>
                  <a:pt x="71" y="175"/>
                </a:cubicBezTo>
                <a:cubicBezTo>
                  <a:pt x="73" y="176"/>
                  <a:pt x="77" y="177"/>
                  <a:pt x="80" y="177"/>
                </a:cubicBezTo>
                <a:cubicBezTo>
                  <a:pt x="84" y="177"/>
                  <a:pt x="87" y="176"/>
                  <a:pt x="90" y="175"/>
                </a:cubicBezTo>
                <a:cubicBezTo>
                  <a:pt x="151" y="141"/>
                  <a:pt x="151" y="141"/>
                  <a:pt x="151" y="141"/>
                </a:cubicBezTo>
                <a:cubicBezTo>
                  <a:pt x="156" y="138"/>
                  <a:pt x="160" y="131"/>
                  <a:pt x="160" y="125"/>
                </a:cubicBezTo>
                <a:cubicBezTo>
                  <a:pt x="160" y="53"/>
                  <a:pt x="160" y="53"/>
                  <a:pt x="160" y="53"/>
                </a:cubicBezTo>
                <a:cubicBezTo>
                  <a:pt x="160" y="47"/>
                  <a:pt x="156" y="40"/>
                  <a:pt x="151" y="37"/>
                </a:cubicBezTo>
                <a:close/>
                <a:moveTo>
                  <a:pt x="9" y="53"/>
                </a:moveTo>
                <a:cubicBezTo>
                  <a:pt x="9" y="50"/>
                  <a:pt x="11" y="46"/>
                  <a:pt x="14" y="44"/>
                </a:cubicBezTo>
                <a:cubicBezTo>
                  <a:pt x="75" y="10"/>
                  <a:pt x="75" y="10"/>
                  <a:pt x="75" y="10"/>
                </a:cubicBezTo>
                <a:cubicBezTo>
                  <a:pt x="76" y="9"/>
                  <a:pt x="78" y="9"/>
                  <a:pt x="80" y="9"/>
                </a:cubicBezTo>
                <a:cubicBezTo>
                  <a:pt x="82" y="9"/>
                  <a:pt x="84" y="9"/>
                  <a:pt x="85" y="10"/>
                </a:cubicBezTo>
                <a:cubicBezTo>
                  <a:pt x="147" y="44"/>
                  <a:pt x="147" y="44"/>
                  <a:pt x="147" y="44"/>
                </a:cubicBezTo>
                <a:cubicBezTo>
                  <a:pt x="149" y="46"/>
                  <a:pt x="152" y="50"/>
                  <a:pt x="152" y="53"/>
                </a:cubicBezTo>
                <a:cubicBezTo>
                  <a:pt x="152" y="73"/>
                  <a:pt x="152" y="73"/>
                  <a:pt x="152" y="73"/>
                </a:cubicBezTo>
                <a:cubicBezTo>
                  <a:pt x="152" y="100"/>
                  <a:pt x="152" y="100"/>
                  <a:pt x="152" y="100"/>
                </a:cubicBezTo>
                <a:cubicBezTo>
                  <a:pt x="152" y="104"/>
                  <a:pt x="149" y="109"/>
                  <a:pt x="146" y="111"/>
                </a:cubicBezTo>
                <a:cubicBezTo>
                  <a:pt x="86" y="145"/>
                  <a:pt x="86" y="145"/>
                  <a:pt x="86" y="145"/>
                </a:cubicBezTo>
                <a:cubicBezTo>
                  <a:pt x="83" y="146"/>
                  <a:pt x="77" y="146"/>
                  <a:pt x="74" y="145"/>
                </a:cubicBezTo>
                <a:cubicBezTo>
                  <a:pt x="15" y="111"/>
                  <a:pt x="15" y="111"/>
                  <a:pt x="15" y="111"/>
                </a:cubicBezTo>
                <a:cubicBezTo>
                  <a:pt x="12" y="109"/>
                  <a:pt x="9" y="104"/>
                  <a:pt x="9" y="100"/>
                </a:cubicBezTo>
                <a:cubicBezTo>
                  <a:pt x="9" y="73"/>
                  <a:pt x="9" y="73"/>
                  <a:pt x="9" y="73"/>
                </a:cubicBezTo>
                <a:lnTo>
                  <a:pt x="9" y="53"/>
                </a:lnTo>
                <a:close/>
                <a:moveTo>
                  <a:pt x="147" y="133"/>
                </a:moveTo>
                <a:cubicBezTo>
                  <a:pt x="85" y="167"/>
                  <a:pt x="85" y="167"/>
                  <a:pt x="85" y="167"/>
                </a:cubicBezTo>
                <a:cubicBezTo>
                  <a:pt x="83" y="169"/>
                  <a:pt x="78" y="169"/>
                  <a:pt x="75" y="167"/>
                </a:cubicBezTo>
                <a:cubicBezTo>
                  <a:pt x="14" y="133"/>
                  <a:pt x="14" y="133"/>
                  <a:pt x="14" y="133"/>
                </a:cubicBezTo>
                <a:cubicBezTo>
                  <a:pt x="11" y="132"/>
                  <a:pt x="9" y="128"/>
                  <a:pt x="9" y="125"/>
                </a:cubicBezTo>
                <a:cubicBezTo>
                  <a:pt x="9" y="111"/>
                  <a:pt x="9" y="111"/>
                  <a:pt x="9" y="111"/>
                </a:cubicBezTo>
                <a:cubicBezTo>
                  <a:pt x="10" y="112"/>
                  <a:pt x="11" y="113"/>
                  <a:pt x="13" y="114"/>
                </a:cubicBezTo>
                <a:cubicBezTo>
                  <a:pt x="72" y="148"/>
                  <a:pt x="72" y="148"/>
                  <a:pt x="72" y="148"/>
                </a:cubicBezTo>
                <a:cubicBezTo>
                  <a:pt x="74" y="149"/>
                  <a:pt x="77" y="150"/>
                  <a:pt x="80" y="150"/>
                </a:cubicBezTo>
                <a:cubicBezTo>
                  <a:pt x="83" y="150"/>
                  <a:pt x="86" y="149"/>
                  <a:pt x="89" y="148"/>
                </a:cubicBezTo>
                <a:cubicBezTo>
                  <a:pt x="148" y="114"/>
                  <a:pt x="148" y="114"/>
                  <a:pt x="148" y="114"/>
                </a:cubicBezTo>
                <a:cubicBezTo>
                  <a:pt x="149" y="113"/>
                  <a:pt x="151" y="112"/>
                  <a:pt x="152" y="111"/>
                </a:cubicBezTo>
                <a:cubicBezTo>
                  <a:pt x="152" y="125"/>
                  <a:pt x="152" y="125"/>
                  <a:pt x="152" y="125"/>
                </a:cubicBezTo>
                <a:cubicBezTo>
                  <a:pt x="152" y="128"/>
                  <a:pt x="149" y="132"/>
                  <a:pt x="147" y="1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mn-ea"/>
              <a:ea typeface="+mn-ea"/>
            </a:endParaRPr>
          </a:p>
        </p:txBody>
      </p:sp>
      <p:sp>
        <p:nvSpPr>
          <p:cNvPr id="22" name="Freeform 9"/>
          <p:cNvSpPr>
            <a:spLocks noEditPoints="1"/>
          </p:cNvSpPr>
          <p:nvPr/>
        </p:nvSpPr>
        <p:spPr bwMode="auto">
          <a:xfrm>
            <a:off x="6837683" y="1521754"/>
            <a:ext cx="441298" cy="529523"/>
          </a:xfrm>
          <a:custGeom>
            <a:avLst/>
            <a:gdLst>
              <a:gd name="T0" fmla="*/ 147 w 160"/>
              <a:gd name="T1" fmla="*/ 34 h 176"/>
              <a:gd name="T2" fmla="*/ 93 w 160"/>
              <a:gd name="T3" fmla="*/ 3 h 176"/>
              <a:gd name="T4" fmla="*/ 80 w 160"/>
              <a:gd name="T5" fmla="*/ 0 h 176"/>
              <a:gd name="T6" fmla="*/ 67 w 160"/>
              <a:gd name="T7" fmla="*/ 3 h 176"/>
              <a:gd name="T8" fmla="*/ 13 w 160"/>
              <a:gd name="T9" fmla="*/ 34 h 176"/>
              <a:gd name="T10" fmla="*/ 0 w 160"/>
              <a:gd name="T11" fmla="*/ 57 h 176"/>
              <a:gd name="T12" fmla="*/ 0 w 160"/>
              <a:gd name="T13" fmla="*/ 119 h 176"/>
              <a:gd name="T14" fmla="*/ 13 w 160"/>
              <a:gd name="T15" fmla="*/ 142 h 176"/>
              <a:gd name="T16" fmla="*/ 67 w 160"/>
              <a:gd name="T17" fmla="*/ 173 h 176"/>
              <a:gd name="T18" fmla="*/ 80 w 160"/>
              <a:gd name="T19" fmla="*/ 176 h 176"/>
              <a:gd name="T20" fmla="*/ 93 w 160"/>
              <a:gd name="T21" fmla="*/ 173 h 176"/>
              <a:gd name="T22" fmla="*/ 147 w 160"/>
              <a:gd name="T23" fmla="*/ 142 h 176"/>
              <a:gd name="T24" fmla="*/ 160 w 160"/>
              <a:gd name="T25" fmla="*/ 119 h 176"/>
              <a:gd name="T26" fmla="*/ 160 w 160"/>
              <a:gd name="T27" fmla="*/ 57 h 176"/>
              <a:gd name="T28" fmla="*/ 147 w 160"/>
              <a:gd name="T29" fmla="*/ 34 h 176"/>
              <a:gd name="T30" fmla="*/ 152 w 160"/>
              <a:gd name="T31" fmla="*/ 119 h 176"/>
              <a:gd name="T32" fmla="*/ 143 w 160"/>
              <a:gd name="T33" fmla="*/ 135 h 176"/>
              <a:gd name="T34" fmla="*/ 89 w 160"/>
              <a:gd name="T35" fmla="*/ 166 h 176"/>
              <a:gd name="T36" fmla="*/ 80 w 160"/>
              <a:gd name="T37" fmla="*/ 168 h 176"/>
              <a:gd name="T38" fmla="*/ 71 w 160"/>
              <a:gd name="T39" fmla="*/ 166 h 176"/>
              <a:gd name="T40" fmla="*/ 17 w 160"/>
              <a:gd name="T41" fmla="*/ 135 h 176"/>
              <a:gd name="T42" fmla="*/ 8 w 160"/>
              <a:gd name="T43" fmla="*/ 119 h 176"/>
              <a:gd name="T44" fmla="*/ 8 w 160"/>
              <a:gd name="T45" fmla="*/ 57 h 176"/>
              <a:gd name="T46" fmla="*/ 17 w 160"/>
              <a:gd name="T47" fmla="*/ 41 h 176"/>
              <a:gd name="T48" fmla="*/ 71 w 160"/>
              <a:gd name="T49" fmla="*/ 10 h 176"/>
              <a:gd name="T50" fmla="*/ 80 w 160"/>
              <a:gd name="T51" fmla="*/ 8 h 176"/>
              <a:gd name="T52" fmla="*/ 89 w 160"/>
              <a:gd name="T53" fmla="*/ 10 h 176"/>
              <a:gd name="T54" fmla="*/ 143 w 160"/>
              <a:gd name="T55" fmla="*/ 41 h 176"/>
              <a:gd name="T56" fmla="*/ 152 w 160"/>
              <a:gd name="T57" fmla="*/ 57 h 176"/>
              <a:gd name="T58" fmla="*/ 152 w 160"/>
              <a:gd name="T59" fmla="*/ 119 h 176"/>
              <a:gd name="T60" fmla="*/ 106 w 160"/>
              <a:gd name="T61" fmla="*/ 62 h 176"/>
              <a:gd name="T62" fmla="*/ 80 w 160"/>
              <a:gd name="T63" fmla="*/ 44 h 176"/>
              <a:gd name="T64" fmla="*/ 55 w 160"/>
              <a:gd name="T65" fmla="*/ 62 h 176"/>
              <a:gd name="T66" fmla="*/ 30 w 160"/>
              <a:gd name="T67" fmla="*/ 89 h 176"/>
              <a:gd name="T68" fmla="*/ 58 w 160"/>
              <a:gd name="T69" fmla="*/ 116 h 176"/>
              <a:gd name="T70" fmla="*/ 103 w 160"/>
              <a:gd name="T71" fmla="*/ 116 h 176"/>
              <a:gd name="T72" fmla="*/ 130 w 160"/>
              <a:gd name="T73" fmla="*/ 89 h 176"/>
              <a:gd name="T74" fmla="*/ 106 w 160"/>
              <a:gd name="T75" fmla="*/ 62 h 176"/>
              <a:gd name="T76" fmla="*/ 103 w 160"/>
              <a:gd name="T77" fmla="*/ 112 h 176"/>
              <a:gd name="T78" fmla="*/ 58 w 160"/>
              <a:gd name="T79" fmla="*/ 112 h 176"/>
              <a:gd name="T80" fmla="*/ 34 w 160"/>
              <a:gd name="T81" fmla="*/ 89 h 176"/>
              <a:gd name="T82" fmla="*/ 55 w 160"/>
              <a:gd name="T83" fmla="*/ 66 h 176"/>
              <a:gd name="T84" fmla="*/ 58 w 160"/>
              <a:gd name="T85" fmla="*/ 66 h 176"/>
              <a:gd name="T86" fmla="*/ 58 w 160"/>
              <a:gd name="T87" fmla="*/ 63 h 176"/>
              <a:gd name="T88" fmla="*/ 80 w 160"/>
              <a:gd name="T89" fmla="*/ 48 h 176"/>
              <a:gd name="T90" fmla="*/ 102 w 160"/>
              <a:gd name="T91" fmla="*/ 63 h 176"/>
              <a:gd name="T92" fmla="*/ 103 w 160"/>
              <a:gd name="T93" fmla="*/ 66 h 176"/>
              <a:gd name="T94" fmla="*/ 106 w 160"/>
              <a:gd name="T95" fmla="*/ 66 h 176"/>
              <a:gd name="T96" fmla="*/ 126 w 160"/>
              <a:gd name="T97" fmla="*/ 89 h 176"/>
              <a:gd name="T98" fmla="*/ 103 w 160"/>
              <a:gd name="T99" fmla="*/ 1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176">
                <a:moveTo>
                  <a:pt x="147" y="34"/>
                </a:moveTo>
                <a:cubicBezTo>
                  <a:pt x="93" y="3"/>
                  <a:pt x="93" y="3"/>
                  <a:pt x="93" y="3"/>
                </a:cubicBezTo>
                <a:cubicBezTo>
                  <a:pt x="90" y="1"/>
                  <a:pt x="85" y="0"/>
                  <a:pt x="80" y="0"/>
                </a:cubicBezTo>
                <a:cubicBezTo>
                  <a:pt x="76" y="0"/>
                  <a:pt x="71" y="1"/>
                  <a:pt x="67" y="3"/>
                </a:cubicBezTo>
                <a:cubicBezTo>
                  <a:pt x="13" y="34"/>
                  <a:pt x="13" y="34"/>
                  <a:pt x="13" y="34"/>
                </a:cubicBezTo>
                <a:cubicBezTo>
                  <a:pt x="6" y="38"/>
                  <a:pt x="0" y="48"/>
                  <a:pt x="0" y="57"/>
                </a:cubicBezTo>
                <a:cubicBezTo>
                  <a:pt x="0" y="119"/>
                  <a:pt x="0" y="119"/>
                  <a:pt x="0" y="119"/>
                </a:cubicBezTo>
                <a:cubicBezTo>
                  <a:pt x="0" y="128"/>
                  <a:pt x="6" y="137"/>
                  <a:pt x="13" y="142"/>
                </a:cubicBezTo>
                <a:cubicBezTo>
                  <a:pt x="67" y="173"/>
                  <a:pt x="67" y="173"/>
                  <a:pt x="67" y="173"/>
                </a:cubicBezTo>
                <a:cubicBezTo>
                  <a:pt x="71" y="175"/>
                  <a:pt x="76" y="176"/>
                  <a:pt x="80" y="176"/>
                </a:cubicBezTo>
                <a:cubicBezTo>
                  <a:pt x="85" y="176"/>
                  <a:pt x="90" y="175"/>
                  <a:pt x="93" y="173"/>
                </a:cubicBezTo>
                <a:cubicBezTo>
                  <a:pt x="147" y="142"/>
                  <a:pt x="147" y="142"/>
                  <a:pt x="147" y="142"/>
                </a:cubicBezTo>
                <a:cubicBezTo>
                  <a:pt x="155" y="137"/>
                  <a:pt x="160" y="128"/>
                  <a:pt x="160" y="119"/>
                </a:cubicBezTo>
                <a:cubicBezTo>
                  <a:pt x="160" y="57"/>
                  <a:pt x="160" y="57"/>
                  <a:pt x="160" y="57"/>
                </a:cubicBezTo>
                <a:cubicBezTo>
                  <a:pt x="160" y="48"/>
                  <a:pt x="155" y="38"/>
                  <a:pt x="147" y="34"/>
                </a:cubicBezTo>
                <a:close/>
                <a:moveTo>
                  <a:pt x="152" y="119"/>
                </a:moveTo>
                <a:cubicBezTo>
                  <a:pt x="152" y="125"/>
                  <a:pt x="148" y="132"/>
                  <a:pt x="143" y="135"/>
                </a:cubicBezTo>
                <a:cubicBezTo>
                  <a:pt x="89" y="166"/>
                  <a:pt x="89" y="166"/>
                  <a:pt x="89" y="166"/>
                </a:cubicBezTo>
                <a:cubicBezTo>
                  <a:pt x="87" y="167"/>
                  <a:pt x="84" y="168"/>
                  <a:pt x="80" y="168"/>
                </a:cubicBezTo>
                <a:cubicBezTo>
                  <a:pt x="77" y="168"/>
                  <a:pt x="74" y="167"/>
                  <a:pt x="71" y="166"/>
                </a:cubicBezTo>
                <a:cubicBezTo>
                  <a:pt x="17" y="135"/>
                  <a:pt x="17" y="135"/>
                  <a:pt x="17" y="135"/>
                </a:cubicBezTo>
                <a:cubicBezTo>
                  <a:pt x="13" y="132"/>
                  <a:pt x="8" y="125"/>
                  <a:pt x="8" y="119"/>
                </a:cubicBezTo>
                <a:cubicBezTo>
                  <a:pt x="8" y="57"/>
                  <a:pt x="8" y="57"/>
                  <a:pt x="8" y="57"/>
                </a:cubicBezTo>
                <a:cubicBezTo>
                  <a:pt x="8" y="51"/>
                  <a:pt x="13" y="44"/>
                  <a:pt x="17" y="41"/>
                </a:cubicBezTo>
                <a:cubicBezTo>
                  <a:pt x="71" y="10"/>
                  <a:pt x="71" y="10"/>
                  <a:pt x="71" y="10"/>
                </a:cubicBezTo>
                <a:cubicBezTo>
                  <a:pt x="74" y="9"/>
                  <a:pt x="77" y="8"/>
                  <a:pt x="80" y="8"/>
                </a:cubicBezTo>
                <a:cubicBezTo>
                  <a:pt x="84" y="8"/>
                  <a:pt x="87" y="9"/>
                  <a:pt x="89" y="10"/>
                </a:cubicBezTo>
                <a:cubicBezTo>
                  <a:pt x="143" y="41"/>
                  <a:pt x="143" y="41"/>
                  <a:pt x="143" y="41"/>
                </a:cubicBezTo>
                <a:cubicBezTo>
                  <a:pt x="148" y="44"/>
                  <a:pt x="152" y="51"/>
                  <a:pt x="152" y="57"/>
                </a:cubicBezTo>
                <a:lnTo>
                  <a:pt x="152" y="119"/>
                </a:lnTo>
                <a:close/>
                <a:moveTo>
                  <a:pt x="106" y="62"/>
                </a:moveTo>
                <a:cubicBezTo>
                  <a:pt x="102" y="52"/>
                  <a:pt x="92" y="44"/>
                  <a:pt x="80" y="44"/>
                </a:cubicBezTo>
                <a:cubicBezTo>
                  <a:pt x="68" y="44"/>
                  <a:pt x="58" y="52"/>
                  <a:pt x="55" y="62"/>
                </a:cubicBezTo>
                <a:cubicBezTo>
                  <a:pt x="41" y="64"/>
                  <a:pt x="30" y="75"/>
                  <a:pt x="30" y="89"/>
                </a:cubicBezTo>
                <a:cubicBezTo>
                  <a:pt x="30" y="104"/>
                  <a:pt x="43" y="116"/>
                  <a:pt x="58" y="116"/>
                </a:cubicBezTo>
                <a:cubicBezTo>
                  <a:pt x="103" y="116"/>
                  <a:pt x="103" y="116"/>
                  <a:pt x="103" y="116"/>
                </a:cubicBezTo>
                <a:cubicBezTo>
                  <a:pt x="118" y="116"/>
                  <a:pt x="130" y="104"/>
                  <a:pt x="130" y="89"/>
                </a:cubicBezTo>
                <a:cubicBezTo>
                  <a:pt x="130" y="75"/>
                  <a:pt x="120" y="64"/>
                  <a:pt x="106" y="62"/>
                </a:cubicBezTo>
                <a:close/>
                <a:moveTo>
                  <a:pt x="103" y="112"/>
                </a:moveTo>
                <a:cubicBezTo>
                  <a:pt x="58" y="112"/>
                  <a:pt x="58" y="112"/>
                  <a:pt x="58" y="112"/>
                </a:cubicBezTo>
                <a:cubicBezTo>
                  <a:pt x="45" y="112"/>
                  <a:pt x="34" y="102"/>
                  <a:pt x="34" y="89"/>
                </a:cubicBezTo>
                <a:cubicBezTo>
                  <a:pt x="34" y="77"/>
                  <a:pt x="43" y="67"/>
                  <a:pt x="55" y="66"/>
                </a:cubicBezTo>
                <a:cubicBezTo>
                  <a:pt x="58" y="66"/>
                  <a:pt x="58" y="66"/>
                  <a:pt x="58" y="66"/>
                </a:cubicBezTo>
                <a:cubicBezTo>
                  <a:pt x="58" y="63"/>
                  <a:pt x="58" y="63"/>
                  <a:pt x="58" y="63"/>
                </a:cubicBezTo>
                <a:cubicBezTo>
                  <a:pt x="62" y="54"/>
                  <a:pt x="71" y="48"/>
                  <a:pt x="80" y="48"/>
                </a:cubicBezTo>
                <a:cubicBezTo>
                  <a:pt x="90" y="48"/>
                  <a:pt x="99" y="54"/>
                  <a:pt x="102" y="63"/>
                </a:cubicBezTo>
                <a:cubicBezTo>
                  <a:pt x="103" y="66"/>
                  <a:pt x="103" y="66"/>
                  <a:pt x="103" y="66"/>
                </a:cubicBezTo>
                <a:cubicBezTo>
                  <a:pt x="106" y="66"/>
                  <a:pt x="106" y="66"/>
                  <a:pt x="106" y="66"/>
                </a:cubicBezTo>
                <a:cubicBezTo>
                  <a:pt x="118" y="67"/>
                  <a:pt x="126" y="77"/>
                  <a:pt x="126" y="89"/>
                </a:cubicBezTo>
                <a:cubicBezTo>
                  <a:pt x="126" y="102"/>
                  <a:pt x="116" y="112"/>
                  <a:pt x="103" y="11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000000"/>
              </a:solidFill>
              <a:latin typeface="+mn-ea"/>
              <a:ea typeface="+mn-ea"/>
            </a:endParaRPr>
          </a:p>
        </p:txBody>
      </p:sp>
      <p:sp>
        <p:nvSpPr>
          <p:cNvPr id="23" name="Freeform 9"/>
          <p:cNvSpPr>
            <a:spLocks noEditPoints="1"/>
          </p:cNvSpPr>
          <p:nvPr/>
        </p:nvSpPr>
        <p:spPr bwMode="auto">
          <a:xfrm>
            <a:off x="6802759" y="3995450"/>
            <a:ext cx="481113" cy="572694"/>
          </a:xfrm>
          <a:custGeom>
            <a:avLst/>
            <a:gdLst>
              <a:gd name="T0" fmla="*/ 437 w 1088"/>
              <a:gd name="T1" fmla="*/ 368 h 791"/>
              <a:gd name="T2" fmla="*/ 296 w 1088"/>
              <a:gd name="T3" fmla="*/ 474 h 791"/>
              <a:gd name="T4" fmla="*/ 395 w 1088"/>
              <a:gd name="T5" fmla="*/ 390 h 791"/>
              <a:gd name="T6" fmla="*/ 361 w 1088"/>
              <a:gd name="T7" fmla="*/ 380 h 791"/>
              <a:gd name="T8" fmla="*/ 316 w 1088"/>
              <a:gd name="T9" fmla="*/ 244 h 791"/>
              <a:gd name="T10" fmla="*/ 333 w 1088"/>
              <a:gd name="T11" fmla="*/ 388 h 791"/>
              <a:gd name="T12" fmla="*/ 306 w 1088"/>
              <a:gd name="T13" fmla="*/ 529 h 791"/>
              <a:gd name="T14" fmla="*/ 460 w 1088"/>
              <a:gd name="T15" fmla="*/ 378 h 791"/>
              <a:gd name="T16" fmla="*/ 675 w 1088"/>
              <a:gd name="T17" fmla="*/ 150 h 791"/>
              <a:gd name="T18" fmla="*/ 954 w 1088"/>
              <a:gd name="T19" fmla="*/ 183 h 791"/>
              <a:gd name="T20" fmla="*/ 784 w 1088"/>
              <a:gd name="T21" fmla="*/ 269 h 791"/>
              <a:gd name="T22" fmla="*/ 571 w 1088"/>
              <a:gd name="T23" fmla="*/ 341 h 791"/>
              <a:gd name="T24" fmla="*/ 759 w 1088"/>
              <a:gd name="T25" fmla="*/ 370 h 791"/>
              <a:gd name="T26" fmla="*/ 902 w 1088"/>
              <a:gd name="T27" fmla="*/ 351 h 791"/>
              <a:gd name="T28" fmla="*/ 779 w 1088"/>
              <a:gd name="T29" fmla="*/ 403 h 791"/>
              <a:gd name="T30" fmla="*/ 779 w 1088"/>
              <a:gd name="T31" fmla="*/ 427 h 791"/>
              <a:gd name="T32" fmla="*/ 927 w 1088"/>
              <a:gd name="T33" fmla="*/ 346 h 791"/>
              <a:gd name="T34" fmla="*/ 976 w 1088"/>
              <a:gd name="T35" fmla="*/ 175 h 791"/>
              <a:gd name="T36" fmla="*/ 665 w 1088"/>
              <a:gd name="T37" fmla="*/ 126 h 791"/>
              <a:gd name="T38" fmla="*/ 751 w 1088"/>
              <a:gd name="T39" fmla="*/ 346 h 791"/>
              <a:gd name="T40" fmla="*/ 598 w 1088"/>
              <a:gd name="T41" fmla="*/ 338 h 791"/>
              <a:gd name="T42" fmla="*/ 761 w 1088"/>
              <a:gd name="T43" fmla="*/ 294 h 791"/>
              <a:gd name="T44" fmla="*/ 843 w 1088"/>
              <a:gd name="T45" fmla="*/ 306 h 791"/>
              <a:gd name="T46" fmla="*/ 586 w 1088"/>
              <a:gd name="T47" fmla="*/ 553 h 791"/>
              <a:gd name="T48" fmla="*/ 413 w 1088"/>
              <a:gd name="T49" fmla="*/ 494 h 791"/>
              <a:gd name="T50" fmla="*/ 613 w 1088"/>
              <a:gd name="T51" fmla="*/ 610 h 791"/>
              <a:gd name="T52" fmla="*/ 776 w 1088"/>
              <a:gd name="T53" fmla="*/ 689 h 791"/>
              <a:gd name="T54" fmla="*/ 811 w 1088"/>
              <a:gd name="T55" fmla="*/ 487 h 791"/>
              <a:gd name="T56" fmla="*/ 487 w 1088"/>
              <a:gd name="T57" fmla="*/ 459 h 791"/>
              <a:gd name="T58" fmla="*/ 702 w 1088"/>
              <a:gd name="T59" fmla="*/ 455 h 791"/>
              <a:gd name="T60" fmla="*/ 823 w 1088"/>
              <a:gd name="T61" fmla="*/ 620 h 791"/>
              <a:gd name="T62" fmla="*/ 724 w 1088"/>
              <a:gd name="T63" fmla="*/ 660 h 791"/>
              <a:gd name="T64" fmla="*/ 823 w 1088"/>
              <a:gd name="T65" fmla="*/ 620 h 791"/>
              <a:gd name="T66" fmla="*/ 826 w 1088"/>
              <a:gd name="T67" fmla="*/ 563 h 791"/>
              <a:gd name="T68" fmla="*/ 665 w 1088"/>
              <a:gd name="T69" fmla="*/ 623 h 791"/>
              <a:gd name="T70" fmla="*/ 751 w 1088"/>
              <a:gd name="T71" fmla="*/ 472 h 791"/>
              <a:gd name="T72" fmla="*/ 643 w 1088"/>
              <a:gd name="T73" fmla="*/ 603 h 791"/>
              <a:gd name="T74" fmla="*/ 608 w 1088"/>
              <a:gd name="T75" fmla="*/ 571 h 791"/>
              <a:gd name="T76" fmla="*/ 1026 w 1088"/>
              <a:gd name="T77" fmla="*/ 306 h 791"/>
              <a:gd name="T78" fmla="*/ 986 w 1088"/>
              <a:gd name="T79" fmla="*/ 336 h 791"/>
              <a:gd name="T80" fmla="*/ 779 w 1088"/>
              <a:gd name="T81" fmla="*/ 741 h 791"/>
              <a:gd name="T82" fmla="*/ 49 w 1088"/>
              <a:gd name="T83" fmla="*/ 489 h 791"/>
              <a:gd name="T84" fmla="*/ 299 w 1088"/>
              <a:gd name="T85" fmla="*/ 220 h 791"/>
              <a:gd name="T86" fmla="*/ 652 w 1088"/>
              <a:gd name="T87" fmla="*/ 71 h 791"/>
              <a:gd name="T88" fmla="*/ 672 w 1088"/>
              <a:gd name="T89" fmla="*/ 27 h 791"/>
              <a:gd name="T90" fmla="*/ 259 w 1088"/>
              <a:gd name="T91" fmla="*/ 190 h 791"/>
              <a:gd name="T92" fmla="*/ 309 w 1088"/>
              <a:gd name="T93" fmla="*/ 791 h 791"/>
              <a:gd name="T94" fmla="*/ 1088 w 1088"/>
              <a:gd name="T95" fmla="*/ 489 h 791"/>
              <a:gd name="T96" fmla="*/ 299 w 1088"/>
              <a:gd name="T97" fmla="*/ 395 h 791"/>
              <a:gd name="T98" fmla="*/ 306 w 1088"/>
              <a:gd name="T99" fmla="*/ 373 h 791"/>
              <a:gd name="T100" fmla="*/ 254 w 1088"/>
              <a:gd name="T101" fmla="*/ 309 h 791"/>
              <a:gd name="T102" fmla="*/ 291 w 1088"/>
              <a:gd name="T103" fmla="*/ 395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791">
                <a:moveTo>
                  <a:pt x="445" y="351"/>
                </a:moveTo>
                <a:cubicBezTo>
                  <a:pt x="437" y="368"/>
                  <a:pt x="437" y="368"/>
                  <a:pt x="437" y="368"/>
                </a:cubicBezTo>
                <a:cubicBezTo>
                  <a:pt x="393" y="459"/>
                  <a:pt x="366" y="511"/>
                  <a:pt x="309" y="504"/>
                </a:cubicBezTo>
                <a:cubicBezTo>
                  <a:pt x="301" y="504"/>
                  <a:pt x="296" y="489"/>
                  <a:pt x="296" y="474"/>
                </a:cubicBezTo>
                <a:cubicBezTo>
                  <a:pt x="296" y="450"/>
                  <a:pt x="316" y="405"/>
                  <a:pt x="383" y="403"/>
                </a:cubicBezTo>
                <a:cubicBezTo>
                  <a:pt x="390" y="403"/>
                  <a:pt x="395" y="398"/>
                  <a:pt x="395" y="390"/>
                </a:cubicBezTo>
                <a:cubicBezTo>
                  <a:pt x="395" y="383"/>
                  <a:pt x="390" y="378"/>
                  <a:pt x="383" y="378"/>
                </a:cubicBezTo>
                <a:cubicBezTo>
                  <a:pt x="376" y="378"/>
                  <a:pt x="368" y="378"/>
                  <a:pt x="361" y="380"/>
                </a:cubicBezTo>
                <a:cubicBezTo>
                  <a:pt x="338" y="361"/>
                  <a:pt x="319" y="314"/>
                  <a:pt x="326" y="259"/>
                </a:cubicBezTo>
                <a:cubicBezTo>
                  <a:pt x="326" y="252"/>
                  <a:pt x="324" y="247"/>
                  <a:pt x="316" y="244"/>
                </a:cubicBezTo>
                <a:cubicBezTo>
                  <a:pt x="309" y="244"/>
                  <a:pt x="304" y="247"/>
                  <a:pt x="301" y="254"/>
                </a:cubicBezTo>
                <a:cubicBezTo>
                  <a:pt x="294" y="309"/>
                  <a:pt x="311" y="358"/>
                  <a:pt x="333" y="388"/>
                </a:cubicBezTo>
                <a:cubicBezTo>
                  <a:pt x="294" y="405"/>
                  <a:pt x="274" y="440"/>
                  <a:pt x="272" y="472"/>
                </a:cubicBezTo>
                <a:cubicBezTo>
                  <a:pt x="269" y="501"/>
                  <a:pt x="284" y="526"/>
                  <a:pt x="306" y="529"/>
                </a:cubicBezTo>
                <a:cubicBezTo>
                  <a:pt x="319" y="529"/>
                  <a:pt x="319" y="529"/>
                  <a:pt x="319" y="529"/>
                </a:cubicBezTo>
                <a:cubicBezTo>
                  <a:pt x="388" y="529"/>
                  <a:pt x="423" y="457"/>
                  <a:pt x="460" y="378"/>
                </a:cubicBezTo>
                <a:cubicBezTo>
                  <a:pt x="467" y="361"/>
                  <a:pt x="467" y="361"/>
                  <a:pt x="467" y="361"/>
                </a:cubicBezTo>
                <a:cubicBezTo>
                  <a:pt x="516" y="257"/>
                  <a:pt x="586" y="187"/>
                  <a:pt x="675" y="150"/>
                </a:cubicBezTo>
                <a:cubicBezTo>
                  <a:pt x="766" y="113"/>
                  <a:pt x="848" y="106"/>
                  <a:pt x="902" y="128"/>
                </a:cubicBezTo>
                <a:cubicBezTo>
                  <a:pt x="927" y="140"/>
                  <a:pt x="944" y="158"/>
                  <a:pt x="954" y="183"/>
                </a:cubicBezTo>
                <a:cubicBezTo>
                  <a:pt x="967" y="220"/>
                  <a:pt x="924" y="259"/>
                  <a:pt x="870" y="291"/>
                </a:cubicBezTo>
                <a:cubicBezTo>
                  <a:pt x="843" y="279"/>
                  <a:pt x="811" y="272"/>
                  <a:pt x="784" y="269"/>
                </a:cubicBezTo>
                <a:cubicBezTo>
                  <a:pt x="729" y="264"/>
                  <a:pt x="618" y="276"/>
                  <a:pt x="583" y="311"/>
                </a:cubicBezTo>
                <a:cubicBezTo>
                  <a:pt x="573" y="321"/>
                  <a:pt x="571" y="333"/>
                  <a:pt x="571" y="341"/>
                </a:cubicBezTo>
                <a:cubicBezTo>
                  <a:pt x="571" y="346"/>
                  <a:pt x="573" y="356"/>
                  <a:pt x="586" y="363"/>
                </a:cubicBezTo>
                <a:cubicBezTo>
                  <a:pt x="618" y="385"/>
                  <a:pt x="714" y="385"/>
                  <a:pt x="759" y="370"/>
                </a:cubicBezTo>
                <a:cubicBezTo>
                  <a:pt x="776" y="363"/>
                  <a:pt x="823" y="346"/>
                  <a:pt x="870" y="321"/>
                </a:cubicBezTo>
                <a:cubicBezTo>
                  <a:pt x="890" y="331"/>
                  <a:pt x="902" y="341"/>
                  <a:pt x="902" y="351"/>
                </a:cubicBezTo>
                <a:cubicBezTo>
                  <a:pt x="902" y="356"/>
                  <a:pt x="902" y="363"/>
                  <a:pt x="895" y="368"/>
                </a:cubicBezTo>
                <a:cubicBezTo>
                  <a:pt x="875" y="390"/>
                  <a:pt x="823" y="405"/>
                  <a:pt x="779" y="403"/>
                </a:cubicBezTo>
                <a:cubicBezTo>
                  <a:pt x="771" y="403"/>
                  <a:pt x="766" y="408"/>
                  <a:pt x="766" y="415"/>
                </a:cubicBezTo>
                <a:cubicBezTo>
                  <a:pt x="766" y="422"/>
                  <a:pt x="771" y="427"/>
                  <a:pt x="779" y="427"/>
                </a:cubicBezTo>
                <a:cubicBezTo>
                  <a:pt x="823" y="430"/>
                  <a:pt x="887" y="412"/>
                  <a:pt x="915" y="383"/>
                </a:cubicBezTo>
                <a:cubicBezTo>
                  <a:pt x="924" y="370"/>
                  <a:pt x="929" y="358"/>
                  <a:pt x="927" y="346"/>
                </a:cubicBezTo>
                <a:cubicBezTo>
                  <a:pt x="924" y="331"/>
                  <a:pt x="912" y="316"/>
                  <a:pt x="895" y="304"/>
                </a:cubicBezTo>
                <a:cubicBezTo>
                  <a:pt x="949" y="269"/>
                  <a:pt x="994" y="225"/>
                  <a:pt x="976" y="175"/>
                </a:cubicBezTo>
                <a:cubicBezTo>
                  <a:pt x="967" y="145"/>
                  <a:pt x="944" y="121"/>
                  <a:pt x="912" y="106"/>
                </a:cubicBezTo>
                <a:cubicBezTo>
                  <a:pt x="853" y="79"/>
                  <a:pt x="764" y="86"/>
                  <a:pt x="665" y="126"/>
                </a:cubicBezTo>
                <a:cubicBezTo>
                  <a:pt x="568" y="168"/>
                  <a:pt x="497" y="242"/>
                  <a:pt x="445" y="351"/>
                </a:cubicBezTo>
                <a:moveTo>
                  <a:pt x="751" y="346"/>
                </a:moveTo>
                <a:cubicBezTo>
                  <a:pt x="712" y="361"/>
                  <a:pt x="630" y="358"/>
                  <a:pt x="603" y="343"/>
                </a:cubicBezTo>
                <a:cubicBezTo>
                  <a:pt x="598" y="341"/>
                  <a:pt x="598" y="338"/>
                  <a:pt x="598" y="338"/>
                </a:cubicBezTo>
                <a:cubicBezTo>
                  <a:pt x="598" y="338"/>
                  <a:pt x="598" y="333"/>
                  <a:pt x="603" y="328"/>
                </a:cubicBezTo>
                <a:cubicBezTo>
                  <a:pt x="625" y="306"/>
                  <a:pt x="702" y="294"/>
                  <a:pt x="761" y="294"/>
                </a:cubicBezTo>
                <a:cubicBezTo>
                  <a:pt x="784" y="294"/>
                  <a:pt x="784" y="294"/>
                  <a:pt x="784" y="294"/>
                </a:cubicBezTo>
                <a:cubicBezTo>
                  <a:pt x="803" y="296"/>
                  <a:pt x="823" y="299"/>
                  <a:pt x="843" y="306"/>
                </a:cubicBezTo>
                <a:cubicBezTo>
                  <a:pt x="811" y="323"/>
                  <a:pt x="779" y="336"/>
                  <a:pt x="751" y="346"/>
                </a:cubicBezTo>
                <a:moveTo>
                  <a:pt x="586" y="553"/>
                </a:moveTo>
                <a:cubicBezTo>
                  <a:pt x="541" y="519"/>
                  <a:pt x="492" y="487"/>
                  <a:pt x="425" y="482"/>
                </a:cubicBezTo>
                <a:cubicBezTo>
                  <a:pt x="418" y="482"/>
                  <a:pt x="413" y="487"/>
                  <a:pt x="413" y="494"/>
                </a:cubicBezTo>
                <a:cubicBezTo>
                  <a:pt x="413" y="501"/>
                  <a:pt x="418" y="506"/>
                  <a:pt x="425" y="506"/>
                </a:cubicBezTo>
                <a:cubicBezTo>
                  <a:pt x="507" y="514"/>
                  <a:pt x="563" y="563"/>
                  <a:pt x="613" y="610"/>
                </a:cubicBezTo>
                <a:cubicBezTo>
                  <a:pt x="660" y="652"/>
                  <a:pt x="702" y="692"/>
                  <a:pt x="756" y="692"/>
                </a:cubicBezTo>
                <a:cubicBezTo>
                  <a:pt x="764" y="692"/>
                  <a:pt x="769" y="692"/>
                  <a:pt x="776" y="689"/>
                </a:cubicBezTo>
                <a:cubicBezTo>
                  <a:pt x="811" y="684"/>
                  <a:pt x="835" y="662"/>
                  <a:pt x="845" y="628"/>
                </a:cubicBezTo>
                <a:cubicBezTo>
                  <a:pt x="860" y="581"/>
                  <a:pt x="848" y="524"/>
                  <a:pt x="811" y="487"/>
                </a:cubicBezTo>
                <a:cubicBezTo>
                  <a:pt x="751" y="420"/>
                  <a:pt x="630" y="405"/>
                  <a:pt x="494" y="445"/>
                </a:cubicBezTo>
                <a:cubicBezTo>
                  <a:pt x="487" y="447"/>
                  <a:pt x="484" y="455"/>
                  <a:pt x="487" y="459"/>
                </a:cubicBezTo>
                <a:cubicBezTo>
                  <a:pt x="489" y="467"/>
                  <a:pt x="497" y="469"/>
                  <a:pt x="502" y="467"/>
                </a:cubicBezTo>
                <a:cubicBezTo>
                  <a:pt x="576" y="445"/>
                  <a:pt x="648" y="442"/>
                  <a:pt x="702" y="455"/>
                </a:cubicBezTo>
                <a:cubicBezTo>
                  <a:pt x="648" y="472"/>
                  <a:pt x="603" y="506"/>
                  <a:pt x="586" y="553"/>
                </a:cubicBezTo>
                <a:moveTo>
                  <a:pt x="823" y="620"/>
                </a:moveTo>
                <a:cubicBezTo>
                  <a:pt x="816" y="645"/>
                  <a:pt x="796" y="660"/>
                  <a:pt x="774" y="665"/>
                </a:cubicBezTo>
                <a:cubicBezTo>
                  <a:pt x="756" y="667"/>
                  <a:pt x="741" y="665"/>
                  <a:pt x="724" y="660"/>
                </a:cubicBezTo>
                <a:cubicBezTo>
                  <a:pt x="741" y="618"/>
                  <a:pt x="766" y="593"/>
                  <a:pt x="828" y="588"/>
                </a:cubicBezTo>
                <a:cubicBezTo>
                  <a:pt x="828" y="598"/>
                  <a:pt x="826" y="610"/>
                  <a:pt x="823" y="620"/>
                </a:cubicBezTo>
                <a:moveTo>
                  <a:pt x="813" y="531"/>
                </a:moveTo>
                <a:cubicBezTo>
                  <a:pt x="818" y="541"/>
                  <a:pt x="823" y="553"/>
                  <a:pt x="826" y="563"/>
                </a:cubicBezTo>
                <a:cubicBezTo>
                  <a:pt x="764" y="568"/>
                  <a:pt x="727" y="593"/>
                  <a:pt x="702" y="650"/>
                </a:cubicBezTo>
                <a:cubicBezTo>
                  <a:pt x="690" y="642"/>
                  <a:pt x="677" y="633"/>
                  <a:pt x="665" y="623"/>
                </a:cubicBezTo>
                <a:cubicBezTo>
                  <a:pt x="677" y="558"/>
                  <a:pt x="744" y="519"/>
                  <a:pt x="813" y="531"/>
                </a:cubicBezTo>
                <a:moveTo>
                  <a:pt x="751" y="472"/>
                </a:moveTo>
                <a:cubicBezTo>
                  <a:pt x="769" y="479"/>
                  <a:pt x="784" y="492"/>
                  <a:pt x="796" y="504"/>
                </a:cubicBezTo>
                <a:cubicBezTo>
                  <a:pt x="727" y="501"/>
                  <a:pt x="662" y="541"/>
                  <a:pt x="643" y="603"/>
                </a:cubicBezTo>
                <a:cubicBezTo>
                  <a:pt x="630" y="591"/>
                  <a:pt x="630" y="591"/>
                  <a:pt x="630" y="591"/>
                </a:cubicBezTo>
                <a:cubicBezTo>
                  <a:pt x="623" y="583"/>
                  <a:pt x="615" y="578"/>
                  <a:pt x="608" y="571"/>
                </a:cubicBezTo>
                <a:cubicBezTo>
                  <a:pt x="623" y="509"/>
                  <a:pt x="692" y="474"/>
                  <a:pt x="751" y="472"/>
                </a:cubicBezTo>
                <a:moveTo>
                  <a:pt x="1026" y="306"/>
                </a:moveTo>
                <a:cubicBezTo>
                  <a:pt x="1018" y="296"/>
                  <a:pt x="1001" y="294"/>
                  <a:pt x="991" y="301"/>
                </a:cubicBezTo>
                <a:cubicBezTo>
                  <a:pt x="981" y="309"/>
                  <a:pt x="979" y="326"/>
                  <a:pt x="986" y="336"/>
                </a:cubicBezTo>
                <a:cubicBezTo>
                  <a:pt x="1018" y="380"/>
                  <a:pt x="1038" y="432"/>
                  <a:pt x="1038" y="487"/>
                </a:cubicBezTo>
                <a:cubicBezTo>
                  <a:pt x="1038" y="628"/>
                  <a:pt x="922" y="741"/>
                  <a:pt x="779" y="741"/>
                </a:cubicBezTo>
                <a:cubicBezTo>
                  <a:pt x="309" y="741"/>
                  <a:pt x="309" y="741"/>
                  <a:pt x="309" y="741"/>
                </a:cubicBezTo>
                <a:cubicBezTo>
                  <a:pt x="165" y="741"/>
                  <a:pt x="49" y="628"/>
                  <a:pt x="49" y="489"/>
                </a:cubicBezTo>
                <a:cubicBezTo>
                  <a:pt x="49" y="361"/>
                  <a:pt x="148" y="252"/>
                  <a:pt x="279" y="237"/>
                </a:cubicBezTo>
                <a:cubicBezTo>
                  <a:pt x="289" y="237"/>
                  <a:pt x="296" y="229"/>
                  <a:pt x="299" y="220"/>
                </a:cubicBezTo>
                <a:cubicBezTo>
                  <a:pt x="336" y="118"/>
                  <a:pt x="432" y="49"/>
                  <a:pt x="544" y="49"/>
                </a:cubicBezTo>
                <a:cubicBezTo>
                  <a:pt x="581" y="49"/>
                  <a:pt x="618" y="56"/>
                  <a:pt x="652" y="71"/>
                </a:cubicBezTo>
                <a:cubicBezTo>
                  <a:pt x="665" y="76"/>
                  <a:pt x="680" y="71"/>
                  <a:pt x="685" y="59"/>
                </a:cubicBezTo>
                <a:cubicBezTo>
                  <a:pt x="690" y="47"/>
                  <a:pt x="685" y="32"/>
                  <a:pt x="672" y="27"/>
                </a:cubicBezTo>
                <a:cubicBezTo>
                  <a:pt x="630" y="9"/>
                  <a:pt x="588" y="0"/>
                  <a:pt x="544" y="0"/>
                </a:cubicBezTo>
                <a:cubicBezTo>
                  <a:pt x="418" y="0"/>
                  <a:pt x="306" y="76"/>
                  <a:pt x="259" y="190"/>
                </a:cubicBezTo>
                <a:cubicBezTo>
                  <a:pt x="111" y="212"/>
                  <a:pt x="0" y="338"/>
                  <a:pt x="0" y="489"/>
                </a:cubicBezTo>
                <a:cubicBezTo>
                  <a:pt x="0" y="655"/>
                  <a:pt x="138" y="791"/>
                  <a:pt x="309" y="791"/>
                </a:cubicBezTo>
                <a:cubicBezTo>
                  <a:pt x="781" y="791"/>
                  <a:pt x="781" y="791"/>
                  <a:pt x="781" y="791"/>
                </a:cubicBezTo>
                <a:cubicBezTo>
                  <a:pt x="949" y="791"/>
                  <a:pt x="1088" y="655"/>
                  <a:pt x="1088" y="489"/>
                </a:cubicBezTo>
                <a:cubicBezTo>
                  <a:pt x="1088" y="422"/>
                  <a:pt x="1065" y="361"/>
                  <a:pt x="1026" y="306"/>
                </a:cubicBezTo>
                <a:moveTo>
                  <a:pt x="299" y="395"/>
                </a:moveTo>
                <a:cubicBezTo>
                  <a:pt x="301" y="395"/>
                  <a:pt x="306" y="393"/>
                  <a:pt x="309" y="390"/>
                </a:cubicBezTo>
                <a:cubicBezTo>
                  <a:pt x="314" y="385"/>
                  <a:pt x="311" y="378"/>
                  <a:pt x="306" y="373"/>
                </a:cubicBezTo>
                <a:cubicBezTo>
                  <a:pt x="284" y="356"/>
                  <a:pt x="272" y="338"/>
                  <a:pt x="269" y="319"/>
                </a:cubicBezTo>
                <a:cubicBezTo>
                  <a:pt x="269" y="311"/>
                  <a:pt x="262" y="306"/>
                  <a:pt x="254" y="309"/>
                </a:cubicBezTo>
                <a:cubicBezTo>
                  <a:pt x="247" y="309"/>
                  <a:pt x="242" y="316"/>
                  <a:pt x="244" y="323"/>
                </a:cubicBezTo>
                <a:cubicBezTo>
                  <a:pt x="249" y="351"/>
                  <a:pt x="264" y="373"/>
                  <a:pt x="291" y="395"/>
                </a:cubicBezTo>
                <a:lnTo>
                  <a:pt x="299" y="39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zh-CN" altLang="en-US">
              <a:latin typeface="+mn-ea"/>
              <a:ea typeface="+mn-ea"/>
            </a:endParaRPr>
          </a:p>
        </p:txBody>
      </p:sp>
      <p:sp>
        <p:nvSpPr>
          <p:cNvPr id="24" name="Freeform 36"/>
          <p:cNvSpPr>
            <a:spLocks noEditPoints="1"/>
          </p:cNvSpPr>
          <p:nvPr/>
        </p:nvSpPr>
        <p:spPr bwMode="auto">
          <a:xfrm>
            <a:off x="10242587" y="4015461"/>
            <a:ext cx="478615" cy="552685"/>
          </a:xfrm>
          <a:custGeom>
            <a:avLst/>
            <a:gdLst>
              <a:gd name="T0" fmla="*/ 14 w 172"/>
              <a:gd name="T1" fmla="*/ 52 h 160"/>
              <a:gd name="T2" fmla="*/ 18 w 172"/>
              <a:gd name="T3" fmla="*/ 8 h 160"/>
              <a:gd name="T4" fmla="*/ 62 w 172"/>
              <a:gd name="T5" fmla="*/ 4 h 160"/>
              <a:gd name="T6" fmla="*/ 18 w 172"/>
              <a:gd name="T7" fmla="*/ 0 h 160"/>
              <a:gd name="T8" fmla="*/ 6 w 172"/>
              <a:gd name="T9" fmla="*/ 52 h 160"/>
              <a:gd name="T10" fmla="*/ 58 w 172"/>
              <a:gd name="T11" fmla="*/ 152 h 160"/>
              <a:gd name="T12" fmla="*/ 14 w 172"/>
              <a:gd name="T13" fmla="*/ 148 h 160"/>
              <a:gd name="T14" fmla="*/ 10 w 172"/>
              <a:gd name="T15" fmla="*/ 104 h 160"/>
              <a:gd name="T16" fmla="*/ 6 w 172"/>
              <a:gd name="T17" fmla="*/ 148 h 160"/>
              <a:gd name="T18" fmla="*/ 58 w 172"/>
              <a:gd name="T19" fmla="*/ 160 h 160"/>
              <a:gd name="T20" fmla="*/ 58 w 172"/>
              <a:gd name="T21" fmla="*/ 152 h 160"/>
              <a:gd name="T22" fmla="*/ 154 w 172"/>
              <a:gd name="T23" fmla="*/ 8 h 160"/>
              <a:gd name="T24" fmla="*/ 158 w 172"/>
              <a:gd name="T25" fmla="*/ 52 h 160"/>
              <a:gd name="T26" fmla="*/ 166 w 172"/>
              <a:gd name="T27" fmla="*/ 52 h 160"/>
              <a:gd name="T28" fmla="*/ 154 w 172"/>
              <a:gd name="T29" fmla="*/ 0 h 160"/>
              <a:gd name="T30" fmla="*/ 110 w 172"/>
              <a:gd name="T31" fmla="*/ 4 h 160"/>
              <a:gd name="T32" fmla="*/ 170 w 172"/>
              <a:gd name="T33" fmla="*/ 76 h 160"/>
              <a:gd name="T34" fmla="*/ 134 w 172"/>
              <a:gd name="T35" fmla="*/ 77 h 160"/>
              <a:gd name="T36" fmla="*/ 106 w 172"/>
              <a:gd name="T37" fmla="*/ 38 h 160"/>
              <a:gd name="T38" fmla="*/ 102 w 172"/>
              <a:gd name="T39" fmla="*/ 37 h 160"/>
              <a:gd name="T40" fmla="*/ 80 w 172"/>
              <a:gd name="T41" fmla="*/ 65 h 160"/>
              <a:gd name="T42" fmla="*/ 76 w 172"/>
              <a:gd name="T43" fmla="*/ 65 h 160"/>
              <a:gd name="T44" fmla="*/ 43 w 172"/>
              <a:gd name="T45" fmla="*/ 50 h 160"/>
              <a:gd name="T46" fmla="*/ 39 w 172"/>
              <a:gd name="T47" fmla="*/ 50 h 160"/>
              <a:gd name="T48" fmla="*/ 2 w 172"/>
              <a:gd name="T49" fmla="*/ 80 h 160"/>
              <a:gd name="T50" fmla="*/ 2 w 172"/>
              <a:gd name="T51" fmla="*/ 84 h 160"/>
              <a:gd name="T52" fmla="*/ 36 w 172"/>
              <a:gd name="T53" fmla="*/ 83 h 160"/>
              <a:gd name="T54" fmla="*/ 58 w 172"/>
              <a:gd name="T55" fmla="*/ 114 h 160"/>
              <a:gd name="T56" fmla="*/ 60 w 172"/>
              <a:gd name="T57" fmla="*/ 116 h 160"/>
              <a:gd name="T58" fmla="*/ 78 w 172"/>
              <a:gd name="T59" fmla="*/ 72 h 160"/>
              <a:gd name="T60" fmla="*/ 88 w 172"/>
              <a:gd name="T61" fmla="*/ 91 h 160"/>
              <a:gd name="T62" fmla="*/ 104 w 172"/>
              <a:gd name="T63" fmla="*/ 45 h 160"/>
              <a:gd name="T64" fmla="*/ 124 w 172"/>
              <a:gd name="T65" fmla="*/ 107 h 160"/>
              <a:gd name="T66" fmla="*/ 138 w 172"/>
              <a:gd name="T67" fmla="*/ 80 h 160"/>
              <a:gd name="T68" fmla="*/ 172 w 172"/>
              <a:gd name="T69" fmla="*/ 78 h 160"/>
              <a:gd name="T70" fmla="*/ 162 w 172"/>
              <a:gd name="T71" fmla="*/ 104 h 160"/>
              <a:gd name="T72" fmla="*/ 158 w 172"/>
              <a:gd name="T73" fmla="*/ 148 h 160"/>
              <a:gd name="T74" fmla="*/ 114 w 172"/>
              <a:gd name="T75" fmla="*/ 152 h 160"/>
              <a:gd name="T76" fmla="*/ 114 w 172"/>
              <a:gd name="T77" fmla="*/ 160 h 160"/>
              <a:gd name="T78" fmla="*/ 166 w 172"/>
              <a:gd name="T79" fmla="*/ 148 h 160"/>
              <a:gd name="T80" fmla="*/ 162 w 172"/>
              <a:gd name="T8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2" h="160">
                <a:moveTo>
                  <a:pt x="10" y="56"/>
                </a:moveTo>
                <a:cubicBezTo>
                  <a:pt x="12" y="56"/>
                  <a:pt x="14" y="55"/>
                  <a:pt x="14" y="52"/>
                </a:cubicBezTo>
                <a:cubicBezTo>
                  <a:pt x="14" y="12"/>
                  <a:pt x="14" y="12"/>
                  <a:pt x="14" y="12"/>
                </a:cubicBezTo>
                <a:cubicBezTo>
                  <a:pt x="14" y="10"/>
                  <a:pt x="16" y="8"/>
                  <a:pt x="18" y="8"/>
                </a:cubicBezTo>
                <a:cubicBezTo>
                  <a:pt x="58" y="8"/>
                  <a:pt x="58" y="8"/>
                  <a:pt x="58" y="8"/>
                </a:cubicBezTo>
                <a:cubicBezTo>
                  <a:pt x="60" y="8"/>
                  <a:pt x="62" y="7"/>
                  <a:pt x="62" y="4"/>
                </a:cubicBezTo>
                <a:cubicBezTo>
                  <a:pt x="62" y="2"/>
                  <a:pt x="60" y="0"/>
                  <a:pt x="58" y="0"/>
                </a:cubicBezTo>
                <a:cubicBezTo>
                  <a:pt x="18" y="0"/>
                  <a:pt x="18" y="0"/>
                  <a:pt x="18" y="0"/>
                </a:cubicBezTo>
                <a:cubicBezTo>
                  <a:pt x="12" y="0"/>
                  <a:pt x="6" y="6"/>
                  <a:pt x="6" y="12"/>
                </a:cubicBezTo>
                <a:cubicBezTo>
                  <a:pt x="6" y="52"/>
                  <a:pt x="6" y="52"/>
                  <a:pt x="6" y="52"/>
                </a:cubicBezTo>
                <a:cubicBezTo>
                  <a:pt x="6" y="55"/>
                  <a:pt x="8" y="56"/>
                  <a:pt x="10" y="56"/>
                </a:cubicBezTo>
                <a:close/>
                <a:moveTo>
                  <a:pt x="58" y="152"/>
                </a:moveTo>
                <a:cubicBezTo>
                  <a:pt x="18" y="152"/>
                  <a:pt x="18" y="152"/>
                  <a:pt x="18" y="152"/>
                </a:cubicBezTo>
                <a:cubicBezTo>
                  <a:pt x="16" y="152"/>
                  <a:pt x="14" y="150"/>
                  <a:pt x="14" y="148"/>
                </a:cubicBezTo>
                <a:cubicBezTo>
                  <a:pt x="14" y="108"/>
                  <a:pt x="14" y="108"/>
                  <a:pt x="14" y="108"/>
                </a:cubicBezTo>
                <a:cubicBezTo>
                  <a:pt x="14" y="106"/>
                  <a:pt x="12" y="104"/>
                  <a:pt x="10" y="104"/>
                </a:cubicBezTo>
                <a:cubicBezTo>
                  <a:pt x="8" y="104"/>
                  <a:pt x="6" y="106"/>
                  <a:pt x="6" y="108"/>
                </a:cubicBezTo>
                <a:cubicBezTo>
                  <a:pt x="6" y="148"/>
                  <a:pt x="6" y="148"/>
                  <a:pt x="6" y="148"/>
                </a:cubicBezTo>
                <a:cubicBezTo>
                  <a:pt x="6" y="155"/>
                  <a:pt x="12" y="160"/>
                  <a:pt x="18" y="160"/>
                </a:cubicBezTo>
                <a:cubicBezTo>
                  <a:pt x="58" y="160"/>
                  <a:pt x="58" y="160"/>
                  <a:pt x="58" y="160"/>
                </a:cubicBezTo>
                <a:cubicBezTo>
                  <a:pt x="60" y="160"/>
                  <a:pt x="62" y="159"/>
                  <a:pt x="62" y="156"/>
                </a:cubicBezTo>
                <a:cubicBezTo>
                  <a:pt x="62" y="154"/>
                  <a:pt x="60" y="152"/>
                  <a:pt x="58" y="152"/>
                </a:cubicBezTo>
                <a:close/>
                <a:moveTo>
                  <a:pt x="114" y="8"/>
                </a:moveTo>
                <a:cubicBezTo>
                  <a:pt x="154" y="8"/>
                  <a:pt x="154" y="8"/>
                  <a:pt x="154" y="8"/>
                </a:cubicBezTo>
                <a:cubicBezTo>
                  <a:pt x="156" y="8"/>
                  <a:pt x="158" y="10"/>
                  <a:pt x="158" y="12"/>
                </a:cubicBezTo>
                <a:cubicBezTo>
                  <a:pt x="158" y="52"/>
                  <a:pt x="158" y="52"/>
                  <a:pt x="158" y="52"/>
                </a:cubicBezTo>
                <a:cubicBezTo>
                  <a:pt x="158" y="55"/>
                  <a:pt x="160" y="56"/>
                  <a:pt x="162" y="56"/>
                </a:cubicBezTo>
                <a:cubicBezTo>
                  <a:pt x="164" y="56"/>
                  <a:pt x="166" y="55"/>
                  <a:pt x="166" y="52"/>
                </a:cubicBezTo>
                <a:cubicBezTo>
                  <a:pt x="166" y="12"/>
                  <a:pt x="166" y="12"/>
                  <a:pt x="166" y="12"/>
                </a:cubicBezTo>
                <a:cubicBezTo>
                  <a:pt x="166" y="6"/>
                  <a:pt x="160" y="0"/>
                  <a:pt x="154" y="0"/>
                </a:cubicBezTo>
                <a:cubicBezTo>
                  <a:pt x="114" y="0"/>
                  <a:pt x="114" y="0"/>
                  <a:pt x="114" y="0"/>
                </a:cubicBezTo>
                <a:cubicBezTo>
                  <a:pt x="112" y="0"/>
                  <a:pt x="110" y="2"/>
                  <a:pt x="110" y="4"/>
                </a:cubicBezTo>
                <a:cubicBezTo>
                  <a:pt x="110" y="7"/>
                  <a:pt x="112" y="8"/>
                  <a:pt x="114" y="8"/>
                </a:cubicBezTo>
                <a:close/>
                <a:moveTo>
                  <a:pt x="170" y="76"/>
                </a:moveTo>
                <a:cubicBezTo>
                  <a:pt x="136" y="76"/>
                  <a:pt x="136" y="76"/>
                  <a:pt x="136" y="76"/>
                </a:cubicBezTo>
                <a:cubicBezTo>
                  <a:pt x="136" y="76"/>
                  <a:pt x="135" y="77"/>
                  <a:pt x="134" y="77"/>
                </a:cubicBezTo>
                <a:cubicBezTo>
                  <a:pt x="124" y="100"/>
                  <a:pt x="124" y="100"/>
                  <a:pt x="124" y="100"/>
                </a:cubicBezTo>
                <a:cubicBezTo>
                  <a:pt x="106" y="38"/>
                  <a:pt x="106" y="38"/>
                  <a:pt x="106" y="38"/>
                </a:cubicBezTo>
                <a:cubicBezTo>
                  <a:pt x="106" y="37"/>
                  <a:pt x="105" y="36"/>
                  <a:pt x="104" y="36"/>
                </a:cubicBezTo>
                <a:cubicBezTo>
                  <a:pt x="103" y="36"/>
                  <a:pt x="102" y="37"/>
                  <a:pt x="102" y="37"/>
                </a:cubicBezTo>
                <a:cubicBezTo>
                  <a:pt x="88" y="83"/>
                  <a:pt x="88" y="83"/>
                  <a:pt x="88" y="83"/>
                </a:cubicBezTo>
                <a:cubicBezTo>
                  <a:pt x="80" y="65"/>
                  <a:pt x="80" y="65"/>
                  <a:pt x="80" y="65"/>
                </a:cubicBezTo>
                <a:cubicBezTo>
                  <a:pt x="79" y="65"/>
                  <a:pt x="78" y="64"/>
                  <a:pt x="78" y="64"/>
                </a:cubicBezTo>
                <a:cubicBezTo>
                  <a:pt x="77" y="64"/>
                  <a:pt x="76" y="65"/>
                  <a:pt x="76" y="65"/>
                </a:cubicBezTo>
                <a:cubicBezTo>
                  <a:pt x="60" y="106"/>
                  <a:pt x="60" y="106"/>
                  <a:pt x="60" y="106"/>
                </a:cubicBezTo>
                <a:cubicBezTo>
                  <a:pt x="43" y="50"/>
                  <a:pt x="43" y="50"/>
                  <a:pt x="43" y="50"/>
                </a:cubicBezTo>
                <a:cubicBezTo>
                  <a:pt x="43" y="49"/>
                  <a:pt x="42" y="49"/>
                  <a:pt x="41" y="49"/>
                </a:cubicBezTo>
                <a:cubicBezTo>
                  <a:pt x="40" y="49"/>
                  <a:pt x="40" y="49"/>
                  <a:pt x="39" y="50"/>
                </a:cubicBezTo>
                <a:cubicBezTo>
                  <a:pt x="32" y="80"/>
                  <a:pt x="32" y="80"/>
                  <a:pt x="32" y="80"/>
                </a:cubicBezTo>
                <a:cubicBezTo>
                  <a:pt x="2" y="80"/>
                  <a:pt x="2" y="80"/>
                  <a:pt x="2" y="80"/>
                </a:cubicBezTo>
                <a:cubicBezTo>
                  <a:pt x="1" y="80"/>
                  <a:pt x="0" y="81"/>
                  <a:pt x="0" y="82"/>
                </a:cubicBezTo>
                <a:cubicBezTo>
                  <a:pt x="0" y="83"/>
                  <a:pt x="1" y="84"/>
                  <a:pt x="2" y="84"/>
                </a:cubicBezTo>
                <a:cubicBezTo>
                  <a:pt x="34" y="84"/>
                  <a:pt x="34" y="84"/>
                  <a:pt x="34" y="84"/>
                </a:cubicBezTo>
                <a:cubicBezTo>
                  <a:pt x="35" y="84"/>
                  <a:pt x="36" y="84"/>
                  <a:pt x="36" y="83"/>
                </a:cubicBezTo>
                <a:cubicBezTo>
                  <a:pt x="42" y="59"/>
                  <a:pt x="42" y="59"/>
                  <a:pt x="42" y="59"/>
                </a:cubicBezTo>
                <a:cubicBezTo>
                  <a:pt x="58" y="114"/>
                  <a:pt x="58" y="114"/>
                  <a:pt x="58" y="114"/>
                </a:cubicBezTo>
                <a:cubicBezTo>
                  <a:pt x="58" y="115"/>
                  <a:pt x="59" y="116"/>
                  <a:pt x="60" y="116"/>
                </a:cubicBezTo>
                <a:cubicBezTo>
                  <a:pt x="60" y="116"/>
                  <a:pt x="60" y="116"/>
                  <a:pt x="60" y="116"/>
                </a:cubicBezTo>
                <a:cubicBezTo>
                  <a:pt x="61" y="116"/>
                  <a:pt x="62" y="115"/>
                  <a:pt x="62" y="114"/>
                </a:cubicBezTo>
                <a:cubicBezTo>
                  <a:pt x="78" y="72"/>
                  <a:pt x="78" y="72"/>
                  <a:pt x="78" y="72"/>
                </a:cubicBezTo>
                <a:cubicBezTo>
                  <a:pt x="86" y="89"/>
                  <a:pt x="86" y="89"/>
                  <a:pt x="86" y="89"/>
                </a:cubicBezTo>
                <a:cubicBezTo>
                  <a:pt x="86" y="90"/>
                  <a:pt x="87" y="91"/>
                  <a:pt x="88" y="91"/>
                </a:cubicBezTo>
                <a:cubicBezTo>
                  <a:pt x="89" y="91"/>
                  <a:pt x="90" y="90"/>
                  <a:pt x="90" y="89"/>
                </a:cubicBezTo>
                <a:cubicBezTo>
                  <a:pt x="104" y="45"/>
                  <a:pt x="104" y="45"/>
                  <a:pt x="104" y="45"/>
                </a:cubicBezTo>
                <a:cubicBezTo>
                  <a:pt x="122" y="106"/>
                  <a:pt x="122" y="106"/>
                  <a:pt x="122" y="106"/>
                </a:cubicBezTo>
                <a:cubicBezTo>
                  <a:pt x="122" y="107"/>
                  <a:pt x="123" y="107"/>
                  <a:pt x="124" y="107"/>
                </a:cubicBezTo>
                <a:cubicBezTo>
                  <a:pt x="124" y="107"/>
                  <a:pt x="125" y="107"/>
                  <a:pt x="126" y="106"/>
                </a:cubicBezTo>
                <a:cubicBezTo>
                  <a:pt x="138" y="80"/>
                  <a:pt x="138" y="80"/>
                  <a:pt x="138" y="80"/>
                </a:cubicBezTo>
                <a:cubicBezTo>
                  <a:pt x="170" y="80"/>
                  <a:pt x="170" y="80"/>
                  <a:pt x="170" y="80"/>
                </a:cubicBezTo>
                <a:cubicBezTo>
                  <a:pt x="171" y="80"/>
                  <a:pt x="172" y="79"/>
                  <a:pt x="172" y="78"/>
                </a:cubicBezTo>
                <a:cubicBezTo>
                  <a:pt x="172" y="77"/>
                  <a:pt x="171" y="76"/>
                  <a:pt x="170" y="76"/>
                </a:cubicBezTo>
                <a:close/>
                <a:moveTo>
                  <a:pt x="162" y="104"/>
                </a:moveTo>
                <a:cubicBezTo>
                  <a:pt x="160" y="104"/>
                  <a:pt x="158" y="106"/>
                  <a:pt x="158" y="108"/>
                </a:cubicBezTo>
                <a:cubicBezTo>
                  <a:pt x="158" y="148"/>
                  <a:pt x="158" y="148"/>
                  <a:pt x="158" y="148"/>
                </a:cubicBezTo>
                <a:cubicBezTo>
                  <a:pt x="158" y="150"/>
                  <a:pt x="156" y="152"/>
                  <a:pt x="154" y="152"/>
                </a:cubicBezTo>
                <a:cubicBezTo>
                  <a:pt x="114" y="152"/>
                  <a:pt x="114" y="152"/>
                  <a:pt x="114" y="152"/>
                </a:cubicBezTo>
                <a:cubicBezTo>
                  <a:pt x="112" y="152"/>
                  <a:pt x="110" y="154"/>
                  <a:pt x="110" y="156"/>
                </a:cubicBezTo>
                <a:cubicBezTo>
                  <a:pt x="110" y="159"/>
                  <a:pt x="112" y="160"/>
                  <a:pt x="114" y="160"/>
                </a:cubicBezTo>
                <a:cubicBezTo>
                  <a:pt x="154" y="160"/>
                  <a:pt x="154" y="160"/>
                  <a:pt x="154" y="160"/>
                </a:cubicBezTo>
                <a:cubicBezTo>
                  <a:pt x="160" y="160"/>
                  <a:pt x="166" y="155"/>
                  <a:pt x="166" y="148"/>
                </a:cubicBezTo>
                <a:cubicBezTo>
                  <a:pt x="166" y="108"/>
                  <a:pt x="166" y="108"/>
                  <a:pt x="166" y="108"/>
                </a:cubicBezTo>
                <a:cubicBezTo>
                  <a:pt x="166" y="106"/>
                  <a:pt x="164" y="104"/>
                  <a:pt x="162" y="1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latin typeface="+mn-ea"/>
              <a:ea typeface="+mn-ea"/>
            </a:endParaRPr>
          </a:p>
        </p:txBody>
      </p:sp>
      <p:sp>
        <p:nvSpPr>
          <p:cNvPr id="25" name="文本框 24"/>
          <p:cNvSpPr txBox="1"/>
          <p:nvPr/>
        </p:nvSpPr>
        <p:spPr>
          <a:xfrm>
            <a:off x="8147734" y="2264372"/>
            <a:ext cx="2622055" cy="1200329"/>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业务首款：业界首款商用</a:t>
            </a:r>
            <a:r>
              <a:rPr lang="en-US" altLang="zh-CN" dirty="0" err="1">
                <a:solidFill>
                  <a:schemeClr val="bg1"/>
                </a:solidFill>
                <a:latin typeface="+mn-ea"/>
                <a:ea typeface="+mn-ea"/>
              </a:rPr>
              <a:t>LibOS</a:t>
            </a:r>
            <a:r>
              <a:rPr lang="zh-CN" altLang="en-US" dirty="0">
                <a:solidFill>
                  <a:schemeClr val="bg1"/>
                </a:solidFill>
                <a:latin typeface="+mn-ea"/>
                <a:ea typeface="+mn-ea"/>
              </a:rPr>
              <a:t>，超低</a:t>
            </a:r>
            <a:r>
              <a:rPr lang="zh-CN" altLang="en-US" dirty="0" smtClean="0">
                <a:solidFill>
                  <a:schemeClr val="bg1"/>
                </a:solidFill>
                <a:latin typeface="+mn-ea"/>
                <a:ea typeface="+mn-ea"/>
              </a:rPr>
              <a:t>时延</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高性价比：价格相比行业优势低</a:t>
            </a:r>
            <a:r>
              <a:rPr lang="en-US" altLang="zh-CN" dirty="0">
                <a:solidFill>
                  <a:schemeClr val="bg1"/>
                </a:solidFill>
                <a:latin typeface="+mn-ea"/>
                <a:ea typeface="+mn-ea"/>
              </a:rPr>
              <a:t>30%</a:t>
            </a:r>
          </a:p>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轻量容器：极低内存开销</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endParaRPr lang="en-US" altLang="zh-CN" dirty="0">
              <a:solidFill>
                <a:schemeClr val="bg1"/>
              </a:solidFill>
              <a:latin typeface="+mn-ea"/>
              <a:ea typeface="+mn-ea"/>
            </a:endParaRPr>
          </a:p>
        </p:txBody>
      </p:sp>
      <p:sp>
        <p:nvSpPr>
          <p:cNvPr id="26" name="文本框 25"/>
          <p:cNvSpPr txBox="1"/>
          <p:nvPr/>
        </p:nvSpPr>
        <p:spPr>
          <a:xfrm>
            <a:off x="8147737" y="4804998"/>
            <a:ext cx="2622053" cy="1015663"/>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latin typeface="+mn-ea"/>
                <a:ea typeface="+mn-ea"/>
              </a:rPr>
              <a:t>业界独家：首发</a:t>
            </a:r>
            <a:r>
              <a:rPr lang="en-US" altLang="zh-CN" dirty="0">
                <a:latin typeface="+mn-ea"/>
                <a:ea typeface="+mn-ea"/>
              </a:rPr>
              <a:t>ARM</a:t>
            </a:r>
            <a:r>
              <a:rPr lang="zh-CN" altLang="en-US" dirty="0">
                <a:latin typeface="+mn-ea"/>
                <a:ea typeface="+mn-ea"/>
              </a:rPr>
              <a:t>应用运维解决</a:t>
            </a:r>
            <a:r>
              <a:rPr lang="zh-CN" altLang="en-US" dirty="0" smtClean="0">
                <a:latin typeface="+mn-ea"/>
                <a:ea typeface="+mn-ea"/>
              </a:rPr>
              <a:t>方案</a:t>
            </a:r>
            <a:endParaRPr lang="en-US" altLang="zh-CN" dirty="0">
              <a:latin typeface="+mn-ea"/>
              <a:ea typeface="+mn-ea"/>
            </a:endParaRPr>
          </a:p>
          <a:p>
            <a:pPr fontAlgn="auto">
              <a:spcBef>
                <a:spcPts val="0"/>
              </a:spcBef>
              <a:spcAft>
                <a:spcPts val="0"/>
              </a:spcAft>
              <a:buFont typeface="Wingdings" panose="05000000000000000000" pitchFamily="2" charset="2"/>
              <a:buChar char="l"/>
            </a:pPr>
            <a:r>
              <a:rPr lang="zh-CN" altLang="en-US" dirty="0" smtClean="0">
                <a:latin typeface="+mn-ea"/>
                <a:ea typeface="+mn-ea"/>
              </a:rPr>
              <a:t>华为鲲鹏</a:t>
            </a:r>
            <a:r>
              <a:rPr lang="zh-CN" altLang="en-US" dirty="0">
                <a:latin typeface="+mn-ea"/>
                <a:ea typeface="+mn-ea"/>
              </a:rPr>
              <a:t>应用运维管理平台：</a:t>
            </a:r>
            <a:r>
              <a:rPr lang="zh-CN" altLang="en-US" dirty="0" smtClean="0">
                <a:latin typeface="+mn-ea"/>
                <a:ea typeface="+mn-ea"/>
              </a:rPr>
              <a:t>解决华为鲲鹏</a:t>
            </a:r>
            <a:r>
              <a:rPr lang="zh-CN" altLang="en-US" dirty="0">
                <a:latin typeface="+mn-ea"/>
                <a:ea typeface="+mn-ea"/>
              </a:rPr>
              <a:t>应用的问题定位和性能分析难题，改善应用体验</a:t>
            </a:r>
            <a:endParaRPr lang="en-US" altLang="zh-CN" dirty="0">
              <a:latin typeface="+mn-ea"/>
              <a:ea typeface="+mn-ea"/>
            </a:endParaRPr>
          </a:p>
        </p:txBody>
      </p:sp>
      <p:sp>
        <p:nvSpPr>
          <p:cNvPr id="27" name="文本框 26"/>
          <p:cNvSpPr txBox="1"/>
          <p:nvPr/>
        </p:nvSpPr>
        <p:spPr>
          <a:xfrm>
            <a:off x="4703135" y="4804998"/>
            <a:ext cx="2592029" cy="830997"/>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latin typeface="+mn-ea"/>
                <a:ea typeface="+mn-ea"/>
              </a:rPr>
              <a:t>业界独家：首发</a:t>
            </a:r>
            <a:r>
              <a:rPr lang="en-US" altLang="zh-CN" dirty="0">
                <a:latin typeface="+mn-ea"/>
                <a:ea typeface="+mn-ea"/>
              </a:rPr>
              <a:t>ARM</a:t>
            </a:r>
            <a:r>
              <a:rPr lang="zh-CN" altLang="en-US" dirty="0">
                <a:latin typeface="+mn-ea"/>
                <a:ea typeface="+mn-ea"/>
              </a:rPr>
              <a:t>微服务引擎</a:t>
            </a:r>
            <a:endParaRPr lang="en-US" altLang="zh-CN" dirty="0">
              <a:latin typeface="+mn-ea"/>
              <a:ea typeface="+mn-ea"/>
            </a:endParaRPr>
          </a:p>
          <a:p>
            <a:pPr fontAlgn="auto">
              <a:spcBef>
                <a:spcPts val="0"/>
              </a:spcBef>
              <a:spcAft>
                <a:spcPts val="0"/>
              </a:spcAft>
              <a:buFont typeface="Wingdings" panose="05000000000000000000" pitchFamily="2" charset="2"/>
              <a:buChar char="l"/>
            </a:pPr>
            <a:r>
              <a:rPr lang="zh-CN" altLang="en-US" dirty="0" smtClean="0">
                <a:latin typeface="+mn-ea"/>
                <a:ea typeface="+mn-ea"/>
              </a:rPr>
              <a:t>华为鲲鹏</a:t>
            </a:r>
            <a:r>
              <a:rPr lang="zh-CN" altLang="en-US" dirty="0">
                <a:latin typeface="+mn-ea"/>
                <a:ea typeface="+mn-ea"/>
              </a:rPr>
              <a:t>微服务应用开发平台：提供微服务应用的编译、构建、部署、运行管理</a:t>
            </a:r>
            <a:endParaRPr lang="en-US" altLang="zh-CN" dirty="0">
              <a:latin typeface="+mn-ea"/>
              <a:ea typeface="+mn-ea"/>
            </a:endParaRPr>
          </a:p>
        </p:txBody>
      </p:sp>
      <p:sp>
        <p:nvSpPr>
          <p:cNvPr id="28" name="文本框 27"/>
          <p:cNvSpPr txBox="1"/>
          <p:nvPr/>
        </p:nvSpPr>
        <p:spPr>
          <a:xfrm>
            <a:off x="1211461" y="2283615"/>
            <a:ext cx="2620663" cy="1200329"/>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业界独家：首家基于</a:t>
            </a:r>
            <a:r>
              <a:rPr lang="en-US" altLang="zh-CN" dirty="0">
                <a:solidFill>
                  <a:schemeClr val="bg1"/>
                </a:solidFill>
                <a:latin typeface="+mn-ea"/>
                <a:ea typeface="+mn-ea"/>
              </a:rPr>
              <a:t>ARM</a:t>
            </a:r>
            <a:r>
              <a:rPr lang="zh-CN" altLang="en-US" dirty="0">
                <a:solidFill>
                  <a:schemeClr val="bg1"/>
                </a:solidFill>
                <a:latin typeface="+mn-ea"/>
                <a:ea typeface="+mn-ea"/>
              </a:rPr>
              <a:t>的云存储平台，率先提出云上</a:t>
            </a:r>
            <a:r>
              <a:rPr lang="en-US" altLang="zh-CN" dirty="0">
                <a:solidFill>
                  <a:schemeClr val="bg1"/>
                </a:solidFill>
                <a:latin typeface="+mn-ea"/>
                <a:ea typeface="+mn-ea"/>
              </a:rPr>
              <a:t>All Flash</a:t>
            </a:r>
            <a:r>
              <a:rPr lang="zh-CN" altLang="en-US" dirty="0">
                <a:solidFill>
                  <a:schemeClr val="bg1"/>
                </a:solidFill>
                <a:latin typeface="+mn-ea"/>
                <a:ea typeface="+mn-ea"/>
              </a:rPr>
              <a:t>战略</a:t>
            </a:r>
            <a:endParaRPr lang="en-US" altLang="zh-CN" dirty="0">
              <a:solidFill>
                <a:schemeClr val="bg1"/>
              </a:solidFill>
              <a:latin typeface="+mn-ea"/>
              <a:ea typeface="+mn-ea"/>
            </a:endParaRPr>
          </a:p>
          <a:p>
            <a:pPr fontAlgn="auto">
              <a:spcBef>
                <a:spcPts val="0"/>
              </a:spcBef>
              <a:spcAft>
                <a:spcPts val="0"/>
              </a:spcAft>
              <a:buFont typeface="Wingdings" panose="05000000000000000000" pitchFamily="2" charset="2"/>
              <a:buChar char="l"/>
            </a:pPr>
            <a:r>
              <a:rPr lang="zh-CN" altLang="en-US" dirty="0">
                <a:solidFill>
                  <a:schemeClr val="bg1"/>
                </a:solidFill>
                <a:latin typeface="+mn-ea"/>
                <a:ea typeface="+mn-ea"/>
              </a:rPr>
              <a:t>极致性能：业界最强云硬盘，时延低至</a:t>
            </a:r>
            <a:r>
              <a:rPr lang="en-US" altLang="zh-CN" dirty="0">
                <a:solidFill>
                  <a:schemeClr val="bg1"/>
                </a:solidFill>
                <a:latin typeface="+mn-ea"/>
                <a:ea typeface="+mn-ea"/>
              </a:rPr>
              <a:t>50~100us</a:t>
            </a:r>
            <a:r>
              <a:rPr lang="zh-CN" altLang="en-US" dirty="0">
                <a:solidFill>
                  <a:schemeClr val="bg1"/>
                </a:solidFill>
                <a:latin typeface="+mn-ea"/>
                <a:ea typeface="+mn-ea"/>
              </a:rPr>
              <a:t>，</a:t>
            </a:r>
            <a:r>
              <a:rPr lang="en-US" altLang="zh-CN" dirty="0">
                <a:solidFill>
                  <a:schemeClr val="bg1"/>
                </a:solidFill>
                <a:latin typeface="+mn-ea"/>
                <a:ea typeface="+mn-ea"/>
              </a:rPr>
              <a:t>IOPS</a:t>
            </a:r>
            <a:r>
              <a:rPr lang="zh-CN" altLang="en-US" dirty="0">
                <a:solidFill>
                  <a:schemeClr val="bg1"/>
                </a:solidFill>
                <a:latin typeface="+mn-ea"/>
                <a:ea typeface="+mn-ea"/>
              </a:rPr>
              <a:t>高达</a:t>
            </a:r>
            <a:r>
              <a:rPr lang="en-US" altLang="zh-CN" dirty="0">
                <a:solidFill>
                  <a:schemeClr val="bg1"/>
                </a:solidFill>
                <a:latin typeface="+mn-ea"/>
                <a:ea typeface="+mn-ea"/>
              </a:rPr>
              <a:t>100</a:t>
            </a:r>
            <a:r>
              <a:rPr lang="zh-CN" altLang="en-US" dirty="0">
                <a:solidFill>
                  <a:schemeClr val="bg1"/>
                </a:solidFill>
                <a:latin typeface="+mn-ea"/>
                <a:ea typeface="+mn-ea"/>
              </a:rPr>
              <a:t>万</a:t>
            </a:r>
            <a:endParaRPr lang="en-US" altLang="zh-CN" dirty="0">
              <a:solidFill>
                <a:schemeClr val="bg1"/>
              </a:solidFill>
              <a:latin typeface="+mn-ea"/>
              <a:ea typeface="+mn-ea"/>
            </a:endParaRPr>
          </a:p>
        </p:txBody>
      </p:sp>
      <p:sp>
        <p:nvSpPr>
          <p:cNvPr id="29" name="文本框 28"/>
          <p:cNvSpPr txBox="1"/>
          <p:nvPr/>
        </p:nvSpPr>
        <p:spPr>
          <a:xfrm>
            <a:off x="1258539" y="4940713"/>
            <a:ext cx="2573586" cy="1015663"/>
          </a:xfrm>
          <a:prstGeom prst="rect">
            <a:avLst/>
          </a:prstGeom>
          <a:noFill/>
        </p:spPr>
        <p:txBody>
          <a:bodyPr wrap="square" rtlCol="0">
            <a:spAutoFit/>
          </a:bodyPr>
          <a:lstStyle>
            <a:defPPr>
              <a:defRPr lang="zh-CN"/>
            </a:defPPr>
            <a:lvl1pPr marL="171450" indent="-171450">
              <a:lnSpc>
                <a:spcPct val="100000"/>
              </a:lnSpc>
              <a:buFont typeface="Wingdings" panose="05000000000000000000" pitchFamily="2" charset="2"/>
              <a:buChar char="u"/>
              <a:defRPr sz="1200"/>
            </a:lvl1pPr>
          </a:lstStyle>
          <a:p>
            <a:pPr fontAlgn="auto">
              <a:spcBef>
                <a:spcPts val="0"/>
              </a:spcBef>
              <a:spcAft>
                <a:spcPts val="0"/>
              </a:spcAft>
              <a:buFont typeface="Wingdings" panose="05000000000000000000" pitchFamily="2" charset="2"/>
              <a:buChar char="l"/>
            </a:pPr>
            <a:r>
              <a:rPr lang="zh-CN" altLang="en-US" dirty="0">
                <a:latin typeface="+mn-ea"/>
                <a:ea typeface="+mn-ea"/>
              </a:rPr>
              <a:t>业界独家：首发完整</a:t>
            </a:r>
            <a:r>
              <a:rPr lang="en-US" altLang="zh-CN" dirty="0">
                <a:latin typeface="+mn-ea"/>
                <a:ea typeface="+mn-ea"/>
              </a:rPr>
              <a:t>ARM</a:t>
            </a:r>
            <a:r>
              <a:rPr lang="zh-CN" altLang="en-US" dirty="0">
                <a:latin typeface="+mn-ea"/>
                <a:ea typeface="+mn-ea"/>
              </a:rPr>
              <a:t>容器平台</a:t>
            </a:r>
            <a:endParaRPr lang="en-US" altLang="zh-CN" dirty="0">
              <a:latin typeface="+mn-ea"/>
              <a:ea typeface="+mn-ea"/>
            </a:endParaRPr>
          </a:p>
          <a:p>
            <a:pPr fontAlgn="auto">
              <a:spcBef>
                <a:spcPts val="0"/>
              </a:spcBef>
              <a:spcAft>
                <a:spcPts val="0"/>
              </a:spcAft>
              <a:buFont typeface="Wingdings" panose="05000000000000000000" pitchFamily="2" charset="2"/>
              <a:buChar char="l"/>
            </a:pPr>
            <a:r>
              <a:rPr lang="zh-CN" altLang="en-US" dirty="0" smtClean="0">
                <a:latin typeface="+mn-ea"/>
                <a:ea typeface="+mn-ea"/>
              </a:rPr>
              <a:t>华为鲲鹏</a:t>
            </a:r>
            <a:r>
              <a:rPr lang="zh-CN" altLang="en-US" dirty="0">
                <a:latin typeface="+mn-ea"/>
                <a:ea typeface="+mn-ea"/>
              </a:rPr>
              <a:t>应用</a:t>
            </a:r>
            <a:r>
              <a:rPr lang="en-US" altLang="zh-CN" dirty="0">
                <a:latin typeface="+mn-ea"/>
                <a:ea typeface="+mn-ea"/>
              </a:rPr>
              <a:t>DevOps</a:t>
            </a:r>
            <a:r>
              <a:rPr lang="zh-CN" altLang="en-US" dirty="0">
                <a:latin typeface="+mn-ea"/>
                <a:ea typeface="+mn-ea"/>
              </a:rPr>
              <a:t>：提供完整</a:t>
            </a:r>
            <a:r>
              <a:rPr lang="zh-CN" altLang="en-US" dirty="0" smtClean="0">
                <a:latin typeface="+mn-ea"/>
                <a:ea typeface="+mn-ea"/>
              </a:rPr>
              <a:t>的华为鲲鹏</a:t>
            </a:r>
            <a:r>
              <a:rPr lang="en-US" altLang="zh-CN" dirty="0" smtClean="0">
                <a:latin typeface="+mn-ea"/>
                <a:ea typeface="+mn-ea"/>
              </a:rPr>
              <a:t>AI</a:t>
            </a:r>
            <a:r>
              <a:rPr lang="zh-CN" altLang="en-US" dirty="0">
                <a:latin typeface="+mn-ea"/>
                <a:ea typeface="+mn-ea"/>
              </a:rPr>
              <a:t>容器，价格低于业界</a:t>
            </a:r>
            <a:r>
              <a:rPr lang="en-US" altLang="zh-CN" dirty="0">
                <a:latin typeface="+mn-ea"/>
                <a:ea typeface="+mn-ea"/>
              </a:rPr>
              <a:t>30%</a:t>
            </a:r>
          </a:p>
        </p:txBody>
      </p:sp>
      <p:sp>
        <p:nvSpPr>
          <p:cNvPr id="30" name="文本框 29"/>
          <p:cNvSpPr txBox="1"/>
          <p:nvPr/>
        </p:nvSpPr>
        <p:spPr>
          <a:xfrm>
            <a:off x="4703135" y="2221432"/>
            <a:ext cx="2587136" cy="1200329"/>
          </a:xfrm>
          <a:prstGeom prst="rect">
            <a:avLst/>
          </a:prstGeom>
          <a:noFill/>
        </p:spPr>
        <p:txBody>
          <a:bodyPr wrap="square" rtlCol="0">
            <a:spAutoFit/>
          </a:bodyPr>
          <a:lstStyle>
            <a:defPPr>
              <a:defRPr lang="zh-CN"/>
            </a:defPPr>
            <a:lvl1pPr marL="171450" indent="-171450">
              <a:lnSpc>
                <a:spcPct val="150000"/>
              </a:lnSpc>
              <a:buFont typeface="Wingdings" panose="05000000000000000000" pitchFamily="2" charset="2"/>
              <a:buChar char="u"/>
              <a:defRPr sz="1200"/>
            </a:lvl1pPr>
          </a:lstStyle>
          <a:p>
            <a:pPr fontAlgn="auto">
              <a:lnSpc>
                <a:spcPct val="100000"/>
              </a:lnSpc>
              <a:spcBef>
                <a:spcPts val="0"/>
              </a:spcBef>
              <a:spcAft>
                <a:spcPts val="0"/>
              </a:spcAft>
              <a:buFont typeface="Wingdings" panose="05000000000000000000" pitchFamily="2" charset="2"/>
              <a:buChar char="l"/>
            </a:pPr>
            <a:r>
              <a:rPr lang="zh-CN" altLang="zh-CN" dirty="0">
                <a:solidFill>
                  <a:schemeClr val="bg1"/>
                </a:solidFill>
                <a:latin typeface="+mn-ea"/>
                <a:ea typeface="+mn-ea"/>
              </a:rPr>
              <a:t>高性价比：比同等</a:t>
            </a:r>
            <a:r>
              <a:rPr lang="zh-CN" altLang="zh-CN" dirty="0" smtClean="0">
                <a:solidFill>
                  <a:schemeClr val="bg1"/>
                </a:solidFill>
                <a:latin typeface="+mn-ea"/>
                <a:ea typeface="+mn-ea"/>
              </a:rPr>
              <a:t>能力</a:t>
            </a:r>
            <a:r>
              <a:rPr lang="en-US" altLang="zh-CN" dirty="0" smtClean="0">
                <a:solidFill>
                  <a:schemeClr val="bg1"/>
                </a:solidFill>
                <a:latin typeface="+mn-ea"/>
                <a:ea typeface="+mn-ea"/>
              </a:rPr>
              <a:t>x86</a:t>
            </a:r>
            <a:r>
              <a:rPr lang="zh-CN" altLang="zh-CN" dirty="0" smtClean="0">
                <a:solidFill>
                  <a:schemeClr val="bg1"/>
                </a:solidFill>
                <a:latin typeface="+mn-ea"/>
                <a:ea typeface="+mn-ea"/>
              </a:rPr>
              <a:t>的</a:t>
            </a:r>
            <a:r>
              <a:rPr lang="zh-CN" altLang="zh-CN" dirty="0">
                <a:solidFill>
                  <a:schemeClr val="bg1"/>
                </a:solidFill>
                <a:latin typeface="+mn-ea"/>
                <a:ea typeface="+mn-ea"/>
              </a:rPr>
              <a:t>价格更</a:t>
            </a:r>
            <a:r>
              <a:rPr lang="zh-CN" altLang="zh-CN" dirty="0" smtClean="0">
                <a:solidFill>
                  <a:schemeClr val="bg1"/>
                </a:solidFill>
                <a:latin typeface="+mn-ea"/>
                <a:ea typeface="+mn-ea"/>
              </a:rPr>
              <a:t>便宜</a:t>
            </a:r>
            <a:endParaRPr lang="en-US" altLang="zh-CN" dirty="0">
              <a:solidFill>
                <a:schemeClr val="bg1"/>
              </a:solidFill>
              <a:latin typeface="+mn-ea"/>
              <a:ea typeface="+mn-ea"/>
            </a:endParaRPr>
          </a:p>
          <a:p>
            <a:pPr fontAlgn="auto">
              <a:lnSpc>
                <a:spcPct val="100000"/>
              </a:lnSpc>
              <a:spcBef>
                <a:spcPts val="0"/>
              </a:spcBef>
              <a:spcAft>
                <a:spcPts val="0"/>
              </a:spcAft>
              <a:buFont typeface="Wingdings" panose="05000000000000000000" pitchFamily="2" charset="2"/>
              <a:buChar char="l"/>
            </a:pPr>
            <a:r>
              <a:rPr lang="zh-CN" altLang="zh-CN" dirty="0">
                <a:solidFill>
                  <a:schemeClr val="bg1"/>
                </a:solidFill>
                <a:latin typeface="+mn-ea"/>
                <a:ea typeface="+mn-ea"/>
              </a:rPr>
              <a:t>应用透明</a:t>
            </a:r>
            <a:r>
              <a:rPr lang="zh-CN" altLang="zh-CN" dirty="0" smtClean="0">
                <a:solidFill>
                  <a:schemeClr val="bg1"/>
                </a:solidFill>
                <a:latin typeface="+mn-ea"/>
                <a:ea typeface="+mn-ea"/>
              </a:rPr>
              <a:t>：</a:t>
            </a:r>
            <a:r>
              <a:rPr lang="en-US" altLang="zh-CN" dirty="0" smtClean="0">
                <a:solidFill>
                  <a:schemeClr val="bg1"/>
                </a:solidFill>
                <a:latin typeface="+mn-ea"/>
                <a:ea typeface="+mn-ea"/>
              </a:rPr>
              <a:t>x86</a:t>
            </a:r>
            <a:r>
              <a:rPr lang="zh-CN" altLang="zh-CN" dirty="0" smtClean="0">
                <a:solidFill>
                  <a:schemeClr val="bg1"/>
                </a:solidFill>
                <a:latin typeface="+mn-ea"/>
                <a:ea typeface="+mn-ea"/>
              </a:rPr>
              <a:t>的</a:t>
            </a:r>
            <a:r>
              <a:rPr lang="zh-CN" altLang="zh-CN" dirty="0">
                <a:solidFill>
                  <a:schemeClr val="bg1"/>
                </a:solidFill>
                <a:latin typeface="+mn-ea"/>
                <a:ea typeface="+mn-ea"/>
              </a:rPr>
              <a:t>应用切换到</a:t>
            </a:r>
            <a:r>
              <a:rPr lang="en-US" altLang="zh-CN" dirty="0">
                <a:solidFill>
                  <a:schemeClr val="bg1"/>
                </a:solidFill>
                <a:latin typeface="+mn-ea"/>
                <a:ea typeface="+mn-ea"/>
              </a:rPr>
              <a:t>ARM</a:t>
            </a:r>
            <a:r>
              <a:rPr lang="zh-CN" altLang="zh-CN" dirty="0">
                <a:solidFill>
                  <a:schemeClr val="bg1"/>
                </a:solidFill>
                <a:latin typeface="+mn-ea"/>
                <a:ea typeface="+mn-ea"/>
              </a:rPr>
              <a:t>架构下运行</a:t>
            </a:r>
            <a:r>
              <a:rPr lang="en-US" altLang="zh-CN" dirty="0">
                <a:solidFill>
                  <a:schemeClr val="bg1"/>
                </a:solidFill>
                <a:latin typeface="+mn-ea"/>
                <a:ea typeface="+mn-ea"/>
              </a:rPr>
              <a:t>100%</a:t>
            </a:r>
            <a:r>
              <a:rPr lang="zh-CN" altLang="zh-CN" dirty="0" smtClean="0">
                <a:solidFill>
                  <a:schemeClr val="bg1"/>
                </a:solidFill>
                <a:latin typeface="+mn-ea"/>
                <a:ea typeface="+mn-ea"/>
              </a:rPr>
              <a:t>兼容</a:t>
            </a:r>
            <a:endParaRPr lang="zh-CN" altLang="zh-CN" dirty="0">
              <a:solidFill>
                <a:schemeClr val="bg1"/>
              </a:solidFill>
              <a:latin typeface="+mn-ea"/>
              <a:ea typeface="+mn-ea"/>
            </a:endParaRPr>
          </a:p>
          <a:p>
            <a:pPr fontAlgn="auto">
              <a:lnSpc>
                <a:spcPct val="100000"/>
              </a:lnSpc>
              <a:spcBef>
                <a:spcPts val="0"/>
              </a:spcBef>
              <a:spcAft>
                <a:spcPts val="0"/>
              </a:spcAft>
              <a:buFont typeface="Wingdings" panose="05000000000000000000" pitchFamily="2" charset="2"/>
              <a:buChar char="l"/>
            </a:pPr>
            <a:r>
              <a:rPr lang="zh-CN" altLang="zh-CN" dirty="0">
                <a:solidFill>
                  <a:schemeClr val="bg1"/>
                </a:solidFill>
                <a:latin typeface="+mn-ea"/>
                <a:ea typeface="+mn-ea"/>
              </a:rPr>
              <a:t>安全可信：支持更多加密算法，更安全可靠</a:t>
            </a:r>
          </a:p>
        </p:txBody>
      </p:sp>
      <p:sp>
        <p:nvSpPr>
          <p:cNvPr id="2" name="标题 1"/>
          <p:cNvSpPr>
            <a:spLocks noGrp="1"/>
          </p:cNvSpPr>
          <p:nvPr>
            <p:ph type="title"/>
          </p:nvPr>
        </p:nvSpPr>
        <p:spPr/>
        <p:txBody>
          <a:bodyPr/>
          <a:lstStyle/>
          <a:p>
            <a:r>
              <a:rPr lang="zh-CN" altLang="en-US" sz="3600" dirty="0">
                <a:solidFill>
                  <a:srgbClr val="000000"/>
                </a:solidFill>
                <a:latin typeface="微软雅黑" pitchFamily="34" charset="-122"/>
                <a:ea typeface="微软雅黑" pitchFamily="34" charset="-122"/>
                <a:cs typeface="Arial" panose="020B0604020202020204" pitchFamily="34" charset="0"/>
              </a:rPr>
              <a:t>华为云服务全面鲲鹏化，构建全栈鲲鹏云服务</a:t>
            </a:r>
            <a:br>
              <a:rPr lang="zh-CN" altLang="en-US" sz="3600" dirty="0">
                <a:solidFill>
                  <a:srgbClr val="000000"/>
                </a:solidFill>
                <a:latin typeface="微软雅黑" pitchFamily="34" charset="-122"/>
                <a:ea typeface="微软雅黑" pitchFamily="34" charset="-122"/>
                <a:cs typeface="Arial" panose="020B0604020202020204" pitchFamily="34" charset="0"/>
              </a:rPr>
            </a:br>
            <a:endParaRPr lang="zh-CN" altLang="en-US" dirty="0"/>
          </a:p>
        </p:txBody>
      </p:sp>
    </p:spTree>
    <p:extLst>
      <p:ext uri="{BB962C8B-B14F-4D97-AF65-F5344CB8AC3E}">
        <p14:creationId xmlns:p14="http://schemas.microsoft.com/office/powerpoint/2010/main" val="4728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2"/>
          <p:cNvGraphicFramePr>
            <a:graphicFrameLocks noGrp="1"/>
          </p:cNvGraphicFramePr>
          <p:nvPr>
            <p:extLst>
              <p:ext uri="{D42A27DB-BD31-4B8C-83A1-F6EECF244321}">
                <p14:modId xmlns:p14="http://schemas.microsoft.com/office/powerpoint/2010/main" val="2226185053"/>
              </p:ext>
            </p:extLst>
          </p:nvPr>
        </p:nvGraphicFramePr>
        <p:xfrm>
          <a:off x="1008063" y="1405983"/>
          <a:ext cx="10418338" cy="3017761"/>
        </p:xfrm>
        <a:graphic>
          <a:graphicData uri="http://schemas.openxmlformats.org/drawingml/2006/table">
            <a:tbl>
              <a:tblPr firstRow="1" bandRow="1"/>
              <a:tblGrid>
                <a:gridCol w="1467631"/>
                <a:gridCol w="1426271"/>
                <a:gridCol w="1534202"/>
                <a:gridCol w="1442420"/>
                <a:gridCol w="1467631"/>
                <a:gridCol w="1350182"/>
                <a:gridCol w="1730001"/>
              </a:tblGrid>
              <a:tr h="694245">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事物处理</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大数据分析</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数据库</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科学计算</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云服务</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存储</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800" dirty="0" smtClean="0"/>
                        <a:t>移动原生应用</a:t>
                      </a:r>
                      <a:endParaRPr lang="zh-CN" altLang="en-US" sz="1800" dirty="0"/>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B0F0"/>
                    </a:solidFill>
                  </a:tcPr>
                </a:tc>
              </a:tr>
              <a:tr h="47612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OLTP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OLAP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MySQL</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CAE/CFD</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前端</a:t>
                      </a:r>
                      <a:r>
                        <a:rPr lang="en-US" altLang="zh-CN" sz="1600" dirty="0" smtClean="0">
                          <a:latin typeface="+mn-ea"/>
                          <a:ea typeface="+mn-ea"/>
                        </a:rPr>
                        <a:t>Web</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块存储</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云游戏</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19036">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Web</a:t>
                      </a:r>
                      <a:r>
                        <a:rPr lang="zh-CN" altLang="en-US" sz="1600" baseline="0" dirty="0" smtClean="0">
                          <a:latin typeface="+mn-ea"/>
                          <a:ea typeface="+mn-ea"/>
                        </a:rPr>
                        <a:t> </a:t>
                      </a:r>
                      <a:r>
                        <a:rPr lang="en-US" altLang="zh-CN" sz="1600" baseline="0" dirty="0" smtClean="0">
                          <a:latin typeface="+mn-ea"/>
                          <a:ea typeface="+mn-ea"/>
                        </a:rPr>
                        <a:t>Server</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离线分析</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err="1" smtClean="0">
                          <a:latin typeface="+mn-ea"/>
                          <a:ea typeface="+mn-ea"/>
                        </a:rPr>
                        <a:t>Redis</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CAD/EDA</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l" defTabSz="914339" rtl="0" eaLnBrk="1" latinLnBrk="0" hangingPunct="1"/>
                      <a:r>
                        <a:rPr lang="zh-CN" altLang="en-US" sz="1600" kern="1200" dirty="0" smtClean="0">
                          <a:solidFill>
                            <a:schemeClr val="dk1"/>
                          </a:solidFill>
                          <a:latin typeface="+mn-ea"/>
                          <a:ea typeface="+mn-ea"/>
                          <a:cs typeface="+mn-cs"/>
                        </a:rPr>
                        <a:t>数据</a:t>
                      </a:r>
                      <a:r>
                        <a:rPr lang="en-US" altLang="zh-CN" sz="1600" kern="1200" dirty="0" smtClean="0">
                          <a:solidFill>
                            <a:schemeClr val="dk1"/>
                          </a:solidFill>
                          <a:latin typeface="+mn-ea"/>
                          <a:ea typeface="+mn-ea"/>
                          <a:cs typeface="+mn-cs"/>
                        </a:rPr>
                        <a:t>Cache</a:t>
                      </a:r>
                      <a:endParaRPr lang="zh-CN" altLang="en-US" sz="1600" kern="1200" dirty="0">
                        <a:solidFill>
                          <a:schemeClr val="dk1"/>
                        </a:solidFill>
                        <a:latin typeface="+mn-ea"/>
                        <a:ea typeface="+mn-ea"/>
                        <a:cs typeface="+mn-cs"/>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对象存储</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游戏开发测试</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7612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Email</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AI-</a:t>
                      </a:r>
                      <a:r>
                        <a:rPr lang="zh-CN" altLang="en-US" sz="1600" dirty="0" smtClean="0">
                          <a:latin typeface="+mn-ea"/>
                          <a:ea typeface="+mn-ea"/>
                        </a:rPr>
                        <a:t>训练</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err="1" smtClean="0">
                          <a:latin typeface="+mn-ea"/>
                          <a:ea typeface="+mn-ea"/>
                        </a:rPr>
                        <a:t>Gbase</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生命科学</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搜索</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文件存储</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终端仿真</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7612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应用服务</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AI-</a:t>
                      </a:r>
                      <a:r>
                        <a:rPr lang="zh-CN" altLang="en-US" sz="1600" dirty="0" smtClean="0">
                          <a:latin typeface="+mn-ea"/>
                          <a:ea typeface="+mn-ea"/>
                        </a:rPr>
                        <a:t>推理</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达梦、东方通</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分子动力学</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移动办公</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r h="47612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en-US" altLang="zh-CN" sz="1600" dirty="0" smtClean="0">
                          <a:latin typeface="+mn-ea"/>
                          <a:ea typeface="+mn-ea"/>
                        </a:rPr>
                        <a:t>ERP</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人大金仓</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能源</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r>
                        <a:rPr lang="zh-CN" altLang="en-US" sz="1600" dirty="0" smtClean="0">
                          <a:latin typeface="+mn-ea"/>
                          <a:ea typeface="+mn-ea"/>
                        </a:rPr>
                        <a:t>可在</a:t>
                      </a:r>
                      <a:r>
                        <a:rPr lang="en-US" altLang="zh-CN" sz="1600" dirty="0" smtClean="0">
                          <a:latin typeface="+mn-ea"/>
                          <a:ea typeface="+mn-ea"/>
                        </a:rPr>
                        <a:t>ARM</a:t>
                      </a:r>
                      <a:r>
                        <a:rPr lang="zh-CN" altLang="en-US" sz="1600" dirty="0" smtClean="0">
                          <a:latin typeface="+mn-ea"/>
                          <a:ea typeface="+mn-ea"/>
                        </a:rPr>
                        <a:t>运行</a:t>
                      </a:r>
                      <a:endParaRPr lang="zh-CN" altLang="en-US" sz="1600" dirty="0">
                        <a:latin typeface="+mn-ea"/>
                        <a:ea typeface="+mn-ea"/>
                      </a:endParaRP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r>
            </a:tbl>
          </a:graphicData>
        </a:graphic>
      </p:graphicFrame>
      <p:sp>
        <p:nvSpPr>
          <p:cNvPr id="10" name="TextBox 6"/>
          <p:cNvSpPr txBox="1"/>
          <p:nvPr/>
        </p:nvSpPr>
        <p:spPr>
          <a:xfrm>
            <a:off x="1008063" y="5400305"/>
            <a:ext cx="11194400" cy="861702"/>
          </a:xfrm>
          <a:prstGeom prst="rect">
            <a:avLst/>
          </a:prstGeom>
          <a:noFill/>
        </p:spPr>
        <p:txBody>
          <a:bodyPr wrap="square" lIns="121848" tIns="60924" rIns="121848" bIns="60924" rtlCol="0">
            <a:spAutoFit/>
          </a:bodyPr>
          <a:lstStyle/>
          <a:p>
            <a:pPr marL="342900" indent="-342900">
              <a:lnSpc>
                <a:spcPct val="150000"/>
              </a:lnSpc>
              <a:buFont typeface="Arial" panose="020B0604020202020204" pitchFamily="34" charset="0"/>
              <a:buChar char="•"/>
            </a:pPr>
            <a:r>
              <a:rPr lang="zh-CN" altLang="en-US" sz="1600" dirty="0">
                <a:solidFill>
                  <a:prstClr val="black"/>
                </a:solidFill>
                <a:latin typeface="微软雅黑"/>
                <a:ea typeface="微软雅黑"/>
              </a:rPr>
              <a:t>各类业务中，开源软件可以</a:t>
            </a:r>
            <a:r>
              <a:rPr lang="zh-CN" altLang="en-US" sz="1600" dirty="0" smtClean="0">
                <a:solidFill>
                  <a:prstClr val="black"/>
                </a:solidFill>
                <a:latin typeface="微软雅黑"/>
                <a:ea typeface="微软雅黑"/>
              </a:rPr>
              <a:t>在华为鲲鹏平台</a:t>
            </a:r>
            <a:r>
              <a:rPr lang="zh-CN" altLang="en-US" sz="1600" dirty="0">
                <a:solidFill>
                  <a:prstClr val="black"/>
                </a:solidFill>
                <a:latin typeface="微软雅黑"/>
                <a:ea typeface="微软雅黑"/>
              </a:rPr>
              <a:t>上运行，商业软件逐步完善</a:t>
            </a:r>
            <a:endParaRPr lang="en-US" altLang="zh-CN" sz="1600" dirty="0">
              <a:solidFill>
                <a:prstClr val="black"/>
              </a:solidFill>
              <a:latin typeface="微软雅黑"/>
              <a:ea typeface="微软雅黑"/>
            </a:endParaRPr>
          </a:p>
          <a:p>
            <a:pPr marL="342900" indent="-342900">
              <a:lnSpc>
                <a:spcPct val="150000"/>
              </a:lnSpc>
              <a:buFont typeface="Arial" panose="020B0604020202020204" pitchFamily="34" charset="0"/>
              <a:buChar char="•"/>
            </a:pPr>
            <a:r>
              <a:rPr lang="zh-CN" altLang="en-US" sz="1600" dirty="0">
                <a:solidFill>
                  <a:prstClr val="black"/>
                </a:solidFill>
                <a:latin typeface="微软雅黑"/>
                <a:ea typeface="微软雅黑"/>
              </a:rPr>
              <a:t>并行度较高或者可以并行化的应用，具有较好的性能</a:t>
            </a:r>
            <a:endParaRPr lang="en-US" altLang="zh-CN" sz="1600" dirty="0">
              <a:solidFill>
                <a:prstClr val="black"/>
              </a:solidFill>
              <a:latin typeface="微软雅黑"/>
              <a:ea typeface="微软雅黑"/>
            </a:endParaRPr>
          </a:p>
        </p:txBody>
      </p:sp>
      <p:sp>
        <p:nvSpPr>
          <p:cNvPr id="2" name="标题 1"/>
          <p:cNvSpPr>
            <a:spLocks noGrp="1"/>
          </p:cNvSpPr>
          <p:nvPr>
            <p:ph type="title"/>
          </p:nvPr>
        </p:nvSpPr>
        <p:spPr/>
        <p:txBody>
          <a:bodyPr/>
          <a:lstStyle/>
          <a:p>
            <a:r>
              <a:rPr lang="zh-CN" altLang="en-US" dirty="0">
                <a:solidFill>
                  <a:sysClr val="windowText" lastClr="000000"/>
                </a:solidFill>
              </a:rPr>
              <a:t>华为云鲲鹏云服务支持丰富场景</a:t>
            </a:r>
            <a:br>
              <a:rPr lang="zh-CN" altLang="en-US" dirty="0">
                <a:solidFill>
                  <a:sysClr val="windowText" lastClr="000000"/>
                </a:solidFill>
              </a:rPr>
            </a:br>
            <a:endParaRPr lang="zh-CN" altLang="en-US" dirty="0"/>
          </a:p>
        </p:txBody>
      </p:sp>
    </p:spTree>
    <p:extLst>
      <p:ext uri="{BB962C8B-B14F-4D97-AF65-F5344CB8AC3E}">
        <p14:creationId xmlns:p14="http://schemas.microsoft.com/office/powerpoint/2010/main" val="4291452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梯形 4"/>
          <p:cNvSpPr/>
          <p:nvPr/>
        </p:nvSpPr>
        <p:spPr bwMode="auto">
          <a:xfrm flipV="1">
            <a:off x="1610030" y="5165540"/>
            <a:ext cx="9364766" cy="603720"/>
          </a:xfrm>
          <a:prstGeom prst="trapezoid">
            <a:avLst>
              <a:gd name="adj" fmla="val 583194"/>
            </a:avLst>
          </a:prstGeom>
          <a:gradFill flip="none" rotWithShape="1">
            <a:gsLst>
              <a:gs pos="100000">
                <a:schemeClr val="bg1"/>
              </a:gs>
              <a:gs pos="0">
                <a:schemeClr val="bg1">
                  <a:lumMod val="90000"/>
                </a:schemeClr>
              </a:gs>
              <a:gs pos="38000">
                <a:schemeClr val="bg1">
                  <a:lumMod val="93000"/>
                </a:schemeClr>
              </a:gs>
              <a:gs pos="66000">
                <a:schemeClr val="bg1">
                  <a:lumMod val="96000"/>
                </a:schemeClr>
              </a:gs>
              <a:gs pos="85000">
                <a:schemeClr val="bg1">
                  <a:lumMod val="99000"/>
                </a:schemeClr>
              </a:gs>
            </a:gsLst>
            <a:lin ang="27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100" b="0" i="0" u="none" strike="noStrike" cap="none" normalizeH="0" baseline="0" dirty="0" smtClean="0">
              <a:ln>
                <a:noFill/>
              </a:ln>
              <a:solidFill>
                <a:schemeClr val="tx1"/>
              </a:solidFill>
              <a:effectLst/>
              <a:latin typeface="+mn-ea"/>
              <a:ea typeface="+mn-ea"/>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840" y="5057258"/>
            <a:ext cx="4448768" cy="1800742"/>
          </a:xfrm>
          <a:prstGeom prst="rect">
            <a:avLst/>
          </a:prstGeom>
        </p:spPr>
      </p:pic>
      <p:sp>
        <p:nvSpPr>
          <p:cNvPr id="2" name="标题 1"/>
          <p:cNvSpPr>
            <a:spLocks noGrp="1"/>
          </p:cNvSpPr>
          <p:nvPr>
            <p:ph type="title"/>
          </p:nvPr>
        </p:nvSpPr>
        <p:spPr/>
        <p:txBody>
          <a:bodyPr/>
          <a:lstStyle/>
          <a:p>
            <a:r>
              <a:rPr lang="zh-CN" altLang="en-US" dirty="0">
                <a:solidFill>
                  <a:schemeClr val="tx1"/>
                </a:solidFill>
              </a:rPr>
              <a:t>鲲鹏</a:t>
            </a:r>
            <a:r>
              <a:rPr lang="zh-CN" altLang="en-US" dirty="0" smtClean="0">
                <a:solidFill>
                  <a:schemeClr val="tx1"/>
                </a:solidFill>
              </a:rPr>
              <a:t>生态兼容的操作系统介绍</a:t>
            </a:r>
            <a:endParaRPr lang="zh-CN" altLang="en-US"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1916240082"/>
              </p:ext>
            </p:extLst>
          </p:nvPr>
        </p:nvGraphicFramePr>
        <p:xfrm>
          <a:off x="1091444" y="1355848"/>
          <a:ext cx="10297150" cy="3801344"/>
        </p:xfrm>
        <a:graphic>
          <a:graphicData uri="http://schemas.openxmlformats.org/drawingml/2006/table">
            <a:tbl>
              <a:tblPr firstRow="1" bandRow="1"/>
              <a:tblGrid>
                <a:gridCol w="972108"/>
                <a:gridCol w="2736306"/>
                <a:gridCol w="6588736"/>
              </a:tblGrid>
              <a:tr h="539328">
                <a:tc>
                  <a:txBody>
                    <a:bodyPr/>
                    <a:lstStyle/>
                    <a:p>
                      <a:pPr algn="ctr"/>
                      <a:endParaRPr lang="zh-CN" altLang="en-US" sz="2400" b="1" dirty="0">
                        <a:latin typeface="微软雅黑" panose="020B0503020204020204" pitchFamily="34" charset="-122"/>
                        <a:ea typeface="微软雅黑" panose="020B0503020204020204" pitchFamily="34" charset="-122"/>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latin typeface="微软雅黑" panose="020B0503020204020204" pitchFamily="34" charset="-122"/>
                          <a:ea typeface="微软雅黑" panose="020B0503020204020204" pitchFamily="34" charset="-122"/>
                        </a:rPr>
                        <a:t>社区发行版</a:t>
                      </a:r>
                      <a:endParaRPr lang="zh-CN" altLang="en-US" sz="2000" b="1" dirty="0">
                        <a:latin typeface="微软雅黑" panose="020B0503020204020204" pitchFamily="34" charset="-122"/>
                        <a:ea typeface="微软雅黑" panose="020B0503020204020204" pitchFamily="34" charset="-122"/>
                      </a:endParaRPr>
                    </a:p>
                  </a:txBody>
                  <a:tcPr anchor="ctr">
                    <a:lnT w="28575"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zh-CN" altLang="en-US" sz="2000" b="1" dirty="0" smtClean="0">
                          <a:latin typeface="微软雅黑" panose="020B0503020204020204" pitchFamily="34" charset="-122"/>
                          <a:ea typeface="微软雅黑" panose="020B0503020204020204" pitchFamily="34" charset="-122"/>
                        </a:rPr>
                        <a:t>商用发行版</a:t>
                      </a:r>
                      <a:endParaRPr lang="zh-CN" altLang="en-US" sz="2000" b="1"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lumMod val="85000"/>
                      </a:schemeClr>
                    </a:solidFill>
                  </a:tcPr>
                </a:tc>
              </a:tr>
              <a:tr h="1857860">
                <a:tc>
                  <a:txBody>
                    <a:bodyPr/>
                    <a:lstStyle/>
                    <a:p>
                      <a:pPr algn="l"/>
                      <a:r>
                        <a:rPr lang="zh-CN" altLang="en-US" sz="2000" dirty="0" smtClean="0">
                          <a:latin typeface="微软雅黑" panose="020B0503020204020204" pitchFamily="34" charset="-122"/>
                          <a:ea typeface="微软雅黑" panose="020B0503020204020204" pitchFamily="34" charset="-122"/>
                        </a:rPr>
                        <a:t>国产</a:t>
                      </a:r>
                      <a:r>
                        <a:rPr lang="en-US" altLang="zh-CN" sz="2000" dirty="0" smtClean="0">
                          <a:latin typeface="微软雅黑" panose="020B0503020204020204" pitchFamily="34" charset="-122"/>
                          <a:ea typeface="微软雅黑" panose="020B0503020204020204" pitchFamily="34" charset="-122"/>
                        </a:rPr>
                        <a:t>OS</a:t>
                      </a:r>
                    </a:p>
                  </a:txBody>
                  <a:tcPr anchor="ctr">
                    <a:lnL w="28575" cap="flat" cmpd="sng" algn="ctr">
                      <a:solidFill>
                        <a:schemeClr val="tx1"/>
                      </a:solidFill>
                      <a:prstDash val="solid"/>
                      <a:round/>
                      <a:headEnd type="none" w="med" len="med"/>
                      <a:tailEnd type="none" w="med" len="med"/>
                    </a:lnL>
                  </a:tcPr>
                </a:tc>
                <a:tc>
                  <a:txBody>
                    <a:bodyPr/>
                    <a:lstStyle/>
                    <a:p>
                      <a:pPr algn="l"/>
                      <a:endParaRPr lang="en-US" altLang="zh-CN" sz="2000" dirty="0" smtClean="0">
                        <a:latin typeface="微软雅黑" panose="020B0503020204020204" pitchFamily="34" charset="-122"/>
                        <a:ea typeface="微软雅黑" panose="020B0503020204020204" pitchFamily="34" charset="-122"/>
                      </a:endParaRPr>
                    </a:p>
                  </a:txBody>
                  <a:tcPr anchor="ctr"/>
                </a:tc>
                <a:tc>
                  <a:txBody>
                    <a:bodyPr/>
                    <a:lstStyle/>
                    <a:p>
                      <a:pPr algn="l"/>
                      <a:endParaRPr lang="zh-CN" altLang="en-US" sz="20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tcPr>
                </a:tc>
              </a:tr>
              <a:tr h="1404156">
                <a:tc>
                  <a:txBody>
                    <a:bodyPr/>
                    <a:lstStyle/>
                    <a:p>
                      <a:pPr algn="l"/>
                      <a:r>
                        <a:rPr lang="zh-CN" altLang="en-US" sz="2000" dirty="0" smtClean="0">
                          <a:latin typeface="微软雅黑" panose="020B0503020204020204" pitchFamily="34" charset="-122"/>
                          <a:ea typeface="微软雅黑" panose="020B0503020204020204" pitchFamily="34" charset="-122"/>
                        </a:rPr>
                        <a:t>国外</a:t>
                      </a:r>
                      <a:r>
                        <a:rPr lang="en-US" altLang="zh-CN" sz="2000" dirty="0" smtClean="0">
                          <a:latin typeface="微软雅黑" panose="020B0503020204020204" pitchFamily="34" charset="-122"/>
                          <a:ea typeface="微软雅黑" panose="020B0503020204020204" pitchFamily="34" charset="-122"/>
                        </a:rPr>
                        <a:t>OS</a:t>
                      </a:r>
                    </a:p>
                  </a:txBody>
                  <a:tcPr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dirty="0" smtClean="0">
                        <a:latin typeface="微软雅黑" panose="020B0503020204020204" pitchFamily="34" charset="-122"/>
                        <a:ea typeface="微软雅黑" panose="020B0503020204020204" pitchFamily="34" charset="-122"/>
                      </a:endParaRPr>
                    </a:p>
                  </a:txBody>
                  <a:tcPr anchor="ctr">
                    <a:lnB w="28575" cap="flat" cmpd="sng" algn="ctr">
                      <a:solidFill>
                        <a:schemeClr val="tx1"/>
                      </a:solidFill>
                      <a:prstDash val="solid"/>
                      <a:round/>
                      <a:headEnd type="none" w="med" len="med"/>
                      <a:tailEnd type="none" w="med" len="med"/>
                    </a:lnB>
                  </a:tcPr>
                </a:tc>
                <a:tc>
                  <a:txBody>
                    <a:bodyPr/>
                    <a:lstStyle/>
                    <a:p>
                      <a:pPr algn="l"/>
                      <a:endParaRPr lang="zh-CN" altLang="en-US" sz="2000" dirty="0">
                        <a:latin typeface="微软雅黑" panose="020B0503020204020204" pitchFamily="34" charset="-122"/>
                        <a:ea typeface="微软雅黑" panose="020B0503020204020204" pitchFamily="34" charset="-122"/>
                      </a:endParaRPr>
                    </a:p>
                  </a:txBody>
                  <a:tcPr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r>
            </a:tbl>
          </a:graphicData>
        </a:graphic>
      </p:graphicFrame>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424" y="2491781"/>
            <a:ext cx="2708020" cy="795636"/>
          </a:xfrm>
          <a:prstGeom prst="rect">
            <a:avLst/>
          </a:prstGeom>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l="11395" t="23843" r="11395"/>
          <a:stretch/>
        </p:blipFill>
        <p:spPr>
          <a:xfrm>
            <a:off x="2459053" y="3789040"/>
            <a:ext cx="1008655" cy="994895"/>
          </a:xfrm>
          <a:prstGeom prst="rect">
            <a:avLst/>
          </a:prstGeom>
        </p:spPr>
      </p:pic>
      <p:pic>
        <p:nvPicPr>
          <p:cNvPr id="8" name="图片 7"/>
          <p:cNvPicPr>
            <a:picLocks noChangeAspect="1"/>
          </p:cNvPicPr>
          <p:nvPr/>
        </p:nvPicPr>
        <p:blipFill rotWithShape="1">
          <a:blip r:embed="rId6" cstate="print">
            <a:extLst>
              <a:ext uri="{28A0092B-C50C-407E-A947-70E740481C1C}">
                <a14:useLocalDpi xmlns:a14="http://schemas.microsoft.com/office/drawing/2010/main" val="0"/>
              </a:ext>
            </a:extLst>
          </a:blip>
          <a:srcRect l="17379" t="8816" r="21752" b="13962"/>
          <a:stretch/>
        </p:blipFill>
        <p:spPr>
          <a:xfrm>
            <a:off x="8684385" y="3972598"/>
            <a:ext cx="982007" cy="880762"/>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87316" y="4769191"/>
            <a:ext cx="1116396" cy="315993"/>
          </a:xfrm>
          <a:prstGeom prst="rect">
            <a:avLst/>
          </a:prstGeom>
        </p:spPr>
      </p:pic>
      <p:pic>
        <p:nvPicPr>
          <p:cNvPr id="13" name="图片 12"/>
          <p:cNvPicPr>
            <a:picLocks noChangeAspect="1"/>
          </p:cNvPicPr>
          <p:nvPr/>
        </p:nvPicPr>
        <p:blipFill rotWithShape="1">
          <a:blip r:embed="rId8" cstate="print">
            <a:extLst>
              <a:ext uri="{28A0092B-C50C-407E-A947-70E740481C1C}">
                <a14:useLocalDpi xmlns:a14="http://schemas.microsoft.com/office/drawing/2010/main" val="0"/>
              </a:ext>
            </a:extLst>
          </a:blip>
          <a:srcRect l="21357" t="20683" r="23916" b="17916"/>
          <a:stretch/>
        </p:blipFill>
        <p:spPr>
          <a:xfrm>
            <a:off x="4816249" y="2058493"/>
            <a:ext cx="1476164" cy="1656185"/>
          </a:xfrm>
          <a:prstGeom prst="rect">
            <a:avLst/>
          </a:prstGeom>
          <a:solidFill>
            <a:schemeClr val="accent1"/>
          </a:solidFill>
        </p:spPr>
      </p:pic>
      <p:pic>
        <p:nvPicPr>
          <p:cNvPr id="14" name="图片 13"/>
          <p:cNvPicPr>
            <a:picLocks noChangeAspect="1"/>
          </p:cNvPicPr>
          <p:nvPr/>
        </p:nvPicPr>
        <p:blipFill rotWithShape="1">
          <a:blip r:embed="rId9" cstate="print">
            <a:extLst>
              <a:ext uri="{28A0092B-C50C-407E-A947-70E740481C1C}">
                <a14:useLocalDpi xmlns:a14="http://schemas.microsoft.com/office/drawing/2010/main" val="0"/>
              </a:ext>
            </a:extLst>
          </a:blip>
          <a:srcRect l="9980" t="13522" r="7329" b="13487"/>
          <a:stretch/>
        </p:blipFill>
        <p:spPr>
          <a:xfrm>
            <a:off x="6305376" y="2097922"/>
            <a:ext cx="2088232" cy="756085"/>
          </a:xfrm>
          <a:prstGeom prst="rect">
            <a:avLst/>
          </a:prstGeom>
        </p:spPr>
      </p:pic>
      <p:pic>
        <p:nvPicPr>
          <p:cNvPr id="15" name="图片 14"/>
          <p:cNvPicPr>
            <a:picLocks noChangeAspect="1"/>
          </p:cNvPicPr>
          <p:nvPr/>
        </p:nvPicPr>
        <p:blipFill rotWithShape="1">
          <a:blip r:embed="rId10" cstate="print">
            <a:extLst>
              <a:ext uri="{28A0092B-C50C-407E-A947-70E740481C1C}">
                <a14:useLocalDpi xmlns:a14="http://schemas.microsoft.com/office/drawing/2010/main" val="0"/>
              </a:ext>
            </a:extLst>
          </a:blip>
          <a:srcRect t="14587" b="12897"/>
          <a:stretch/>
        </p:blipFill>
        <p:spPr>
          <a:xfrm>
            <a:off x="6062807" y="3092703"/>
            <a:ext cx="2659476" cy="576064"/>
          </a:xfrm>
          <a:prstGeom prst="rect">
            <a:avLst/>
          </a:prstGeom>
        </p:spPr>
      </p:pic>
      <p:pic>
        <p:nvPicPr>
          <p:cNvPr id="16" name="图片 15"/>
          <p:cNvPicPr>
            <a:picLocks noChangeAspect="1"/>
          </p:cNvPicPr>
          <p:nvPr/>
        </p:nvPicPr>
        <p:blipFill rotWithShape="1">
          <a:blip r:embed="rId11" cstate="print">
            <a:extLst>
              <a:ext uri="{28A0092B-C50C-407E-A947-70E740481C1C}">
                <a14:useLocalDpi xmlns:a14="http://schemas.microsoft.com/office/drawing/2010/main" val="0"/>
              </a:ext>
            </a:extLst>
          </a:blip>
          <a:srcRect l="12766" t="25716" r="13154" b="25184"/>
          <a:stretch/>
        </p:blipFill>
        <p:spPr>
          <a:xfrm>
            <a:off x="5731906" y="3876958"/>
            <a:ext cx="2091457" cy="972108"/>
          </a:xfrm>
          <a:prstGeom prst="rect">
            <a:avLst/>
          </a:prstGeom>
        </p:spPr>
      </p:pic>
      <p:pic>
        <p:nvPicPr>
          <p:cNvPr id="17" name="图片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4385" y="2051341"/>
            <a:ext cx="1337595" cy="435496"/>
          </a:xfrm>
          <a:prstGeom prst="rect">
            <a:avLst/>
          </a:prstGeom>
        </p:spPr>
      </p:pic>
      <p:pic>
        <p:nvPicPr>
          <p:cNvPr id="18" name="图片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22283" y="2566264"/>
            <a:ext cx="1109193" cy="363273"/>
          </a:xfrm>
          <a:prstGeom prst="rect">
            <a:avLst/>
          </a:prstGeom>
        </p:spPr>
      </p:pic>
      <p:pic>
        <p:nvPicPr>
          <p:cNvPr id="19" name="图片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22283" y="3172456"/>
            <a:ext cx="1113345" cy="450486"/>
          </a:xfrm>
          <a:prstGeom prst="rect">
            <a:avLst/>
          </a:prstGeom>
        </p:spPr>
      </p:pic>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33306" y="2430054"/>
            <a:ext cx="1153458" cy="565421"/>
          </a:xfrm>
          <a:prstGeom prst="rect">
            <a:avLst/>
          </a:prstGeom>
        </p:spPr>
      </p:pic>
      <p:sp>
        <p:nvSpPr>
          <p:cNvPr id="21" name="文本框 20"/>
          <p:cNvSpPr txBox="1"/>
          <p:nvPr/>
        </p:nvSpPr>
        <p:spPr bwMode="auto">
          <a:xfrm>
            <a:off x="2368367" y="3380394"/>
            <a:ext cx="300751" cy="24254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b="1" dirty="0" smtClean="0">
                <a:latin typeface="+mn-ea"/>
                <a:ea typeface="+mn-ea"/>
              </a:rPr>
              <a:t>…</a:t>
            </a:r>
            <a:endParaRPr lang="zh-CN" altLang="en-US" b="1" dirty="0" smtClean="0">
              <a:latin typeface="+mn-ea"/>
              <a:ea typeface="+mn-ea"/>
            </a:endParaRPr>
          </a:p>
        </p:txBody>
      </p:sp>
      <p:sp>
        <p:nvSpPr>
          <p:cNvPr id="22" name="文本框 21"/>
          <p:cNvSpPr txBox="1"/>
          <p:nvPr/>
        </p:nvSpPr>
        <p:spPr bwMode="auto">
          <a:xfrm>
            <a:off x="3776776" y="4792223"/>
            <a:ext cx="300751" cy="24254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b="1" dirty="0" smtClean="0">
                <a:latin typeface="+mn-ea"/>
                <a:ea typeface="+mn-ea"/>
              </a:rPr>
              <a:t>…</a:t>
            </a:r>
            <a:endParaRPr lang="zh-CN" altLang="en-US" b="1" dirty="0" smtClean="0">
              <a:latin typeface="+mn-ea"/>
              <a:ea typeface="+mn-ea"/>
            </a:endParaRPr>
          </a:p>
        </p:txBody>
      </p:sp>
      <p:sp>
        <p:nvSpPr>
          <p:cNvPr id="23" name="文本框 22"/>
          <p:cNvSpPr txBox="1"/>
          <p:nvPr/>
        </p:nvSpPr>
        <p:spPr bwMode="auto">
          <a:xfrm>
            <a:off x="7898654" y="4576199"/>
            <a:ext cx="300751" cy="24254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b="1" dirty="0" smtClean="0">
                <a:latin typeface="+mn-ea"/>
                <a:ea typeface="+mn-ea"/>
              </a:rPr>
              <a:t>…</a:t>
            </a:r>
            <a:endParaRPr lang="zh-CN" altLang="en-US" b="1" dirty="0" smtClean="0">
              <a:latin typeface="+mn-ea"/>
              <a:ea typeface="+mn-ea"/>
            </a:endParaRPr>
          </a:p>
        </p:txBody>
      </p:sp>
      <p:sp>
        <p:nvSpPr>
          <p:cNvPr id="24" name="文本框 23"/>
          <p:cNvSpPr txBox="1"/>
          <p:nvPr/>
        </p:nvSpPr>
        <p:spPr bwMode="auto">
          <a:xfrm>
            <a:off x="9969115" y="3259120"/>
            <a:ext cx="300751" cy="24254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b="1" dirty="0" smtClean="0">
                <a:latin typeface="+mn-ea"/>
                <a:ea typeface="+mn-ea"/>
              </a:rPr>
              <a:t>…</a:t>
            </a:r>
            <a:endParaRPr lang="zh-CN" altLang="en-US" b="1" dirty="0" smtClean="0">
              <a:latin typeface="+mn-ea"/>
              <a:ea typeface="+mn-ea"/>
            </a:endParaRPr>
          </a:p>
        </p:txBody>
      </p:sp>
    </p:spTree>
    <p:extLst>
      <p:ext uri="{BB962C8B-B14F-4D97-AF65-F5344CB8AC3E}">
        <p14:creationId xmlns:p14="http://schemas.microsoft.com/office/powerpoint/2010/main" val="996034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鲲鹏计算产业优势</a:t>
            </a:r>
            <a:endParaRPr lang="zh-CN" altLang="en-US" dirty="0">
              <a:solidFill>
                <a:schemeClr val="tx1"/>
              </a:solidFill>
            </a:endParaRPr>
          </a:p>
        </p:txBody>
      </p:sp>
      <p:sp>
        <p:nvSpPr>
          <p:cNvPr id="4" name="矩形 3"/>
          <p:cNvSpPr/>
          <p:nvPr/>
        </p:nvSpPr>
        <p:spPr bwMode="auto">
          <a:xfrm>
            <a:off x="1207786" y="4185084"/>
            <a:ext cx="2419652" cy="1584176"/>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 name="文本框 6"/>
          <p:cNvSpPr txBox="1"/>
          <p:nvPr/>
        </p:nvSpPr>
        <p:spPr bwMode="auto">
          <a:xfrm>
            <a:off x="1286478" y="4476377"/>
            <a:ext cx="2228632" cy="91965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nSpc>
                <a:spcPct val="150000"/>
              </a:lnSpc>
            </a:pPr>
            <a:r>
              <a:rPr lang="zh-CN" altLang="en-US" sz="1800" dirty="0" smtClean="0">
                <a:latin typeface="微软雅黑" panose="020B0503020204020204" pitchFamily="34" charset="-122"/>
                <a:ea typeface="微软雅黑" panose="020B0503020204020204" pitchFamily="34" charset="-122"/>
              </a:rPr>
              <a:t>和</a:t>
            </a:r>
            <a:r>
              <a:rPr lang="en-US" altLang="zh-CN" sz="1800" dirty="0" smtClean="0">
                <a:latin typeface="微软雅黑" panose="020B0503020204020204" pitchFamily="34" charset="-122"/>
                <a:ea typeface="微软雅黑" panose="020B0503020204020204" pitchFamily="34" charset="-122"/>
              </a:rPr>
              <a:t>ARM</a:t>
            </a:r>
            <a:r>
              <a:rPr lang="zh-CN" altLang="en-US" sz="1800" dirty="0" smtClean="0">
                <a:latin typeface="微软雅黑" panose="020B0503020204020204" pitchFamily="34" charset="-122"/>
                <a:ea typeface="微软雅黑" panose="020B0503020204020204" pitchFamily="34" charset="-122"/>
              </a:rPr>
              <a:t>共享优势生态，协同加速发展</a:t>
            </a:r>
          </a:p>
        </p:txBody>
      </p:sp>
      <p:sp>
        <p:nvSpPr>
          <p:cNvPr id="8" name="矩形 7"/>
          <p:cNvSpPr/>
          <p:nvPr/>
        </p:nvSpPr>
        <p:spPr bwMode="auto">
          <a:xfrm>
            <a:off x="8060506" y="2021149"/>
            <a:ext cx="2329497" cy="2005570"/>
          </a:xfrm>
          <a:prstGeom prst="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 name="矩形 8"/>
          <p:cNvSpPr/>
          <p:nvPr/>
        </p:nvSpPr>
        <p:spPr>
          <a:xfrm>
            <a:off x="8259591" y="2118507"/>
            <a:ext cx="2160240" cy="1754326"/>
          </a:xfrm>
          <a:prstGeom prst="rect">
            <a:avLst/>
          </a:prstGeom>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以中国市场孵化和完善行业应用，与全球产业形成良性循环 </a:t>
            </a:r>
          </a:p>
        </p:txBody>
      </p:sp>
      <p:sp>
        <p:nvSpPr>
          <p:cNvPr id="13" name="矩形 12"/>
          <p:cNvSpPr/>
          <p:nvPr/>
        </p:nvSpPr>
        <p:spPr>
          <a:xfrm>
            <a:off x="6252631" y="2744924"/>
            <a:ext cx="4460792" cy="738664"/>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
            </a:r>
            <a:br>
              <a:rPr lang="zh-CN" altLang="en-US" sz="1400" dirty="0">
                <a:latin typeface="微软雅黑" panose="020B0503020204020204" pitchFamily="34" charset="-122"/>
                <a:ea typeface="微软雅黑" panose="020B0503020204020204" pitchFamily="34" charset="-122"/>
              </a:rPr>
            </a:br>
            <a:endParaRPr lang="zh-CN" altLang="en-US" sz="1400" dirty="0">
              <a:latin typeface="微软雅黑" panose="020B0503020204020204" pitchFamily="34" charset="-122"/>
              <a:ea typeface="微软雅黑" panose="020B0503020204020204" pitchFamily="34" charset="-122"/>
            </a:endParaRPr>
          </a:p>
        </p:txBody>
      </p:sp>
      <p:sp>
        <p:nvSpPr>
          <p:cNvPr id="5" name="任意多边形 4"/>
          <p:cNvSpPr/>
          <p:nvPr/>
        </p:nvSpPr>
        <p:spPr>
          <a:xfrm>
            <a:off x="4655537" y="2833915"/>
            <a:ext cx="2052091" cy="2052047"/>
          </a:xfrm>
          <a:custGeom>
            <a:avLst/>
            <a:gdLst>
              <a:gd name="connsiteX0" fmla="*/ 0 w 2052091"/>
              <a:gd name="connsiteY0" fmla="*/ 1026024 h 2052047"/>
              <a:gd name="connsiteX1" fmla="*/ 1026046 w 2052091"/>
              <a:gd name="connsiteY1" fmla="*/ 0 h 2052047"/>
              <a:gd name="connsiteX2" fmla="*/ 2052092 w 2052091"/>
              <a:gd name="connsiteY2" fmla="*/ 1026024 h 2052047"/>
              <a:gd name="connsiteX3" fmla="*/ 1026046 w 2052091"/>
              <a:gd name="connsiteY3" fmla="*/ 2052048 h 2052047"/>
              <a:gd name="connsiteX4" fmla="*/ 0 w 2052091"/>
              <a:gd name="connsiteY4" fmla="*/ 1026024 h 205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91" h="2052047">
                <a:moveTo>
                  <a:pt x="0" y="1026024"/>
                </a:moveTo>
                <a:cubicBezTo>
                  <a:pt x="0" y="459367"/>
                  <a:pt x="459376" y="0"/>
                  <a:pt x="1026046" y="0"/>
                </a:cubicBezTo>
                <a:cubicBezTo>
                  <a:pt x="1592716" y="0"/>
                  <a:pt x="2052092" y="459367"/>
                  <a:pt x="2052092" y="1026024"/>
                </a:cubicBezTo>
                <a:cubicBezTo>
                  <a:pt x="2052092" y="1592681"/>
                  <a:pt x="1592716" y="2052048"/>
                  <a:pt x="1026046" y="2052048"/>
                </a:cubicBezTo>
                <a:cubicBezTo>
                  <a:pt x="459376" y="2052048"/>
                  <a:pt x="0" y="1592681"/>
                  <a:pt x="0" y="1026024"/>
                </a:cubicBezTo>
                <a:close/>
              </a:path>
            </a:pathLst>
          </a:custGeom>
          <a:solidFill>
            <a:srgbClr val="00B0F0"/>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422442" tIns="422435" rIns="422442" bIns="422435" numCol="1" spcCol="1270" anchor="ctr" anchorCtr="0">
            <a:noAutofit/>
          </a:bodyPr>
          <a:lstStyle/>
          <a:p>
            <a:pPr lvl="0" algn="ctr" defTabSz="1422400">
              <a:lnSpc>
                <a:spcPct val="90000"/>
              </a:lnSpc>
              <a:spcBef>
                <a:spcPct val="0"/>
              </a:spcBef>
              <a:spcAft>
                <a:spcPct val="35000"/>
              </a:spcAft>
            </a:pPr>
            <a:r>
              <a:rPr lang="zh-CN" altLang="en-US" sz="4000" b="1" kern="1200" dirty="0" smtClean="0">
                <a:solidFill>
                  <a:schemeClr val="tx1"/>
                </a:solidFill>
              </a:rPr>
              <a:t>优 势</a:t>
            </a:r>
            <a:endParaRPr lang="zh-CN" altLang="en-US" sz="4000" b="1" kern="1200" dirty="0">
              <a:solidFill>
                <a:schemeClr val="tx1"/>
              </a:solidFill>
            </a:endParaRPr>
          </a:p>
        </p:txBody>
      </p:sp>
      <p:sp>
        <p:nvSpPr>
          <p:cNvPr id="6" name="椭圆 5"/>
          <p:cNvSpPr/>
          <p:nvPr/>
        </p:nvSpPr>
        <p:spPr>
          <a:xfrm>
            <a:off x="5826416" y="2740422"/>
            <a:ext cx="228222" cy="228218"/>
          </a:xfrm>
          <a:prstGeom prst="ellipse">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0" name="椭圆 9"/>
          <p:cNvSpPr/>
          <p:nvPr/>
        </p:nvSpPr>
        <p:spPr>
          <a:xfrm>
            <a:off x="5286010" y="4733497"/>
            <a:ext cx="165251" cy="165410"/>
          </a:xfrm>
          <a:prstGeom prst="ellipse">
            <a:avLst/>
          </a:prstGeom>
        </p:spPr>
        <p:style>
          <a:lnRef idx="0">
            <a:schemeClr val="lt1">
              <a:hueOff val="0"/>
              <a:satOff val="0"/>
              <a:lumOff val="0"/>
              <a:alphaOff val="0"/>
            </a:schemeClr>
          </a:lnRef>
          <a:fillRef idx="3">
            <a:schemeClr val="accent3">
              <a:hueOff val="0"/>
              <a:satOff val="0"/>
              <a:lumOff val="-8333"/>
              <a:alphaOff val="0"/>
            </a:schemeClr>
          </a:fillRef>
          <a:effectRef idx="2">
            <a:schemeClr val="accent3">
              <a:hueOff val="0"/>
              <a:satOff val="0"/>
              <a:lumOff val="-8333"/>
              <a:alphaOff val="0"/>
            </a:schemeClr>
          </a:effectRef>
          <a:fontRef idx="minor">
            <a:schemeClr val="lt1"/>
          </a:fontRef>
        </p:style>
      </p:sp>
      <p:sp>
        <p:nvSpPr>
          <p:cNvPr id="11" name="椭圆 10"/>
          <p:cNvSpPr/>
          <p:nvPr/>
        </p:nvSpPr>
        <p:spPr>
          <a:xfrm>
            <a:off x="6839677" y="3666720"/>
            <a:ext cx="165251" cy="165410"/>
          </a:xfrm>
          <a:prstGeom prst="ellipse">
            <a:avLst/>
          </a:prstGeom>
        </p:spPr>
        <p:style>
          <a:lnRef idx="0">
            <a:schemeClr val="lt1">
              <a:hueOff val="0"/>
              <a:satOff val="0"/>
              <a:lumOff val="0"/>
              <a:alphaOff val="0"/>
            </a:schemeClr>
          </a:lnRef>
          <a:fillRef idx="3">
            <a:schemeClr val="accent3">
              <a:hueOff val="0"/>
              <a:satOff val="0"/>
              <a:lumOff val="-16667"/>
              <a:alphaOff val="0"/>
            </a:schemeClr>
          </a:fillRef>
          <a:effectRef idx="2">
            <a:schemeClr val="accent3">
              <a:hueOff val="0"/>
              <a:satOff val="0"/>
              <a:lumOff val="-16667"/>
              <a:alphaOff val="0"/>
            </a:schemeClr>
          </a:effectRef>
          <a:fontRef idx="minor">
            <a:schemeClr val="lt1"/>
          </a:fontRef>
        </p:style>
      </p:sp>
      <p:sp>
        <p:nvSpPr>
          <p:cNvPr id="12" name="椭圆 11"/>
          <p:cNvSpPr/>
          <p:nvPr/>
        </p:nvSpPr>
        <p:spPr>
          <a:xfrm>
            <a:off x="6048913" y="4909455"/>
            <a:ext cx="228222" cy="228218"/>
          </a:xfrm>
          <a:prstGeom prst="ellipse">
            <a:avLst/>
          </a:prstGeom>
        </p:spPr>
        <p:style>
          <a:lnRef idx="0">
            <a:schemeClr val="lt1">
              <a:hueOff val="0"/>
              <a:satOff val="0"/>
              <a:lumOff val="0"/>
              <a:alphaOff val="0"/>
            </a:schemeClr>
          </a:lnRef>
          <a:fillRef idx="3">
            <a:schemeClr val="accent3">
              <a:hueOff val="0"/>
              <a:satOff val="0"/>
              <a:lumOff val="-25000"/>
              <a:alphaOff val="0"/>
            </a:schemeClr>
          </a:fillRef>
          <a:effectRef idx="2">
            <a:schemeClr val="accent3">
              <a:hueOff val="0"/>
              <a:satOff val="0"/>
              <a:lumOff val="-25000"/>
              <a:alphaOff val="0"/>
            </a:schemeClr>
          </a:effectRef>
          <a:fontRef idx="minor">
            <a:schemeClr val="lt1"/>
          </a:fontRef>
        </p:style>
      </p:sp>
      <p:sp>
        <p:nvSpPr>
          <p:cNvPr id="15" name="椭圆 14"/>
          <p:cNvSpPr/>
          <p:nvPr/>
        </p:nvSpPr>
        <p:spPr>
          <a:xfrm>
            <a:off x="5332952" y="3064770"/>
            <a:ext cx="165251" cy="165410"/>
          </a:xfrm>
          <a:prstGeom prst="ellipse">
            <a:avLst/>
          </a:prstGeom>
        </p:spPr>
        <p:style>
          <a:lnRef idx="0">
            <a:schemeClr val="lt1">
              <a:hueOff val="0"/>
              <a:satOff val="0"/>
              <a:lumOff val="0"/>
              <a:alphaOff val="0"/>
            </a:schemeClr>
          </a:lnRef>
          <a:fillRef idx="3">
            <a:schemeClr val="accent3">
              <a:hueOff val="0"/>
              <a:satOff val="0"/>
              <a:lumOff val="-33333"/>
              <a:alphaOff val="0"/>
            </a:schemeClr>
          </a:fillRef>
          <a:effectRef idx="2">
            <a:schemeClr val="accent3">
              <a:hueOff val="0"/>
              <a:satOff val="0"/>
              <a:lumOff val="-33333"/>
              <a:alphaOff val="0"/>
            </a:schemeClr>
          </a:effectRef>
          <a:fontRef idx="minor">
            <a:schemeClr val="lt1"/>
          </a:fontRef>
        </p:style>
      </p:sp>
      <p:sp>
        <p:nvSpPr>
          <p:cNvPr id="16" name="椭圆 15"/>
          <p:cNvSpPr/>
          <p:nvPr/>
        </p:nvSpPr>
        <p:spPr>
          <a:xfrm>
            <a:off x="4812010" y="4010966"/>
            <a:ext cx="165251" cy="165410"/>
          </a:xfrm>
          <a:prstGeom prst="ellipse">
            <a:avLst/>
          </a:prstGeom>
        </p:spPr>
        <p:style>
          <a:lnRef idx="0">
            <a:schemeClr val="lt1">
              <a:hueOff val="0"/>
              <a:satOff val="0"/>
              <a:lumOff val="0"/>
              <a:alphaOff val="0"/>
            </a:schemeClr>
          </a:lnRef>
          <a:fillRef idx="3">
            <a:schemeClr val="accent3">
              <a:hueOff val="0"/>
              <a:satOff val="0"/>
              <a:lumOff val="-41667"/>
              <a:alphaOff val="0"/>
            </a:schemeClr>
          </a:fillRef>
          <a:effectRef idx="2">
            <a:schemeClr val="accent3">
              <a:hueOff val="0"/>
              <a:satOff val="0"/>
              <a:lumOff val="-41667"/>
              <a:alphaOff val="0"/>
            </a:schemeClr>
          </a:effectRef>
          <a:fontRef idx="minor">
            <a:schemeClr val="lt1"/>
          </a:fontRef>
        </p:style>
      </p:sp>
      <p:sp>
        <p:nvSpPr>
          <p:cNvPr id="17" name="任意多边形 16"/>
          <p:cNvSpPr/>
          <p:nvPr/>
        </p:nvSpPr>
        <p:spPr>
          <a:xfrm>
            <a:off x="4014378" y="3204290"/>
            <a:ext cx="834270" cy="834003"/>
          </a:xfrm>
          <a:custGeom>
            <a:avLst/>
            <a:gdLst>
              <a:gd name="connsiteX0" fmla="*/ 0 w 834270"/>
              <a:gd name="connsiteY0" fmla="*/ 417002 h 834003"/>
              <a:gd name="connsiteX1" fmla="*/ 417135 w 834270"/>
              <a:gd name="connsiteY1" fmla="*/ 0 h 834003"/>
              <a:gd name="connsiteX2" fmla="*/ 834270 w 834270"/>
              <a:gd name="connsiteY2" fmla="*/ 417002 h 834003"/>
              <a:gd name="connsiteX3" fmla="*/ 417135 w 834270"/>
              <a:gd name="connsiteY3" fmla="*/ 834004 h 834003"/>
              <a:gd name="connsiteX4" fmla="*/ 0 w 834270"/>
              <a:gd name="connsiteY4" fmla="*/ 417002 h 83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270" h="834003">
                <a:moveTo>
                  <a:pt x="0" y="417002"/>
                </a:moveTo>
                <a:cubicBezTo>
                  <a:pt x="0" y="186698"/>
                  <a:pt x="186758" y="0"/>
                  <a:pt x="417135" y="0"/>
                </a:cubicBezTo>
                <a:cubicBezTo>
                  <a:pt x="647512" y="0"/>
                  <a:pt x="834270" y="186698"/>
                  <a:pt x="834270" y="417002"/>
                </a:cubicBezTo>
                <a:cubicBezTo>
                  <a:pt x="834270" y="647306"/>
                  <a:pt x="647512" y="834004"/>
                  <a:pt x="417135" y="834004"/>
                </a:cubicBezTo>
                <a:cubicBezTo>
                  <a:pt x="186758" y="834004"/>
                  <a:pt x="0" y="647306"/>
                  <a:pt x="0" y="417002"/>
                </a:cubicBezTo>
                <a:close/>
              </a:path>
            </a:pathLst>
          </a:custGeom>
          <a:gradFill>
            <a:gsLst>
              <a:gs pos="0">
                <a:schemeClr val="bg1">
                  <a:lumMod val="75000"/>
                </a:schemeClr>
              </a:gs>
              <a:gs pos="80000">
                <a:schemeClr val="bg1">
                  <a:lumMod val="85000"/>
                </a:schemeClr>
              </a:gs>
              <a:gs pos="100000">
                <a:schemeClr val="bg1">
                  <a:lumMod val="95000"/>
                </a:schemeClr>
              </a:gs>
            </a:gsLst>
          </a:gradFill>
        </p:spPr>
        <p:style>
          <a:lnRef idx="0">
            <a:schemeClr val="lt1">
              <a:hueOff val="0"/>
              <a:satOff val="0"/>
              <a:lumOff val="0"/>
              <a:alphaOff val="0"/>
            </a:schemeClr>
          </a:lnRef>
          <a:fillRef idx="3">
            <a:schemeClr val="accent3">
              <a:hueOff val="0"/>
              <a:satOff val="0"/>
              <a:lumOff val="-50000"/>
              <a:alphaOff val="0"/>
            </a:schemeClr>
          </a:fillRef>
          <a:effectRef idx="2">
            <a:schemeClr val="accent3">
              <a:hueOff val="0"/>
              <a:satOff val="0"/>
              <a:lumOff val="-50000"/>
              <a:alphaOff val="0"/>
            </a:schemeClr>
          </a:effectRef>
          <a:fontRef idx="minor">
            <a:schemeClr val="lt1"/>
          </a:fontRef>
        </p:style>
        <p:txBody>
          <a:bodyPr spcFirstLastPara="0" vert="horz" wrap="square" lIns="202186" tIns="202147" rIns="202186" bIns="202147" numCol="1" spcCol="1270" anchor="ctr" anchorCtr="0">
            <a:noAutofit/>
          </a:bodyPr>
          <a:lstStyle/>
          <a:p>
            <a:pPr lvl="0" algn="ctr" defTabSz="933450">
              <a:lnSpc>
                <a:spcPct val="90000"/>
              </a:lnSpc>
              <a:spcBef>
                <a:spcPct val="0"/>
              </a:spcBef>
              <a:spcAft>
                <a:spcPct val="35000"/>
              </a:spcAft>
            </a:pPr>
            <a:r>
              <a:rPr lang="en-US" altLang="zh-CN" sz="4400" b="1" kern="1200" dirty="0" smtClean="0"/>
              <a:t>2</a:t>
            </a:r>
            <a:endParaRPr lang="zh-CN" altLang="en-US" sz="4400" b="1" kern="1200" dirty="0"/>
          </a:p>
        </p:txBody>
      </p:sp>
      <p:sp>
        <p:nvSpPr>
          <p:cNvPr id="18" name="椭圆 17"/>
          <p:cNvSpPr/>
          <p:nvPr/>
        </p:nvSpPr>
        <p:spPr>
          <a:xfrm>
            <a:off x="5595522" y="3071962"/>
            <a:ext cx="228222" cy="228218"/>
          </a:xfrm>
          <a:prstGeom prst="ellipse">
            <a:avLst/>
          </a:prstGeom>
        </p:spPr>
        <p:style>
          <a:lnRef idx="0">
            <a:schemeClr val="lt1">
              <a:hueOff val="0"/>
              <a:satOff val="0"/>
              <a:lumOff val="0"/>
              <a:alphaOff val="0"/>
            </a:schemeClr>
          </a:lnRef>
          <a:fillRef idx="3">
            <a:schemeClr val="accent3">
              <a:hueOff val="0"/>
              <a:satOff val="0"/>
              <a:lumOff val="-58333"/>
              <a:alphaOff val="0"/>
            </a:schemeClr>
          </a:fillRef>
          <a:effectRef idx="2">
            <a:schemeClr val="accent3">
              <a:hueOff val="0"/>
              <a:satOff val="0"/>
              <a:lumOff val="-58333"/>
              <a:alphaOff val="0"/>
            </a:schemeClr>
          </a:effectRef>
          <a:fontRef idx="minor">
            <a:schemeClr val="lt1"/>
          </a:fontRef>
        </p:style>
      </p:sp>
      <p:sp>
        <p:nvSpPr>
          <p:cNvPr id="19" name="椭圆 18"/>
          <p:cNvSpPr/>
          <p:nvPr/>
        </p:nvSpPr>
        <p:spPr>
          <a:xfrm>
            <a:off x="4092615" y="4282814"/>
            <a:ext cx="412555" cy="412566"/>
          </a:xfrm>
          <a:prstGeom prst="ellipse">
            <a:avLst/>
          </a:prstGeom>
        </p:spPr>
        <p:style>
          <a:lnRef idx="0">
            <a:schemeClr val="lt1">
              <a:hueOff val="0"/>
              <a:satOff val="0"/>
              <a:lumOff val="0"/>
              <a:alphaOff val="0"/>
            </a:schemeClr>
          </a:lnRef>
          <a:fillRef idx="3">
            <a:schemeClr val="accent3">
              <a:hueOff val="0"/>
              <a:satOff val="0"/>
              <a:lumOff val="-66667"/>
              <a:alphaOff val="0"/>
            </a:schemeClr>
          </a:fillRef>
          <a:effectRef idx="2">
            <a:schemeClr val="accent3">
              <a:hueOff val="0"/>
              <a:satOff val="0"/>
              <a:lumOff val="-66667"/>
              <a:alphaOff val="0"/>
            </a:schemeClr>
          </a:effectRef>
          <a:fontRef idx="minor">
            <a:schemeClr val="lt1"/>
          </a:fontRef>
        </p:style>
      </p:sp>
      <p:sp>
        <p:nvSpPr>
          <p:cNvPr id="20" name="任意多边形 19"/>
          <p:cNvSpPr/>
          <p:nvPr/>
        </p:nvSpPr>
        <p:spPr>
          <a:xfrm>
            <a:off x="6917913" y="2811860"/>
            <a:ext cx="834270" cy="834003"/>
          </a:xfrm>
          <a:custGeom>
            <a:avLst/>
            <a:gdLst>
              <a:gd name="connsiteX0" fmla="*/ 0 w 834270"/>
              <a:gd name="connsiteY0" fmla="*/ 417002 h 834003"/>
              <a:gd name="connsiteX1" fmla="*/ 417135 w 834270"/>
              <a:gd name="connsiteY1" fmla="*/ 0 h 834003"/>
              <a:gd name="connsiteX2" fmla="*/ 834270 w 834270"/>
              <a:gd name="connsiteY2" fmla="*/ 417002 h 834003"/>
              <a:gd name="connsiteX3" fmla="*/ 417135 w 834270"/>
              <a:gd name="connsiteY3" fmla="*/ 834004 h 834003"/>
              <a:gd name="connsiteX4" fmla="*/ 0 w 834270"/>
              <a:gd name="connsiteY4" fmla="*/ 417002 h 83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270" h="834003">
                <a:moveTo>
                  <a:pt x="0" y="417002"/>
                </a:moveTo>
                <a:cubicBezTo>
                  <a:pt x="0" y="186698"/>
                  <a:pt x="186758" y="0"/>
                  <a:pt x="417135" y="0"/>
                </a:cubicBezTo>
                <a:cubicBezTo>
                  <a:pt x="647512" y="0"/>
                  <a:pt x="834270" y="186698"/>
                  <a:pt x="834270" y="417002"/>
                </a:cubicBezTo>
                <a:cubicBezTo>
                  <a:pt x="834270" y="647306"/>
                  <a:pt x="647512" y="834004"/>
                  <a:pt x="417135" y="834004"/>
                </a:cubicBezTo>
                <a:cubicBezTo>
                  <a:pt x="186758" y="834004"/>
                  <a:pt x="0" y="647306"/>
                  <a:pt x="0" y="417002"/>
                </a:cubicBezTo>
                <a:close/>
              </a:path>
            </a:pathLst>
          </a:custGeom>
          <a:gradFill>
            <a:gsLst>
              <a:gs pos="0">
                <a:schemeClr val="bg1">
                  <a:lumMod val="75000"/>
                </a:schemeClr>
              </a:gs>
              <a:gs pos="80000">
                <a:schemeClr val="bg1">
                  <a:lumMod val="85000"/>
                </a:schemeClr>
              </a:gs>
              <a:gs pos="100000">
                <a:schemeClr val="bg1">
                  <a:lumMod val="95000"/>
                </a:schemeClr>
              </a:gs>
            </a:gsLst>
          </a:gradFill>
        </p:spPr>
        <p:style>
          <a:lnRef idx="0">
            <a:schemeClr val="lt1">
              <a:hueOff val="0"/>
              <a:satOff val="0"/>
              <a:lumOff val="0"/>
              <a:alphaOff val="0"/>
            </a:schemeClr>
          </a:lnRef>
          <a:fillRef idx="3">
            <a:schemeClr val="accent3">
              <a:hueOff val="0"/>
              <a:satOff val="0"/>
              <a:lumOff val="-75000"/>
              <a:alphaOff val="0"/>
            </a:schemeClr>
          </a:fillRef>
          <a:effectRef idx="2">
            <a:schemeClr val="accent3">
              <a:hueOff val="0"/>
              <a:satOff val="0"/>
              <a:lumOff val="-75000"/>
              <a:alphaOff val="0"/>
            </a:schemeClr>
          </a:effectRef>
          <a:fontRef idx="minor">
            <a:schemeClr val="lt1"/>
          </a:fontRef>
        </p:style>
        <p:txBody>
          <a:bodyPr spcFirstLastPara="0" vert="horz" wrap="square" lIns="202186" tIns="202147" rIns="202186" bIns="202147" numCol="1" spcCol="1270" anchor="ctr" anchorCtr="0">
            <a:noAutofit/>
          </a:bodyPr>
          <a:lstStyle/>
          <a:p>
            <a:pPr lvl="0" algn="ctr" defTabSz="933450">
              <a:lnSpc>
                <a:spcPct val="90000"/>
              </a:lnSpc>
              <a:spcBef>
                <a:spcPct val="0"/>
              </a:spcBef>
              <a:spcAft>
                <a:spcPct val="35000"/>
              </a:spcAft>
            </a:pPr>
            <a:r>
              <a:rPr lang="en-US" altLang="zh-CN" sz="4400" b="1" kern="1200" dirty="0" smtClean="0"/>
              <a:t>1</a:t>
            </a:r>
            <a:endParaRPr lang="zh-CN" altLang="en-US" sz="4400" b="1" kern="1200" dirty="0"/>
          </a:p>
        </p:txBody>
      </p:sp>
      <p:sp>
        <p:nvSpPr>
          <p:cNvPr id="21" name="椭圆 20"/>
          <p:cNvSpPr/>
          <p:nvPr/>
        </p:nvSpPr>
        <p:spPr>
          <a:xfrm>
            <a:off x="6545812" y="3387680"/>
            <a:ext cx="228222" cy="228218"/>
          </a:xfrm>
          <a:prstGeom prst="ellipse">
            <a:avLst/>
          </a:prstGeom>
        </p:spPr>
        <p:style>
          <a:lnRef idx="0">
            <a:schemeClr val="lt1">
              <a:hueOff val="0"/>
              <a:satOff val="0"/>
              <a:lumOff val="0"/>
              <a:alphaOff val="0"/>
            </a:schemeClr>
          </a:lnRef>
          <a:fillRef idx="3">
            <a:schemeClr val="accent3">
              <a:hueOff val="0"/>
              <a:satOff val="0"/>
              <a:lumOff val="-83333"/>
              <a:alphaOff val="0"/>
            </a:schemeClr>
          </a:fillRef>
          <a:effectRef idx="2">
            <a:schemeClr val="accent3">
              <a:hueOff val="0"/>
              <a:satOff val="0"/>
              <a:lumOff val="-83333"/>
              <a:alphaOff val="0"/>
            </a:schemeClr>
          </a:effectRef>
          <a:fontRef idx="minor">
            <a:schemeClr val="lt1"/>
          </a:fontRef>
        </p:style>
      </p:sp>
      <p:sp>
        <p:nvSpPr>
          <p:cNvPr id="22" name="椭圆 21"/>
          <p:cNvSpPr/>
          <p:nvPr/>
        </p:nvSpPr>
        <p:spPr>
          <a:xfrm>
            <a:off x="3935760" y="4773771"/>
            <a:ext cx="165251" cy="165410"/>
          </a:xfrm>
          <a:prstGeom prst="ellipse">
            <a:avLst/>
          </a:prstGeom>
        </p:spPr>
        <p:style>
          <a:lnRef idx="0">
            <a:schemeClr val="lt1">
              <a:hueOff val="0"/>
              <a:satOff val="0"/>
              <a:lumOff val="0"/>
              <a:alphaOff val="0"/>
            </a:schemeClr>
          </a:lnRef>
          <a:fillRef idx="3">
            <a:schemeClr val="accent3">
              <a:hueOff val="0"/>
              <a:satOff val="0"/>
              <a:lumOff val="-91667"/>
              <a:alphaOff val="0"/>
            </a:schemeClr>
          </a:fillRef>
          <a:effectRef idx="2">
            <a:schemeClr val="accent3">
              <a:hueOff val="0"/>
              <a:satOff val="0"/>
              <a:lumOff val="-91667"/>
              <a:alphaOff val="0"/>
            </a:schemeClr>
          </a:effectRef>
          <a:fontRef idx="minor">
            <a:schemeClr val="lt1"/>
          </a:fontRef>
        </p:style>
      </p:sp>
      <p:sp>
        <p:nvSpPr>
          <p:cNvPr id="23" name="椭圆 22"/>
          <p:cNvSpPr/>
          <p:nvPr/>
        </p:nvSpPr>
        <p:spPr>
          <a:xfrm>
            <a:off x="5583691" y="4538361"/>
            <a:ext cx="165251" cy="165410"/>
          </a:xfrm>
          <a:prstGeom prst="ellipse">
            <a:avLst/>
          </a:prstGeom>
        </p:spPr>
        <p:style>
          <a:lnRef idx="0">
            <a:schemeClr val="lt1">
              <a:hueOff val="0"/>
              <a:satOff val="0"/>
              <a:lumOff val="0"/>
              <a:alphaOff val="0"/>
            </a:schemeClr>
          </a:lnRef>
          <a:fillRef idx="3">
            <a:schemeClr val="accent3">
              <a:hueOff val="0"/>
              <a:satOff val="0"/>
              <a:lumOff val="-100000"/>
              <a:alphaOff val="0"/>
            </a:schemeClr>
          </a:fillRef>
          <a:effectRef idx="2">
            <a:schemeClr val="accent3">
              <a:hueOff val="0"/>
              <a:satOff val="0"/>
              <a:lumOff val="-100000"/>
              <a:alphaOff val="0"/>
            </a:schemeClr>
          </a:effectRef>
          <a:fontRef idx="minor">
            <a:schemeClr val="lt1"/>
          </a:fontRef>
        </p:style>
      </p:sp>
    </p:spTree>
    <p:extLst>
      <p:ext uri="{BB962C8B-B14F-4D97-AF65-F5344CB8AC3E}">
        <p14:creationId xmlns:p14="http://schemas.microsoft.com/office/powerpoint/2010/main" val="3167618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鲲鹏计算产业的典型应用 </a:t>
            </a:r>
            <a:br>
              <a:rPr lang="zh-CN" altLang="en-US" dirty="0">
                <a:solidFill>
                  <a:schemeClr val="tx1"/>
                </a:solidFill>
              </a:rPr>
            </a:br>
            <a:r>
              <a:rPr lang="en-US" altLang="zh-CN" dirty="0">
                <a:solidFill>
                  <a:schemeClr val="tx1"/>
                </a:solidFill>
              </a:rPr>
              <a:t/>
            </a:r>
            <a:br>
              <a:rPr lang="en-US" altLang="zh-CN" dirty="0">
                <a:solidFill>
                  <a:schemeClr val="tx1"/>
                </a:solidFill>
              </a:rPr>
            </a:br>
            <a:endParaRPr lang="zh-CN" altLang="en-US" dirty="0">
              <a:solidFill>
                <a:schemeClr val="tx1"/>
              </a:solidFill>
            </a:endParaRPr>
          </a:p>
        </p:txBody>
      </p:sp>
      <p:sp>
        <p:nvSpPr>
          <p:cNvPr id="3" name="文本占位符 2"/>
          <p:cNvSpPr>
            <a:spLocks noGrp="1"/>
          </p:cNvSpPr>
          <p:nvPr>
            <p:ph type="body" sz="quarter" idx="10"/>
          </p:nvPr>
        </p:nvSpPr>
        <p:spPr>
          <a:xfrm>
            <a:off x="1060054" y="1340484"/>
            <a:ext cx="10412809" cy="701957"/>
          </a:xfrm>
        </p:spPr>
        <p:txBody>
          <a:bodyPr/>
          <a:lstStyle/>
          <a:p>
            <a:pPr algn="l"/>
            <a:r>
              <a:rPr lang="zh-CN" altLang="en-US" sz="1600" dirty="0"/>
              <a:t>在</a:t>
            </a:r>
            <a:r>
              <a:rPr lang="en-US" altLang="zh-CN" sz="1600" dirty="0"/>
              <a:t>5G</a:t>
            </a:r>
            <a:r>
              <a:rPr lang="zh-CN" altLang="en-US" sz="1600" dirty="0"/>
              <a:t>、</a:t>
            </a:r>
            <a:r>
              <a:rPr lang="en-US" altLang="zh-CN" sz="1600" dirty="0"/>
              <a:t>AI</a:t>
            </a:r>
            <a:r>
              <a:rPr lang="zh-CN" altLang="en-US" sz="1600" dirty="0"/>
              <a:t>、云计算、大数据等技术推动下，各行各业对计算平台提出端云同构、海量多样化数据智能处理、实时分析等需求。</a:t>
            </a:r>
            <a:r>
              <a:rPr lang="en-US" altLang="zh-CN" sz="1600" dirty="0" err="1"/>
              <a:t>Kunpeng</a:t>
            </a:r>
            <a:r>
              <a:rPr lang="zh-CN" altLang="en-US" sz="1600" dirty="0"/>
              <a:t>处理器提供的强劲算力底座，将在各行业数字化转型过程中发挥重要作用。</a:t>
            </a:r>
            <a:br>
              <a:rPr lang="zh-CN" altLang="en-US" sz="1600" dirty="0"/>
            </a:br>
            <a:endParaRPr lang="zh-CN" altLang="en-US" sz="1600" dirty="0"/>
          </a:p>
        </p:txBody>
      </p:sp>
      <p:pic>
        <p:nvPicPr>
          <p:cNvPr id="5" name="图片 4"/>
          <p:cNvPicPr>
            <a:picLocks noChangeAspect="1"/>
          </p:cNvPicPr>
          <p:nvPr/>
        </p:nvPicPr>
        <p:blipFill rotWithShape="1">
          <a:blip r:embed="rId3"/>
          <a:srcRect t="-1" b="33755"/>
          <a:stretch/>
        </p:blipFill>
        <p:spPr>
          <a:xfrm>
            <a:off x="1091444" y="2077392"/>
            <a:ext cx="9937104" cy="2620558"/>
          </a:xfrm>
          <a:prstGeom prst="rect">
            <a:avLst/>
          </a:prstGeom>
        </p:spPr>
      </p:pic>
      <p:sp>
        <p:nvSpPr>
          <p:cNvPr id="4" name="文本框 3"/>
          <p:cNvSpPr txBox="1"/>
          <p:nvPr/>
        </p:nvSpPr>
        <p:spPr bwMode="auto">
          <a:xfrm>
            <a:off x="1379476" y="4853748"/>
            <a:ext cx="8919334"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800" b="1" dirty="0" smtClean="0">
                <a:latin typeface="+mn-ea"/>
                <a:ea typeface="+mn-ea"/>
              </a:rPr>
              <a:t>大数据                分布式存储               数据库                   原生应用               云服务</a:t>
            </a:r>
            <a:endParaRPr lang="zh-CN" altLang="en-US" sz="1800" b="1" dirty="0">
              <a:latin typeface="+mn-ea"/>
              <a:ea typeface="+mn-ea"/>
            </a:endParaRPr>
          </a:p>
        </p:txBody>
      </p:sp>
      <p:sp>
        <p:nvSpPr>
          <p:cNvPr id="6" name="文本框 5"/>
          <p:cNvSpPr txBox="1"/>
          <p:nvPr/>
        </p:nvSpPr>
        <p:spPr bwMode="auto">
          <a:xfrm>
            <a:off x="1371911" y="5375204"/>
            <a:ext cx="1081413" cy="73499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buSzPct val="70000"/>
            </a:pPr>
            <a:r>
              <a:rPr lang="en-US" altLang="zh-CN" sz="1400" dirty="0" smtClean="0">
                <a:latin typeface="+mn-ea"/>
                <a:ea typeface="+mn-ea"/>
              </a:rPr>
              <a:t>CPU</a:t>
            </a:r>
            <a:r>
              <a:rPr lang="zh-CN" altLang="en-US" sz="1400" dirty="0" smtClean="0">
                <a:latin typeface="+mn-ea"/>
                <a:ea typeface="+mn-ea"/>
              </a:rPr>
              <a:t>核数多</a:t>
            </a:r>
            <a:endParaRPr lang="en-US" altLang="zh-CN" sz="1400" dirty="0" smtClean="0">
              <a:latin typeface="+mn-ea"/>
              <a:ea typeface="+mn-ea"/>
            </a:endParaRPr>
          </a:p>
          <a:p>
            <a:pPr>
              <a:buSzPct val="70000"/>
            </a:pPr>
            <a:r>
              <a:rPr lang="zh-CN" altLang="en-US" sz="1400" dirty="0" smtClean="0">
                <a:latin typeface="+mn-ea"/>
                <a:ea typeface="+mn-ea"/>
              </a:rPr>
              <a:t>性能提升</a:t>
            </a:r>
            <a:endParaRPr lang="en-US" altLang="zh-CN" sz="1400" dirty="0">
              <a:solidFill>
                <a:srgbClr val="C00000"/>
              </a:solidFill>
              <a:latin typeface="+mn-ea"/>
              <a:ea typeface="+mn-ea"/>
            </a:endParaRPr>
          </a:p>
          <a:p>
            <a:pPr>
              <a:buSzPct val="70000"/>
            </a:pPr>
            <a:r>
              <a:rPr lang="zh-CN" altLang="en-US" sz="1400" dirty="0" smtClean="0">
                <a:latin typeface="+mn-ea"/>
                <a:ea typeface="+mn-ea"/>
              </a:rPr>
              <a:t>加解密引擎</a:t>
            </a:r>
          </a:p>
        </p:txBody>
      </p:sp>
      <p:sp>
        <p:nvSpPr>
          <p:cNvPr id="7" name="文本框 6"/>
          <p:cNvSpPr txBox="1"/>
          <p:nvPr/>
        </p:nvSpPr>
        <p:spPr bwMode="auto">
          <a:xfrm>
            <a:off x="3139014" y="5375204"/>
            <a:ext cx="1434073" cy="73499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buSzPct val="70000"/>
            </a:pPr>
            <a:r>
              <a:rPr lang="zh-CN" altLang="en-US" sz="1400" dirty="0" smtClean="0">
                <a:latin typeface="+mn-ea"/>
                <a:ea typeface="+mn-ea"/>
              </a:rPr>
              <a:t>压缩时间减少</a:t>
            </a:r>
            <a:endParaRPr lang="en-US" altLang="zh-CN" sz="1400" dirty="0">
              <a:solidFill>
                <a:srgbClr val="C00000"/>
              </a:solidFill>
              <a:latin typeface="+mn-ea"/>
              <a:ea typeface="+mn-ea"/>
            </a:endParaRPr>
          </a:p>
          <a:p>
            <a:pPr>
              <a:buSzPct val="70000"/>
            </a:pPr>
            <a:r>
              <a:rPr lang="en-US" altLang="zh-CN" sz="1400" dirty="0" smtClean="0">
                <a:latin typeface="+mn-ea"/>
                <a:ea typeface="+mn-ea"/>
              </a:rPr>
              <a:t>IOPS</a:t>
            </a:r>
            <a:r>
              <a:rPr lang="zh-CN" altLang="en-US" sz="1400" dirty="0" smtClean="0">
                <a:latin typeface="+mn-ea"/>
                <a:ea typeface="+mn-ea"/>
              </a:rPr>
              <a:t>提升</a:t>
            </a:r>
            <a:endParaRPr lang="en-US" altLang="zh-CN" sz="1400" dirty="0">
              <a:solidFill>
                <a:srgbClr val="C00000"/>
              </a:solidFill>
              <a:latin typeface="+mn-ea"/>
              <a:ea typeface="+mn-ea"/>
            </a:endParaRPr>
          </a:p>
          <a:p>
            <a:pPr>
              <a:buSzPct val="70000"/>
            </a:pPr>
            <a:r>
              <a:rPr lang="zh-CN" altLang="en-US" sz="1400" dirty="0" smtClean="0">
                <a:latin typeface="+mn-ea"/>
                <a:ea typeface="+mn-ea"/>
              </a:rPr>
              <a:t>压缩解压缩引擎</a:t>
            </a:r>
          </a:p>
        </p:txBody>
      </p:sp>
      <p:sp>
        <p:nvSpPr>
          <p:cNvPr id="8" name="文本框 7"/>
          <p:cNvSpPr txBox="1"/>
          <p:nvPr/>
        </p:nvSpPr>
        <p:spPr bwMode="auto">
          <a:xfrm>
            <a:off x="5079242" y="5376611"/>
            <a:ext cx="1519802" cy="73499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buSzPct val="70000"/>
            </a:pPr>
            <a:r>
              <a:rPr lang="zh-CN" altLang="en-US" sz="1400" dirty="0" smtClean="0">
                <a:latin typeface="+mn-ea"/>
                <a:ea typeface="+mn-ea"/>
              </a:rPr>
              <a:t>性能提升</a:t>
            </a:r>
            <a:endParaRPr lang="en-US" altLang="zh-CN" sz="1400" dirty="0">
              <a:latin typeface="+mn-ea"/>
              <a:ea typeface="+mn-ea"/>
            </a:endParaRPr>
          </a:p>
          <a:p>
            <a:pPr>
              <a:buSzPct val="70000"/>
            </a:pPr>
            <a:r>
              <a:rPr lang="en-US" altLang="zh-CN" sz="1400" dirty="0" err="1" smtClean="0">
                <a:latin typeface="+mn-ea"/>
                <a:ea typeface="+mn-ea"/>
              </a:rPr>
              <a:t>RoCE</a:t>
            </a:r>
            <a:r>
              <a:rPr lang="zh-CN" altLang="en-US" sz="1400" dirty="0" smtClean="0">
                <a:latin typeface="+mn-ea"/>
                <a:ea typeface="+mn-ea"/>
              </a:rPr>
              <a:t>低时延网络</a:t>
            </a:r>
            <a:endParaRPr lang="en-US" altLang="zh-CN" sz="1400" dirty="0" smtClean="0">
              <a:latin typeface="+mn-ea"/>
              <a:ea typeface="+mn-ea"/>
            </a:endParaRPr>
          </a:p>
          <a:p>
            <a:pPr>
              <a:buSzPct val="70000"/>
            </a:pPr>
            <a:r>
              <a:rPr lang="en-US" altLang="zh-CN" sz="1400" dirty="0" smtClean="0">
                <a:latin typeface="+mn-ea"/>
                <a:ea typeface="+mn-ea"/>
              </a:rPr>
              <a:t>NUMA</a:t>
            </a:r>
            <a:r>
              <a:rPr lang="zh-CN" altLang="en-US" sz="1400" dirty="0" smtClean="0">
                <a:latin typeface="+mn-ea"/>
                <a:ea typeface="+mn-ea"/>
              </a:rPr>
              <a:t>优化算法</a:t>
            </a:r>
          </a:p>
        </p:txBody>
      </p:sp>
      <p:sp>
        <p:nvSpPr>
          <p:cNvPr id="9" name="文本框 8"/>
          <p:cNvSpPr txBox="1"/>
          <p:nvPr/>
        </p:nvSpPr>
        <p:spPr bwMode="auto">
          <a:xfrm>
            <a:off x="6840642" y="5484332"/>
            <a:ext cx="2156707" cy="51954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buSzPct val="70000"/>
            </a:pPr>
            <a:r>
              <a:rPr lang="en-US" altLang="zh-CN" sz="1400" dirty="0" smtClean="0">
                <a:latin typeface="+mn-ea"/>
                <a:ea typeface="+mn-ea"/>
              </a:rPr>
              <a:t>Arm</a:t>
            </a:r>
            <a:r>
              <a:rPr lang="zh-CN" altLang="en-US" sz="1400" dirty="0" smtClean="0">
                <a:latin typeface="+mn-ea"/>
                <a:ea typeface="+mn-ea"/>
              </a:rPr>
              <a:t>原生同构无性能损耗</a:t>
            </a:r>
            <a:endParaRPr lang="en-US" altLang="zh-CN" sz="1400" dirty="0">
              <a:latin typeface="+mn-ea"/>
              <a:ea typeface="+mn-ea"/>
            </a:endParaRPr>
          </a:p>
          <a:p>
            <a:pPr>
              <a:buSzPct val="70000"/>
            </a:pPr>
            <a:r>
              <a:rPr lang="zh-CN" altLang="en-US" sz="1400" dirty="0" smtClean="0">
                <a:latin typeface="+mn-ea"/>
                <a:ea typeface="+mn-ea"/>
              </a:rPr>
              <a:t>五百万原生应用生态</a:t>
            </a:r>
          </a:p>
        </p:txBody>
      </p:sp>
      <p:sp>
        <p:nvSpPr>
          <p:cNvPr id="10" name="文本框 9"/>
          <p:cNvSpPr txBox="1"/>
          <p:nvPr/>
        </p:nvSpPr>
        <p:spPr bwMode="auto">
          <a:xfrm>
            <a:off x="9008036" y="5376611"/>
            <a:ext cx="2230573" cy="734990"/>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a:buSzPct val="70000"/>
            </a:pPr>
            <a:r>
              <a:rPr lang="zh-CN" altLang="en-US" sz="1400" dirty="0">
                <a:latin typeface="+mn-ea"/>
                <a:ea typeface="+mn-ea"/>
              </a:rPr>
              <a:t>裸</a:t>
            </a:r>
            <a:r>
              <a:rPr lang="zh-CN" altLang="en-US" sz="1400" dirty="0" smtClean="0">
                <a:latin typeface="+mn-ea"/>
                <a:ea typeface="+mn-ea"/>
              </a:rPr>
              <a:t>金属内存带宽提升</a:t>
            </a:r>
            <a:endParaRPr lang="en-US" altLang="zh-CN" sz="1400" dirty="0" smtClean="0">
              <a:latin typeface="+mn-ea"/>
              <a:ea typeface="+mn-ea"/>
            </a:endParaRPr>
          </a:p>
          <a:p>
            <a:pPr>
              <a:buSzPct val="70000"/>
            </a:pPr>
            <a:r>
              <a:rPr lang="zh-CN" altLang="en-US" sz="1400" dirty="0" smtClean="0">
                <a:latin typeface="+mn-ea"/>
                <a:ea typeface="+mn-ea"/>
              </a:rPr>
              <a:t>弹性云多核整形性能提升</a:t>
            </a:r>
            <a:endParaRPr lang="en-US" altLang="zh-CN" sz="1400" dirty="0">
              <a:solidFill>
                <a:srgbClr val="C00000"/>
              </a:solidFill>
              <a:latin typeface="+mn-ea"/>
              <a:ea typeface="+mn-ea"/>
            </a:endParaRPr>
          </a:p>
          <a:p>
            <a:pPr>
              <a:buSzPct val="70000"/>
            </a:pPr>
            <a:r>
              <a:rPr lang="en-US" altLang="zh-CN" sz="1400" dirty="0" smtClean="0">
                <a:latin typeface="+mn-ea"/>
                <a:ea typeface="+mn-ea"/>
              </a:rPr>
              <a:t>Kubernetes</a:t>
            </a:r>
            <a:r>
              <a:rPr lang="zh-CN" altLang="en-US" sz="1400" dirty="0" smtClean="0">
                <a:latin typeface="+mn-ea"/>
                <a:ea typeface="+mn-ea"/>
              </a:rPr>
              <a:t>容器混合部署</a:t>
            </a:r>
          </a:p>
        </p:txBody>
      </p:sp>
    </p:spTree>
    <p:extLst>
      <p:ext uri="{BB962C8B-B14F-4D97-AF65-F5344CB8AC3E}">
        <p14:creationId xmlns:p14="http://schemas.microsoft.com/office/powerpoint/2010/main" val="1934211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鲲鹏生态介绍</a:t>
            </a:r>
            <a:endParaRPr lang="en-US" altLang="zh-CN" sz="1800" b="1" dirty="0" smtClean="0"/>
          </a:p>
          <a:p>
            <a:pPr lvl="1">
              <a:buClrTx/>
            </a:pPr>
            <a:r>
              <a:rPr lang="zh-CN" altLang="en-US" sz="1600" dirty="0">
                <a:solidFill>
                  <a:schemeClr val="bg1">
                    <a:lumMod val="50000"/>
                  </a:schemeClr>
                </a:solidFill>
                <a:latin typeface="+mn-ea"/>
              </a:rPr>
              <a:t>计算产业发展趋势</a:t>
            </a:r>
          </a:p>
          <a:p>
            <a:pPr lvl="1">
              <a:buClrTx/>
            </a:pPr>
            <a:r>
              <a:rPr lang="zh-CN" altLang="en-US" sz="1600" dirty="0">
                <a:solidFill>
                  <a:schemeClr val="bg1">
                    <a:lumMod val="50000"/>
                  </a:schemeClr>
                </a:solidFill>
                <a:latin typeface="+mn-ea"/>
              </a:rPr>
              <a:t>鲲鹏计算产业概述</a:t>
            </a:r>
            <a:endParaRPr lang="en-US" altLang="zh-CN"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鲲鹏计算产业生态</a:t>
            </a:r>
            <a:endParaRPr lang="en-US" altLang="zh-CN" sz="1600" dirty="0">
              <a:latin typeface="+mn-ea"/>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a:t>
            </a:r>
            <a:r>
              <a:rPr lang="zh-CN" altLang="en-US" sz="1800" dirty="0">
                <a:solidFill>
                  <a:schemeClr val="bg1">
                    <a:lumMod val="50000"/>
                  </a:schemeClr>
                </a:solidFill>
              </a:rPr>
              <a:t>云</a:t>
            </a:r>
            <a:r>
              <a:rPr lang="zh-CN" altLang="en-US" sz="1800" dirty="0" smtClean="0">
                <a:solidFill>
                  <a:schemeClr val="bg1">
                    <a:lumMod val="50000"/>
                  </a:schemeClr>
                </a:solidFill>
              </a:rPr>
              <a:t>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1872454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鲲鹏计算产业生态全景</a:t>
            </a:r>
            <a:endParaRPr lang="zh-CN" altLang="en-US" dirty="0">
              <a:solidFill>
                <a:schemeClr val="tx1"/>
              </a:solidFill>
            </a:endParaRPr>
          </a:p>
        </p:txBody>
      </p:sp>
      <p:sp>
        <p:nvSpPr>
          <p:cNvPr id="191" name="Freeform 22"/>
          <p:cNvSpPr>
            <a:spLocks/>
          </p:cNvSpPr>
          <p:nvPr/>
        </p:nvSpPr>
        <p:spPr bwMode="auto">
          <a:xfrm>
            <a:off x="6148799" y="5023347"/>
            <a:ext cx="386386" cy="351741"/>
          </a:xfrm>
          <a:custGeom>
            <a:avLst/>
            <a:gdLst>
              <a:gd name="T0" fmla="*/ 114 w 333"/>
              <a:gd name="T1" fmla="*/ 29 h 334"/>
              <a:gd name="T2" fmla="*/ 304 w 333"/>
              <a:gd name="T3" fmla="*/ 114 h 334"/>
              <a:gd name="T4" fmla="*/ 219 w 333"/>
              <a:gd name="T5" fmla="*/ 304 h 334"/>
              <a:gd name="T6" fmla="*/ 29 w 333"/>
              <a:gd name="T7" fmla="*/ 220 h 334"/>
              <a:gd name="T8" fmla="*/ 114 w 333"/>
              <a:gd name="T9" fmla="*/ 29 h 334"/>
            </a:gdLst>
            <a:ahLst/>
            <a:cxnLst>
              <a:cxn ang="0">
                <a:pos x="T0" y="T1"/>
              </a:cxn>
              <a:cxn ang="0">
                <a:pos x="T2" y="T3"/>
              </a:cxn>
              <a:cxn ang="0">
                <a:pos x="T4" y="T5"/>
              </a:cxn>
              <a:cxn ang="0">
                <a:pos x="T6" y="T7"/>
              </a:cxn>
              <a:cxn ang="0">
                <a:pos x="T8" y="T9"/>
              </a:cxn>
            </a:cxnLst>
            <a:rect l="0" t="0" r="r" b="b"/>
            <a:pathLst>
              <a:path w="333" h="334">
                <a:moveTo>
                  <a:pt x="114" y="29"/>
                </a:moveTo>
                <a:cubicBezTo>
                  <a:pt x="190" y="0"/>
                  <a:pt x="275" y="38"/>
                  <a:pt x="304" y="114"/>
                </a:cubicBezTo>
                <a:cubicBezTo>
                  <a:pt x="333" y="190"/>
                  <a:pt x="295" y="275"/>
                  <a:pt x="219" y="304"/>
                </a:cubicBezTo>
                <a:cubicBezTo>
                  <a:pt x="143" y="334"/>
                  <a:pt x="58" y="296"/>
                  <a:pt x="29" y="220"/>
                </a:cubicBezTo>
                <a:cubicBezTo>
                  <a:pt x="0" y="144"/>
                  <a:pt x="38" y="59"/>
                  <a:pt x="114" y="29"/>
                </a:cubicBezTo>
                <a:close/>
              </a:path>
            </a:pathLst>
          </a:custGeom>
          <a:solidFill>
            <a:srgbClr val="00B0F0"/>
          </a:solidFill>
          <a:ln>
            <a:noFill/>
          </a:ln>
        </p:spPr>
        <p:txBody>
          <a:bodyPr vert="horz" wrap="square" lIns="287892" tIns="143946" rIns="287892" bIns="143946" numCol="1" anchor="ctr" anchorCtr="0" compatLnSpc="1">
            <a:prstTxWarp prst="textNoShape">
              <a:avLst/>
            </a:prstTxWarp>
          </a:bodyPr>
          <a:lstStyle/>
          <a:p>
            <a:pPr algn="ctr" defTabSz="2159118"/>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27" name="Freeform 9"/>
          <p:cNvSpPr>
            <a:spLocks/>
          </p:cNvSpPr>
          <p:nvPr/>
        </p:nvSpPr>
        <p:spPr bwMode="auto">
          <a:xfrm>
            <a:off x="5787931" y="2765613"/>
            <a:ext cx="1169282" cy="1194691"/>
          </a:xfrm>
          <a:custGeom>
            <a:avLst/>
            <a:gdLst>
              <a:gd name="T0" fmla="*/ 889 w 1007"/>
              <a:gd name="T1" fmla="*/ 363 h 1133"/>
              <a:gd name="T2" fmla="*/ 820 w 1007"/>
              <a:gd name="T3" fmla="*/ 377 h 1133"/>
              <a:gd name="T4" fmla="*/ 705 w 1007"/>
              <a:gd name="T5" fmla="*/ 336 h 1133"/>
              <a:gd name="T6" fmla="*/ 638 w 1007"/>
              <a:gd name="T7" fmla="*/ 213 h 1133"/>
              <a:gd name="T8" fmla="*/ 639 w 1007"/>
              <a:gd name="T9" fmla="*/ 163 h 1133"/>
              <a:gd name="T10" fmla="*/ 46 w 1007"/>
              <a:gd name="T11" fmla="*/ 0 h 1133"/>
              <a:gd name="T12" fmla="*/ 0 w 1007"/>
              <a:gd name="T13" fmla="*/ 1 h 1133"/>
              <a:gd name="T14" fmla="*/ 647 w 1007"/>
              <a:gd name="T15" fmla="*/ 1133 h 1133"/>
              <a:gd name="T16" fmla="*/ 1003 w 1007"/>
              <a:gd name="T17" fmla="*/ 514 h 1133"/>
              <a:gd name="T18" fmla="*/ 1007 w 1007"/>
              <a:gd name="T19" fmla="*/ 510 h 1133"/>
              <a:gd name="T20" fmla="*/ 889 w 1007"/>
              <a:gd name="T21" fmla="*/ 36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7" h="1133">
                <a:moveTo>
                  <a:pt x="889" y="363"/>
                </a:moveTo>
                <a:cubicBezTo>
                  <a:pt x="868" y="372"/>
                  <a:pt x="844" y="377"/>
                  <a:pt x="820" y="377"/>
                </a:cubicBezTo>
                <a:cubicBezTo>
                  <a:pt x="778" y="377"/>
                  <a:pt x="738" y="362"/>
                  <a:pt x="705" y="336"/>
                </a:cubicBezTo>
                <a:cubicBezTo>
                  <a:pt x="667" y="306"/>
                  <a:pt x="643" y="262"/>
                  <a:pt x="638" y="213"/>
                </a:cubicBezTo>
                <a:cubicBezTo>
                  <a:pt x="636" y="196"/>
                  <a:pt x="636" y="179"/>
                  <a:pt x="639" y="163"/>
                </a:cubicBezTo>
                <a:cubicBezTo>
                  <a:pt x="465" y="59"/>
                  <a:pt x="263" y="0"/>
                  <a:pt x="46" y="0"/>
                </a:cubicBezTo>
                <a:cubicBezTo>
                  <a:pt x="31" y="0"/>
                  <a:pt x="16" y="0"/>
                  <a:pt x="0" y="1"/>
                </a:cubicBezTo>
                <a:cubicBezTo>
                  <a:pt x="647" y="1133"/>
                  <a:pt x="647" y="1133"/>
                  <a:pt x="647" y="1133"/>
                </a:cubicBezTo>
                <a:cubicBezTo>
                  <a:pt x="1003" y="514"/>
                  <a:pt x="1003" y="514"/>
                  <a:pt x="1003" y="514"/>
                </a:cubicBezTo>
                <a:cubicBezTo>
                  <a:pt x="1004" y="512"/>
                  <a:pt x="1006" y="511"/>
                  <a:pt x="1007" y="510"/>
                </a:cubicBezTo>
                <a:cubicBezTo>
                  <a:pt x="972" y="458"/>
                  <a:pt x="932" y="409"/>
                  <a:pt x="889" y="363"/>
                </a:cubicBez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algn="ctr" defTabSz="2159118"/>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1" name="Freeform 15"/>
          <p:cNvSpPr>
            <a:spLocks/>
          </p:cNvSpPr>
          <p:nvPr/>
        </p:nvSpPr>
        <p:spPr bwMode="auto">
          <a:xfrm>
            <a:off x="6217342" y="3328859"/>
            <a:ext cx="971871" cy="1196989"/>
          </a:xfrm>
          <a:custGeom>
            <a:avLst/>
            <a:gdLst>
              <a:gd name="T0" fmla="*/ 756 w 837"/>
              <a:gd name="T1" fmla="*/ 921 h 1135"/>
              <a:gd name="T2" fmla="*/ 722 w 837"/>
              <a:gd name="T3" fmla="*/ 785 h 1135"/>
              <a:gd name="T4" fmla="*/ 837 w 837"/>
              <a:gd name="T5" fmla="*/ 640 h 1135"/>
              <a:gd name="T6" fmla="*/ 837 w 837"/>
              <a:gd name="T7" fmla="*/ 627 h 1135"/>
              <a:gd name="T8" fmla="*/ 653 w 837"/>
              <a:gd name="T9" fmla="*/ 0 h 1135"/>
              <a:gd name="T10" fmla="*/ 291 w 837"/>
              <a:gd name="T11" fmla="*/ 629 h 1135"/>
              <a:gd name="T12" fmla="*/ 286 w 837"/>
              <a:gd name="T13" fmla="*/ 637 h 1135"/>
              <a:gd name="T14" fmla="*/ 0 w 837"/>
              <a:gd name="T15" fmla="*/ 1134 h 1135"/>
              <a:gd name="T16" fmla="*/ 715 w 837"/>
              <a:gd name="T17" fmla="*/ 1134 h 1135"/>
              <a:gd name="T18" fmla="*/ 720 w 837"/>
              <a:gd name="T19" fmla="*/ 1135 h 1135"/>
              <a:gd name="T20" fmla="*/ 790 w 837"/>
              <a:gd name="T21" fmla="*/ 955 h 1135"/>
              <a:gd name="T22" fmla="*/ 756 w 837"/>
              <a:gd name="T23" fmla="*/ 921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7" h="1135">
                <a:moveTo>
                  <a:pt x="756" y="921"/>
                </a:moveTo>
                <a:cubicBezTo>
                  <a:pt x="727" y="881"/>
                  <a:pt x="715" y="833"/>
                  <a:pt x="722" y="785"/>
                </a:cubicBezTo>
                <a:cubicBezTo>
                  <a:pt x="731" y="718"/>
                  <a:pt x="777" y="664"/>
                  <a:pt x="837" y="640"/>
                </a:cubicBezTo>
                <a:cubicBezTo>
                  <a:pt x="837" y="636"/>
                  <a:pt x="837" y="631"/>
                  <a:pt x="837" y="627"/>
                </a:cubicBezTo>
                <a:cubicBezTo>
                  <a:pt x="837" y="396"/>
                  <a:pt x="770" y="181"/>
                  <a:pt x="653" y="0"/>
                </a:cubicBezTo>
                <a:cubicBezTo>
                  <a:pt x="291" y="629"/>
                  <a:pt x="291" y="629"/>
                  <a:pt x="291" y="629"/>
                </a:cubicBezTo>
                <a:cubicBezTo>
                  <a:pt x="290" y="632"/>
                  <a:pt x="289" y="635"/>
                  <a:pt x="286" y="637"/>
                </a:cubicBezTo>
                <a:cubicBezTo>
                  <a:pt x="0" y="1134"/>
                  <a:pt x="0" y="1134"/>
                  <a:pt x="0" y="1134"/>
                </a:cubicBezTo>
                <a:cubicBezTo>
                  <a:pt x="715" y="1134"/>
                  <a:pt x="715" y="1134"/>
                  <a:pt x="715" y="1134"/>
                </a:cubicBezTo>
                <a:cubicBezTo>
                  <a:pt x="717" y="1134"/>
                  <a:pt x="719" y="1134"/>
                  <a:pt x="720" y="1135"/>
                </a:cubicBezTo>
                <a:cubicBezTo>
                  <a:pt x="748" y="1078"/>
                  <a:pt x="772" y="1018"/>
                  <a:pt x="790" y="955"/>
                </a:cubicBezTo>
                <a:cubicBezTo>
                  <a:pt x="777" y="946"/>
                  <a:pt x="766" y="934"/>
                  <a:pt x="756" y="921"/>
                </a:cubicBez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algn="ctr" defTabSz="2159118"/>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2" name="Freeform 21"/>
          <p:cNvSpPr>
            <a:spLocks/>
          </p:cNvSpPr>
          <p:nvPr/>
        </p:nvSpPr>
        <p:spPr bwMode="auto">
          <a:xfrm>
            <a:off x="5516280" y="4552669"/>
            <a:ext cx="1521921" cy="658268"/>
          </a:xfrm>
          <a:custGeom>
            <a:avLst/>
            <a:gdLst>
              <a:gd name="T0" fmla="*/ 581 w 1311"/>
              <a:gd name="T1" fmla="*/ 0 h 624"/>
              <a:gd name="T2" fmla="*/ 581 w 1311"/>
              <a:gd name="T3" fmla="*/ 0 h 624"/>
              <a:gd name="T4" fmla="*/ 581 w 1311"/>
              <a:gd name="T5" fmla="*/ 0 h 624"/>
              <a:gd name="T6" fmla="*/ 0 w 1311"/>
              <a:gd name="T7" fmla="*/ 0 h 624"/>
              <a:gd name="T8" fmla="*/ 354 w 1311"/>
              <a:gd name="T9" fmla="*/ 618 h 624"/>
              <a:gd name="T10" fmla="*/ 356 w 1311"/>
              <a:gd name="T11" fmla="*/ 624 h 624"/>
              <a:gd name="T12" fmla="*/ 553 w 1311"/>
              <a:gd name="T13" fmla="*/ 594 h 624"/>
              <a:gd name="T14" fmla="*/ 661 w 1311"/>
              <a:gd name="T15" fmla="*/ 468 h 624"/>
              <a:gd name="T16" fmla="*/ 826 w 1311"/>
              <a:gd name="T17" fmla="*/ 491 h 624"/>
              <a:gd name="T18" fmla="*/ 1311 w 1311"/>
              <a:gd name="T19" fmla="*/ 0 h 624"/>
              <a:gd name="T20" fmla="*/ 581 w 1311"/>
              <a:gd name="T2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1" h="624">
                <a:moveTo>
                  <a:pt x="581" y="0"/>
                </a:moveTo>
                <a:cubicBezTo>
                  <a:pt x="581" y="0"/>
                  <a:pt x="581" y="0"/>
                  <a:pt x="581" y="0"/>
                </a:cubicBezTo>
                <a:cubicBezTo>
                  <a:pt x="581" y="0"/>
                  <a:pt x="581" y="0"/>
                  <a:pt x="581" y="0"/>
                </a:cubicBezTo>
                <a:cubicBezTo>
                  <a:pt x="0" y="0"/>
                  <a:pt x="0" y="0"/>
                  <a:pt x="0" y="0"/>
                </a:cubicBezTo>
                <a:cubicBezTo>
                  <a:pt x="354" y="618"/>
                  <a:pt x="354" y="618"/>
                  <a:pt x="354" y="618"/>
                </a:cubicBezTo>
                <a:cubicBezTo>
                  <a:pt x="355" y="620"/>
                  <a:pt x="355" y="622"/>
                  <a:pt x="356" y="624"/>
                </a:cubicBezTo>
                <a:cubicBezTo>
                  <a:pt x="423" y="620"/>
                  <a:pt x="489" y="610"/>
                  <a:pt x="553" y="594"/>
                </a:cubicBezTo>
                <a:cubicBezTo>
                  <a:pt x="564" y="539"/>
                  <a:pt x="603" y="490"/>
                  <a:pt x="661" y="468"/>
                </a:cubicBezTo>
                <a:cubicBezTo>
                  <a:pt x="718" y="446"/>
                  <a:pt x="780" y="456"/>
                  <a:pt x="826" y="491"/>
                </a:cubicBezTo>
                <a:cubicBezTo>
                  <a:pt x="1033" y="380"/>
                  <a:pt x="1203" y="209"/>
                  <a:pt x="1311" y="0"/>
                </a:cubicBezTo>
                <a:lnTo>
                  <a:pt x="581" y="0"/>
                </a:ln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algn="ctr" defTabSz="2159118"/>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3" name="Freeform 27"/>
          <p:cNvSpPr>
            <a:spLocks/>
          </p:cNvSpPr>
          <p:nvPr/>
        </p:nvSpPr>
        <p:spPr bwMode="auto">
          <a:xfrm>
            <a:off x="4718197" y="4013947"/>
            <a:ext cx="1177718" cy="1200056"/>
          </a:xfrm>
          <a:custGeom>
            <a:avLst/>
            <a:gdLst>
              <a:gd name="T0" fmla="*/ 364 w 1014"/>
              <a:gd name="T1" fmla="*/ 0 h 1138"/>
              <a:gd name="T2" fmla="*/ 4 w 1014"/>
              <a:gd name="T3" fmla="*/ 614 h 1138"/>
              <a:gd name="T4" fmla="*/ 0 w 1014"/>
              <a:gd name="T5" fmla="*/ 619 h 1138"/>
              <a:gd name="T6" fmla="*/ 127 w 1014"/>
              <a:gd name="T7" fmla="*/ 777 h 1138"/>
              <a:gd name="T8" fmla="*/ 187 w 1014"/>
              <a:gd name="T9" fmla="*/ 767 h 1138"/>
              <a:gd name="T10" fmla="*/ 301 w 1014"/>
              <a:gd name="T11" fmla="*/ 808 h 1138"/>
              <a:gd name="T12" fmla="*/ 369 w 1014"/>
              <a:gd name="T13" fmla="*/ 972 h 1138"/>
              <a:gd name="T14" fmla="*/ 967 w 1014"/>
              <a:gd name="T15" fmla="*/ 1138 h 1138"/>
              <a:gd name="T16" fmla="*/ 1014 w 1014"/>
              <a:gd name="T17" fmla="*/ 1137 h 1138"/>
              <a:gd name="T18" fmla="*/ 364 w 1014"/>
              <a:gd name="T19"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4" h="1138">
                <a:moveTo>
                  <a:pt x="364" y="0"/>
                </a:moveTo>
                <a:cubicBezTo>
                  <a:pt x="4" y="614"/>
                  <a:pt x="4" y="614"/>
                  <a:pt x="4" y="614"/>
                </a:cubicBezTo>
                <a:cubicBezTo>
                  <a:pt x="3" y="616"/>
                  <a:pt x="2" y="618"/>
                  <a:pt x="0" y="619"/>
                </a:cubicBezTo>
                <a:cubicBezTo>
                  <a:pt x="38" y="675"/>
                  <a:pt x="80" y="728"/>
                  <a:pt x="127" y="777"/>
                </a:cubicBezTo>
                <a:cubicBezTo>
                  <a:pt x="146" y="771"/>
                  <a:pt x="166" y="767"/>
                  <a:pt x="187" y="767"/>
                </a:cubicBezTo>
                <a:cubicBezTo>
                  <a:pt x="228" y="767"/>
                  <a:pt x="269" y="782"/>
                  <a:pt x="301" y="808"/>
                </a:cubicBezTo>
                <a:cubicBezTo>
                  <a:pt x="352" y="848"/>
                  <a:pt x="376" y="911"/>
                  <a:pt x="369" y="972"/>
                </a:cubicBezTo>
                <a:cubicBezTo>
                  <a:pt x="543" y="1077"/>
                  <a:pt x="748" y="1138"/>
                  <a:pt x="967" y="1138"/>
                </a:cubicBezTo>
                <a:cubicBezTo>
                  <a:pt x="983" y="1138"/>
                  <a:pt x="998" y="1137"/>
                  <a:pt x="1014" y="1137"/>
                </a:cubicBezTo>
                <a:cubicBezTo>
                  <a:pt x="364" y="0"/>
                  <a:pt x="364" y="0"/>
                  <a:pt x="364" y="0"/>
                </a:cubicBezTo>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algn="ctr" defTabSz="2159118"/>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4" name="Freeform 35"/>
          <p:cNvSpPr>
            <a:spLocks/>
          </p:cNvSpPr>
          <p:nvPr/>
        </p:nvSpPr>
        <p:spPr bwMode="auto">
          <a:xfrm>
            <a:off x="4494633" y="3453002"/>
            <a:ext cx="970183" cy="1187794"/>
          </a:xfrm>
          <a:custGeom>
            <a:avLst/>
            <a:gdLst>
              <a:gd name="T0" fmla="*/ 123 w 836"/>
              <a:gd name="T1" fmla="*/ 2 h 1126"/>
              <a:gd name="T2" fmla="*/ 117 w 836"/>
              <a:gd name="T3" fmla="*/ 0 h 1126"/>
              <a:gd name="T4" fmla="*/ 44 w 836"/>
              <a:gd name="T5" fmla="*/ 190 h 1126"/>
              <a:gd name="T6" fmla="*/ 73 w 836"/>
              <a:gd name="T7" fmla="*/ 221 h 1126"/>
              <a:gd name="T8" fmla="*/ 108 w 836"/>
              <a:gd name="T9" fmla="*/ 357 h 1126"/>
              <a:gd name="T10" fmla="*/ 0 w 836"/>
              <a:gd name="T11" fmla="*/ 499 h 1126"/>
              <a:gd name="T12" fmla="*/ 0 w 836"/>
              <a:gd name="T13" fmla="*/ 509 h 1126"/>
              <a:gd name="T14" fmla="*/ 177 w 836"/>
              <a:gd name="T15" fmla="*/ 1126 h 1126"/>
              <a:gd name="T16" fmla="*/ 836 w 836"/>
              <a:gd name="T17" fmla="*/ 2 h 1126"/>
              <a:gd name="T18" fmla="*/ 123 w 836"/>
              <a:gd name="T19" fmla="*/ 2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6" h="1126">
                <a:moveTo>
                  <a:pt x="123" y="2"/>
                </a:moveTo>
                <a:cubicBezTo>
                  <a:pt x="120" y="2"/>
                  <a:pt x="118" y="1"/>
                  <a:pt x="117" y="0"/>
                </a:cubicBezTo>
                <a:cubicBezTo>
                  <a:pt x="87" y="61"/>
                  <a:pt x="63" y="124"/>
                  <a:pt x="44" y="190"/>
                </a:cubicBezTo>
                <a:cubicBezTo>
                  <a:pt x="55" y="199"/>
                  <a:pt x="65" y="210"/>
                  <a:pt x="73" y="221"/>
                </a:cubicBezTo>
                <a:cubicBezTo>
                  <a:pt x="103" y="261"/>
                  <a:pt x="115" y="309"/>
                  <a:pt x="108" y="357"/>
                </a:cubicBezTo>
                <a:cubicBezTo>
                  <a:pt x="98" y="421"/>
                  <a:pt x="56" y="474"/>
                  <a:pt x="0" y="499"/>
                </a:cubicBezTo>
                <a:cubicBezTo>
                  <a:pt x="0" y="502"/>
                  <a:pt x="0" y="506"/>
                  <a:pt x="0" y="509"/>
                </a:cubicBezTo>
                <a:cubicBezTo>
                  <a:pt x="0" y="736"/>
                  <a:pt x="65" y="947"/>
                  <a:pt x="177" y="1126"/>
                </a:cubicBezTo>
                <a:cubicBezTo>
                  <a:pt x="836" y="2"/>
                  <a:pt x="836" y="2"/>
                  <a:pt x="836" y="2"/>
                </a:cubicBezTo>
                <a:cubicBezTo>
                  <a:pt x="123" y="2"/>
                  <a:pt x="123" y="2"/>
                  <a:pt x="123" y="2"/>
                </a:cubicBezTo>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algn="ctr" defTabSz="2159118"/>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5" name="Freeform 43"/>
          <p:cNvSpPr>
            <a:spLocks/>
          </p:cNvSpPr>
          <p:nvPr/>
        </p:nvSpPr>
        <p:spPr bwMode="auto">
          <a:xfrm>
            <a:off x="4645646" y="2768679"/>
            <a:ext cx="1520234" cy="658268"/>
          </a:xfrm>
          <a:custGeom>
            <a:avLst/>
            <a:gdLst>
              <a:gd name="T0" fmla="*/ 956 w 1310"/>
              <a:gd name="T1" fmla="*/ 4 h 624"/>
              <a:gd name="T2" fmla="*/ 955 w 1310"/>
              <a:gd name="T3" fmla="*/ 0 h 624"/>
              <a:gd name="T4" fmla="*/ 762 w 1310"/>
              <a:gd name="T5" fmla="*/ 28 h 624"/>
              <a:gd name="T6" fmla="*/ 748 w 1310"/>
              <a:gd name="T7" fmla="*/ 75 h 624"/>
              <a:gd name="T8" fmla="*/ 646 w 1310"/>
              <a:gd name="T9" fmla="*/ 171 h 624"/>
              <a:gd name="T10" fmla="*/ 581 w 1310"/>
              <a:gd name="T11" fmla="*/ 183 h 624"/>
              <a:gd name="T12" fmla="*/ 466 w 1310"/>
              <a:gd name="T13" fmla="*/ 143 h 624"/>
              <a:gd name="T14" fmla="*/ 0 w 1310"/>
              <a:gd name="T15" fmla="*/ 624 h 624"/>
              <a:gd name="T16" fmla="*/ 1310 w 1310"/>
              <a:gd name="T17" fmla="*/ 624 h 624"/>
              <a:gd name="T18" fmla="*/ 956 w 1310"/>
              <a:gd name="T19" fmla="*/ 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0" h="624">
                <a:moveTo>
                  <a:pt x="956" y="4"/>
                </a:moveTo>
                <a:cubicBezTo>
                  <a:pt x="955" y="3"/>
                  <a:pt x="955" y="1"/>
                  <a:pt x="955" y="0"/>
                </a:cubicBezTo>
                <a:cubicBezTo>
                  <a:pt x="889" y="4"/>
                  <a:pt x="824" y="14"/>
                  <a:pt x="762" y="28"/>
                </a:cubicBezTo>
                <a:cubicBezTo>
                  <a:pt x="759" y="44"/>
                  <a:pt x="755" y="60"/>
                  <a:pt x="748" y="75"/>
                </a:cubicBezTo>
                <a:cubicBezTo>
                  <a:pt x="728" y="119"/>
                  <a:pt x="692" y="154"/>
                  <a:pt x="646" y="171"/>
                </a:cubicBezTo>
                <a:cubicBezTo>
                  <a:pt x="625" y="179"/>
                  <a:pt x="603" y="183"/>
                  <a:pt x="581" y="183"/>
                </a:cubicBezTo>
                <a:cubicBezTo>
                  <a:pt x="539" y="183"/>
                  <a:pt x="498" y="169"/>
                  <a:pt x="466" y="143"/>
                </a:cubicBezTo>
                <a:cubicBezTo>
                  <a:pt x="268" y="254"/>
                  <a:pt x="105" y="421"/>
                  <a:pt x="0" y="624"/>
                </a:cubicBezTo>
                <a:cubicBezTo>
                  <a:pt x="1310" y="624"/>
                  <a:pt x="1310" y="624"/>
                  <a:pt x="1310" y="624"/>
                </a:cubicBezTo>
                <a:lnTo>
                  <a:pt x="956" y="4"/>
                </a:lnTo>
                <a:close/>
              </a:path>
            </a:pathLst>
          </a:custGeom>
          <a:gradFill flip="none" rotWithShape="1">
            <a:gsLst>
              <a:gs pos="100000">
                <a:sysClr val="window" lastClr="FFFFFF">
                  <a:lumMod val="75000"/>
                  <a:alpha val="20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algn="ctr" defTabSz="2159118"/>
            <a:endParaRPr lang="en-US" sz="1200" b="1" dirty="0">
              <a:solidFill>
                <a:srgbClr val="595757"/>
              </a:solidFill>
              <a:latin typeface="微软雅黑" panose="020B0503020204020204" pitchFamily="34" charset="-122"/>
              <a:ea typeface="微软雅黑" panose="020B0503020204020204" pitchFamily="34" charset="-122"/>
            </a:endParaRPr>
          </a:p>
        </p:txBody>
      </p:sp>
      <p:sp>
        <p:nvSpPr>
          <p:cNvPr id="236" name="Freeform 10"/>
          <p:cNvSpPr>
            <a:spLocks/>
          </p:cNvSpPr>
          <p:nvPr/>
        </p:nvSpPr>
        <p:spPr bwMode="auto">
          <a:xfrm>
            <a:off x="6547204" y="2793968"/>
            <a:ext cx="385543" cy="350208"/>
          </a:xfrm>
          <a:custGeom>
            <a:avLst/>
            <a:gdLst>
              <a:gd name="T0" fmla="*/ 74 w 332"/>
              <a:gd name="T1" fmla="*/ 281 h 332"/>
              <a:gd name="T2" fmla="*/ 51 w 332"/>
              <a:gd name="T3" fmla="*/ 74 h 332"/>
              <a:gd name="T4" fmla="*/ 258 w 332"/>
              <a:gd name="T5" fmla="*/ 51 h 332"/>
              <a:gd name="T6" fmla="*/ 281 w 332"/>
              <a:gd name="T7" fmla="*/ 258 h 332"/>
              <a:gd name="T8" fmla="*/ 74 w 332"/>
              <a:gd name="T9" fmla="*/ 281 h 332"/>
            </a:gdLst>
            <a:ahLst/>
            <a:cxnLst>
              <a:cxn ang="0">
                <a:pos x="T0" y="T1"/>
              </a:cxn>
              <a:cxn ang="0">
                <a:pos x="T2" y="T3"/>
              </a:cxn>
              <a:cxn ang="0">
                <a:pos x="T4" y="T5"/>
              </a:cxn>
              <a:cxn ang="0">
                <a:pos x="T6" y="T7"/>
              </a:cxn>
              <a:cxn ang="0">
                <a:pos x="T8" y="T9"/>
              </a:cxn>
            </a:cxnLst>
            <a:rect l="0" t="0" r="r" b="b"/>
            <a:pathLst>
              <a:path w="332" h="332">
                <a:moveTo>
                  <a:pt x="74" y="281"/>
                </a:moveTo>
                <a:cubicBezTo>
                  <a:pt x="10" y="230"/>
                  <a:pt x="0" y="138"/>
                  <a:pt x="51" y="74"/>
                </a:cubicBezTo>
                <a:cubicBezTo>
                  <a:pt x="102" y="11"/>
                  <a:pt x="194" y="0"/>
                  <a:pt x="258" y="51"/>
                </a:cubicBezTo>
                <a:cubicBezTo>
                  <a:pt x="321" y="102"/>
                  <a:pt x="332" y="195"/>
                  <a:pt x="281" y="258"/>
                </a:cubicBezTo>
                <a:cubicBezTo>
                  <a:pt x="230" y="322"/>
                  <a:pt x="137" y="332"/>
                  <a:pt x="74" y="281"/>
                </a:cubicBezTo>
                <a:close/>
              </a:path>
            </a:pathLst>
          </a:custGeom>
          <a:solidFill>
            <a:srgbClr val="00B0F0"/>
          </a:solidFill>
          <a:ln>
            <a:noFill/>
          </a:ln>
        </p:spPr>
        <p:txBody>
          <a:bodyPr vert="horz" wrap="square" lIns="287892" tIns="143946" rIns="287892" bIns="143946" numCol="1" anchor="ctr" anchorCtr="0" compatLnSpc="1">
            <a:prstTxWarp prst="textNoShape">
              <a:avLst/>
            </a:prstTxWarp>
          </a:bodyPr>
          <a:lstStyle/>
          <a:p>
            <a:pPr algn="ctr" defTabSz="2159118"/>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37" name="Freeform 16"/>
          <p:cNvSpPr>
            <a:spLocks/>
          </p:cNvSpPr>
          <p:nvPr/>
        </p:nvSpPr>
        <p:spPr bwMode="auto">
          <a:xfrm>
            <a:off x="7083757" y="4018545"/>
            <a:ext cx="365296" cy="331817"/>
          </a:xfrm>
          <a:custGeom>
            <a:avLst/>
            <a:gdLst>
              <a:gd name="T0" fmla="*/ 11 w 315"/>
              <a:gd name="T1" fmla="*/ 136 h 315"/>
              <a:gd name="T2" fmla="*/ 178 w 315"/>
              <a:gd name="T3" fmla="*/ 11 h 315"/>
              <a:gd name="T4" fmla="*/ 303 w 315"/>
              <a:gd name="T5" fmla="*/ 178 h 315"/>
              <a:gd name="T6" fmla="*/ 136 w 315"/>
              <a:gd name="T7" fmla="*/ 303 h 315"/>
              <a:gd name="T8" fmla="*/ 11 w 315"/>
              <a:gd name="T9" fmla="*/ 136 h 315"/>
            </a:gdLst>
            <a:ahLst/>
            <a:cxnLst>
              <a:cxn ang="0">
                <a:pos x="T0" y="T1"/>
              </a:cxn>
              <a:cxn ang="0">
                <a:pos x="T2" y="T3"/>
              </a:cxn>
              <a:cxn ang="0">
                <a:pos x="T4" y="T5"/>
              </a:cxn>
              <a:cxn ang="0">
                <a:pos x="T6" y="T7"/>
              </a:cxn>
              <a:cxn ang="0">
                <a:pos x="T8" y="T9"/>
              </a:cxn>
            </a:cxnLst>
            <a:rect l="0" t="0" r="r" b="b"/>
            <a:pathLst>
              <a:path w="315" h="315">
                <a:moveTo>
                  <a:pt x="11" y="136"/>
                </a:moveTo>
                <a:cubicBezTo>
                  <a:pt x="23" y="55"/>
                  <a:pt x="98" y="0"/>
                  <a:pt x="178" y="11"/>
                </a:cubicBezTo>
                <a:cubicBezTo>
                  <a:pt x="259" y="23"/>
                  <a:pt x="315" y="98"/>
                  <a:pt x="303" y="178"/>
                </a:cubicBezTo>
                <a:cubicBezTo>
                  <a:pt x="291" y="259"/>
                  <a:pt x="216" y="315"/>
                  <a:pt x="136" y="303"/>
                </a:cubicBezTo>
                <a:cubicBezTo>
                  <a:pt x="55" y="291"/>
                  <a:pt x="0" y="216"/>
                  <a:pt x="11" y="136"/>
                </a:cubicBezTo>
                <a:close/>
              </a:path>
            </a:pathLst>
          </a:custGeom>
          <a:solidFill>
            <a:srgbClr val="00B0F0"/>
          </a:solidFill>
          <a:ln>
            <a:noFill/>
          </a:ln>
        </p:spPr>
        <p:txBody>
          <a:bodyPr vert="horz" wrap="square" lIns="287892" tIns="143946" rIns="287892" bIns="143946" numCol="1" anchor="ctr" anchorCtr="0" compatLnSpc="1">
            <a:prstTxWarp prst="textNoShape">
              <a:avLst/>
            </a:prstTxWarp>
          </a:bodyPr>
          <a:lstStyle/>
          <a:p>
            <a:pPr algn="ctr" defTabSz="2159118"/>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38" name="Freeform 28"/>
          <p:cNvSpPr>
            <a:spLocks/>
          </p:cNvSpPr>
          <p:nvPr/>
        </p:nvSpPr>
        <p:spPr bwMode="auto">
          <a:xfrm>
            <a:off x="4742664" y="4842338"/>
            <a:ext cx="384698" cy="348675"/>
          </a:xfrm>
          <a:custGeom>
            <a:avLst/>
            <a:gdLst>
              <a:gd name="T0" fmla="*/ 258 w 331"/>
              <a:gd name="T1" fmla="*/ 51 h 331"/>
              <a:gd name="T2" fmla="*/ 281 w 331"/>
              <a:gd name="T3" fmla="*/ 258 h 331"/>
              <a:gd name="T4" fmla="*/ 74 w 331"/>
              <a:gd name="T5" fmla="*/ 281 h 331"/>
              <a:gd name="T6" fmla="*/ 51 w 331"/>
              <a:gd name="T7" fmla="*/ 74 h 331"/>
              <a:gd name="T8" fmla="*/ 258 w 331"/>
              <a:gd name="T9" fmla="*/ 51 h 331"/>
            </a:gdLst>
            <a:ahLst/>
            <a:cxnLst>
              <a:cxn ang="0">
                <a:pos x="T0" y="T1"/>
              </a:cxn>
              <a:cxn ang="0">
                <a:pos x="T2" y="T3"/>
              </a:cxn>
              <a:cxn ang="0">
                <a:pos x="T4" y="T5"/>
              </a:cxn>
              <a:cxn ang="0">
                <a:pos x="T6" y="T7"/>
              </a:cxn>
              <a:cxn ang="0">
                <a:pos x="T8" y="T9"/>
              </a:cxn>
            </a:cxnLst>
            <a:rect l="0" t="0" r="r" b="b"/>
            <a:pathLst>
              <a:path w="331" h="331">
                <a:moveTo>
                  <a:pt x="258" y="51"/>
                </a:moveTo>
                <a:cubicBezTo>
                  <a:pt x="321" y="102"/>
                  <a:pt x="331" y="194"/>
                  <a:pt x="281" y="258"/>
                </a:cubicBezTo>
                <a:cubicBezTo>
                  <a:pt x="230" y="321"/>
                  <a:pt x="137" y="331"/>
                  <a:pt x="74" y="281"/>
                </a:cubicBezTo>
                <a:cubicBezTo>
                  <a:pt x="10" y="230"/>
                  <a:pt x="0" y="137"/>
                  <a:pt x="51" y="74"/>
                </a:cubicBezTo>
                <a:cubicBezTo>
                  <a:pt x="101" y="10"/>
                  <a:pt x="194" y="0"/>
                  <a:pt x="258" y="51"/>
                </a:cubicBezTo>
                <a:close/>
              </a:path>
            </a:pathLst>
          </a:custGeom>
          <a:solidFill>
            <a:srgbClr val="00B0F0"/>
          </a:solidFill>
          <a:ln>
            <a:noFill/>
          </a:ln>
        </p:spPr>
        <p:txBody>
          <a:bodyPr vert="horz" wrap="square" lIns="287892" tIns="143946" rIns="287892" bIns="143946" numCol="1" anchor="ctr" anchorCtr="0" compatLnSpc="1">
            <a:prstTxWarp prst="textNoShape">
              <a:avLst/>
            </a:prstTxWarp>
          </a:bodyPr>
          <a:lstStyle/>
          <a:p>
            <a:pPr algn="ctr" defTabSz="2159118"/>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43" name="Freeform 36"/>
          <p:cNvSpPr>
            <a:spLocks/>
          </p:cNvSpPr>
          <p:nvPr/>
        </p:nvSpPr>
        <p:spPr bwMode="auto">
          <a:xfrm>
            <a:off x="4226358" y="3635385"/>
            <a:ext cx="365296" cy="332583"/>
          </a:xfrm>
          <a:custGeom>
            <a:avLst/>
            <a:gdLst>
              <a:gd name="T0" fmla="*/ 303 w 315"/>
              <a:gd name="T1" fmla="*/ 179 h 315"/>
              <a:gd name="T2" fmla="*/ 136 w 315"/>
              <a:gd name="T3" fmla="*/ 304 h 315"/>
              <a:gd name="T4" fmla="*/ 12 w 315"/>
              <a:gd name="T5" fmla="*/ 137 h 315"/>
              <a:gd name="T6" fmla="*/ 179 w 315"/>
              <a:gd name="T7" fmla="*/ 12 h 315"/>
              <a:gd name="T8" fmla="*/ 303 w 315"/>
              <a:gd name="T9" fmla="*/ 179 h 315"/>
            </a:gdLst>
            <a:ahLst/>
            <a:cxnLst>
              <a:cxn ang="0">
                <a:pos x="T0" y="T1"/>
              </a:cxn>
              <a:cxn ang="0">
                <a:pos x="T2" y="T3"/>
              </a:cxn>
              <a:cxn ang="0">
                <a:pos x="T4" y="T5"/>
              </a:cxn>
              <a:cxn ang="0">
                <a:pos x="T6" y="T7"/>
              </a:cxn>
              <a:cxn ang="0">
                <a:pos x="T8" y="T9"/>
              </a:cxn>
            </a:cxnLst>
            <a:rect l="0" t="0" r="r" b="b"/>
            <a:pathLst>
              <a:path w="315" h="315">
                <a:moveTo>
                  <a:pt x="303" y="179"/>
                </a:moveTo>
                <a:cubicBezTo>
                  <a:pt x="291" y="260"/>
                  <a:pt x="216" y="315"/>
                  <a:pt x="136" y="304"/>
                </a:cubicBezTo>
                <a:cubicBezTo>
                  <a:pt x="56" y="292"/>
                  <a:pt x="0" y="217"/>
                  <a:pt x="12" y="137"/>
                </a:cubicBezTo>
                <a:cubicBezTo>
                  <a:pt x="23" y="56"/>
                  <a:pt x="98" y="0"/>
                  <a:pt x="179" y="12"/>
                </a:cubicBezTo>
                <a:cubicBezTo>
                  <a:pt x="259" y="24"/>
                  <a:pt x="315" y="99"/>
                  <a:pt x="303" y="179"/>
                </a:cubicBezTo>
                <a:close/>
              </a:path>
            </a:pathLst>
          </a:custGeom>
          <a:solidFill>
            <a:srgbClr val="00B0F0"/>
          </a:solidFill>
          <a:ln>
            <a:noFill/>
          </a:ln>
        </p:spPr>
        <p:txBody>
          <a:bodyPr vert="horz" wrap="square" lIns="287892" tIns="143946" rIns="287892" bIns="143946" numCol="1" anchor="ctr" anchorCtr="0" compatLnSpc="1">
            <a:prstTxWarp prst="textNoShape">
              <a:avLst/>
            </a:prstTxWarp>
          </a:bodyPr>
          <a:lstStyle/>
          <a:p>
            <a:pPr algn="ctr" defTabSz="2159118"/>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44" name="Freeform 44"/>
          <p:cNvSpPr>
            <a:spLocks/>
          </p:cNvSpPr>
          <p:nvPr/>
        </p:nvSpPr>
        <p:spPr bwMode="auto">
          <a:xfrm>
            <a:off x="5125676" y="2592427"/>
            <a:ext cx="387230" cy="352507"/>
          </a:xfrm>
          <a:custGeom>
            <a:avLst/>
            <a:gdLst>
              <a:gd name="T0" fmla="*/ 219 w 333"/>
              <a:gd name="T1" fmla="*/ 305 h 334"/>
              <a:gd name="T2" fmla="*/ 29 w 333"/>
              <a:gd name="T3" fmla="*/ 220 h 334"/>
              <a:gd name="T4" fmla="*/ 114 w 333"/>
              <a:gd name="T5" fmla="*/ 30 h 334"/>
              <a:gd name="T6" fmla="*/ 304 w 333"/>
              <a:gd name="T7" fmla="*/ 114 h 334"/>
              <a:gd name="T8" fmla="*/ 219 w 333"/>
              <a:gd name="T9" fmla="*/ 305 h 334"/>
            </a:gdLst>
            <a:ahLst/>
            <a:cxnLst>
              <a:cxn ang="0">
                <a:pos x="T0" y="T1"/>
              </a:cxn>
              <a:cxn ang="0">
                <a:pos x="T2" y="T3"/>
              </a:cxn>
              <a:cxn ang="0">
                <a:pos x="T4" y="T5"/>
              </a:cxn>
              <a:cxn ang="0">
                <a:pos x="T6" y="T7"/>
              </a:cxn>
              <a:cxn ang="0">
                <a:pos x="T8" y="T9"/>
              </a:cxn>
            </a:cxnLst>
            <a:rect l="0" t="0" r="r" b="b"/>
            <a:pathLst>
              <a:path w="333" h="334">
                <a:moveTo>
                  <a:pt x="219" y="305"/>
                </a:moveTo>
                <a:cubicBezTo>
                  <a:pt x="143" y="334"/>
                  <a:pt x="58" y="296"/>
                  <a:pt x="29" y="220"/>
                </a:cubicBezTo>
                <a:cubicBezTo>
                  <a:pt x="0" y="144"/>
                  <a:pt x="38" y="59"/>
                  <a:pt x="114" y="30"/>
                </a:cubicBezTo>
                <a:cubicBezTo>
                  <a:pt x="190" y="0"/>
                  <a:pt x="275" y="38"/>
                  <a:pt x="304" y="114"/>
                </a:cubicBezTo>
                <a:cubicBezTo>
                  <a:pt x="333" y="190"/>
                  <a:pt x="295" y="275"/>
                  <a:pt x="219" y="305"/>
                </a:cubicBezTo>
                <a:close/>
              </a:path>
            </a:pathLst>
          </a:custGeom>
          <a:solidFill>
            <a:srgbClr val="00B0F0"/>
          </a:solidFill>
          <a:ln>
            <a:noFill/>
          </a:ln>
        </p:spPr>
        <p:txBody>
          <a:bodyPr vert="horz" wrap="square" lIns="287892" tIns="143946" rIns="287892" bIns="143946" numCol="1" anchor="ctr" anchorCtr="0" compatLnSpc="1">
            <a:prstTxWarp prst="textNoShape">
              <a:avLst/>
            </a:prstTxWarp>
          </a:bodyPr>
          <a:lstStyle/>
          <a:p>
            <a:pPr algn="ctr" defTabSz="2159118"/>
            <a:endParaRPr lang="en-US" sz="1200" b="1" dirty="0">
              <a:solidFill>
                <a:prstClr val="white"/>
              </a:solidFill>
              <a:latin typeface="思源黑体 Light" panose="020B0300000000000000" pitchFamily="34" charset="-122"/>
              <a:ea typeface="思源黑体 Light" panose="020B0300000000000000" pitchFamily="34" charset="-122"/>
            </a:endParaRPr>
          </a:p>
        </p:txBody>
      </p:sp>
      <p:sp>
        <p:nvSpPr>
          <p:cNvPr id="245" name="矩形 244"/>
          <p:cNvSpPr/>
          <p:nvPr/>
        </p:nvSpPr>
        <p:spPr>
          <a:xfrm>
            <a:off x="4572453" y="3606122"/>
            <a:ext cx="689613" cy="542881"/>
          </a:xfrm>
          <a:prstGeom prst="rect">
            <a:avLst/>
          </a:prstGeom>
        </p:spPr>
        <p:txBody>
          <a:bodyPr wrap="square">
            <a:spAutoFit/>
          </a:bodyPr>
          <a:lstStyle/>
          <a:p>
            <a:pPr algn="ctr" defTabSz="2159118"/>
            <a:r>
              <a:rPr lang="zh-CN" altLang="en-US" sz="1200" b="1" dirty="0">
                <a:solidFill>
                  <a:prstClr val="black"/>
                </a:solidFill>
                <a:ea typeface="微软雅黑" pitchFamily="34" charset="-122"/>
                <a:cs typeface="Arial" pitchFamily="34" charset="0"/>
              </a:rPr>
              <a:t>开发者</a:t>
            </a:r>
          </a:p>
          <a:p>
            <a:pPr algn="ctr" defTabSz="2159118"/>
            <a:r>
              <a:rPr lang="zh-CN" altLang="en-US" sz="1200" b="1" dirty="0">
                <a:solidFill>
                  <a:prstClr val="black"/>
                </a:solidFill>
                <a:ea typeface="微软雅黑" pitchFamily="34" charset="-122"/>
                <a:cs typeface="Arial" pitchFamily="34" charset="0"/>
              </a:rPr>
              <a:t>生态</a:t>
            </a:r>
          </a:p>
        </p:txBody>
      </p:sp>
      <p:sp>
        <p:nvSpPr>
          <p:cNvPr id="246" name="矩形 245"/>
          <p:cNvSpPr/>
          <p:nvPr/>
        </p:nvSpPr>
        <p:spPr>
          <a:xfrm>
            <a:off x="4842465" y="4417982"/>
            <a:ext cx="689613" cy="542881"/>
          </a:xfrm>
          <a:prstGeom prst="rect">
            <a:avLst/>
          </a:prstGeom>
        </p:spPr>
        <p:txBody>
          <a:bodyPr wrap="square">
            <a:spAutoFit/>
          </a:bodyPr>
          <a:lstStyle/>
          <a:p>
            <a:pPr algn="ctr" defTabSz="2159118"/>
            <a:r>
              <a:rPr lang="zh-CN" altLang="en-US" sz="1200" b="1" dirty="0">
                <a:solidFill>
                  <a:prstClr val="black"/>
                </a:solidFill>
                <a:ea typeface="微软雅黑" pitchFamily="34" charset="-122"/>
                <a:cs typeface="Arial" pitchFamily="34" charset="0"/>
              </a:rPr>
              <a:t>社区</a:t>
            </a:r>
            <a:endParaRPr lang="en-US" altLang="zh-CN" sz="1200" b="1" dirty="0">
              <a:solidFill>
                <a:prstClr val="black"/>
              </a:solidFill>
              <a:ea typeface="微软雅黑" pitchFamily="34" charset="-122"/>
              <a:cs typeface="Arial" pitchFamily="34" charset="0"/>
            </a:endParaRPr>
          </a:p>
          <a:p>
            <a:pPr algn="ctr" defTabSz="2159118"/>
            <a:r>
              <a:rPr lang="zh-CN" altLang="en-US" sz="1200" b="1" dirty="0">
                <a:solidFill>
                  <a:prstClr val="black"/>
                </a:solidFill>
                <a:ea typeface="微软雅黑" pitchFamily="34" charset="-122"/>
                <a:cs typeface="Arial" pitchFamily="34" charset="0"/>
              </a:rPr>
              <a:t>建设</a:t>
            </a:r>
          </a:p>
        </p:txBody>
      </p:sp>
      <p:sp>
        <p:nvSpPr>
          <p:cNvPr id="248" name="矩形 247"/>
          <p:cNvSpPr/>
          <p:nvPr/>
        </p:nvSpPr>
        <p:spPr>
          <a:xfrm>
            <a:off x="5935323" y="4539543"/>
            <a:ext cx="689613" cy="542881"/>
          </a:xfrm>
          <a:prstGeom prst="rect">
            <a:avLst/>
          </a:prstGeom>
        </p:spPr>
        <p:txBody>
          <a:bodyPr wrap="square">
            <a:spAutoFit/>
          </a:bodyPr>
          <a:lstStyle/>
          <a:p>
            <a:pPr algn="ctr" defTabSz="2159118"/>
            <a:r>
              <a:rPr lang="zh-CN" altLang="en-US" sz="1200" b="1" dirty="0">
                <a:solidFill>
                  <a:prstClr val="black"/>
                </a:solidFill>
                <a:ea typeface="微软雅黑" pitchFamily="34" charset="-122"/>
                <a:cs typeface="Arial" pitchFamily="34" charset="0"/>
              </a:rPr>
              <a:t>伙伴</a:t>
            </a:r>
            <a:endParaRPr lang="en-US" altLang="zh-CN" sz="1200" b="1" dirty="0">
              <a:solidFill>
                <a:prstClr val="black"/>
              </a:solidFill>
              <a:ea typeface="微软雅黑" pitchFamily="34" charset="-122"/>
              <a:cs typeface="Arial" pitchFamily="34" charset="0"/>
            </a:endParaRPr>
          </a:p>
          <a:p>
            <a:pPr algn="ctr" defTabSz="2159118"/>
            <a:r>
              <a:rPr lang="zh-CN" altLang="en-US" sz="1200" b="1" dirty="0">
                <a:solidFill>
                  <a:prstClr val="black"/>
                </a:solidFill>
                <a:ea typeface="微软雅黑" pitchFamily="34" charset="-122"/>
                <a:cs typeface="Arial" pitchFamily="34" charset="0"/>
              </a:rPr>
              <a:t>生态</a:t>
            </a:r>
          </a:p>
        </p:txBody>
      </p:sp>
      <p:sp>
        <p:nvSpPr>
          <p:cNvPr id="253" name="矩形 252"/>
          <p:cNvSpPr/>
          <p:nvPr/>
        </p:nvSpPr>
        <p:spPr>
          <a:xfrm>
            <a:off x="6417524" y="3956610"/>
            <a:ext cx="689613" cy="542881"/>
          </a:xfrm>
          <a:prstGeom prst="rect">
            <a:avLst/>
          </a:prstGeom>
        </p:spPr>
        <p:txBody>
          <a:bodyPr wrap="square">
            <a:spAutoFit/>
          </a:bodyPr>
          <a:lstStyle/>
          <a:p>
            <a:pPr algn="ctr" defTabSz="2159118"/>
            <a:r>
              <a:rPr lang="zh-CN" altLang="en-US" sz="1200" b="1" dirty="0">
                <a:solidFill>
                  <a:prstClr val="black"/>
                </a:solidFill>
                <a:ea typeface="微软雅黑" pitchFamily="34" charset="-122"/>
                <a:cs typeface="Arial" pitchFamily="34" charset="0"/>
              </a:rPr>
              <a:t>产业</a:t>
            </a:r>
          </a:p>
          <a:p>
            <a:pPr algn="ctr" defTabSz="2159118"/>
            <a:r>
              <a:rPr lang="zh-CN" altLang="en-US" sz="1200" b="1" dirty="0">
                <a:solidFill>
                  <a:prstClr val="black"/>
                </a:solidFill>
                <a:ea typeface="微软雅黑" pitchFamily="34" charset="-122"/>
                <a:cs typeface="Arial" pitchFamily="34" charset="0"/>
              </a:rPr>
              <a:t>生态</a:t>
            </a:r>
          </a:p>
        </p:txBody>
      </p:sp>
      <p:sp>
        <p:nvSpPr>
          <p:cNvPr id="254" name="矩形 253"/>
          <p:cNvSpPr/>
          <p:nvPr/>
        </p:nvSpPr>
        <p:spPr>
          <a:xfrm>
            <a:off x="6140422" y="3198467"/>
            <a:ext cx="689613" cy="542881"/>
          </a:xfrm>
          <a:prstGeom prst="rect">
            <a:avLst/>
          </a:prstGeom>
        </p:spPr>
        <p:txBody>
          <a:bodyPr wrap="square">
            <a:spAutoFit/>
          </a:bodyPr>
          <a:lstStyle/>
          <a:p>
            <a:pPr algn="ctr" defTabSz="2159118"/>
            <a:r>
              <a:rPr lang="zh-CN" altLang="en-US" sz="1200" b="1" dirty="0">
                <a:solidFill>
                  <a:prstClr val="black"/>
                </a:solidFill>
                <a:ea typeface="微软雅黑" pitchFamily="34" charset="-122"/>
                <a:cs typeface="Arial" pitchFamily="34" charset="0"/>
              </a:rPr>
              <a:t>高校</a:t>
            </a:r>
          </a:p>
          <a:p>
            <a:pPr algn="ctr" defTabSz="2159118"/>
            <a:r>
              <a:rPr lang="zh-CN" altLang="en-US" sz="1200" b="1" dirty="0">
                <a:solidFill>
                  <a:prstClr val="black"/>
                </a:solidFill>
                <a:ea typeface="微软雅黑" pitchFamily="34" charset="-122"/>
                <a:cs typeface="Arial" pitchFamily="34" charset="0"/>
              </a:rPr>
              <a:t>合作</a:t>
            </a:r>
          </a:p>
        </p:txBody>
      </p:sp>
      <p:sp>
        <p:nvSpPr>
          <p:cNvPr id="260" name="矩形 259"/>
          <p:cNvSpPr/>
          <p:nvPr/>
        </p:nvSpPr>
        <p:spPr>
          <a:xfrm>
            <a:off x="5227454" y="2906053"/>
            <a:ext cx="689613" cy="542881"/>
          </a:xfrm>
          <a:prstGeom prst="rect">
            <a:avLst/>
          </a:prstGeom>
        </p:spPr>
        <p:txBody>
          <a:bodyPr wrap="square">
            <a:spAutoFit/>
          </a:bodyPr>
          <a:lstStyle/>
          <a:p>
            <a:pPr algn="ctr" defTabSz="2159118"/>
            <a:r>
              <a:rPr lang="zh-CN" altLang="en-US" sz="1200" b="1" dirty="0">
                <a:solidFill>
                  <a:prstClr val="black"/>
                </a:solidFill>
                <a:ea typeface="微软雅黑" pitchFamily="34" charset="-122"/>
                <a:cs typeface="Arial" pitchFamily="34" charset="0"/>
              </a:rPr>
              <a:t>技术</a:t>
            </a:r>
            <a:endParaRPr lang="en-US" altLang="zh-CN" sz="1200" b="1" dirty="0">
              <a:solidFill>
                <a:prstClr val="black"/>
              </a:solidFill>
              <a:ea typeface="微软雅黑" pitchFamily="34" charset="-122"/>
              <a:cs typeface="Arial" pitchFamily="34" charset="0"/>
            </a:endParaRPr>
          </a:p>
          <a:p>
            <a:pPr algn="ctr" defTabSz="2159118"/>
            <a:r>
              <a:rPr lang="zh-CN" altLang="en-US" sz="1200" b="1" dirty="0">
                <a:solidFill>
                  <a:prstClr val="black"/>
                </a:solidFill>
                <a:ea typeface="微软雅黑" pitchFamily="34" charset="-122"/>
                <a:cs typeface="Arial" pitchFamily="34" charset="0"/>
              </a:rPr>
              <a:t>生态</a:t>
            </a:r>
          </a:p>
        </p:txBody>
      </p:sp>
      <p:sp>
        <p:nvSpPr>
          <p:cNvPr id="261" name="Freeform 6"/>
          <p:cNvSpPr>
            <a:spLocks noChangeAspect="1" noEditPoints="1"/>
          </p:cNvSpPr>
          <p:nvPr/>
        </p:nvSpPr>
        <p:spPr bwMode="auto">
          <a:xfrm>
            <a:off x="5283611" y="3469077"/>
            <a:ext cx="1133914" cy="1058045"/>
          </a:xfrm>
          <a:custGeom>
            <a:avLst/>
            <a:gdLst/>
            <a:ahLst/>
            <a:cxnLst>
              <a:cxn ang="0">
                <a:pos x="720" y="13"/>
              </a:cxn>
              <a:cxn ang="0">
                <a:pos x="132" y="1188"/>
              </a:cxn>
              <a:cxn ang="0">
                <a:pos x="1177" y="1395"/>
              </a:cxn>
              <a:cxn ang="0">
                <a:pos x="925" y="1329"/>
              </a:cxn>
              <a:cxn ang="0">
                <a:pos x="904" y="1336"/>
              </a:cxn>
              <a:cxn ang="0">
                <a:pos x="284" y="1370"/>
              </a:cxn>
              <a:cxn ang="0">
                <a:pos x="629" y="95"/>
              </a:cxn>
              <a:cxn ang="0">
                <a:pos x="944" y="77"/>
              </a:cxn>
              <a:cxn ang="0">
                <a:pos x="1208" y="277"/>
              </a:cxn>
              <a:cxn ang="0">
                <a:pos x="1453" y="749"/>
              </a:cxn>
              <a:cxn ang="0">
                <a:pos x="1231" y="1187"/>
              </a:cxn>
              <a:cxn ang="0">
                <a:pos x="298" y="994"/>
              </a:cxn>
              <a:cxn ang="0">
                <a:pos x="91" y="770"/>
              </a:cxn>
              <a:cxn ang="0">
                <a:pos x="1288" y="356"/>
              </a:cxn>
              <a:cxn ang="0">
                <a:pos x="1285" y="429"/>
              </a:cxn>
              <a:cxn ang="0">
                <a:pos x="907" y="1326"/>
              </a:cxn>
              <a:cxn ang="0">
                <a:pos x="346" y="488"/>
              </a:cxn>
              <a:cxn ang="0">
                <a:pos x="1263" y="500"/>
              </a:cxn>
              <a:cxn ang="0">
                <a:pos x="1184" y="758"/>
              </a:cxn>
              <a:cxn ang="0">
                <a:pos x="1004" y="565"/>
              </a:cxn>
              <a:cxn ang="0">
                <a:pos x="393" y="769"/>
              </a:cxn>
              <a:cxn ang="0">
                <a:pos x="359" y="514"/>
              </a:cxn>
              <a:cxn ang="0">
                <a:pos x="720" y="781"/>
              </a:cxn>
              <a:cxn ang="0">
                <a:pos x="1004" y="977"/>
              </a:cxn>
              <a:cxn ang="0">
                <a:pos x="1314" y="771"/>
              </a:cxn>
              <a:cxn ang="0">
                <a:pos x="1013" y="554"/>
              </a:cxn>
              <a:cxn ang="0">
                <a:pos x="879" y="314"/>
              </a:cxn>
              <a:cxn ang="0">
                <a:pos x="680" y="395"/>
              </a:cxn>
              <a:cxn ang="0">
                <a:pos x="373" y="495"/>
              </a:cxn>
              <a:cxn ang="0">
                <a:pos x="301" y="547"/>
              </a:cxn>
              <a:cxn ang="0">
                <a:pos x="553" y="1104"/>
              </a:cxn>
              <a:cxn ang="0">
                <a:pos x="861" y="1204"/>
              </a:cxn>
              <a:cxn ang="0">
                <a:pos x="1005" y="979"/>
              </a:cxn>
              <a:cxn ang="0">
                <a:pos x="1263" y="1040"/>
              </a:cxn>
              <a:cxn ang="0">
                <a:pos x="1265" y="506"/>
              </a:cxn>
              <a:cxn ang="0">
                <a:pos x="924" y="213"/>
              </a:cxn>
              <a:cxn ang="0">
                <a:pos x="488" y="169"/>
              </a:cxn>
              <a:cxn ang="0">
                <a:pos x="146" y="671"/>
              </a:cxn>
              <a:cxn ang="0">
                <a:pos x="105" y="781"/>
              </a:cxn>
              <a:cxn ang="0">
                <a:pos x="615" y="1127"/>
              </a:cxn>
              <a:cxn ang="0">
                <a:pos x="617" y="1128"/>
              </a:cxn>
              <a:cxn ang="0">
                <a:pos x="1233" y="1147"/>
              </a:cxn>
              <a:cxn ang="0">
                <a:pos x="1285" y="1111"/>
              </a:cxn>
              <a:cxn ang="0">
                <a:pos x="948" y="85"/>
              </a:cxn>
              <a:cxn ang="0">
                <a:pos x="415" y="165"/>
              </a:cxn>
              <a:cxn ang="0">
                <a:pos x="154" y="338"/>
              </a:cxn>
              <a:cxn ang="0">
                <a:pos x="25" y="536"/>
              </a:cxn>
              <a:cxn ang="0">
                <a:pos x="28" y="785"/>
              </a:cxn>
              <a:cxn ang="0">
                <a:pos x="59" y="885"/>
              </a:cxn>
              <a:cxn ang="0">
                <a:pos x="273" y="1283"/>
              </a:cxn>
              <a:cxn ang="0">
                <a:pos x="952" y="1452"/>
              </a:cxn>
              <a:cxn ang="0">
                <a:pos x="1288" y="1187"/>
              </a:cxn>
              <a:cxn ang="0">
                <a:pos x="1450" y="806"/>
              </a:cxn>
              <a:cxn ang="0">
                <a:pos x="1453" y="799"/>
              </a:cxn>
              <a:cxn ang="0">
                <a:pos x="1211" y="280"/>
              </a:cxn>
              <a:cxn ang="0">
                <a:pos x="786" y="29"/>
              </a:cxn>
              <a:cxn ang="0">
                <a:pos x="500" y="100"/>
              </a:cxn>
              <a:cxn ang="0">
                <a:pos x="44" y="491"/>
              </a:cxn>
              <a:cxn ang="0">
                <a:pos x="152" y="1208"/>
              </a:cxn>
              <a:cxn ang="0">
                <a:pos x="516" y="1455"/>
              </a:cxn>
              <a:cxn ang="0">
                <a:pos x="969" y="1457"/>
              </a:cxn>
              <a:cxn ang="0">
                <a:pos x="1310" y="1197"/>
              </a:cxn>
            </a:cxnLst>
            <a:rect l="0" t="0" r="r" b="b"/>
            <a:pathLst>
              <a:path w="1477" h="1540">
                <a:moveTo>
                  <a:pt x="1477" y="770"/>
                </a:moveTo>
                <a:cubicBezTo>
                  <a:pt x="1477" y="762"/>
                  <a:pt x="1471" y="756"/>
                  <a:pt x="1463" y="755"/>
                </a:cubicBezTo>
                <a:cubicBezTo>
                  <a:pt x="1454" y="549"/>
                  <a:pt x="1454" y="549"/>
                  <a:pt x="1454" y="549"/>
                </a:cubicBezTo>
                <a:cubicBezTo>
                  <a:pt x="1460" y="548"/>
                  <a:pt x="1464" y="543"/>
                  <a:pt x="1464" y="536"/>
                </a:cubicBezTo>
                <a:cubicBezTo>
                  <a:pt x="1464" y="529"/>
                  <a:pt x="1459" y="523"/>
                  <a:pt x="1452" y="523"/>
                </a:cubicBezTo>
                <a:cubicBezTo>
                  <a:pt x="1449" y="523"/>
                  <a:pt x="1447" y="524"/>
                  <a:pt x="1445" y="525"/>
                </a:cubicBezTo>
                <a:cubicBezTo>
                  <a:pt x="1185" y="167"/>
                  <a:pt x="1185" y="167"/>
                  <a:pt x="1185" y="167"/>
                </a:cubicBezTo>
                <a:cubicBezTo>
                  <a:pt x="1188" y="165"/>
                  <a:pt x="1189" y="161"/>
                  <a:pt x="1189" y="158"/>
                </a:cubicBezTo>
                <a:cubicBezTo>
                  <a:pt x="1189" y="150"/>
                  <a:pt x="1184" y="145"/>
                  <a:pt x="1177" y="145"/>
                </a:cubicBezTo>
                <a:cubicBezTo>
                  <a:pt x="1172" y="145"/>
                  <a:pt x="1168" y="148"/>
                  <a:pt x="1166" y="152"/>
                </a:cubicBezTo>
                <a:cubicBezTo>
                  <a:pt x="971" y="79"/>
                  <a:pt x="971" y="79"/>
                  <a:pt x="971" y="79"/>
                </a:cubicBezTo>
                <a:cubicBezTo>
                  <a:pt x="971" y="77"/>
                  <a:pt x="971" y="76"/>
                  <a:pt x="971" y="75"/>
                </a:cubicBezTo>
                <a:cubicBezTo>
                  <a:pt x="971" y="67"/>
                  <a:pt x="965" y="60"/>
                  <a:pt x="958" y="60"/>
                </a:cubicBezTo>
                <a:cubicBezTo>
                  <a:pt x="952" y="60"/>
                  <a:pt x="947" y="64"/>
                  <a:pt x="945" y="70"/>
                </a:cubicBezTo>
                <a:cubicBezTo>
                  <a:pt x="744" y="15"/>
                  <a:pt x="744" y="15"/>
                  <a:pt x="744" y="15"/>
                </a:cubicBezTo>
                <a:cubicBezTo>
                  <a:pt x="744" y="15"/>
                  <a:pt x="744" y="14"/>
                  <a:pt x="744" y="13"/>
                </a:cubicBezTo>
                <a:cubicBezTo>
                  <a:pt x="744" y="6"/>
                  <a:pt x="739" y="0"/>
                  <a:pt x="732" y="0"/>
                </a:cubicBezTo>
                <a:cubicBezTo>
                  <a:pt x="725" y="0"/>
                  <a:pt x="720" y="6"/>
                  <a:pt x="720" y="13"/>
                </a:cubicBezTo>
                <a:cubicBezTo>
                  <a:pt x="720" y="14"/>
                  <a:pt x="720" y="15"/>
                  <a:pt x="720" y="16"/>
                </a:cubicBezTo>
                <a:cubicBezTo>
                  <a:pt x="298" y="153"/>
                  <a:pt x="298" y="153"/>
                  <a:pt x="298" y="153"/>
                </a:cubicBezTo>
                <a:cubicBezTo>
                  <a:pt x="297" y="148"/>
                  <a:pt x="292" y="145"/>
                  <a:pt x="287" y="145"/>
                </a:cubicBezTo>
                <a:cubicBezTo>
                  <a:pt x="280" y="145"/>
                  <a:pt x="275" y="150"/>
                  <a:pt x="275" y="158"/>
                </a:cubicBezTo>
                <a:cubicBezTo>
                  <a:pt x="275" y="161"/>
                  <a:pt x="276" y="165"/>
                  <a:pt x="278" y="167"/>
                </a:cubicBezTo>
                <a:cubicBezTo>
                  <a:pt x="149" y="329"/>
                  <a:pt x="149" y="329"/>
                  <a:pt x="149" y="329"/>
                </a:cubicBezTo>
                <a:cubicBezTo>
                  <a:pt x="147" y="327"/>
                  <a:pt x="144" y="326"/>
                  <a:pt x="141" y="326"/>
                </a:cubicBezTo>
                <a:cubicBezTo>
                  <a:pt x="133" y="326"/>
                  <a:pt x="127" y="332"/>
                  <a:pt x="127" y="341"/>
                </a:cubicBezTo>
                <a:cubicBezTo>
                  <a:pt x="127" y="345"/>
                  <a:pt x="129" y="349"/>
                  <a:pt x="132" y="352"/>
                </a:cubicBezTo>
                <a:cubicBezTo>
                  <a:pt x="18" y="525"/>
                  <a:pt x="18" y="525"/>
                  <a:pt x="18" y="525"/>
                </a:cubicBezTo>
                <a:cubicBezTo>
                  <a:pt x="16" y="524"/>
                  <a:pt x="14" y="523"/>
                  <a:pt x="12" y="523"/>
                </a:cubicBezTo>
                <a:cubicBezTo>
                  <a:pt x="5" y="523"/>
                  <a:pt x="0" y="529"/>
                  <a:pt x="0" y="536"/>
                </a:cubicBezTo>
                <a:cubicBezTo>
                  <a:pt x="0" y="543"/>
                  <a:pt x="5" y="548"/>
                  <a:pt x="11" y="549"/>
                </a:cubicBezTo>
                <a:cubicBezTo>
                  <a:pt x="11" y="991"/>
                  <a:pt x="11" y="991"/>
                  <a:pt x="11" y="991"/>
                </a:cubicBezTo>
                <a:cubicBezTo>
                  <a:pt x="5" y="992"/>
                  <a:pt x="0" y="997"/>
                  <a:pt x="0" y="1004"/>
                </a:cubicBezTo>
                <a:cubicBezTo>
                  <a:pt x="0" y="1011"/>
                  <a:pt x="5" y="1017"/>
                  <a:pt x="12" y="1017"/>
                </a:cubicBezTo>
                <a:cubicBezTo>
                  <a:pt x="14" y="1017"/>
                  <a:pt x="16" y="1016"/>
                  <a:pt x="18" y="1015"/>
                </a:cubicBezTo>
                <a:cubicBezTo>
                  <a:pt x="132" y="1188"/>
                  <a:pt x="132" y="1188"/>
                  <a:pt x="132" y="1188"/>
                </a:cubicBezTo>
                <a:cubicBezTo>
                  <a:pt x="129" y="1191"/>
                  <a:pt x="127" y="1195"/>
                  <a:pt x="127" y="1199"/>
                </a:cubicBezTo>
                <a:cubicBezTo>
                  <a:pt x="127" y="1208"/>
                  <a:pt x="133" y="1214"/>
                  <a:pt x="141" y="1214"/>
                </a:cubicBezTo>
                <a:cubicBezTo>
                  <a:pt x="144" y="1214"/>
                  <a:pt x="147" y="1213"/>
                  <a:pt x="149" y="1211"/>
                </a:cubicBezTo>
                <a:cubicBezTo>
                  <a:pt x="278" y="1373"/>
                  <a:pt x="278" y="1373"/>
                  <a:pt x="278" y="1373"/>
                </a:cubicBezTo>
                <a:cubicBezTo>
                  <a:pt x="276" y="1375"/>
                  <a:pt x="275" y="1379"/>
                  <a:pt x="275" y="1382"/>
                </a:cubicBezTo>
                <a:cubicBezTo>
                  <a:pt x="275" y="1390"/>
                  <a:pt x="280" y="1395"/>
                  <a:pt x="287" y="1395"/>
                </a:cubicBezTo>
                <a:cubicBezTo>
                  <a:pt x="292" y="1395"/>
                  <a:pt x="297" y="1392"/>
                  <a:pt x="298" y="1387"/>
                </a:cubicBezTo>
                <a:cubicBezTo>
                  <a:pt x="720" y="1524"/>
                  <a:pt x="720" y="1524"/>
                  <a:pt x="720" y="1524"/>
                </a:cubicBezTo>
                <a:cubicBezTo>
                  <a:pt x="720" y="1525"/>
                  <a:pt x="720" y="1526"/>
                  <a:pt x="720" y="1527"/>
                </a:cubicBezTo>
                <a:cubicBezTo>
                  <a:pt x="720" y="1534"/>
                  <a:pt x="725" y="1540"/>
                  <a:pt x="732" y="1540"/>
                </a:cubicBezTo>
                <a:cubicBezTo>
                  <a:pt x="739" y="1540"/>
                  <a:pt x="744" y="1534"/>
                  <a:pt x="744" y="1527"/>
                </a:cubicBezTo>
                <a:cubicBezTo>
                  <a:pt x="744" y="1526"/>
                  <a:pt x="744" y="1525"/>
                  <a:pt x="744" y="1525"/>
                </a:cubicBezTo>
                <a:cubicBezTo>
                  <a:pt x="945" y="1470"/>
                  <a:pt x="945" y="1470"/>
                  <a:pt x="945" y="1470"/>
                </a:cubicBezTo>
                <a:cubicBezTo>
                  <a:pt x="947" y="1476"/>
                  <a:pt x="952" y="1480"/>
                  <a:pt x="958" y="1480"/>
                </a:cubicBezTo>
                <a:cubicBezTo>
                  <a:pt x="965" y="1480"/>
                  <a:pt x="971" y="1473"/>
                  <a:pt x="971" y="1465"/>
                </a:cubicBezTo>
                <a:cubicBezTo>
                  <a:pt x="971" y="1464"/>
                  <a:pt x="971" y="1463"/>
                  <a:pt x="971" y="1461"/>
                </a:cubicBezTo>
                <a:cubicBezTo>
                  <a:pt x="1166" y="1388"/>
                  <a:pt x="1166" y="1388"/>
                  <a:pt x="1166" y="1388"/>
                </a:cubicBezTo>
                <a:cubicBezTo>
                  <a:pt x="1168" y="1392"/>
                  <a:pt x="1172" y="1395"/>
                  <a:pt x="1177" y="1395"/>
                </a:cubicBezTo>
                <a:cubicBezTo>
                  <a:pt x="1184" y="1395"/>
                  <a:pt x="1189" y="1390"/>
                  <a:pt x="1189" y="1382"/>
                </a:cubicBezTo>
                <a:cubicBezTo>
                  <a:pt x="1189" y="1379"/>
                  <a:pt x="1188" y="1375"/>
                  <a:pt x="1185" y="1373"/>
                </a:cubicBezTo>
                <a:cubicBezTo>
                  <a:pt x="1445" y="1015"/>
                  <a:pt x="1445" y="1015"/>
                  <a:pt x="1445" y="1015"/>
                </a:cubicBezTo>
                <a:cubicBezTo>
                  <a:pt x="1447" y="1016"/>
                  <a:pt x="1449" y="1017"/>
                  <a:pt x="1452" y="1017"/>
                </a:cubicBezTo>
                <a:cubicBezTo>
                  <a:pt x="1459" y="1017"/>
                  <a:pt x="1464" y="1011"/>
                  <a:pt x="1464" y="1004"/>
                </a:cubicBezTo>
                <a:cubicBezTo>
                  <a:pt x="1464" y="997"/>
                  <a:pt x="1460" y="992"/>
                  <a:pt x="1454" y="991"/>
                </a:cubicBezTo>
                <a:cubicBezTo>
                  <a:pt x="1463" y="785"/>
                  <a:pt x="1463" y="785"/>
                  <a:pt x="1463" y="785"/>
                </a:cubicBezTo>
                <a:cubicBezTo>
                  <a:pt x="1471" y="784"/>
                  <a:pt x="1477" y="778"/>
                  <a:pt x="1477" y="770"/>
                </a:cubicBezTo>
                <a:close/>
                <a:moveTo>
                  <a:pt x="1177" y="1369"/>
                </a:moveTo>
                <a:cubicBezTo>
                  <a:pt x="1171" y="1369"/>
                  <a:pt x="1167" y="1373"/>
                  <a:pt x="1165" y="1379"/>
                </a:cubicBezTo>
                <a:cubicBezTo>
                  <a:pt x="1084" y="1364"/>
                  <a:pt x="1084" y="1364"/>
                  <a:pt x="1084" y="1364"/>
                </a:cubicBezTo>
                <a:cubicBezTo>
                  <a:pt x="1208" y="1263"/>
                  <a:pt x="1208" y="1263"/>
                  <a:pt x="1208" y="1263"/>
                </a:cubicBezTo>
                <a:cubicBezTo>
                  <a:pt x="1179" y="1369"/>
                  <a:pt x="1179" y="1369"/>
                  <a:pt x="1179" y="1369"/>
                </a:cubicBezTo>
                <a:cubicBezTo>
                  <a:pt x="1178" y="1369"/>
                  <a:pt x="1178" y="1369"/>
                  <a:pt x="1177" y="1369"/>
                </a:cubicBezTo>
                <a:close/>
                <a:moveTo>
                  <a:pt x="1081" y="1363"/>
                </a:moveTo>
                <a:cubicBezTo>
                  <a:pt x="926" y="1334"/>
                  <a:pt x="926" y="1334"/>
                  <a:pt x="926" y="1334"/>
                </a:cubicBezTo>
                <a:cubicBezTo>
                  <a:pt x="926" y="1334"/>
                  <a:pt x="926" y="1334"/>
                  <a:pt x="926" y="1333"/>
                </a:cubicBezTo>
                <a:cubicBezTo>
                  <a:pt x="926" y="1332"/>
                  <a:pt x="926" y="1330"/>
                  <a:pt x="925" y="1329"/>
                </a:cubicBezTo>
                <a:cubicBezTo>
                  <a:pt x="1153" y="1195"/>
                  <a:pt x="1153" y="1195"/>
                  <a:pt x="1153" y="1195"/>
                </a:cubicBezTo>
                <a:cubicBezTo>
                  <a:pt x="1227" y="1190"/>
                  <a:pt x="1227" y="1190"/>
                  <a:pt x="1227" y="1190"/>
                </a:cubicBezTo>
                <a:cubicBezTo>
                  <a:pt x="1209" y="1258"/>
                  <a:pt x="1209" y="1258"/>
                  <a:pt x="1209" y="1258"/>
                </a:cubicBezTo>
                <a:lnTo>
                  <a:pt x="1081" y="1363"/>
                </a:lnTo>
                <a:close/>
                <a:moveTo>
                  <a:pt x="935" y="1462"/>
                </a:moveTo>
                <a:cubicBezTo>
                  <a:pt x="945" y="1459"/>
                  <a:pt x="945" y="1459"/>
                  <a:pt x="945" y="1459"/>
                </a:cubicBezTo>
                <a:cubicBezTo>
                  <a:pt x="945" y="1460"/>
                  <a:pt x="945" y="1461"/>
                  <a:pt x="944" y="1463"/>
                </a:cubicBezTo>
                <a:lnTo>
                  <a:pt x="935" y="1462"/>
                </a:lnTo>
                <a:close/>
                <a:moveTo>
                  <a:pt x="740" y="1517"/>
                </a:moveTo>
                <a:cubicBezTo>
                  <a:pt x="738" y="1515"/>
                  <a:pt x="735" y="1514"/>
                  <a:pt x="732" y="1514"/>
                </a:cubicBezTo>
                <a:cubicBezTo>
                  <a:pt x="728" y="1514"/>
                  <a:pt x="725" y="1515"/>
                  <a:pt x="723" y="1518"/>
                </a:cubicBezTo>
                <a:cubicBezTo>
                  <a:pt x="637" y="1449"/>
                  <a:pt x="637" y="1449"/>
                  <a:pt x="637" y="1449"/>
                </a:cubicBezTo>
                <a:cubicBezTo>
                  <a:pt x="796" y="1457"/>
                  <a:pt x="796" y="1457"/>
                  <a:pt x="796" y="1457"/>
                </a:cubicBezTo>
                <a:lnTo>
                  <a:pt x="740" y="1517"/>
                </a:lnTo>
                <a:close/>
                <a:moveTo>
                  <a:pt x="633" y="1445"/>
                </a:moveTo>
                <a:cubicBezTo>
                  <a:pt x="578" y="1401"/>
                  <a:pt x="578" y="1401"/>
                  <a:pt x="578" y="1401"/>
                </a:cubicBezTo>
                <a:cubicBezTo>
                  <a:pt x="641" y="1361"/>
                  <a:pt x="641" y="1361"/>
                  <a:pt x="641" y="1361"/>
                </a:cubicBezTo>
                <a:cubicBezTo>
                  <a:pt x="904" y="1336"/>
                  <a:pt x="904" y="1336"/>
                  <a:pt x="904" y="1336"/>
                </a:cubicBezTo>
                <a:cubicBezTo>
                  <a:pt x="905" y="1338"/>
                  <a:pt x="906" y="1339"/>
                  <a:pt x="907" y="1341"/>
                </a:cubicBezTo>
                <a:cubicBezTo>
                  <a:pt x="799" y="1455"/>
                  <a:pt x="799" y="1455"/>
                  <a:pt x="799" y="1455"/>
                </a:cubicBezTo>
                <a:lnTo>
                  <a:pt x="633" y="1445"/>
                </a:lnTo>
                <a:close/>
                <a:moveTo>
                  <a:pt x="528" y="1440"/>
                </a:moveTo>
                <a:cubicBezTo>
                  <a:pt x="528" y="1437"/>
                  <a:pt x="527" y="1435"/>
                  <a:pt x="527" y="1434"/>
                </a:cubicBezTo>
                <a:cubicBezTo>
                  <a:pt x="576" y="1402"/>
                  <a:pt x="576" y="1402"/>
                  <a:pt x="576" y="1402"/>
                </a:cubicBezTo>
                <a:cubicBezTo>
                  <a:pt x="629" y="1445"/>
                  <a:pt x="629" y="1445"/>
                  <a:pt x="629" y="1445"/>
                </a:cubicBezTo>
                <a:lnTo>
                  <a:pt x="528" y="1440"/>
                </a:lnTo>
                <a:close/>
                <a:moveTo>
                  <a:pt x="299" y="1380"/>
                </a:moveTo>
                <a:cubicBezTo>
                  <a:pt x="298" y="1374"/>
                  <a:pt x="293" y="1369"/>
                  <a:pt x="287" y="1369"/>
                </a:cubicBezTo>
                <a:cubicBezTo>
                  <a:pt x="287" y="1369"/>
                  <a:pt x="287" y="1369"/>
                  <a:pt x="287" y="1369"/>
                </a:cubicBezTo>
                <a:cubicBezTo>
                  <a:pt x="276" y="1288"/>
                  <a:pt x="276" y="1288"/>
                  <a:pt x="276" y="1288"/>
                </a:cubicBezTo>
                <a:cubicBezTo>
                  <a:pt x="410" y="1375"/>
                  <a:pt x="410" y="1375"/>
                  <a:pt x="410" y="1375"/>
                </a:cubicBezTo>
                <a:lnTo>
                  <a:pt x="299" y="1380"/>
                </a:lnTo>
                <a:close/>
                <a:moveTo>
                  <a:pt x="281" y="1371"/>
                </a:moveTo>
                <a:cubicBezTo>
                  <a:pt x="172" y="1221"/>
                  <a:pt x="172" y="1221"/>
                  <a:pt x="172" y="1221"/>
                </a:cubicBezTo>
                <a:cubicBezTo>
                  <a:pt x="273" y="1287"/>
                  <a:pt x="273" y="1287"/>
                  <a:pt x="273" y="1287"/>
                </a:cubicBezTo>
                <a:cubicBezTo>
                  <a:pt x="284" y="1370"/>
                  <a:pt x="284" y="1370"/>
                  <a:pt x="284" y="1370"/>
                </a:cubicBezTo>
                <a:cubicBezTo>
                  <a:pt x="283" y="1370"/>
                  <a:pt x="282" y="1370"/>
                  <a:pt x="281" y="1371"/>
                </a:cubicBezTo>
                <a:close/>
                <a:moveTo>
                  <a:pt x="136" y="1177"/>
                </a:moveTo>
                <a:cubicBezTo>
                  <a:pt x="142" y="1185"/>
                  <a:pt x="142" y="1185"/>
                  <a:pt x="142" y="1185"/>
                </a:cubicBezTo>
                <a:cubicBezTo>
                  <a:pt x="142" y="1185"/>
                  <a:pt x="141" y="1185"/>
                  <a:pt x="141" y="1185"/>
                </a:cubicBezTo>
                <a:cubicBezTo>
                  <a:pt x="140" y="1185"/>
                  <a:pt x="139" y="1185"/>
                  <a:pt x="139" y="1185"/>
                </a:cubicBezTo>
                <a:lnTo>
                  <a:pt x="136" y="1177"/>
                </a:lnTo>
                <a:close/>
                <a:moveTo>
                  <a:pt x="139" y="355"/>
                </a:moveTo>
                <a:cubicBezTo>
                  <a:pt x="139" y="355"/>
                  <a:pt x="140" y="355"/>
                  <a:pt x="141" y="355"/>
                </a:cubicBezTo>
                <a:cubicBezTo>
                  <a:pt x="141" y="355"/>
                  <a:pt x="142" y="355"/>
                  <a:pt x="142" y="355"/>
                </a:cubicBezTo>
                <a:cubicBezTo>
                  <a:pt x="136" y="363"/>
                  <a:pt x="136" y="363"/>
                  <a:pt x="136" y="363"/>
                </a:cubicBezTo>
                <a:lnTo>
                  <a:pt x="139" y="355"/>
                </a:lnTo>
                <a:close/>
                <a:moveTo>
                  <a:pt x="287" y="171"/>
                </a:moveTo>
                <a:cubicBezTo>
                  <a:pt x="293" y="171"/>
                  <a:pt x="298" y="166"/>
                  <a:pt x="299" y="160"/>
                </a:cubicBezTo>
                <a:cubicBezTo>
                  <a:pt x="410" y="165"/>
                  <a:pt x="410" y="165"/>
                  <a:pt x="410" y="165"/>
                </a:cubicBezTo>
                <a:cubicBezTo>
                  <a:pt x="276" y="251"/>
                  <a:pt x="276" y="251"/>
                  <a:pt x="276" y="251"/>
                </a:cubicBezTo>
                <a:cubicBezTo>
                  <a:pt x="287" y="171"/>
                  <a:pt x="287" y="171"/>
                  <a:pt x="287" y="171"/>
                </a:cubicBezTo>
                <a:cubicBezTo>
                  <a:pt x="287" y="171"/>
                  <a:pt x="287" y="171"/>
                  <a:pt x="287" y="171"/>
                </a:cubicBezTo>
                <a:close/>
                <a:moveTo>
                  <a:pt x="629" y="95"/>
                </a:moveTo>
                <a:cubicBezTo>
                  <a:pt x="576" y="138"/>
                  <a:pt x="576" y="138"/>
                  <a:pt x="576" y="138"/>
                </a:cubicBezTo>
                <a:cubicBezTo>
                  <a:pt x="527" y="106"/>
                  <a:pt x="527" y="106"/>
                  <a:pt x="527" y="106"/>
                </a:cubicBezTo>
                <a:cubicBezTo>
                  <a:pt x="527" y="105"/>
                  <a:pt x="528" y="103"/>
                  <a:pt x="528" y="100"/>
                </a:cubicBezTo>
                <a:lnTo>
                  <a:pt x="629" y="95"/>
                </a:lnTo>
                <a:close/>
                <a:moveTo>
                  <a:pt x="732" y="26"/>
                </a:moveTo>
                <a:cubicBezTo>
                  <a:pt x="735" y="26"/>
                  <a:pt x="738" y="25"/>
                  <a:pt x="740" y="23"/>
                </a:cubicBezTo>
                <a:cubicBezTo>
                  <a:pt x="796" y="83"/>
                  <a:pt x="796" y="83"/>
                  <a:pt x="796" y="83"/>
                </a:cubicBezTo>
                <a:cubicBezTo>
                  <a:pt x="637" y="91"/>
                  <a:pt x="637" y="91"/>
                  <a:pt x="637" y="91"/>
                </a:cubicBezTo>
                <a:cubicBezTo>
                  <a:pt x="723" y="22"/>
                  <a:pt x="723" y="22"/>
                  <a:pt x="723" y="22"/>
                </a:cubicBezTo>
                <a:cubicBezTo>
                  <a:pt x="725" y="25"/>
                  <a:pt x="728" y="26"/>
                  <a:pt x="732" y="26"/>
                </a:cubicBezTo>
                <a:close/>
                <a:moveTo>
                  <a:pt x="799" y="85"/>
                </a:moveTo>
                <a:cubicBezTo>
                  <a:pt x="907" y="199"/>
                  <a:pt x="907" y="199"/>
                  <a:pt x="907" y="199"/>
                </a:cubicBezTo>
                <a:cubicBezTo>
                  <a:pt x="906" y="201"/>
                  <a:pt x="905" y="202"/>
                  <a:pt x="904" y="204"/>
                </a:cubicBezTo>
                <a:cubicBezTo>
                  <a:pt x="641" y="179"/>
                  <a:pt x="641" y="179"/>
                  <a:pt x="641" y="179"/>
                </a:cubicBezTo>
                <a:cubicBezTo>
                  <a:pt x="578" y="139"/>
                  <a:pt x="578" y="139"/>
                  <a:pt x="578" y="139"/>
                </a:cubicBezTo>
                <a:cubicBezTo>
                  <a:pt x="633" y="95"/>
                  <a:pt x="633" y="95"/>
                  <a:pt x="633" y="95"/>
                </a:cubicBezTo>
                <a:lnTo>
                  <a:pt x="799" y="85"/>
                </a:lnTo>
                <a:close/>
                <a:moveTo>
                  <a:pt x="944" y="77"/>
                </a:moveTo>
                <a:cubicBezTo>
                  <a:pt x="945" y="79"/>
                  <a:pt x="945" y="80"/>
                  <a:pt x="945" y="81"/>
                </a:cubicBezTo>
                <a:cubicBezTo>
                  <a:pt x="935" y="78"/>
                  <a:pt x="935" y="78"/>
                  <a:pt x="935" y="78"/>
                </a:cubicBezTo>
                <a:lnTo>
                  <a:pt x="944" y="77"/>
                </a:lnTo>
                <a:close/>
                <a:moveTo>
                  <a:pt x="968" y="85"/>
                </a:moveTo>
                <a:cubicBezTo>
                  <a:pt x="975" y="91"/>
                  <a:pt x="975" y="91"/>
                  <a:pt x="975" y="91"/>
                </a:cubicBezTo>
                <a:cubicBezTo>
                  <a:pt x="965" y="88"/>
                  <a:pt x="965" y="88"/>
                  <a:pt x="965" y="88"/>
                </a:cubicBezTo>
                <a:cubicBezTo>
                  <a:pt x="966" y="87"/>
                  <a:pt x="967" y="86"/>
                  <a:pt x="968" y="85"/>
                </a:cubicBezTo>
                <a:close/>
                <a:moveTo>
                  <a:pt x="981" y="95"/>
                </a:moveTo>
                <a:cubicBezTo>
                  <a:pt x="1078" y="175"/>
                  <a:pt x="1078" y="175"/>
                  <a:pt x="1078" y="175"/>
                </a:cubicBezTo>
                <a:cubicBezTo>
                  <a:pt x="925" y="203"/>
                  <a:pt x="925" y="203"/>
                  <a:pt x="925" y="203"/>
                </a:cubicBezTo>
                <a:cubicBezTo>
                  <a:pt x="925" y="200"/>
                  <a:pt x="923" y="198"/>
                  <a:pt x="920" y="196"/>
                </a:cubicBezTo>
                <a:cubicBezTo>
                  <a:pt x="955" y="89"/>
                  <a:pt x="955" y="89"/>
                  <a:pt x="955" y="89"/>
                </a:cubicBezTo>
                <a:cubicBezTo>
                  <a:pt x="956" y="90"/>
                  <a:pt x="957" y="90"/>
                  <a:pt x="958" y="90"/>
                </a:cubicBezTo>
                <a:cubicBezTo>
                  <a:pt x="959" y="90"/>
                  <a:pt x="960" y="89"/>
                  <a:pt x="961" y="89"/>
                </a:cubicBezTo>
                <a:lnTo>
                  <a:pt x="981" y="95"/>
                </a:lnTo>
                <a:close/>
                <a:moveTo>
                  <a:pt x="1177" y="171"/>
                </a:moveTo>
                <a:cubicBezTo>
                  <a:pt x="1178" y="171"/>
                  <a:pt x="1178" y="171"/>
                  <a:pt x="1179" y="171"/>
                </a:cubicBezTo>
                <a:cubicBezTo>
                  <a:pt x="1208" y="277"/>
                  <a:pt x="1208" y="277"/>
                  <a:pt x="1208" y="277"/>
                </a:cubicBezTo>
                <a:cubicBezTo>
                  <a:pt x="1084" y="176"/>
                  <a:pt x="1084" y="176"/>
                  <a:pt x="1084" y="176"/>
                </a:cubicBezTo>
                <a:cubicBezTo>
                  <a:pt x="1165" y="161"/>
                  <a:pt x="1165" y="161"/>
                  <a:pt x="1165" y="161"/>
                </a:cubicBezTo>
                <a:cubicBezTo>
                  <a:pt x="1167" y="167"/>
                  <a:pt x="1171" y="171"/>
                  <a:pt x="1177" y="171"/>
                </a:cubicBezTo>
                <a:close/>
                <a:moveTo>
                  <a:pt x="1209" y="282"/>
                </a:moveTo>
                <a:cubicBezTo>
                  <a:pt x="1227" y="350"/>
                  <a:pt x="1227" y="350"/>
                  <a:pt x="1227" y="350"/>
                </a:cubicBezTo>
                <a:cubicBezTo>
                  <a:pt x="1153" y="345"/>
                  <a:pt x="1153" y="345"/>
                  <a:pt x="1153" y="345"/>
                </a:cubicBezTo>
                <a:cubicBezTo>
                  <a:pt x="925" y="211"/>
                  <a:pt x="925" y="211"/>
                  <a:pt x="925" y="211"/>
                </a:cubicBezTo>
                <a:cubicBezTo>
                  <a:pt x="926" y="210"/>
                  <a:pt x="926" y="208"/>
                  <a:pt x="926" y="207"/>
                </a:cubicBezTo>
                <a:cubicBezTo>
                  <a:pt x="926" y="206"/>
                  <a:pt x="926" y="206"/>
                  <a:pt x="926" y="206"/>
                </a:cubicBezTo>
                <a:cubicBezTo>
                  <a:pt x="1081" y="177"/>
                  <a:pt x="1081" y="177"/>
                  <a:pt x="1081" y="177"/>
                </a:cubicBezTo>
                <a:lnTo>
                  <a:pt x="1209" y="282"/>
                </a:lnTo>
                <a:close/>
                <a:moveTo>
                  <a:pt x="1450" y="549"/>
                </a:moveTo>
                <a:cubicBezTo>
                  <a:pt x="1450" y="734"/>
                  <a:pt x="1450" y="734"/>
                  <a:pt x="1450" y="734"/>
                </a:cubicBezTo>
                <a:cubicBezTo>
                  <a:pt x="1407" y="621"/>
                  <a:pt x="1407" y="621"/>
                  <a:pt x="1407" y="621"/>
                </a:cubicBezTo>
                <a:cubicBezTo>
                  <a:pt x="1447" y="548"/>
                  <a:pt x="1447" y="548"/>
                  <a:pt x="1447" y="548"/>
                </a:cubicBezTo>
                <a:cubicBezTo>
                  <a:pt x="1448" y="549"/>
                  <a:pt x="1449" y="549"/>
                  <a:pt x="1450" y="549"/>
                </a:cubicBezTo>
                <a:close/>
                <a:moveTo>
                  <a:pt x="1453" y="759"/>
                </a:moveTo>
                <a:cubicBezTo>
                  <a:pt x="1453" y="749"/>
                  <a:pt x="1453" y="749"/>
                  <a:pt x="1453" y="749"/>
                </a:cubicBezTo>
                <a:cubicBezTo>
                  <a:pt x="1456" y="757"/>
                  <a:pt x="1456" y="757"/>
                  <a:pt x="1456" y="757"/>
                </a:cubicBezTo>
                <a:cubicBezTo>
                  <a:pt x="1455" y="758"/>
                  <a:pt x="1454" y="759"/>
                  <a:pt x="1453" y="759"/>
                </a:cubicBezTo>
                <a:close/>
                <a:moveTo>
                  <a:pt x="1449" y="769"/>
                </a:moveTo>
                <a:cubicBezTo>
                  <a:pt x="1335" y="769"/>
                  <a:pt x="1335" y="769"/>
                  <a:pt x="1335" y="769"/>
                </a:cubicBezTo>
                <a:cubicBezTo>
                  <a:pt x="1335" y="765"/>
                  <a:pt x="1333" y="762"/>
                  <a:pt x="1331" y="761"/>
                </a:cubicBezTo>
                <a:cubicBezTo>
                  <a:pt x="1405" y="625"/>
                  <a:pt x="1405" y="625"/>
                  <a:pt x="1405" y="625"/>
                </a:cubicBezTo>
                <a:cubicBezTo>
                  <a:pt x="1450" y="742"/>
                  <a:pt x="1450" y="742"/>
                  <a:pt x="1450" y="742"/>
                </a:cubicBezTo>
                <a:cubicBezTo>
                  <a:pt x="1450" y="763"/>
                  <a:pt x="1450" y="763"/>
                  <a:pt x="1450" y="763"/>
                </a:cubicBezTo>
                <a:cubicBezTo>
                  <a:pt x="1450" y="765"/>
                  <a:pt x="1449" y="767"/>
                  <a:pt x="1449" y="769"/>
                </a:cubicBezTo>
                <a:close/>
                <a:moveTo>
                  <a:pt x="1231" y="1187"/>
                </a:moveTo>
                <a:cubicBezTo>
                  <a:pt x="1240" y="1152"/>
                  <a:pt x="1240" y="1152"/>
                  <a:pt x="1240" y="1152"/>
                </a:cubicBezTo>
                <a:cubicBezTo>
                  <a:pt x="1241" y="1152"/>
                  <a:pt x="1241" y="1152"/>
                  <a:pt x="1242" y="1152"/>
                </a:cubicBezTo>
                <a:cubicBezTo>
                  <a:pt x="1248" y="1152"/>
                  <a:pt x="1253" y="1147"/>
                  <a:pt x="1253" y="1141"/>
                </a:cubicBezTo>
                <a:cubicBezTo>
                  <a:pt x="1253" y="1139"/>
                  <a:pt x="1253" y="1137"/>
                  <a:pt x="1252" y="1135"/>
                </a:cubicBezTo>
                <a:cubicBezTo>
                  <a:pt x="1283" y="1115"/>
                  <a:pt x="1283" y="1115"/>
                  <a:pt x="1283" y="1115"/>
                </a:cubicBezTo>
                <a:cubicBezTo>
                  <a:pt x="1297" y="1170"/>
                  <a:pt x="1297" y="1170"/>
                  <a:pt x="1297" y="1170"/>
                </a:cubicBezTo>
                <a:cubicBezTo>
                  <a:pt x="1292" y="1172"/>
                  <a:pt x="1289" y="1178"/>
                  <a:pt x="1288" y="1184"/>
                </a:cubicBezTo>
                <a:lnTo>
                  <a:pt x="1231" y="1187"/>
                </a:lnTo>
                <a:close/>
                <a:moveTo>
                  <a:pt x="645" y="1358"/>
                </a:moveTo>
                <a:cubicBezTo>
                  <a:pt x="811" y="1252"/>
                  <a:pt x="811" y="1252"/>
                  <a:pt x="811" y="1252"/>
                </a:cubicBezTo>
                <a:cubicBezTo>
                  <a:pt x="906" y="1327"/>
                  <a:pt x="906" y="1327"/>
                  <a:pt x="906" y="1327"/>
                </a:cubicBezTo>
                <a:cubicBezTo>
                  <a:pt x="905" y="1329"/>
                  <a:pt x="904" y="1331"/>
                  <a:pt x="904" y="1333"/>
                </a:cubicBezTo>
                <a:lnTo>
                  <a:pt x="645" y="1358"/>
                </a:lnTo>
                <a:close/>
                <a:moveTo>
                  <a:pt x="514" y="1425"/>
                </a:moveTo>
                <a:cubicBezTo>
                  <a:pt x="513" y="1425"/>
                  <a:pt x="511" y="1426"/>
                  <a:pt x="510" y="1426"/>
                </a:cubicBezTo>
                <a:cubicBezTo>
                  <a:pt x="489" y="1373"/>
                  <a:pt x="489" y="1373"/>
                  <a:pt x="489" y="1373"/>
                </a:cubicBezTo>
                <a:cubicBezTo>
                  <a:pt x="526" y="1371"/>
                  <a:pt x="526" y="1371"/>
                  <a:pt x="526" y="1371"/>
                </a:cubicBezTo>
                <a:cubicBezTo>
                  <a:pt x="527" y="1377"/>
                  <a:pt x="532" y="1381"/>
                  <a:pt x="537" y="1381"/>
                </a:cubicBezTo>
                <a:cubicBezTo>
                  <a:pt x="540" y="1381"/>
                  <a:pt x="543" y="1380"/>
                  <a:pt x="545" y="1377"/>
                </a:cubicBezTo>
                <a:cubicBezTo>
                  <a:pt x="574" y="1401"/>
                  <a:pt x="574" y="1401"/>
                  <a:pt x="574" y="1401"/>
                </a:cubicBezTo>
                <a:cubicBezTo>
                  <a:pt x="526" y="1432"/>
                  <a:pt x="526" y="1432"/>
                  <a:pt x="526" y="1432"/>
                </a:cubicBezTo>
                <a:cubicBezTo>
                  <a:pt x="523" y="1428"/>
                  <a:pt x="519" y="1425"/>
                  <a:pt x="514" y="1425"/>
                </a:cubicBezTo>
                <a:close/>
                <a:moveTo>
                  <a:pt x="253" y="1107"/>
                </a:moveTo>
                <a:cubicBezTo>
                  <a:pt x="251" y="1107"/>
                  <a:pt x="250" y="1107"/>
                  <a:pt x="249" y="1107"/>
                </a:cubicBezTo>
                <a:cubicBezTo>
                  <a:pt x="146" y="869"/>
                  <a:pt x="146" y="869"/>
                  <a:pt x="146" y="869"/>
                </a:cubicBezTo>
                <a:cubicBezTo>
                  <a:pt x="298" y="994"/>
                  <a:pt x="298" y="994"/>
                  <a:pt x="298" y="994"/>
                </a:cubicBezTo>
                <a:cubicBezTo>
                  <a:pt x="256" y="1107"/>
                  <a:pt x="256" y="1107"/>
                  <a:pt x="256" y="1107"/>
                </a:cubicBezTo>
                <a:cubicBezTo>
                  <a:pt x="255" y="1107"/>
                  <a:pt x="254" y="1107"/>
                  <a:pt x="253" y="1107"/>
                </a:cubicBezTo>
                <a:close/>
                <a:moveTo>
                  <a:pt x="32" y="756"/>
                </a:moveTo>
                <a:cubicBezTo>
                  <a:pt x="58" y="659"/>
                  <a:pt x="58" y="659"/>
                  <a:pt x="58" y="659"/>
                </a:cubicBezTo>
                <a:cubicBezTo>
                  <a:pt x="82" y="723"/>
                  <a:pt x="82" y="723"/>
                  <a:pt x="82" y="723"/>
                </a:cubicBezTo>
                <a:cubicBezTo>
                  <a:pt x="37" y="760"/>
                  <a:pt x="37" y="760"/>
                  <a:pt x="37" y="760"/>
                </a:cubicBezTo>
                <a:cubicBezTo>
                  <a:pt x="36" y="758"/>
                  <a:pt x="34" y="757"/>
                  <a:pt x="32" y="756"/>
                </a:cubicBezTo>
                <a:close/>
                <a:moveTo>
                  <a:pt x="37" y="780"/>
                </a:moveTo>
                <a:cubicBezTo>
                  <a:pt x="82" y="817"/>
                  <a:pt x="82" y="817"/>
                  <a:pt x="82" y="817"/>
                </a:cubicBezTo>
                <a:cubicBezTo>
                  <a:pt x="58" y="881"/>
                  <a:pt x="58" y="881"/>
                  <a:pt x="58" y="881"/>
                </a:cubicBezTo>
                <a:cubicBezTo>
                  <a:pt x="32" y="784"/>
                  <a:pt x="32" y="784"/>
                  <a:pt x="32" y="784"/>
                </a:cubicBezTo>
                <a:cubicBezTo>
                  <a:pt x="34" y="783"/>
                  <a:pt x="36" y="782"/>
                  <a:pt x="37" y="780"/>
                </a:cubicBezTo>
                <a:close/>
                <a:moveTo>
                  <a:pt x="39" y="778"/>
                </a:moveTo>
                <a:cubicBezTo>
                  <a:pt x="40" y="776"/>
                  <a:pt x="41" y="773"/>
                  <a:pt x="41" y="770"/>
                </a:cubicBezTo>
                <a:cubicBezTo>
                  <a:pt x="41" y="767"/>
                  <a:pt x="40" y="764"/>
                  <a:pt x="39" y="762"/>
                </a:cubicBezTo>
                <a:cubicBezTo>
                  <a:pt x="83" y="726"/>
                  <a:pt x="83" y="726"/>
                  <a:pt x="83" y="726"/>
                </a:cubicBezTo>
                <a:cubicBezTo>
                  <a:pt x="96" y="760"/>
                  <a:pt x="96" y="760"/>
                  <a:pt x="96" y="760"/>
                </a:cubicBezTo>
                <a:cubicBezTo>
                  <a:pt x="93" y="762"/>
                  <a:pt x="91" y="765"/>
                  <a:pt x="91" y="770"/>
                </a:cubicBezTo>
                <a:cubicBezTo>
                  <a:pt x="91" y="775"/>
                  <a:pt x="93" y="778"/>
                  <a:pt x="96" y="780"/>
                </a:cubicBezTo>
                <a:cubicBezTo>
                  <a:pt x="83" y="814"/>
                  <a:pt x="83" y="814"/>
                  <a:pt x="83" y="814"/>
                </a:cubicBezTo>
                <a:lnTo>
                  <a:pt x="39" y="778"/>
                </a:lnTo>
                <a:close/>
                <a:moveTo>
                  <a:pt x="514" y="115"/>
                </a:moveTo>
                <a:cubicBezTo>
                  <a:pt x="519" y="115"/>
                  <a:pt x="523" y="112"/>
                  <a:pt x="526" y="108"/>
                </a:cubicBezTo>
                <a:cubicBezTo>
                  <a:pt x="574" y="139"/>
                  <a:pt x="574" y="139"/>
                  <a:pt x="574" y="139"/>
                </a:cubicBezTo>
                <a:cubicBezTo>
                  <a:pt x="545" y="163"/>
                  <a:pt x="545" y="163"/>
                  <a:pt x="545" y="163"/>
                </a:cubicBezTo>
                <a:cubicBezTo>
                  <a:pt x="543" y="160"/>
                  <a:pt x="540" y="159"/>
                  <a:pt x="537" y="159"/>
                </a:cubicBezTo>
                <a:cubicBezTo>
                  <a:pt x="532" y="159"/>
                  <a:pt x="527" y="163"/>
                  <a:pt x="526" y="169"/>
                </a:cubicBezTo>
                <a:cubicBezTo>
                  <a:pt x="489" y="167"/>
                  <a:pt x="489" y="167"/>
                  <a:pt x="489" y="167"/>
                </a:cubicBezTo>
                <a:cubicBezTo>
                  <a:pt x="510" y="114"/>
                  <a:pt x="510" y="114"/>
                  <a:pt x="510" y="114"/>
                </a:cubicBezTo>
                <a:cubicBezTo>
                  <a:pt x="511" y="114"/>
                  <a:pt x="513" y="115"/>
                  <a:pt x="514" y="115"/>
                </a:cubicBezTo>
                <a:close/>
                <a:moveTo>
                  <a:pt x="904" y="207"/>
                </a:moveTo>
                <a:cubicBezTo>
                  <a:pt x="904" y="209"/>
                  <a:pt x="905" y="211"/>
                  <a:pt x="906" y="213"/>
                </a:cubicBezTo>
                <a:cubicBezTo>
                  <a:pt x="811" y="288"/>
                  <a:pt x="811" y="288"/>
                  <a:pt x="811" y="288"/>
                </a:cubicBezTo>
                <a:cubicBezTo>
                  <a:pt x="645" y="182"/>
                  <a:pt x="645" y="182"/>
                  <a:pt x="645" y="182"/>
                </a:cubicBezTo>
                <a:lnTo>
                  <a:pt x="904" y="207"/>
                </a:lnTo>
                <a:close/>
                <a:moveTo>
                  <a:pt x="1288" y="356"/>
                </a:moveTo>
                <a:cubicBezTo>
                  <a:pt x="1289" y="362"/>
                  <a:pt x="1292" y="368"/>
                  <a:pt x="1297" y="370"/>
                </a:cubicBezTo>
                <a:cubicBezTo>
                  <a:pt x="1283" y="425"/>
                  <a:pt x="1283" y="425"/>
                  <a:pt x="1283" y="425"/>
                </a:cubicBezTo>
                <a:cubicBezTo>
                  <a:pt x="1252" y="405"/>
                  <a:pt x="1252" y="405"/>
                  <a:pt x="1252" y="405"/>
                </a:cubicBezTo>
                <a:cubicBezTo>
                  <a:pt x="1253" y="403"/>
                  <a:pt x="1253" y="401"/>
                  <a:pt x="1253" y="399"/>
                </a:cubicBezTo>
                <a:cubicBezTo>
                  <a:pt x="1253" y="393"/>
                  <a:pt x="1248" y="388"/>
                  <a:pt x="1242" y="388"/>
                </a:cubicBezTo>
                <a:cubicBezTo>
                  <a:pt x="1241" y="388"/>
                  <a:pt x="1241" y="388"/>
                  <a:pt x="1240" y="388"/>
                </a:cubicBezTo>
                <a:cubicBezTo>
                  <a:pt x="1231" y="353"/>
                  <a:pt x="1231" y="353"/>
                  <a:pt x="1231" y="353"/>
                </a:cubicBezTo>
                <a:lnTo>
                  <a:pt x="1288" y="356"/>
                </a:lnTo>
                <a:close/>
                <a:moveTo>
                  <a:pt x="1302" y="371"/>
                </a:moveTo>
                <a:cubicBezTo>
                  <a:pt x="1304" y="371"/>
                  <a:pt x="1305" y="370"/>
                  <a:pt x="1306" y="370"/>
                </a:cubicBezTo>
                <a:cubicBezTo>
                  <a:pt x="1342" y="464"/>
                  <a:pt x="1342" y="464"/>
                  <a:pt x="1342" y="464"/>
                </a:cubicBezTo>
                <a:cubicBezTo>
                  <a:pt x="1285" y="426"/>
                  <a:pt x="1285" y="426"/>
                  <a:pt x="1285" y="426"/>
                </a:cubicBezTo>
                <a:cubicBezTo>
                  <a:pt x="1300" y="370"/>
                  <a:pt x="1300" y="370"/>
                  <a:pt x="1300" y="370"/>
                </a:cubicBezTo>
                <a:cubicBezTo>
                  <a:pt x="1301" y="371"/>
                  <a:pt x="1301" y="371"/>
                  <a:pt x="1302" y="371"/>
                </a:cubicBezTo>
                <a:close/>
                <a:moveTo>
                  <a:pt x="1324" y="758"/>
                </a:moveTo>
                <a:cubicBezTo>
                  <a:pt x="1324" y="758"/>
                  <a:pt x="1324" y="758"/>
                  <a:pt x="1323" y="758"/>
                </a:cubicBezTo>
                <a:cubicBezTo>
                  <a:pt x="1266" y="501"/>
                  <a:pt x="1266" y="501"/>
                  <a:pt x="1266" y="501"/>
                </a:cubicBezTo>
                <a:cubicBezTo>
                  <a:pt x="1285" y="429"/>
                  <a:pt x="1285" y="429"/>
                  <a:pt x="1285" y="429"/>
                </a:cubicBezTo>
                <a:cubicBezTo>
                  <a:pt x="1344" y="467"/>
                  <a:pt x="1344" y="467"/>
                  <a:pt x="1344" y="467"/>
                </a:cubicBezTo>
                <a:cubicBezTo>
                  <a:pt x="1404" y="622"/>
                  <a:pt x="1404" y="622"/>
                  <a:pt x="1404" y="622"/>
                </a:cubicBezTo>
                <a:cubicBezTo>
                  <a:pt x="1329" y="759"/>
                  <a:pt x="1329" y="759"/>
                  <a:pt x="1329" y="759"/>
                </a:cubicBezTo>
                <a:cubicBezTo>
                  <a:pt x="1328" y="759"/>
                  <a:pt x="1326" y="758"/>
                  <a:pt x="1324" y="758"/>
                </a:cubicBezTo>
                <a:close/>
                <a:moveTo>
                  <a:pt x="915" y="1322"/>
                </a:moveTo>
                <a:cubicBezTo>
                  <a:pt x="914" y="1322"/>
                  <a:pt x="914" y="1322"/>
                  <a:pt x="913" y="1322"/>
                </a:cubicBezTo>
                <a:cubicBezTo>
                  <a:pt x="881" y="1225"/>
                  <a:pt x="881" y="1225"/>
                  <a:pt x="881" y="1225"/>
                </a:cubicBezTo>
                <a:cubicBezTo>
                  <a:pt x="886" y="1222"/>
                  <a:pt x="890" y="1217"/>
                  <a:pt x="890" y="1211"/>
                </a:cubicBezTo>
                <a:cubicBezTo>
                  <a:pt x="949" y="1207"/>
                  <a:pt x="949" y="1207"/>
                  <a:pt x="949" y="1207"/>
                </a:cubicBezTo>
                <a:cubicBezTo>
                  <a:pt x="917" y="1322"/>
                  <a:pt x="917" y="1322"/>
                  <a:pt x="917" y="1322"/>
                </a:cubicBezTo>
                <a:cubicBezTo>
                  <a:pt x="916" y="1322"/>
                  <a:pt x="916" y="1322"/>
                  <a:pt x="915" y="1322"/>
                </a:cubicBezTo>
                <a:close/>
                <a:moveTo>
                  <a:pt x="907" y="1326"/>
                </a:moveTo>
                <a:cubicBezTo>
                  <a:pt x="813" y="1251"/>
                  <a:pt x="813" y="1251"/>
                  <a:pt x="813" y="1251"/>
                </a:cubicBezTo>
                <a:cubicBezTo>
                  <a:pt x="863" y="1219"/>
                  <a:pt x="863" y="1219"/>
                  <a:pt x="863" y="1219"/>
                </a:cubicBezTo>
                <a:cubicBezTo>
                  <a:pt x="865" y="1224"/>
                  <a:pt x="870" y="1226"/>
                  <a:pt x="875" y="1226"/>
                </a:cubicBezTo>
                <a:cubicBezTo>
                  <a:pt x="876" y="1226"/>
                  <a:pt x="877" y="1226"/>
                  <a:pt x="879" y="1226"/>
                </a:cubicBezTo>
                <a:cubicBezTo>
                  <a:pt x="910" y="1323"/>
                  <a:pt x="910" y="1323"/>
                  <a:pt x="910" y="1323"/>
                </a:cubicBezTo>
                <a:cubicBezTo>
                  <a:pt x="909" y="1324"/>
                  <a:pt x="908" y="1325"/>
                  <a:pt x="907" y="1326"/>
                </a:cubicBezTo>
                <a:close/>
                <a:moveTo>
                  <a:pt x="263" y="1117"/>
                </a:moveTo>
                <a:cubicBezTo>
                  <a:pt x="263" y="1115"/>
                  <a:pt x="263" y="1114"/>
                  <a:pt x="262" y="1113"/>
                </a:cubicBezTo>
                <a:cubicBezTo>
                  <a:pt x="346" y="1052"/>
                  <a:pt x="346" y="1052"/>
                  <a:pt x="346" y="1052"/>
                </a:cubicBezTo>
                <a:cubicBezTo>
                  <a:pt x="349" y="1056"/>
                  <a:pt x="353" y="1058"/>
                  <a:pt x="358" y="1058"/>
                </a:cubicBezTo>
                <a:cubicBezTo>
                  <a:pt x="359" y="1058"/>
                  <a:pt x="361" y="1058"/>
                  <a:pt x="362" y="1057"/>
                </a:cubicBezTo>
                <a:cubicBezTo>
                  <a:pt x="383" y="1111"/>
                  <a:pt x="383" y="1111"/>
                  <a:pt x="383" y="1111"/>
                </a:cubicBezTo>
                <a:lnTo>
                  <a:pt x="263" y="1117"/>
                </a:lnTo>
                <a:close/>
                <a:moveTo>
                  <a:pt x="258" y="1108"/>
                </a:moveTo>
                <a:cubicBezTo>
                  <a:pt x="300" y="996"/>
                  <a:pt x="300" y="996"/>
                  <a:pt x="300" y="996"/>
                </a:cubicBezTo>
                <a:cubicBezTo>
                  <a:pt x="345" y="1033"/>
                  <a:pt x="345" y="1033"/>
                  <a:pt x="345" y="1033"/>
                </a:cubicBezTo>
                <a:cubicBezTo>
                  <a:pt x="343" y="1036"/>
                  <a:pt x="343" y="1039"/>
                  <a:pt x="343" y="1042"/>
                </a:cubicBezTo>
                <a:cubicBezTo>
                  <a:pt x="343" y="1045"/>
                  <a:pt x="343" y="1048"/>
                  <a:pt x="345" y="1050"/>
                </a:cubicBezTo>
                <a:cubicBezTo>
                  <a:pt x="261" y="1111"/>
                  <a:pt x="261" y="1111"/>
                  <a:pt x="261" y="1111"/>
                </a:cubicBezTo>
                <a:cubicBezTo>
                  <a:pt x="260" y="1110"/>
                  <a:pt x="259" y="1109"/>
                  <a:pt x="258" y="1108"/>
                </a:cubicBezTo>
                <a:close/>
                <a:moveTo>
                  <a:pt x="383" y="429"/>
                </a:moveTo>
                <a:cubicBezTo>
                  <a:pt x="362" y="483"/>
                  <a:pt x="362" y="483"/>
                  <a:pt x="362" y="483"/>
                </a:cubicBezTo>
                <a:cubicBezTo>
                  <a:pt x="361" y="482"/>
                  <a:pt x="359" y="482"/>
                  <a:pt x="358" y="482"/>
                </a:cubicBezTo>
                <a:cubicBezTo>
                  <a:pt x="353" y="482"/>
                  <a:pt x="349" y="484"/>
                  <a:pt x="346" y="488"/>
                </a:cubicBezTo>
                <a:cubicBezTo>
                  <a:pt x="262" y="427"/>
                  <a:pt x="262" y="427"/>
                  <a:pt x="262" y="427"/>
                </a:cubicBezTo>
                <a:cubicBezTo>
                  <a:pt x="263" y="426"/>
                  <a:pt x="263" y="425"/>
                  <a:pt x="263" y="423"/>
                </a:cubicBezTo>
                <a:lnTo>
                  <a:pt x="383" y="429"/>
                </a:lnTo>
                <a:close/>
                <a:moveTo>
                  <a:pt x="915" y="218"/>
                </a:moveTo>
                <a:cubicBezTo>
                  <a:pt x="916" y="218"/>
                  <a:pt x="916" y="218"/>
                  <a:pt x="917" y="218"/>
                </a:cubicBezTo>
                <a:cubicBezTo>
                  <a:pt x="949" y="333"/>
                  <a:pt x="949" y="333"/>
                  <a:pt x="949" y="333"/>
                </a:cubicBezTo>
                <a:cubicBezTo>
                  <a:pt x="890" y="329"/>
                  <a:pt x="890" y="329"/>
                  <a:pt x="890" y="329"/>
                </a:cubicBezTo>
                <a:cubicBezTo>
                  <a:pt x="890" y="323"/>
                  <a:pt x="886" y="318"/>
                  <a:pt x="881" y="315"/>
                </a:cubicBezTo>
                <a:cubicBezTo>
                  <a:pt x="913" y="218"/>
                  <a:pt x="913" y="218"/>
                  <a:pt x="913" y="218"/>
                </a:cubicBezTo>
                <a:cubicBezTo>
                  <a:pt x="914" y="218"/>
                  <a:pt x="914" y="218"/>
                  <a:pt x="915" y="218"/>
                </a:cubicBezTo>
                <a:close/>
                <a:moveTo>
                  <a:pt x="1251" y="406"/>
                </a:moveTo>
                <a:cubicBezTo>
                  <a:pt x="1282" y="427"/>
                  <a:pt x="1282" y="427"/>
                  <a:pt x="1282" y="427"/>
                </a:cubicBezTo>
                <a:cubicBezTo>
                  <a:pt x="1265" y="495"/>
                  <a:pt x="1265" y="495"/>
                  <a:pt x="1265" y="495"/>
                </a:cubicBezTo>
                <a:cubicBezTo>
                  <a:pt x="1246" y="411"/>
                  <a:pt x="1246" y="411"/>
                  <a:pt x="1246" y="411"/>
                </a:cubicBezTo>
                <a:cubicBezTo>
                  <a:pt x="1248" y="410"/>
                  <a:pt x="1250" y="408"/>
                  <a:pt x="1251" y="406"/>
                </a:cubicBezTo>
                <a:close/>
                <a:moveTo>
                  <a:pt x="1242" y="411"/>
                </a:moveTo>
                <a:cubicBezTo>
                  <a:pt x="1243" y="411"/>
                  <a:pt x="1243" y="411"/>
                  <a:pt x="1243" y="411"/>
                </a:cubicBezTo>
                <a:cubicBezTo>
                  <a:pt x="1263" y="500"/>
                  <a:pt x="1263" y="500"/>
                  <a:pt x="1263" y="500"/>
                </a:cubicBezTo>
                <a:cubicBezTo>
                  <a:pt x="1213" y="695"/>
                  <a:pt x="1213" y="695"/>
                  <a:pt x="1213" y="695"/>
                </a:cubicBezTo>
                <a:cubicBezTo>
                  <a:pt x="1077" y="605"/>
                  <a:pt x="1077" y="605"/>
                  <a:pt x="1077" y="605"/>
                </a:cubicBezTo>
                <a:cubicBezTo>
                  <a:pt x="1037" y="550"/>
                  <a:pt x="1037" y="550"/>
                  <a:pt x="1037" y="550"/>
                </a:cubicBezTo>
                <a:cubicBezTo>
                  <a:pt x="1233" y="407"/>
                  <a:pt x="1233" y="407"/>
                  <a:pt x="1233" y="407"/>
                </a:cubicBezTo>
                <a:cubicBezTo>
                  <a:pt x="1235" y="410"/>
                  <a:pt x="1239" y="411"/>
                  <a:pt x="1242" y="411"/>
                </a:cubicBezTo>
                <a:close/>
                <a:moveTo>
                  <a:pt x="1195" y="754"/>
                </a:moveTo>
                <a:cubicBezTo>
                  <a:pt x="1192" y="754"/>
                  <a:pt x="1189" y="755"/>
                  <a:pt x="1187" y="756"/>
                </a:cubicBezTo>
                <a:cubicBezTo>
                  <a:pt x="1080" y="609"/>
                  <a:pt x="1080" y="609"/>
                  <a:pt x="1080" y="609"/>
                </a:cubicBezTo>
                <a:cubicBezTo>
                  <a:pt x="1212" y="697"/>
                  <a:pt x="1212" y="697"/>
                  <a:pt x="1212" y="697"/>
                </a:cubicBezTo>
                <a:cubicBezTo>
                  <a:pt x="1197" y="754"/>
                  <a:pt x="1197" y="754"/>
                  <a:pt x="1197" y="754"/>
                </a:cubicBezTo>
                <a:cubicBezTo>
                  <a:pt x="1196" y="754"/>
                  <a:pt x="1196" y="754"/>
                  <a:pt x="1195" y="754"/>
                </a:cubicBezTo>
                <a:close/>
                <a:moveTo>
                  <a:pt x="1184" y="758"/>
                </a:moveTo>
                <a:cubicBezTo>
                  <a:pt x="1182" y="761"/>
                  <a:pt x="1180" y="764"/>
                  <a:pt x="1180" y="768"/>
                </a:cubicBezTo>
                <a:cubicBezTo>
                  <a:pt x="1016" y="768"/>
                  <a:pt x="1016" y="768"/>
                  <a:pt x="1016" y="768"/>
                </a:cubicBezTo>
                <a:cubicBezTo>
                  <a:pt x="1016" y="576"/>
                  <a:pt x="1016" y="576"/>
                  <a:pt x="1016" y="576"/>
                </a:cubicBezTo>
                <a:cubicBezTo>
                  <a:pt x="1018" y="575"/>
                  <a:pt x="1021" y="574"/>
                  <a:pt x="1022" y="571"/>
                </a:cubicBezTo>
                <a:cubicBezTo>
                  <a:pt x="1072" y="604"/>
                  <a:pt x="1072" y="604"/>
                  <a:pt x="1072" y="604"/>
                </a:cubicBezTo>
                <a:lnTo>
                  <a:pt x="1184" y="758"/>
                </a:lnTo>
                <a:close/>
                <a:moveTo>
                  <a:pt x="1007" y="968"/>
                </a:moveTo>
                <a:cubicBezTo>
                  <a:pt x="746" y="779"/>
                  <a:pt x="746" y="779"/>
                  <a:pt x="746" y="779"/>
                </a:cubicBezTo>
                <a:cubicBezTo>
                  <a:pt x="747" y="776"/>
                  <a:pt x="747" y="774"/>
                  <a:pt x="748" y="772"/>
                </a:cubicBezTo>
                <a:cubicBezTo>
                  <a:pt x="1013" y="772"/>
                  <a:pt x="1013" y="772"/>
                  <a:pt x="1013" y="772"/>
                </a:cubicBezTo>
                <a:cubicBezTo>
                  <a:pt x="1013" y="964"/>
                  <a:pt x="1013" y="964"/>
                  <a:pt x="1013" y="964"/>
                </a:cubicBezTo>
                <a:cubicBezTo>
                  <a:pt x="1011" y="965"/>
                  <a:pt x="1008" y="966"/>
                  <a:pt x="1007" y="968"/>
                </a:cubicBezTo>
                <a:close/>
                <a:moveTo>
                  <a:pt x="1013" y="576"/>
                </a:moveTo>
                <a:cubicBezTo>
                  <a:pt x="1013" y="768"/>
                  <a:pt x="1013" y="768"/>
                  <a:pt x="1013" y="768"/>
                </a:cubicBezTo>
                <a:cubicBezTo>
                  <a:pt x="748" y="768"/>
                  <a:pt x="748" y="768"/>
                  <a:pt x="748" y="768"/>
                </a:cubicBezTo>
                <a:cubicBezTo>
                  <a:pt x="747" y="766"/>
                  <a:pt x="747" y="764"/>
                  <a:pt x="746" y="761"/>
                </a:cubicBezTo>
                <a:cubicBezTo>
                  <a:pt x="1007" y="572"/>
                  <a:pt x="1007" y="572"/>
                  <a:pt x="1007" y="572"/>
                </a:cubicBezTo>
                <a:cubicBezTo>
                  <a:pt x="1008" y="574"/>
                  <a:pt x="1011" y="575"/>
                  <a:pt x="1013" y="576"/>
                </a:cubicBezTo>
                <a:close/>
                <a:moveTo>
                  <a:pt x="1005" y="570"/>
                </a:moveTo>
                <a:cubicBezTo>
                  <a:pt x="744" y="760"/>
                  <a:pt x="744" y="760"/>
                  <a:pt x="744" y="760"/>
                </a:cubicBezTo>
                <a:cubicBezTo>
                  <a:pt x="743" y="758"/>
                  <a:pt x="741" y="756"/>
                  <a:pt x="739" y="755"/>
                </a:cubicBezTo>
                <a:cubicBezTo>
                  <a:pt x="820" y="503"/>
                  <a:pt x="820" y="503"/>
                  <a:pt x="820" y="503"/>
                </a:cubicBezTo>
                <a:cubicBezTo>
                  <a:pt x="1004" y="563"/>
                  <a:pt x="1004" y="563"/>
                  <a:pt x="1004" y="563"/>
                </a:cubicBezTo>
                <a:cubicBezTo>
                  <a:pt x="1004" y="564"/>
                  <a:pt x="1004" y="564"/>
                  <a:pt x="1004" y="565"/>
                </a:cubicBezTo>
                <a:cubicBezTo>
                  <a:pt x="1004" y="567"/>
                  <a:pt x="1005" y="568"/>
                  <a:pt x="1005" y="570"/>
                </a:cubicBezTo>
                <a:close/>
                <a:moveTo>
                  <a:pt x="736" y="754"/>
                </a:moveTo>
                <a:cubicBezTo>
                  <a:pt x="734" y="753"/>
                  <a:pt x="733" y="753"/>
                  <a:pt x="732" y="753"/>
                </a:cubicBezTo>
                <a:cubicBezTo>
                  <a:pt x="731" y="753"/>
                  <a:pt x="729" y="753"/>
                  <a:pt x="728" y="754"/>
                </a:cubicBezTo>
                <a:cubicBezTo>
                  <a:pt x="629" y="448"/>
                  <a:pt x="629" y="448"/>
                  <a:pt x="629" y="448"/>
                </a:cubicBezTo>
                <a:cubicBezTo>
                  <a:pt x="631" y="447"/>
                  <a:pt x="632" y="445"/>
                  <a:pt x="633" y="442"/>
                </a:cubicBezTo>
                <a:cubicBezTo>
                  <a:pt x="817" y="502"/>
                  <a:pt x="817" y="502"/>
                  <a:pt x="817" y="502"/>
                </a:cubicBezTo>
                <a:lnTo>
                  <a:pt x="736" y="754"/>
                </a:lnTo>
                <a:close/>
                <a:moveTo>
                  <a:pt x="624" y="449"/>
                </a:moveTo>
                <a:cubicBezTo>
                  <a:pt x="625" y="449"/>
                  <a:pt x="626" y="449"/>
                  <a:pt x="626" y="449"/>
                </a:cubicBezTo>
                <a:cubicBezTo>
                  <a:pt x="726" y="754"/>
                  <a:pt x="726" y="754"/>
                  <a:pt x="726" y="754"/>
                </a:cubicBezTo>
                <a:cubicBezTo>
                  <a:pt x="723" y="756"/>
                  <a:pt x="721" y="757"/>
                  <a:pt x="720" y="759"/>
                </a:cubicBezTo>
                <a:cubicBezTo>
                  <a:pt x="505" y="604"/>
                  <a:pt x="505" y="604"/>
                  <a:pt x="505" y="604"/>
                </a:cubicBezTo>
                <a:cubicBezTo>
                  <a:pt x="619" y="447"/>
                  <a:pt x="619" y="447"/>
                  <a:pt x="619" y="447"/>
                </a:cubicBezTo>
                <a:cubicBezTo>
                  <a:pt x="620" y="448"/>
                  <a:pt x="622" y="449"/>
                  <a:pt x="624" y="449"/>
                </a:cubicBezTo>
                <a:close/>
                <a:moveTo>
                  <a:pt x="718" y="762"/>
                </a:moveTo>
                <a:cubicBezTo>
                  <a:pt x="717" y="764"/>
                  <a:pt x="716" y="766"/>
                  <a:pt x="716" y="769"/>
                </a:cubicBezTo>
                <a:cubicBezTo>
                  <a:pt x="393" y="769"/>
                  <a:pt x="393" y="769"/>
                  <a:pt x="393" y="769"/>
                </a:cubicBezTo>
                <a:cubicBezTo>
                  <a:pt x="393" y="766"/>
                  <a:pt x="392" y="764"/>
                  <a:pt x="390" y="762"/>
                </a:cubicBezTo>
                <a:cubicBezTo>
                  <a:pt x="504" y="606"/>
                  <a:pt x="504" y="606"/>
                  <a:pt x="504" y="606"/>
                </a:cubicBezTo>
                <a:lnTo>
                  <a:pt x="718" y="762"/>
                </a:lnTo>
                <a:close/>
                <a:moveTo>
                  <a:pt x="373" y="769"/>
                </a:moveTo>
                <a:cubicBezTo>
                  <a:pt x="359" y="769"/>
                  <a:pt x="359" y="769"/>
                  <a:pt x="359" y="769"/>
                </a:cubicBezTo>
                <a:cubicBezTo>
                  <a:pt x="359" y="710"/>
                  <a:pt x="359" y="710"/>
                  <a:pt x="359" y="710"/>
                </a:cubicBezTo>
                <a:cubicBezTo>
                  <a:pt x="378" y="760"/>
                  <a:pt x="378" y="760"/>
                  <a:pt x="378" y="760"/>
                </a:cubicBezTo>
                <a:cubicBezTo>
                  <a:pt x="375" y="762"/>
                  <a:pt x="373" y="765"/>
                  <a:pt x="373" y="769"/>
                </a:cubicBezTo>
                <a:close/>
                <a:moveTo>
                  <a:pt x="359" y="771"/>
                </a:moveTo>
                <a:cubicBezTo>
                  <a:pt x="373" y="771"/>
                  <a:pt x="373" y="771"/>
                  <a:pt x="373" y="771"/>
                </a:cubicBezTo>
                <a:cubicBezTo>
                  <a:pt x="373" y="775"/>
                  <a:pt x="375" y="778"/>
                  <a:pt x="378" y="780"/>
                </a:cubicBezTo>
                <a:cubicBezTo>
                  <a:pt x="359" y="830"/>
                  <a:pt x="359" y="830"/>
                  <a:pt x="359" y="830"/>
                </a:cubicBezTo>
                <a:lnTo>
                  <a:pt x="359" y="771"/>
                </a:lnTo>
                <a:close/>
                <a:moveTo>
                  <a:pt x="388" y="761"/>
                </a:moveTo>
                <a:cubicBezTo>
                  <a:pt x="387" y="760"/>
                  <a:pt x="385" y="759"/>
                  <a:pt x="383" y="759"/>
                </a:cubicBezTo>
                <a:cubicBezTo>
                  <a:pt x="382" y="759"/>
                  <a:pt x="381" y="759"/>
                  <a:pt x="380" y="760"/>
                </a:cubicBezTo>
                <a:cubicBezTo>
                  <a:pt x="359" y="703"/>
                  <a:pt x="359" y="703"/>
                  <a:pt x="359" y="703"/>
                </a:cubicBezTo>
                <a:cubicBezTo>
                  <a:pt x="359" y="514"/>
                  <a:pt x="359" y="514"/>
                  <a:pt x="359" y="514"/>
                </a:cubicBezTo>
                <a:cubicBezTo>
                  <a:pt x="363" y="514"/>
                  <a:pt x="367" y="512"/>
                  <a:pt x="369" y="508"/>
                </a:cubicBezTo>
                <a:cubicBezTo>
                  <a:pt x="502" y="605"/>
                  <a:pt x="502" y="605"/>
                  <a:pt x="502" y="605"/>
                </a:cubicBezTo>
                <a:lnTo>
                  <a:pt x="388" y="761"/>
                </a:lnTo>
                <a:close/>
                <a:moveTo>
                  <a:pt x="359" y="1026"/>
                </a:moveTo>
                <a:cubicBezTo>
                  <a:pt x="359" y="837"/>
                  <a:pt x="359" y="837"/>
                  <a:pt x="359" y="837"/>
                </a:cubicBezTo>
                <a:cubicBezTo>
                  <a:pt x="380" y="780"/>
                  <a:pt x="380" y="780"/>
                  <a:pt x="380" y="780"/>
                </a:cubicBezTo>
                <a:cubicBezTo>
                  <a:pt x="381" y="781"/>
                  <a:pt x="382" y="781"/>
                  <a:pt x="383" y="781"/>
                </a:cubicBezTo>
                <a:cubicBezTo>
                  <a:pt x="385" y="781"/>
                  <a:pt x="387" y="780"/>
                  <a:pt x="388" y="779"/>
                </a:cubicBezTo>
                <a:cubicBezTo>
                  <a:pt x="502" y="935"/>
                  <a:pt x="502" y="935"/>
                  <a:pt x="502" y="935"/>
                </a:cubicBezTo>
                <a:cubicBezTo>
                  <a:pt x="369" y="1032"/>
                  <a:pt x="369" y="1032"/>
                  <a:pt x="369" y="1032"/>
                </a:cubicBezTo>
                <a:cubicBezTo>
                  <a:pt x="367" y="1028"/>
                  <a:pt x="363" y="1026"/>
                  <a:pt x="359" y="1026"/>
                </a:cubicBezTo>
                <a:close/>
                <a:moveTo>
                  <a:pt x="390" y="778"/>
                </a:moveTo>
                <a:cubicBezTo>
                  <a:pt x="392" y="776"/>
                  <a:pt x="393" y="774"/>
                  <a:pt x="393" y="771"/>
                </a:cubicBezTo>
                <a:cubicBezTo>
                  <a:pt x="716" y="771"/>
                  <a:pt x="716" y="771"/>
                  <a:pt x="716" y="771"/>
                </a:cubicBezTo>
                <a:cubicBezTo>
                  <a:pt x="716" y="774"/>
                  <a:pt x="717" y="776"/>
                  <a:pt x="718" y="778"/>
                </a:cubicBezTo>
                <a:cubicBezTo>
                  <a:pt x="504" y="934"/>
                  <a:pt x="504" y="934"/>
                  <a:pt x="504" y="934"/>
                </a:cubicBezTo>
                <a:lnTo>
                  <a:pt x="390" y="778"/>
                </a:lnTo>
                <a:close/>
                <a:moveTo>
                  <a:pt x="720" y="781"/>
                </a:moveTo>
                <a:cubicBezTo>
                  <a:pt x="721" y="783"/>
                  <a:pt x="723" y="784"/>
                  <a:pt x="726" y="786"/>
                </a:cubicBezTo>
                <a:cubicBezTo>
                  <a:pt x="626" y="1091"/>
                  <a:pt x="626" y="1091"/>
                  <a:pt x="626" y="1091"/>
                </a:cubicBezTo>
                <a:cubicBezTo>
                  <a:pt x="626" y="1091"/>
                  <a:pt x="625" y="1091"/>
                  <a:pt x="624" y="1091"/>
                </a:cubicBezTo>
                <a:cubicBezTo>
                  <a:pt x="622" y="1091"/>
                  <a:pt x="620" y="1092"/>
                  <a:pt x="619" y="1093"/>
                </a:cubicBezTo>
                <a:cubicBezTo>
                  <a:pt x="505" y="936"/>
                  <a:pt x="505" y="936"/>
                  <a:pt x="505" y="936"/>
                </a:cubicBezTo>
                <a:lnTo>
                  <a:pt x="720" y="781"/>
                </a:lnTo>
                <a:close/>
                <a:moveTo>
                  <a:pt x="629" y="1092"/>
                </a:moveTo>
                <a:cubicBezTo>
                  <a:pt x="728" y="786"/>
                  <a:pt x="728" y="786"/>
                  <a:pt x="728" y="786"/>
                </a:cubicBezTo>
                <a:cubicBezTo>
                  <a:pt x="729" y="787"/>
                  <a:pt x="731" y="787"/>
                  <a:pt x="732" y="787"/>
                </a:cubicBezTo>
                <a:cubicBezTo>
                  <a:pt x="733" y="787"/>
                  <a:pt x="734" y="787"/>
                  <a:pt x="736" y="786"/>
                </a:cubicBezTo>
                <a:cubicBezTo>
                  <a:pt x="817" y="1038"/>
                  <a:pt x="817" y="1038"/>
                  <a:pt x="817" y="1038"/>
                </a:cubicBezTo>
                <a:cubicBezTo>
                  <a:pt x="633" y="1098"/>
                  <a:pt x="633" y="1098"/>
                  <a:pt x="633" y="1098"/>
                </a:cubicBezTo>
                <a:cubicBezTo>
                  <a:pt x="632" y="1095"/>
                  <a:pt x="631" y="1093"/>
                  <a:pt x="629" y="1092"/>
                </a:cubicBezTo>
                <a:close/>
                <a:moveTo>
                  <a:pt x="739" y="785"/>
                </a:moveTo>
                <a:cubicBezTo>
                  <a:pt x="741" y="784"/>
                  <a:pt x="743" y="782"/>
                  <a:pt x="744" y="780"/>
                </a:cubicBezTo>
                <a:cubicBezTo>
                  <a:pt x="1005" y="970"/>
                  <a:pt x="1005" y="970"/>
                  <a:pt x="1005" y="970"/>
                </a:cubicBezTo>
                <a:cubicBezTo>
                  <a:pt x="1005" y="972"/>
                  <a:pt x="1004" y="973"/>
                  <a:pt x="1004" y="975"/>
                </a:cubicBezTo>
                <a:cubicBezTo>
                  <a:pt x="1004" y="976"/>
                  <a:pt x="1004" y="976"/>
                  <a:pt x="1004" y="977"/>
                </a:cubicBezTo>
                <a:cubicBezTo>
                  <a:pt x="820" y="1037"/>
                  <a:pt x="820" y="1037"/>
                  <a:pt x="820" y="1037"/>
                </a:cubicBezTo>
                <a:lnTo>
                  <a:pt x="739" y="785"/>
                </a:lnTo>
                <a:close/>
                <a:moveTo>
                  <a:pt x="1016" y="964"/>
                </a:moveTo>
                <a:cubicBezTo>
                  <a:pt x="1016" y="772"/>
                  <a:pt x="1016" y="772"/>
                  <a:pt x="1016" y="772"/>
                </a:cubicBezTo>
                <a:cubicBezTo>
                  <a:pt x="1180" y="772"/>
                  <a:pt x="1180" y="772"/>
                  <a:pt x="1180" y="772"/>
                </a:cubicBezTo>
                <a:cubicBezTo>
                  <a:pt x="1180" y="776"/>
                  <a:pt x="1182" y="779"/>
                  <a:pt x="1184" y="782"/>
                </a:cubicBezTo>
                <a:cubicBezTo>
                  <a:pt x="1072" y="936"/>
                  <a:pt x="1072" y="936"/>
                  <a:pt x="1072" y="936"/>
                </a:cubicBezTo>
                <a:cubicBezTo>
                  <a:pt x="1022" y="969"/>
                  <a:pt x="1022" y="969"/>
                  <a:pt x="1022" y="969"/>
                </a:cubicBezTo>
                <a:cubicBezTo>
                  <a:pt x="1021" y="966"/>
                  <a:pt x="1018" y="965"/>
                  <a:pt x="1016" y="964"/>
                </a:cubicBezTo>
                <a:close/>
                <a:moveTo>
                  <a:pt x="1187" y="784"/>
                </a:moveTo>
                <a:cubicBezTo>
                  <a:pt x="1189" y="785"/>
                  <a:pt x="1192" y="786"/>
                  <a:pt x="1195" y="786"/>
                </a:cubicBezTo>
                <a:cubicBezTo>
                  <a:pt x="1196" y="786"/>
                  <a:pt x="1196" y="786"/>
                  <a:pt x="1197" y="786"/>
                </a:cubicBezTo>
                <a:cubicBezTo>
                  <a:pt x="1212" y="843"/>
                  <a:pt x="1212" y="843"/>
                  <a:pt x="1212" y="843"/>
                </a:cubicBezTo>
                <a:cubicBezTo>
                  <a:pt x="1080" y="931"/>
                  <a:pt x="1080" y="931"/>
                  <a:pt x="1080" y="931"/>
                </a:cubicBezTo>
                <a:lnTo>
                  <a:pt x="1187" y="784"/>
                </a:lnTo>
                <a:close/>
                <a:moveTo>
                  <a:pt x="1200" y="785"/>
                </a:moveTo>
                <a:cubicBezTo>
                  <a:pt x="1205" y="783"/>
                  <a:pt x="1209" y="778"/>
                  <a:pt x="1210" y="772"/>
                </a:cubicBezTo>
                <a:cubicBezTo>
                  <a:pt x="1314" y="771"/>
                  <a:pt x="1314" y="771"/>
                  <a:pt x="1314" y="771"/>
                </a:cubicBezTo>
                <a:cubicBezTo>
                  <a:pt x="1314" y="773"/>
                  <a:pt x="1314" y="774"/>
                  <a:pt x="1315" y="775"/>
                </a:cubicBezTo>
                <a:cubicBezTo>
                  <a:pt x="1215" y="841"/>
                  <a:pt x="1215" y="841"/>
                  <a:pt x="1215" y="841"/>
                </a:cubicBezTo>
                <a:lnTo>
                  <a:pt x="1200" y="785"/>
                </a:lnTo>
                <a:close/>
                <a:moveTo>
                  <a:pt x="1314" y="768"/>
                </a:moveTo>
                <a:cubicBezTo>
                  <a:pt x="1210" y="768"/>
                  <a:pt x="1210" y="768"/>
                  <a:pt x="1210" y="768"/>
                </a:cubicBezTo>
                <a:cubicBezTo>
                  <a:pt x="1209" y="762"/>
                  <a:pt x="1205" y="757"/>
                  <a:pt x="1200" y="755"/>
                </a:cubicBezTo>
                <a:cubicBezTo>
                  <a:pt x="1215" y="699"/>
                  <a:pt x="1215" y="699"/>
                  <a:pt x="1215" y="699"/>
                </a:cubicBezTo>
                <a:cubicBezTo>
                  <a:pt x="1315" y="765"/>
                  <a:pt x="1315" y="765"/>
                  <a:pt x="1315" y="765"/>
                </a:cubicBezTo>
                <a:cubicBezTo>
                  <a:pt x="1314" y="766"/>
                  <a:pt x="1314" y="767"/>
                  <a:pt x="1314" y="768"/>
                </a:cubicBezTo>
                <a:close/>
                <a:moveTo>
                  <a:pt x="1069" y="600"/>
                </a:moveTo>
                <a:cubicBezTo>
                  <a:pt x="1023" y="570"/>
                  <a:pt x="1023" y="570"/>
                  <a:pt x="1023" y="570"/>
                </a:cubicBezTo>
                <a:cubicBezTo>
                  <a:pt x="1024" y="568"/>
                  <a:pt x="1024" y="567"/>
                  <a:pt x="1024" y="565"/>
                </a:cubicBezTo>
                <a:cubicBezTo>
                  <a:pt x="1024" y="563"/>
                  <a:pt x="1024" y="561"/>
                  <a:pt x="1023" y="560"/>
                </a:cubicBezTo>
                <a:cubicBezTo>
                  <a:pt x="1034" y="552"/>
                  <a:pt x="1034" y="552"/>
                  <a:pt x="1034" y="552"/>
                </a:cubicBezTo>
                <a:lnTo>
                  <a:pt x="1069" y="600"/>
                </a:lnTo>
                <a:close/>
                <a:moveTo>
                  <a:pt x="1022" y="558"/>
                </a:moveTo>
                <a:cubicBezTo>
                  <a:pt x="1020" y="556"/>
                  <a:pt x="1018" y="554"/>
                  <a:pt x="1014" y="554"/>
                </a:cubicBezTo>
                <a:cubicBezTo>
                  <a:pt x="1014" y="554"/>
                  <a:pt x="1013" y="554"/>
                  <a:pt x="1013" y="554"/>
                </a:cubicBezTo>
                <a:cubicBezTo>
                  <a:pt x="998" y="502"/>
                  <a:pt x="998" y="502"/>
                  <a:pt x="998" y="502"/>
                </a:cubicBezTo>
                <a:cubicBezTo>
                  <a:pt x="1033" y="550"/>
                  <a:pt x="1033" y="550"/>
                  <a:pt x="1033" y="550"/>
                </a:cubicBezTo>
                <a:lnTo>
                  <a:pt x="1022" y="558"/>
                </a:lnTo>
                <a:close/>
                <a:moveTo>
                  <a:pt x="1010" y="555"/>
                </a:moveTo>
                <a:cubicBezTo>
                  <a:pt x="1008" y="556"/>
                  <a:pt x="1006" y="558"/>
                  <a:pt x="1005" y="561"/>
                </a:cubicBezTo>
                <a:cubicBezTo>
                  <a:pt x="821" y="501"/>
                  <a:pt x="821" y="501"/>
                  <a:pt x="821" y="501"/>
                </a:cubicBezTo>
                <a:cubicBezTo>
                  <a:pt x="871" y="346"/>
                  <a:pt x="871" y="346"/>
                  <a:pt x="871" y="346"/>
                </a:cubicBezTo>
                <a:cubicBezTo>
                  <a:pt x="873" y="346"/>
                  <a:pt x="874" y="346"/>
                  <a:pt x="875" y="346"/>
                </a:cubicBezTo>
                <a:cubicBezTo>
                  <a:pt x="878" y="346"/>
                  <a:pt x="881" y="345"/>
                  <a:pt x="883" y="344"/>
                </a:cubicBezTo>
                <a:cubicBezTo>
                  <a:pt x="994" y="497"/>
                  <a:pt x="994" y="497"/>
                  <a:pt x="994" y="497"/>
                </a:cubicBezTo>
                <a:lnTo>
                  <a:pt x="1010" y="555"/>
                </a:lnTo>
                <a:close/>
                <a:moveTo>
                  <a:pt x="885" y="342"/>
                </a:moveTo>
                <a:cubicBezTo>
                  <a:pt x="888" y="339"/>
                  <a:pt x="889" y="336"/>
                  <a:pt x="890" y="332"/>
                </a:cubicBezTo>
                <a:cubicBezTo>
                  <a:pt x="950" y="336"/>
                  <a:pt x="950" y="336"/>
                  <a:pt x="950" y="336"/>
                </a:cubicBezTo>
                <a:cubicBezTo>
                  <a:pt x="992" y="488"/>
                  <a:pt x="992" y="488"/>
                  <a:pt x="992" y="488"/>
                </a:cubicBezTo>
                <a:lnTo>
                  <a:pt x="885" y="342"/>
                </a:lnTo>
                <a:close/>
                <a:moveTo>
                  <a:pt x="910" y="217"/>
                </a:moveTo>
                <a:cubicBezTo>
                  <a:pt x="879" y="314"/>
                  <a:pt x="879" y="314"/>
                  <a:pt x="879" y="314"/>
                </a:cubicBezTo>
                <a:cubicBezTo>
                  <a:pt x="877" y="314"/>
                  <a:pt x="876" y="314"/>
                  <a:pt x="875" y="314"/>
                </a:cubicBezTo>
                <a:cubicBezTo>
                  <a:pt x="870" y="314"/>
                  <a:pt x="865" y="316"/>
                  <a:pt x="863" y="321"/>
                </a:cubicBezTo>
                <a:cubicBezTo>
                  <a:pt x="813" y="289"/>
                  <a:pt x="813" y="289"/>
                  <a:pt x="813" y="289"/>
                </a:cubicBezTo>
                <a:cubicBezTo>
                  <a:pt x="907" y="214"/>
                  <a:pt x="907" y="214"/>
                  <a:pt x="907" y="214"/>
                </a:cubicBezTo>
                <a:cubicBezTo>
                  <a:pt x="908" y="215"/>
                  <a:pt x="909" y="216"/>
                  <a:pt x="910" y="217"/>
                </a:cubicBezTo>
                <a:close/>
                <a:moveTo>
                  <a:pt x="861" y="323"/>
                </a:moveTo>
                <a:cubicBezTo>
                  <a:pt x="860" y="325"/>
                  <a:pt x="860" y="327"/>
                  <a:pt x="860" y="330"/>
                </a:cubicBezTo>
                <a:cubicBezTo>
                  <a:pt x="860" y="331"/>
                  <a:pt x="860" y="332"/>
                  <a:pt x="860" y="333"/>
                </a:cubicBezTo>
                <a:cubicBezTo>
                  <a:pt x="687" y="389"/>
                  <a:pt x="687" y="389"/>
                  <a:pt x="687" y="389"/>
                </a:cubicBezTo>
                <a:cubicBezTo>
                  <a:pt x="811" y="291"/>
                  <a:pt x="811" y="291"/>
                  <a:pt x="811" y="291"/>
                </a:cubicBezTo>
                <a:lnTo>
                  <a:pt x="861" y="323"/>
                </a:lnTo>
                <a:close/>
                <a:moveTo>
                  <a:pt x="861" y="336"/>
                </a:moveTo>
                <a:cubicBezTo>
                  <a:pt x="862" y="340"/>
                  <a:pt x="865" y="343"/>
                  <a:pt x="869" y="345"/>
                </a:cubicBezTo>
                <a:cubicBezTo>
                  <a:pt x="818" y="500"/>
                  <a:pt x="818" y="500"/>
                  <a:pt x="818" y="500"/>
                </a:cubicBezTo>
                <a:cubicBezTo>
                  <a:pt x="634" y="440"/>
                  <a:pt x="634" y="440"/>
                  <a:pt x="634" y="440"/>
                </a:cubicBezTo>
                <a:cubicBezTo>
                  <a:pt x="634" y="439"/>
                  <a:pt x="634" y="439"/>
                  <a:pt x="634" y="438"/>
                </a:cubicBezTo>
                <a:cubicBezTo>
                  <a:pt x="634" y="436"/>
                  <a:pt x="634" y="434"/>
                  <a:pt x="633" y="433"/>
                </a:cubicBezTo>
                <a:cubicBezTo>
                  <a:pt x="680" y="395"/>
                  <a:pt x="680" y="395"/>
                  <a:pt x="680" y="395"/>
                </a:cubicBezTo>
                <a:lnTo>
                  <a:pt x="861" y="336"/>
                </a:lnTo>
                <a:close/>
                <a:moveTo>
                  <a:pt x="632" y="431"/>
                </a:moveTo>
                <a:cubicBezTo>
                  <a:pt x="630" y="429"/>
                  <a:pt x="627" y="427"/>
                  <a:pt x="624" y="427"/>
                </a:cubicBezTo>
                <a:cubicBezTo>
                  <a:pt x="623" y="427"/>
                  <a:pt x="623" y="427"/>
                  <a:pt x="622" y="428"/>
                </a:cubicBezTo>
                <a:cubicBezTo>
                  <a:pt x="618" y="415"/>
                  <a:pt x="618" y="415"/>
                  <a:pt x="618" y="415"/>
                </a:cubicBezTo>
                <a:cubicBezTo>
                  <a:pt x="675" y="397"/>
                  <a:pt x="675" y="397"/>
                  <a:pt x="675" y="397"/>
                </a:cubicBezTo>
                <a:lnTo>
                  <a:pt x="632" y="431"/>
                </a:lnTo>
                <a:close/>
                <a:moveTo>
                  <a:pt x="620" y="428"/>
                </a:moveTo>
                <a:cubicBezTo>
                  <a:pt x="617" y="430"/>
                  <a:pt x="615" y="433"/>
                  <a:pt x="614" y="436"/>
                </a:cubicBezTo>
                <a:cubicBezTo>
                  <a:pt x="560" y="434"/>
                  <a:pt x="560" y="434"/>
                  <a:pt x="560" y="434"/>
                </a:cubicBezTo>
                <a:cubicBezTo>
                  <a:pt x="616" y="416"/>
                  <a:pt x="616" y="416"/>
                  <a:pt x="616" y="416"/>
                </a:cubicBezTo>
                <a:lnTo>
                  <a:pt x="620" y="428"/>
                </a:lnTo>
                <a:close/>
                <a:moveTo>
                  <a:pt x="614" y="439"/>
                </a:moveTo>
                <a:cubicBezTo>
                  <a:pt x="614" y="442"/>
                  <a:pt x="615" y="444"/>
                  <a:pt x="617" y="446"/>
                </a:cubicBezTo>
                <a:cubicBezTo>
                  <a:pt x="504" y="602"/>
                  <a:pt x="504" y="602"/>
                  <a:pt x="504" y="602"/>
                </a:cubicBezTo>
                <a:cubicBezTo>
                  <a:pt x="371" y="506"/>
                  <a:pt x="371" y="506"/>
                  <a:pt x="371" y="506"/>
                </a:cubicBezTo>
                <a:cubicBezTo>
                  <a:pt x="372" y="504"/>
                  <a:pt x="373" y="501"/>
                  <a:pt x="373" y="498"/>
                </a:cubicBezTo>
                <a:cubicBezTo>
                  <a:pt x="373" y="497"/>
                  <a:pt x="373" y="496"/>
                  <a:pt x="373" y="495"/>
                </a:cubicBezTo>
                <a:cubicBezTo>
                  <a:pt x="553" y="436"/>
                  <a:pt x="553" y="436"/>
                  <a:pt x="553" y="436"/>
                </a:cubicBezTo>
                <a:lnTo>
                  <a:pt x="614" y="439"/>
                </a:lnTo>
                <a:close/>
                <a:moveTo>
                  <a:pt x="372" y="492"/>
                </a:moveTo>
                <a:cubicBezTo>
                  <a:pt x="370" y="488"/>
                  <a:pt x="368" y="486"/>
                  <a:pt x="365" y="484"/>
                </a:cubicBezTo>
                <a:cubicBezTo>
                  <a:pt x="386" y="429"/>
                  <a:pt x="386" y="429"/>
                  <a:pt x="386" y="429"/>
                </a:cubicBezTo>
                <a:cubicBezTo>
                  <a:pt x="544" y="436"/>
                  <a:pt x="544" y="436"/>
                  <a:pt x="544" y="436"/>
                </a:cubicBezTo>
                <a:lnTo>
                  <a:pt x="372" y="492"/>
                </a:lnTo>
                <a:close/>
                <a:moveTo>
                  <a:pt x="261" y="429"/>
                </a:moveTo>
                <a:cubicBezTo>
                  <a:pt x="345" y="490"/>
                  <a:pt x="345" y="490"/>
                  <a:pt x="345" y="490"/>
                </a:cubicBezTo>
                <a:cubicBezTo>
                  <a:pt x="343" y="492"/>
                  <a:pt x="343" y="495"/>
                  <a:pt x="343" y="498"/>
                </a:cubicBezTo>
                <a:cubicBezTo>
                  <a:pt x="343" y="501"/>
                  <a:pt x="343" y="504"/>
                  <a:pt x="345" y="507"/>
                </a:cubicBezTo>
                <a:cubicBezTo>
                  <a:pt x="300" y="544"/>
                  <a:pt x="300" y="544"/>
                  <a:pt x="300" y="544"/>
                </a:cubicBezTo>
                <a:cubicBezTo>
                  <a:pt x="258" y="432"/>
                  <a:pt x="258" y="432"/>
                  <a:pt x="258" y="432"/>
                </a:cubicBezTo>
                <a:cubicBezTo>
                  <a:pt x="259" y="431"/>
                  <a:pt x="260" y="430"/>
                  <a:pt x="261" y="429"/>
                </a:cubicBezTo>
                <a:close/>
                <a:moveTo>
                  <a:pt x="347" y="509"/>
                </a:moveTo>
                <a:cubicBezTo>
                  <a:pt x="349" y="512"/>
                  <a:pt x="352" y="514"/>
                  <a:pt x="356" y="514"/>
                </a:cubicBezTo>
                <a:cubicBezTo>
                  <a:pt x="356" y="695"/>
                  <a:pt x="356" y="695"/>
                  <a:pt x="356" y="695"/>
                </a:cubicBezTo>
                <a:cubicBezTo>
                  <a:pt x="301" y="547"/>
                  <a:pt x="301" y="547"/>
                  <a:pt x="301" y="547"/>
                </a:cubicBezTo>
                <a:lnTo>
                  <a:pt x="347" y="509"/>
                </a:lnTo>
                <a:close/>
                <a:moveTo>
                  <a:pt x="356" y="1026"/>
                </a:moveTo>
                <a:cubicBezTo>
                  <a:pt x="352" y="1026"/>
                  <a:pt x="349" y="1028"/>
                  <a:pt x="347" y="1031"/>
                </a:cubicBezTo>
                <a:cubicBezTo>
                  <a:pt x="301" y="993"/>
                  <a:pt x="301" y="993"/>
                  <a:pt x="301" y="993"/>
                </a:cubicBezTo>
                <a:cubicBezTo>
                  <a:pt x="356" y="845"/>
                  <a:pt x="356" y="845"/>
                  <a:pt x="356" y="845"/>
                </a:cubicBezTo>
                <a:lnTo>
                  <a:pt x="356" y="1026"/>
                </a:lnTo>
                <a:close/>
                <a:moveTo>
                  <a:pt x="365" y="1056"/>
                </a:moveTo>
                <a:cubicBezTo>
                  <a:pt x="368" y="1054"/>
                  <a:pt x="370" y="1052"/>
                  <a:pt x="372" y="1048"/>
                </a:cubicBezTo>
                <a:cubicBezTo>
                  <a:pt x="544" y="1104"/>
                  <a:pt x="544" y="1104"/>
                  <a:pt x="544" y="1104"/>
                </a:cubicBezTo>
                <a:cubicBezTo>
                  <a:pt x="386" y="1111"/>
                  <a:pt x="386" y="1111"/>
                  <a:pt x="386" y="1111"/>
                </a:cubicBezTo>
                <a:lnTo>
                  <a:pt x="365" y="1056"/>
                </a:lnTo>
                <a:close/>
                <a:moveTo>
                  <a:pt x="373" y="1045"/>
                </a:moveTo>
                <a:cubicBezTo>
                  <a:pt x="373" y="1044"/>
                  <a:pt x="373" y="1043"/>
                  <a:pt x="373" y="1042"/>
                </a:cubicBezTo>
                <a:cubicBezTo>
                  <a:pt x="373" y="1039"/>
                  <a:pt x="372" y="1036"/>
                  <a:pt x="371" y="1034"/>
                </a:cubicBezTo>
                <a:cubicBezTo>
                  <a:pt x="504" y="938"/>
                  <a:pt x="504" y="938"/>
                  <a:pt x="504" y="938"/>
                </a:cubicBezTo>
                <a:cubicBezTo>
                  <a:pt x="617" y="1094"/>
                  <a:pt x="617" y="1094"/>
                  <a:pt x="617" y="1094"/>
                </a:cubicBezTo>
                <a:cubicBezTo>
                  <a:pt x="615" y="1096"/>
                  <a:pt x="614" y="1098"/>
                  <a:pt x="614" y="1101"/>
                </a:cubicBezTo>
                <a:cubicBezTo>
                  <a:pt x="553" y="1104"/>
                  <a:pt x="553" y="1104"/>
                  <a:pt x="553" y="1104"/>
                </a:cubicBezTo>
                <a:lnTo>
                  <a:pt x="373" y="1045"/>
                </a:lnTo>
                <a:close/>
                <a:moveTo>
                  <a:pt x="614" y="1104"/>
                </a:moveTo>
                <a:cubicBezTo>
                  <a:pt x="615" y="1107"/>
                  <a:pt x="617" y="1110"/>
                  <a:pt x="620" y="1112"/>
                </a:cubicBezTo>
                <a:cubicBezTo>
                  <a:pt x="616" y="1124"/>
                  <a:pt x="616" y="1124"/>
                  <a:pt x="616" y="1124"/>
                </a:cubicBezTo>
                <a:cubicBezTo>
                  <a:pt x="560" y="1106"/>
                  <a:pt x="560" y="1106"/>
                  <a:pt x="560" y="1106"/>
                </a:cubicBezTo>
                <a:lnTo>
                  <a:pt x="614" y="1104"/>
                </a:lnTo>
                <a:close/>
                <a:moveTo>
                  <a:pt x="622" y="1112"/>
                </a:moveTo>
                <a:cubicBezTo>
                  <a:pt x="623" y="1113"/>
                  <a:pt x="623" y="1113"/>
                  <a:pt x="624" y="1113"/>
                </a:cubicBezTo>
                <a:cubicBezTo>
                  <a:pt x="627" y="1113"/>
                  <a:pt x="630" y="1111"/>
                  <a:pt x="632" y="1109"/>
                </a:cubicBezTo>
                <a:cubicBezTo>
                  <a:pt x="675" y="1143"/>
                  <a:pt x="675" y="1143"/>
                  <a:pt x="675" y="1143"/>
                </a:cubicBezTo>
                <a:cubicBezTo>
                  <a:pt x="618" y="1125"/>
                  <a:pt x="618" y="1125"/>
                  <a:pt x="618" y="1125"/>
                </a:cubicBezTo>
                <a:lnTo>
                  <a:pt x="622" y="1112"/>
                </a:lnTo>
                <a:close/>
                <a:moveTo>
                  <a:pt x="633" y="1107"/>
                </a:moveTo>
                <a:cubicBezTo>
                  <a:pt x="634" y="1106"/>
                  <a:pt x="634" y="1104"/>
                  <a:pt x="634" y="1102"/>
                </a:cubicBezTo>
                <a:cubicBezTo>
                  <a:pt x="634" y="1101"/>
                  <a:pt x="634" y="1101"/>
                  <a:pt x="634" y="1100"/>
                </a:cubicBezTo>
                <a:cubicBezTo>
                  <a:pt x="818" y="1040"/>
                  <a:pt x="818" y="1040"/>
                  <a:pt x="818" y="1040"/>
                </a:cubicBezTo>
                <a:cubicBezTo>
                  <a:pt x="869" y="1195"/>
                  <a:pt x="869" y="1195"/>
                  <a:pt x="869" y="1195"/>
                </a:cubicBezTo>
                <a:cubicBezTo>
                  <a:pt x="865" y="1197"/>
                  <a:pt x="862" y="1200"/>
                  <a:pt x="861" y="1204"/>
                </a:cubicBezTo>
                <a:cubicBezTo>
                  <a:pt x="680" y="1145"/>
                  <a:pt x="680" y="1145"/>
                  <a:pt x="680" y="1145"/>
                </a:cubicBezTo>
                <a:lnTo>
                  <a:pt x="633" y="1107"/>
                </a:lnTo>
                <a:close/>
                <a:moveTo>
                  <a:pt x="860" y="1207"/>
                </a:moveTo>
                <a:cubicBezTo>
                  <a:pt x="860" y="1208"/>
                  <a:pt x="860" y="1209"/>
                  <a:pt x="860" y="1210"/>
                </a:cubicBezTo>
                <a:cubicBezTo>
                  <a:pt x="860" y="1213"/>
                  <a:pt x="860" y="1215"/>
                  <a:pt x="861" y="1217"/>
                </a:cubicBezTo>
                <a:cubicBezTo>
                  <a:pt x="811" y="1249"/>
                  <a:pt x="811" y="1249"/>
                  <a:pt x="811" y="1249"/>
                </a:cubicBezTo>
                <a:cubicBezTo>
                  <a:pt x="687" y="1151"/>
                  <a:pt x="687" y="1151"/>
                  <a:pt x="687" y="1151"/>
                </a:cubicBezTo>
                <a:lnTo>
                  <a:pt x="860" y="1207"/>
                </a:lnTo>
                <a:close/>
                <a:moveTo>
                  <a:pt x="890" y="1208"/>
                </a:moveTo>
                <a:cubicBezTo>
                  <a:pt x="889" y="1204"/>
                  <a:pt x="888" y="1201"/>
                  <a:pt x="885" y="1198"/>
                </a:cubicBezTo>
                <a:cubicBezTo>
                  <a:pt x="992" y="1052"/>
                  <a:pt x="992" y="1052"/>
                  <a:pt x="992" y="1052"/>
                </a:cubicBezTo>
                <a:cubicBezTo>
                  <a:pt x="950" y="1204"/>
                  <a:pt x="950" y="1204"/>
                  <a:pt x="950" y="1204"/>
                </a:cubicBezTo>
                <a:lnTo>
                  <a:pt x="890" y="1208"/>
                </a:lnTo>
                <a:close/>
                <a:moveTo>
                  <a:pt x="883" y="1196"/>
                </a:moveTo>
                <a:cubicBezTo>
                  <a:pt x="881" y="1195"/>
                  <a:pt x="878" y="1194"/>
                  <a:pt x="875" y="1194"/>
                </a:cubicBezTo>
                <a:cubicBezTo>
                  <a:pt x="874" y="1194"/>
                  <a:pt x="873" y="1194"/>
                  <a:pt x="871" y="1194"/>
                </a:cubicBezTo>
                <a:cubicBezTo>
                  <a:pt x="821" y="1039"/>
                  <a:pt x="821" y="1039"/>
                  <a:pt x="821" y="1039"/>
                </a:cubicBezTo>
                <a:cubicBezTo>
                  <a:pt x="1005" y="979"/>
                  <a:pt x="1005" y="979"/>
                  <a:pt x="1005" y="979"/>
                </a:cubicBezTo>
                <a:cubicBezTo>
                  <a:pt x="1006" y="982"/>
                  <a:pt x="1008" y="984"/>
                  <a:pt x="1010" y="985"/>
                </a:cubicBezTo>
                <a:cubicBezTo>
                  <a:pt x="994" y="1043"/>
                  <a:pt x="994" y="1043"/>
                  <a:pt x="994" y="1043"/>
                </a:cubicBezTo>
                <a:lnTo>
                  <a:pt x="883" y="1196"/>
                </a:lnTo>
                <a:close/>
                <a:moveTo>
                  <a:pt x="1013" y="986"/>
                </a:moveTo>
                <a:cubicBezTo>
                  <a:pt x="1013" y="986"/>
                  <a:pt x="1014" y="986"/>
                  <a:pt x="1014" y="986"/>
                </a:cubicBezTo>
                <a:cubicBezTo>
                  <a:pt x="1018" y="986"/>
                  <a:pt x="1020" y="984"/>
                  <a:pt x="1022" y="982"/>
                </a:cubicBezTo>
                <a:cubicBezTo>
                  <a:pt x="1033" y="990"/>
                  <a:pt x="1033" y="990"/>
                  <a:pt x="1033" y="990"/>
                </a:cubicBezTo>
                <a:cubicBezTo>
                  <a:pt x="998" y="1038"/>
                  <a:pt x="998" y="1038"/>
                  <a:pt x="998" y="1038"/>
                </a:cubicBezTo>
                <a:lnTo>
                  <a:pt x="1013" y="986"/>
                </a:lnTo>
                <a:close/>
                <a:moveTo>
                  <a:pt x="1023" y="980"/>
                </a:moveTo>
                <a:cubicBezTo>
                  <a:pt x="1024" y="979"/>
                  <a:pt x="1024" y="977"/>
                  <a:pt x="1024" y="975"/>
                </a:cubicBezTo>
                <a:cubicBezTo>
                  <a:pt x="1024" y="973"/>
                  <a:pt x="1024" y="972"/>
                  <a:pt x="1023" y="970"/>
                </a:cubicBezTo>
                <a:cubicBezTo>
                  <a:pt x="1069" y="940"/>
                  <a:pt x="1069" y="940"/>
                  <a:pt x="1069" y="940"/>
                </a:cubicBezTo>
                <a:cubicBezTo>
                  <a:pt x="1034" y="988"/>
                  <a:pt x="1034" y="988"/>
                  <a:pt x="1034" y="988"/>
                </a:cubicBezTo>
                <a:lnTo>
                  <a:pt x="1023" y="980"/>
                </a:lnTo>
                <a:close/>
                <a:moveTo>
                  <a:pt x="1077" y="935"/>
                </a:moveTo>
                <a:cubicBezTo>
                  <a:pt x="1213" y="845"/>
                  <a:pt x="1213" y="845"/>
                  <a:pt x="1213" y="845"/>
                </a:cubicBezTo>
                <a:cubicBezTo>
                  <a:pt x="1263" y="1040"/>
                  <a:pt x="1263" y="1040"/>
                  <a:pt x="1263" y="1040"/>
                </a:cubicBezTo>
                <a:cubicBezTo>
                  <a:pt x="1243" y="1129"/>
                  <a:pt x="1243" y="1129"/>
                  <a:pt x="1243" y="1129"/>
                </a:cubicBezTo>
                <a:cubicBezTo>
                  <a:pt x="1243" y="1129"/>
                  <a:pt x="1243" y="1129"/>
                  <a:pt x="1242" y="1129"/>
                </a:cubicBezTo>
                <a:cubicBezTo>
                  <a:pt x="1239" y="1129"/>
                  <a:pt x="1235" y="1130"/>
                  <a:pt x="1233" y="1133"/>
                </a:cubicBezTo>
                <a:cubicBezTo>
                  <a:pt x="1037" y="990"/>
                  <a:pt x="1037" y="990"/>
                  <a:pt x="1037" y="990"/>
                </a:cubicBezTo>
                <a:lnTo>
                  <a:pt x="1077" y="935"/>
                </a:lnTo>
                <a:close/>
                <a:moveTo>
                  <a:pt x="1246" y="1129"/>
                </a:moveTo>
                <a:cubicBezTo>
                  <a:pt x="1265" y="1045"/>
                  <a:pt x="1265" y="1045"/>
                  <a:pt x="1265" y="1045"/>
                </a:cubicBezTo>
                <a:cubicBezTo>
                  <a:pt x="1282" y="1113"/>
                  <a:pt x="1282" y="1113"/>
                  <a:pt x="1282" y="1113"/>
                </a:cubicBezTo>
                <a:cubicBezTo>
                  <a:pt x="1251" y="1134"/>
                  <a:pt x="1251" y="1134"/>
                  <a:pt x="1251" y="1134"/>
                </a:cubicBezTo>
                <a:cubicBezTo>
                  <a:pt x="1250" y="1132"/>
                  <a:pt x="1248" y="1130"/>
                  <a:pt x="1246" y="1129"/>
                </a:cubicBezTo>
                <a:close/>
                <a:moveTo>
                  <a:pt x="1215" y="843"/>
                </a:moveTo>
                <a:cubicBezTo>
                  <a:pt x="1316" y="777"/>
                  <a:pt x="1316" y="777"/>
                  <a:pt x="1316" y="777"/>
                </a:cubicBezTo>
                <a:cubicBezTo>
                  <a:pt x="1317" y="779"/>
                  <a:pt x="1319" y="780"/>
                  <a:pt x="1321" y="781"/>
                </a:cubicBezTo>
                <a:cubicBezTo>
                  <a:pt x="1265" y="1033"/>
                  <a:pt x="1265" y="1033"/>
                  <a:pt x="1265" y="1033"/>
                </a:cubicBezTo>
                <a:lnTo>
                  <a:pt x="1215" y="843"/>
                </a:lnTo>
                <a:close/>
                <a:moveTo>
                  <a:pt x="1316" y="763"/>
                </a:moveTo>
                <a:cubicBezTo>
                  <a:pt x="1215" y="697"/>
                  <a:pt x="1215" y="697"/>
                  <a:pt x="1215" y="697"/>
                </a:cubicBezTo>
                <a:cubicBezTo>
                  <a:pt x="1265" y="506"/>
                  <a:pt x="1265" y="506"/>
                  <a:pt x="1265" y="506"/>
                </a:cubicBezTo>
                <a:cubicBezTo>
                  <a:pt x="1321" y="759"/>
                  <a:pt x="1321" y="759"/>
                  <a:pt x="1321" y="759"/>
                </a:cubicBezTo>
                <a:cubicBezTo>
                  <a:pt x="1319" y="760"/>
                  <a:pt x="1317" y="761"/>
                  <a:pt x="1316" y="763"/>
                </a:cubicBezTo>
                <a:close/>
                <a:moveTo>
                  <a:pt x="1238" y="388"/>
                </a:moveTo>
                <a:cubicBezTo>
                  <a:pt x="1236" y="389"/>
                  <a:pt x="1234" y="391"/>
                  <a:pt x="1233" y="393"/>
                </a:cubicBezTo>
                <a:cubicBezTo>
                  <a:pt x="1158" y="349"/>
                  <a:pt x="1158" y="349"/>
                  <a:pt x="1158" y="349"/>
                </a:cubicBezTo>
                <a:cubicBezTo>
                  <a:pt x="1228" y="353"/>
                  <a:pt x="1228" y="353"/>
                  <a:pt x="1228" y="353"/>
                </a:cubicBezTo>
                <a:lnTo>
                  <a:pt x="1238" y="388"/>
                </a:lnTo>
                <a:close/>
                <a:moveTo>
                  <a:pt x="1232" y="395"/>
                </a:moveTo>
                <a:cubicBezTo>
                  <a:pt x="1231" y="396"/>
                  <a:pt x="1231" y="398"/>
                  <a:pt x="1231" y="399"/>
                </a:cubicBezTo>
                <a:cubicBezTo>
                  <a:pt x="1231" y="402"/>
                  <a:pt x="1232" y="404"/>
                  <a:pt x="1233" y="405"/>
                </a:cubicBezTo>
                <a:cubicBezTo>
                  <a:pt x="1036" y="548"/>
                  <a:pt x="1036" y="548"/>
                  <a:pt x="1036" y="548"/>
                </a:cubicBezTo>
                <a:cubicBezTo>
                  <a:pt x="996" y="494"/>
                  <a:pt x="996" y="494"/>
                  <a:pt x="996" y="494"/>
                </a:cubicBezTo>
                <a:cubicBezTo>
                  <a:pt x="952" y="336"/>
                  <a:pt x="952" y="336"/>
                  <a:pt x="952" y="336"/>
                </a:cubicBezTo>
                <a:cubicBezTo>
                  <a:pt x="1153" y="348"/>
                  <a:pt x="1153" y="348"/>
                  <a:pt x="1153" y="348"/>
                </a:cubicBezTo>
                <a:lnTo>
                  <a:pt x="1232" y="395"/>
                </a:lnTo>
                <a:close/>
                <a:moveTo>
                  <a:pt x="951" y="333"/>
                </a:moveTo>
                <a:cubicBezTo>
                  <a:pt x="919" y="217"/>
                  <a:pt x="919" y="217"/>
                  <a:pt x="919" y="217"/>
                </a:cubicBezTo>
                <a:cubicBezTo>
                  <a:pt x="921" y="216"/>
                  <a:pt x="923" y="215"/>
                  <a:pt x="924" y="213"/>
                </a:cubicBezTo>
                <a:cubicBezTo>
                  <a:pt x="1147" y="345"/>
                  <a:pt x="1147" y="345"/>
                  <a:pt x="1147" y="345"/>
                </a:cubicBezTo>
                <a:lnTo>
                  <a:pt x="951" y="333"/>
                </a:lnTo>
                <a:close/>
                <a:moveTo>
                  <a:pt x="809" y="289"/>
                </a:moveTo>
                <a:cubicBezTo>
                  <a:pt x="681" y="391"/>
                  <a:pt x="681" y="391"/>
                  <a:pt x="681" y="391"/>
                </a:cubicBezTo>
                <a:cubicBezTo>
                  <a:pt x="617" y="412"/>
                  <a:pt x="617" y="412"/>
                  <a:pt x="617" y="412"/>
                </a:cubicBezTo>
                <a:cubicBezTo>
                  <a:pt x="542" y="181"/>
                  <a:pt x="542" y="181"/>
                  <a:pt x="542" y="181"/>
                </a:cubicBezTo>
                <a:cubicBezTo>
                  <a:pt x="545" y="179"/>
                  <a:pt x="547" y="176"/>
                  <a:pt x="548" y="173"/>
                </a:cubicBezTo>
                <a:cubicBezTo>
                  <a:pt x="640" y="181"/>
                  <a:pt x="640" y="181"/>
                  <a:pt x="640" y="181"/>
                </a:cubicBezTo>
                <a:lnTo>
                  <a:pt x="809" y="289"/>
                </a:lnTo>
                <a:close/>
                <a:moveTo>
                  <a:pt x="548" y="170"/>
                </a:moveTo>
                <a:cubicBezTo>
                  <a:pt x="548" y="168"/>
                  <a:pt x="548" y="166"/>
                  <a:pt x="546" y="164"/>
                </a:cubicBezTo>
                <a:cubicBezTo>
                  <a:pt x="576" y="140"/>
                  <a:pt x="576" y="140"/>
                  <a:pt x="576" y="140"/>
                </a:cubicBezTo>
                <a:cubicBezTo>
                  <a:pt x="636" y="179"/>
                  <a:pt x="636" y="179"/>
                  <a:pt x="636" y="179"/>
                </a:cubicBezTo>
                <a:lnTo>
                  <a:pt x="548" y="170"/>
                </a:lnTo>
                <a:close/>
                <a:moveTo>
                  <a:pt x="526" y="171"/>
                </a:moveTo>
                <a:cubicBezTo>
                  <a:pt x="526" y="173"/>
                  <a:pt x="527" y="175"/>
                  <a:pt x="528" y="177"/>
                </a:cubicBezTo>
                <a:cubicBezTo>
                  <a:pt x="463" y="234"/>
                  <a:pt x="463" y="234"/>
                  <a:pt x="463" y="234"/>
                </a:cubicBezTo>
                <a:cubicBezTo>
                  <a:pt x="488" y="169"/>
                  <a:pt x="488" y="169"/>
                  <a:pt x="488" y="169"/>
                </a:cubicBezTo>
                <a:lnTo>
                  <a:pt x="526" y="171"/>
                </a:lnTo>
                <a:close/>
                <a:moveTo>
                  <a:pt x="529" y="179"/>
                </a:moveTo>
                <a:cubicBezTo>
                  <a:pt x="531" y="181"/>
                  <a:pt x="534" y="182"/>
                  <a:pt x="537" y="182"/>
                </a:cubicBezTo>
                <a:cubicBezTo>
                  <a:pt x="538" y="182"/>
                  <a:pt x="539" y="182"/>
                  <a:pt x="540" y="182"/>
                </a:cubicBezTo>
                <a:cubicBezTo>
                  <a:pt x="615" y="413"/>
                  <a:pt x="615" y="413"/>
                  <a:pt x="615" y="413"/>
                </a:cubicBezTo>
                <a:cubicBezTo>
                  <a:pt x="551" y="434"/>
                  <a:pt x="551" y="434"/>
                  <a:pt x="551" y="434"/>
                </a:cubicBezTo>
                <a:cubicBezTo>
                  <a:pt x="387" y="426"/>
                  <a:pt x="387" y="426"/>
                  <a:pt x="387" y="426"/>
                </a:cubicBezTo>
                <a:cubicBezTo>
                  <a:pt x="461" y="240"/>
                  <a:pt x="461" y="240"/>
                  <a:pt x="461" y="240"/>
                </a:cubicBezTo>
                <a:lnTo>
                  <a:pt x="529" y="179"/>
                </a:lnTo>
                <a:close/>
                <a:moveTo>
                  <a:pt x="384" y="426"/>
                </a:moveTo>
                <a:cubicBezTo>
                  <a:pt x="263" y="421"/>
                  <a:pt x="263" y="421"/>
                  <a:pt x="263" y="421"/>
                </a:cubicBezTo>
                <a:cubicBezTo>
                  <a:pt x="263" y="419"/>
                  <a:pt x="263" y="417"/>
                  <a:pt x="262" y="415"/>
                </a:cubicBezTo>
                <a:cubicBezTo>
                  <a:pt x="456" y="244"/>
                  <a:pt x="456" y="244"/>
                  <a:pt x="456" y="244"/>
                </a:cubicBezTo>
                <a:lnTo>
                  <a:pt x="384" y="426"/>
                </a:lnTo>
                <a:close/>
                <a:moveTo>
                  <a:pt x="253" y="433"/>
                </a:moveTo>
                <a:cubicBezTo>
                  <a:pt x="254" y="433"/>
                  <a:pt x="255" y="433"/>
                  <a:pt x="256" y="433"/>
                </a:cubicBezTo>
                <a:cubicBezTo>
                  <a:pt x="298" y="546"/>
                  <a:pt x="298" y="546"/>
                  <a:pt x="298" y="546"/>
                </a:cubicBezTo>
                <a:cubicBezTo>
                  <a:pt x="146" y="671"/>
                  <a:pt x="146" y="671"/>
                  <a:pt x="146" y="671"/>
                </a:cubicBezTo>
                <a:cubicBezTo>
                  <a:pt x="249" y="433"/>
                  <a:pt x="249" y="433"/>
                  <a:pt x="249" y="433"/>
                </a:cubicBezTo>
                <a:cubicBezTo>
                  <a:pt x="250" y="433"/>
                  <a:pt x="251" y="433"/>
                  <a:pt x="253" y="433"/>
                </a:cubicBezTo>
                <a:close/>
                <a:moveTo>
                  <a:pt x="299" y="548"/>
                </a:moveTo>
                <a:cubicBezTo>
                  <a:pt x="356" y="701"/>
                  <a:pt x="356" y="701"/>
                  <a:pt x="356" y="701"/>
                </a:cubicBezTo>
                <a:cubicBezTo>
                  <a:pt x="356" y="769"/>
                  <a:pt x="356" y="769"/>
                  <a:pt x="356" y="769"/>
                </a:cubicBezTo>
                <a:cubicBezTo>
                  <a:pt x="112" y="769"/>
                  <a:pt x="112" y="769"/>
                  <a:pt x="112" y="769"/>
                </a:cubicBezTo>
                <a:cubicBezTo>
                  <a:pt x="112" y="765"/>
                  <a:pt x="110" y="762"/>
                  <a:pt x="107" y="760"/>
                </a:cubicBezTo>
                <a:cubicBezTo>
                  <a:pt x="144" y="676"/>
                  <a:pt x="144" y="676"/>
                  <a:pt x="144" y="676"/>
                </a:cubicBezTo>
                <a:lnTo>
                  <a:pt x="299" y="548"/>
                </a:lnTo>
                <a:close/>
                <a:moveTo>
                  <a:pt x="105" y="759"/>
                </a:moveTo>
                <a:cubicBezTo>
                  <a:pt x="104" y="758"/>
                  <a:pt x="103" y="758"/>
                  <a:pt x="102" y="758"/>
                </a:cubicBezTo>
                <a:cubicBezTo>
                  <a:pt x="100" y="758"/>
                  <a:pt x="99" y="758"/>
                  <a:pt x="98" y="759"/>
                </a:cubicBezTo>
                <a:cubicBezTo>
                  <a:pt x="85" y="724"/>
                  <a:pt x="85" y="724"/>
                  <a:pt x="85" y="724"/>
                </a:cubicBezTo>
                <a:cubicBezTo>
                  <a:pt x="140" y="679"/>
                  <a:pt x="140" y="679"/>
                  <a:pt x="140" y="679"/>
                </a:cubicBezTo>
                <a:lnTo>
                  <a:pt x="105" y="759"/>
                </a:lnTo>
                <a:close/>
                <a:moveTo>
                  <a:pt x="98" y="781"/>
                </a:moveTo>
                <a:cubicBezTo>
                  <a:pt x="99" y="782"/>
                  <a:pt x="100" y="782"/>
                  <a:pt x="102" y="782"/>
                </a:cubicBezTo>
                <a:cubicBezTo>
                  <a:pt x="103" y="782"/>
                  <a:pt x="104" y="782"/>
                  <a:pt x="105" y="781"/>
                </a:cubicBezTo>
                <a:cubicBezTo>
                  <a:pt x="140" y="861"/>
                  <a:pt x="140" y="861"/>
                  <a:pt x="140" y="861"/>
                </a:cubicBezTo>
                <a:cubicBezTo>
                  <a:pt x="85" y="816"/>
                  <a:pt x="85" y="816"/>
                  <a:pt x="85" y="816"/>
                </a:cubicBezTo>
                <a:lnTo>
                  <a:pt x="98" y="781"/>
                </a:lnTo>
                <a:close/>
                <a:moveTo>
                  <a:pt x="107" y="780"/>
                </a:moveTo>
                <a:cubicBezTo>
                  <a:pt x="110" y="778"/>
                  <a:pt x="112" y="775"/>
                  <a:pt x="112" y="771"/>
                </a:cubicBezTo>
                <a:cubicBezTo>
                  <a:pt x="356" y="771"/>
                  <a:pt x="356" y="771"/>
                  <a:pt x="356" y="771"/>
                </a:cubicBezTo>
                <a:cubicBezTo>
                  <a:pt x="356" y="839"/>
                  <a:pt x="356" y="839"/>
                  <a:pt x="356" y="839"/>
                </a:cubicBezTo>
                <a:cubicBezTo>
                  <a:pt x="299" y="992"/>
                  <a:pt x="299" y="992"/>
                  <a:pt x="299" y="992"/>
                </a:cubicBezTo>
                <a:cubicBezTo>
                  <a:pt x="144" y="864"/>
                  <a:pt x="144" y="864"/>
                  <a:pt x="144" y="864"/>
                </a:cubicBezTo>
                <a:lnTo>
                  <a:pt x="107" y="780"/>
                </a:lnTo>
                <a:close/>
                <a:moveTo>
                  <a:pt x="263" y="1119"/>
                </a:moveTo>
                <a:cubicBezTo>
                  <a:pt x="384" y="1114"/>
                  <a:pt x="384" y="1114"/>
                  <a:pt x="384" y="1114"/>
                </a:cubicBezTo>
                <a:cubicBezTo>
                  <a:pt x="456" y="1296"/>
                  <a:pt x="456" y="1296"/>
                  <a:pt x="456" y="1296"/>
                </a:cubicBezTo>
                <a:cubicBezTo>
                  <a:pt x="262" y="1125"/>
                  <a:pt x="262" y="1125"/>
                  <a:pt x="262" y="1125"/>
                </a:cubicBezTo>
                <a:cubicBezTo>
                  <a:pt x="263" y="1123"/>
                  <a:pt x="263" y="1121"/>
                  <a:pt x="263" y="1119"/>
                </a:cubicBezTo>
                <a:close/>
                <a:moveTo>
                  <a:pt x="387" y="1114"/>
                </a:moveTo>
                <a:cubicBezTo>
                  <a:pt x="551" y="1106"/>
                  <a:pt x="551" y="1106"/>
                  <a:pt x="551" y="1106"/>
                </a:cubicBezTo>
                <a:cubicBezTo>
                  <a:pt x="615" y="1127"/>
                  <a:pt x="615" y="1127"/>
                  <a:pt x="615" y="1127"/>
                </a:cubicBezTo>
                <a:cubicBezTo>
                  <a:pt x="540" y="1358"/>
                  <a:pt x="540" y="1358"/>
                  <a:pt x="540" y="1358"/>
                </a:cubicBezTo>
                <a:cubicBezTo>
                  <a:pt x="539" y="1358"/>
                  <a:pt x="538" y="1358"/>
                  <a:pt x="537" y="1358"/>
                </a:cubicBezTo>
                <a:cubicBezTo>
                  <a:pt x="534" y="1358"/>
                  <a:pt x="531" y="1359"/>
                  <a:pt x="529" y="1361"/>
                </a:cubicBezTo>
                <a:cubicBezTo>
                  <a:pt x="461" y="1300"/>
                  <a:pt x="461" y="1300"/>
                  <a:pt x="461" y="1300"/>
                </a:cubicBezTo>
                <a:lnTo>
                  <a:pt x="387" y="1114"/>
                </a:lnTo>
                <a:close/>
                <a:moveTo>
                  <a:pt x="528" y="1363"/>
                </a:moveTo>
                <a:cubicBezTo>
                  <a:pt x="527" y="1365"/>
                  <a:pt x="526" y="1367"/>
                  <a:pt x="526" y="1369"/>
                </a:cubicBezTo>
                <a:cubicBezTo>
                  <a:pt x="488" y="1371"/>
                  <a:pt x="488" y="1371"/>
                  <a:pt x="488" y="1371"/>
                </a:cubicBezTo>
                <a:cubicBezTo>
                  <a:pt x="463" y="1306"/>
                  <a:pt x="463" y="1306"/>
                  <a:pt x="463" y="1306"/>
                </a:cubicBezTo>
                <a:lnTo>
                  <a:pt x="528" y="1363"/>
                </a:lnTo>
                <a:close/>
                <a:moveTo>
                  <a:pt x="546" y="1376"/>
                </a:moveTo>
                <a:cubicBezTo>
                  <a:pt x="548" y="1374"/>
                  <a:pt x="548" y="1372"/>
                  <a:pt x="548" y="1370"/>
                </a:cubicBezTo>
                <a:cubicBezTo>
                  <a:pt x="636" y="1361"/>
                  <a:pt x="636" y="1361"/>
                  <a:pt x="636" y="1361"/>
                </a:cubicBezTo>
                <a:cubicBezTo>
                  <a:pt x="576" y="1400"/>
                  <a:pt x="576" y="1400"/>
                  <a:pt x="576" y="1400"/>
                </a:cubicBezTo>
                <a:lnTo>
                  <a:pt x="546" y="1376"/>
                </a:lnTo>
                <a:close/>
                <a:moveTo>
                  <a:pt x="548" y="1367"/>
                </a:moveTo>
                <a:cubicBezTo>
                  <a:pt x="547" y="1364"/>
                  <a:pt x="545" y="1361"/>
                  <a:pt x="542" y="1359"/>
                </a:cubicBezTo>
                <a:cubicBezTo>
                  <a:pt x="617" y="1128"/>
                  <a:pt x="617" y="1128"/>
                  <a:pt x="617" y="1128"/>
                </a:cubicBezTo>
                <a:cubicBezTo>
                  <a:pt x="681" y="1149"/>
                  <a:pt x="681" y="1149"/>
                  <a:pt x="681" y="1149"/>
                </a:cubicBezTo>
                <a:cubicBezTo>
                  <a:pt x="809" y="1251"/>
                  <a:pt x="809" y="1251"/>
                  <a:pt x="809" y="1251"/>
                </a:cubicBezTo>
                <a:cubicBezTo>
                  <a:pt x="640" y="1359"/>
                  <a:pt x="640" y="1359"/>
                  <a:pt x="640" y="1359"/>
                </a:cubicBezTo>
                <a:lnTo>
                  <a:pt x="548" y="1367"/>
                </a:lnTo>
                <a:close/>
                <a:moveTo>
                  <a:pt x="919" y="1323"/>
                </a:moveTo>
                <a:cubicBezTo>
                  <a:pt x="951" y="1207"/>
                  <a:pt x="951" y="1207"/>
                  <a:pt x="951" y="1207"/>
                </a:cubicBezTo>
                <a:cubicBezTo>
                  <a:pt x="1147" y="1195"/>
                  <a:pt x="1147" y="1195"/>
                  <a:pt x="1147" y="1195"/>
                </a:cubicBezTo>
                <a:cubicBezTo>
                  <a:pt x="924" y="1327"/>
                  <a:pt x="924" y="1327"/>
                  <a:pt x="924" y="1327"/>
                </a:cubicBezTo>
                <a:cubicBezTo>
                  <a:pt x="923" y="1325"/>
                  <a:pt x="921" y="1324"/>
                  <a:pt x="919" y="1323"/>
                </a:cubicBezTo>
                <a:close/>
                <a:moveTo>
                  <a:pt x="952" y="1204"/>
                </a:moveTo>
                <a:cubicBezTo>
                  <a:pt x="996" y="1046"/>
                  <a:pt x="996" y="1046"/>
                  <a:pt x="996" y="1046"/>
                </a:cubicBezTo>
                <a:cubicBezTo>
                  <a:pt x="1036" y="992"/>
                  <a:pt x="1036" y="992"/>
                  <a:pt x="1036" y="992"/>
                </a:cubicBezTo>
                <a:cubicBezTo>
                  <a:pt x="1233" y="1135"/>
                  <a:pt x="1233" y="1135"/>
                  <a:pt x="1233" y="1135"/>
                </a:cubicBezTo>
                <a:cubicBezTo>
                  <a:pt x="1232" y="1136"/>
                  <a:pt x="1231" y="1138"/>
                  <a:pt x="1231" y="1141"/>
                </a:cubicBezTo>
                <a:cubicBezTo>
                  <a:pt x="1231" y="1142"/>
                  <a:pt x="1231" y="1144"/>
                  <a:pt x="1232" y="1145"/>
                </a:cubicBezTo>
                <a:cubicBezTo>
                  <a:pt x="1153" y="1192"/>
                  <a:pt x="1153" y="1192"/>
                  <a:pt x="1153" y="1192"/>
                </a:cubicBezTo>
                <a:lnTo>
                  <a:pt x="952" y="1204"/>
                </a:lnTo>
                <a:close/>
                <a:moveTo>
                  <a:pt x="1233" y="1147"/>
                </a:moveTo>
                <a:cubicBezTo>
                  <a:pt x="1234" y="1149"/>
                  <a:pt x="1236" y="1151"/>
                  <a:pt x="1238" y="1152"/>
                </a:cubicBezTo>
                <a:cubicBezTo>
                  <a:pt x="1228" y="1187"/>
                  <a:pt x="1228" y="1187"/>
                  <a:pt x="1228" y="1187"/>
                </a:cubicBezTo>
                <a:cubicBezTo>
                  <a:pt x="1158" y="1191"/>
                  <a:pt x="1158" y="1191"/>
                  <a:pt x="1158" y="1191"/>
                </a:cubicBezTo>
                <a:lnTo>
                  <a:pt x="1233" y="1147"/>
                </a:lnTo>
                <a:close/>
                <a:moveTo>
                  <a:pt x="1302" y="1169"/>
                </a:moveTo>
                <a:cubicBezTo>
                  <a:pt x="1301" y="1169"/>
                  <a:pt x="1301" y="1169"/>
                  <a:pt x="1300" y="1170"/>
                </a:cubicBezTo>
                <a:cubicBezTo>
                  <a:pt x="1285" y="1114"/>
                  <a:pt x="1285" y="1114"/>
                  <a:pt x="1285" y="1114"/>
                </a:cubicBezTo>
                <a:cubicBezTo>
                  <a:pt x="1342" y="1076"/>
                  <a:pt x="1342" y="1076"/>
                  <a:pt x="1342" y="1076"/>
                </a:cubicBezTo>
                <a:cubicBezTo>
                  <a:pt x="1306" y="1170"/>
                  <a:pt x="1306" y="1170"/>
                  <a:pt x="1306" y="1170"/>
                </a:cubicBezTo>
                <a:cubicBezTo>
                  <a:pt x="1305" y="1170"/>
                  <a:pt x="1304" y="1169"/>
                  <a:pt x="1302" y="1169"/>
                </a:cubicBezTo>
                <a:close/>
                <a:moveTo>
                  <a:pt x="1285" y="1111"/>
                </a:moveTo>
                <a:cubicBezTo>
                  <a:pt x="1266" y="1039"/>
                  <a:pt x="1266" y="1039"/>
                  <a:pt x="1266" y="1039"/>
                </a:cubicBezTo>
                <a:cubicBezTo>
                  <a:pt x="1323" y="782"/>
                  <a:pt x="1323" y="782"/>
                  <a:pt x="1323" y="782"/>
                </a:cubicBezTo>
                <a:cubicBezTo>
                  <a:pt x="1324" y="782"/>
                  <a:pt x="1324" y="782"/>
                  <a:pt x="1324" y="782"/>
                </a:cubicBezTo>
                <a:cubicBezTo>
                  <a:pt x="1326" y="782"/>
                  <a:pt x="1328" y="781"/>
                  <a:pt x="1329" y="781"/>
                </a:cubicBezTo>
                <a:cubicBezTo>
                  <a:pt x="1404" y="918"/>
                  <a:pt x="1404" y="918"/>
                  <a:pt x="1404" y="918"/>
                </a:cubicBezTo>
                <a:cubicBezTo>
                  <a:pt x="1344" y="1073"/>
                  <a:pt x="1344" y="1073"/>
                  <a:pt x="1344" y="1073"/>
                </a:cubicBezTo>
                <a:lnTo>
                  <a:pt x="1285" y="1111"/>
                </a:lnTo>
                <a:close/>
                <a:moveTo>
                  <a:pt x="1445" y="547"/>
                </a:moveTo>
                <a:cubicBezTo>
                  <a:pt x="1406" y="619"/>
                  <a:pt x="1406" y="619"/>
                  <a:pt x="1406" y="619"/>
                </a:cubicBezTo>
                <a:cubicBezTo>
                  <a:pt x="1348" y="470"/>
                  <a:pt x="1348" y="470"/>
                  <a:pt x="1348" y="470"/>
                </a:cubicBezTo>
                <a:cubicBezTo>
                  <a:pt x="1441" y="530"/>
                  <a:pt x="1441" y="530"/>
                  <a:pt x="1441" y="530"/>
                </a:cubicBezTo>
                <a:cubicBezTo>
                  <a:pt x="1440" y="532"/>
                  <a:pt x="1439" y="534"/>
                  <a:pt x="1439" y="536"/>
                </a:cubicBezTo>
                <a:cubicBezTo>
                  <a:pt x="1439" y="541"/>
                  <a:pt x="1441" y="544"/>
                  <a:pt x="1445" y="547"/>
                </a:cubicBezTo>
                <a:close/>
                <a:moveTo>
                  <a:pt x="1442" y="528"/>
                </a:moveTo>
                <a:cubicBezTo>
                  <a:pt x="1347" y="466"/>
                  <a:pt x="1347" y="466"/>
                  <a:pt x="1347" y="466"/>
                </a:cubicBezTo>
                <a:cubicBezTo>
                  <a:pt x="1309" y="369"/>
                  <a:pt x="1309" y="369"/>
                  <a:pt x="1309" y="369"/>
                </a:cubicBezTo>
                <a:cubicBezTo>
                  <a:pt x="1309" y="368"/>
                  <a:pt x="1310" y="368"/>
                  <a:pt x="1310" y="368"/>
                </a:cubicBezTo>
                <a:cubicBezTo>
                  <a:pt x="1443" y="527"/>
                  <a:pt x="1443" y="527"/>
                  <a:pt x="1443" y="527"/>
                </a:cubicBezTo>
                <a:cubicBezTo>
                  <a:pt x="1442" y="527"/>
                  <a:pt x="1442" y="528"/>
                  <a:pt x="1442" y="528"/>
                </a:cubicBezTo>
                <a:close/>
                <a:moveTo>
                  <a:pt x="1288" y="353"/>
                </a:moveTo>
                <a:cubicBezTo>
                  <a:pt x="1230" y="350"/>
                  <a:pt x="1230" y="350"/>
                  <a:pt x="1230" y="350"/>
                </a:cubicBezTo>
                <a:cubicBezTo>
                  <a:pt x="1212" y="284"/>
                  <a:pt x="1212" y="284"/>
                  <a:pt x="1212" y="284"/>
                </a:cubicBezTo>
                <a:cubicBezTo>
                  <a:pt x="1290" y="348"/>
                  <a:pt x="1290" y="348"/>
                  <a:pt x="1290" y="348"/>
                </a:cubicBezTo>
                <a:cubicBezTo>
                  <a:pt x="1289" y="350"/>
                  <a:pt x="1289" y="351"/>
                  <a:pt x="1288" y="353"/>
                </a:cubicBezTo>
                <a:close/>
                <a:moveTo>
                  <a:pt x="948" y="85"/>
                </a:moveTo>
                <a:cubicBezTo>
                  <a:pt x="949" y="86"/>
                  <a:pt x="950" y="87"/>
                  <a:pt x="952" y="88"/>
                </a:cubicBezTo>
                <a:cubicBezTo>
                  <a:pt x="917" y="195"/>
                  <a:pt x="917" y="195"/>
                  <a:pt x="917" y="195"/>
                </a:cubicBezTo>
                <a:cubicBezTo>
                  <a:pt x="917" y="195"/>
                  <a:pt x="916" y="195"/>
                  <a:pt x="915" y="195"/>
                </a:cubicBezTo>
                <a:cubicBezTo>
                  <a:pt x="912" y="195"/>
                  <a:pt x="910" y="196"/>
                  <a:pt x="908" y="198"/>
                </a:cubicBezTo>
                <a:cubicBezTo>
                  <a:pt x="802" y="85"/>
                  <a:pt x="802" y="85"/>
                  <a:pt x="802" y="85"/>
                </a:cubicBezTo>
                <a:cubicBezTo>
                  <a:pt x="928" y="78"/>
                  <a:pt x="928" y="78"/>
                  <a:pt x="928" y="78"/>
                </a:cubicBezTo>
                <a:lnTo>
                  <a:pt x="948" y="85"/>
                </a:lnTo>
                <a:close/>
                <a:moveTo>
                  <a:pt x="508" y="113"/>
                </a:moveTo>
                <a:cubicBezTo>
                  <a:pt x="486" y="167"/>
                  <a:pt x="486" y="167"/>
                  <a:pt x="486" y="167"/>
                </a:cubicBezTo>
                <a:cubicBezTo>
                  <a:pt x="419" y="163"/>
                  <a:pt x="419" y="163"/>
                  <a:pt x="419" y="163"/>
                </a:cubicBezTo>
                <a:cubicBezTo>
                  <a:pt x="503" y="109"/>
                  <a:pt x="503" y="109"/>
                  <a:pt x="503" y="109"/>
                </a:cubicBezTo>
                <a:cubicBezTo>
                  <a:pt x="504" y="110"/>
                  <a:pt x="506" y="112"/>
                  <a:pt x="508" y="113"/>
                </a:cubicBezTo>
                <a:close/>
                <a:moveTo>
                  <a:pt x="485" y="169"/>
                </a:moveTo>
                <a:cubicBezTo>
                  <a:pt x="458" y="239"/>
                  <a:pt x="458" y="239"/>
                  <a:pt x="458" y="239"/>
                </a:cubicBezTo>
                <a:cubicBezTo>
                  <a:pt x="260" y="413"/>
                  <a:pt x="260" y="413"/>
                  <a:pt x="260" y="413"/>
                </a:cubicBezTo>
                <a:cubicBezTo>
                  <a:pt x="259" y="412"/>
                  <a:pt x="257" y="411"/>
                  <a:pt x="255" y="410"/>
                </a:cubicBezTo>
                <a:cubicBezTo>
                  <a:pt x="276" y="255"/>
                  <a:pt x="276" y="255"/>
                  <a:pt x="276" y="255"/>
                </a:cubicBezTo>
                <a:cubicBezTo>
                  <a:pt x="415" y="165"/>
                  <a:pt x="415" y="165"/>
                  <a:pt x="415" y="165"/>
                </a:cubicBezTo>
                <a:lnTo>
                  <a:pt x="485" y="169"/>
                </a:lnTo>
                <a:close/>
                <a:moveTo>
                  <a:pt x="284" y="170"/>
                </a:moveTo>
                <a:cubicBezTo>
                  <a:pt x="273" y="253"/>
                  <a:pt x="273" y="253"/>
                  <a:pt x="273" y="253"/>
                </a:cubicBezTo>
                <a:cubicBezTo>
                  <a:pt x="172" y="319"/>
                  <a:pt x="172" y="319"/>
                  <a:pt x="172" y="319"/>
                </a:cubicBezTo>
                <a:cubicBezTo>
                  <a:pt x="281" y="169"/>
                  <a:pt x="281" y="169"/>
                  <a:pt x="281" y="169"/>
                </a:cubicBezTo>
                <a:cubicBezTo>
                  <a:pt x="282" y="170"/>
                  <a:pt x="283" y="170"/>
                  <a:pt x="284" y="170"/>
                </a:cubicBezTo>
                <a:close/>
                <a:moveTo>
                  <a:pt x="273" y="257"/>
                </a:moveTo>
                <a:cubicBezTo>
                  <a:pt x="253" y="410"/>
                  <a:pt x="253" y="410"/>
                  <a:pt x="253" y="410"/>
                </a:cubicBezTo>
                <a:cubicBezTo>
                  <a:pt x="253" y="410"/>
                  <a:pt x="253" y="410"/>
                  <a:pt x="253" y="410"/>
                </a:cubicBezTo>
                <a:cubicBezTo>
                  <a:pt x="249" y="410"/>
                  <a:pt x="246" y="412"/>
                  <a:pt x="244" y="414"/>
                </a:cubicBezTo>
                <a:cubicBezTo>
                  <a:pt x="153" y="348"/>
                  <a:pt x="153" y="348"/>
                  <a:pt x="153" y="348"/>
                </a:cubicBezTo>
                <a:cubicBezTo>
                  <a:pt x="153" y="346"/>
                  <a:pt x="154" y="345"/>
                  <a:pt x="154" y="343"/>
                </a:cubicBezTo>
                <a:cubicBezTo>
                  <a:pt x="167" y="325"/>
                  <a:pt x="167" y="325"/>
                  <a:pt x="167" y="325"/>
                </a:cubicBezTo>
                <a:lnTo>
                  <a:pt x="273" y="257"/>
                </a:lnTo>
                <a:close/>
                <a:moveTo>
                  <a:pt x="154" y="338"/>
                </a:moveTo>
                <a:cubicBezTo>
                  <a:pt x="154" y="337"/>
                  <a:pt x="154" y="336"/>
                  <a:pt x="153" y="334"/>
                </a:cubicBezTo>
                <a:cubicBezTo>
                  <a:pt x="161" y="329"/>
                  <a:pt x="161" y="329"/>
                  <a:pt x="161" y="329"/>
                </a:cubicBezTo>
                <a:lnTo>
                  <a:pt x="154" y="338"/>
                </a:lnTo>
                <a:close/>
                <a:moveTo>
                  <a:pt x="146" y="354"/>
                </a:moveTo>
                <a:cubicBezTo>
                  <a:pt x="148" y="353"/>
                  <a:pt x="150" y="351"/>
                  <a:pt x="152" y="350"/>
                </a:cubicBezTo>
                <a:cubicBezTo>
                  <a:pt x="243" y="416"/>
                  <a:pt x="243" y="416"/>
                  <a:pt x="243" y="416"/>
                </a:cubicBezTo>
                <a:cubicBezTo>
                  <a:pt x="242" y="418"/>
                  <a:pt x="242" y="420"/>
                  <a:pt x="242" y="422"/>
                </a:cubicBezTo>
                <a:cubicBezTo>
                  <a:pt x="242" y="423"/>
                  <a:pt x="242" y="424"/>
                  <a:pt x="242" y="425"/>
                </a:cubicBezTo>
                <a:cubicBezTo>
                  <a:pt x="102" y="492"/>
                  <a:pt x="102" y="492"/>
                  <a:pt x="102" y="492"/>
                </a:cubicBezTo>
                <a:cubicBezTo>
                  <a:pt x="134" y="370"/>
                  <a:pt x="134" y="370"/>
                  <a:pt x="134" y="370"/>
                </a:cubicBezTo>
                <a:lnTo>
                  <a:pt x="146" y="354"/>
                </a:lnTo>
                <a:close/>
                <a:moveTo>
                  <a:pt x="243" y="427"/>
                </a:moveTo>
                <a:cubicBezTo>
                  <a:pt x="244" y="429"/>
                  <a:pt x="245" y="431"/>
                  <a:pt x="247" y="432"/>
                </a:cubicBezTo>
                <a:cubicBezTo>
                  <a:pt x="142" y="674"/>
                  <a:pt x="142" y="674"/>
                  <a:pt x="142" y="674"/>
                </a:cubicBezTo>
                <a:cubicBezTo>
                  <a:pt x="84" y="721"/>
                  <a:pt x="84" y="721"/>
                  <a:pt x="84" y="721"/>
                </a:cubicBezTo>
                <a:cubicBezTo>
                  <a:pt x="59" y="655"/>
                  <a:pt x="59" y="655"/>
                  <a:pt x="59" y="655"/>
                </a:cubicBezTo>
                <a:cubicBezTo>
                  <a:pt x="101" y="495"/>
                  <a:pt x="101" y="495"/>
                  <a:pt x="101" y="495"/>
                </a:cubicBezTo>
                <a:lnTo>
                  <a:pt x="243" y="427"/>
                </a:lnTo>
                <a:close/>
                <a:moveTo>
                  <a:pt x="57" y="651"/>
                </a:moveTo>
                <a:cubicBezTo>
                  <a:pt x="18" y="548"/>
                  <a:pt x="18" y="548"/>
                  <a:pt x="18" y="548"/>
                </a:cubicBezTo>
                <a:cubicBezTo>
                  <a:pt x="22" y="545"/>
                  <a:pt x="25" y="541"/>
                  <a:pt x="25" y="536"/>
                </a:cubicBezTo>
                <a:cubicBezTo>
                  <a:pt x="25" y="535"/>
                  <a:pt x="24" y="533"/>
                  <a:pt x="24" y="532"/>
                </a:cubicBezTo>
                <a:cubicBezTo>
                  <a:pt x="98" y="497"/>
                  <a:pt x="98" y="497"/>
                  <a:pt x="98" y="497"/>
                </a:cubicBezTo>
                <a:lnTo>
                  <a:pt x="57" y="651"/>
                </a:lnTo>
                <a:close/>
                <a:moveTo>
                  <a:pt x="16" y="549"/>
                </a:moveTo>
                <a:cubicBezTo>
                  <a:pt x="56" y="655"/>
                  <a:pt x="56" y="655"/>
                  <a:pt x="56" y="655"/>
                </a:cubicBezTo>
                <a:cubicBezTo>
                  <a:pt x="30" y="755"/>
                  <a:pt x="30" y="755"/>
                  <a:pt x="30" y="755"/>
                </a:cubicBezTo>
                <a:cubicBezTo>
                  <a:pt x="29" y="755"/>
                  <a:pt x="28" y="755"/>
                  <a:pt x="28" y="755"/>
                </a:cubicBezTo>
                <a:cubicBezTo>
                  <a:pt x="14" y="549"/>
                  <a:pt x="14" y="549"/>
                  <a:pt x="14" y="549"/>
                </a:cubicBezTo>
                <a:cubicBezTo>
                  <a:pt x="15" y="549"/>
                  <a:pt x="15" y="549"/>
                  <a:pt x="16" y="549"/>
                </a:cubicBezTo>
                <a:close/>
                <a:moveTo>
                  <a:pt x="14" y="773"/>
                </a:moveTo>
                <a:cubicBezTo>
                  <a:pt x="15" y="779"/>
                  <a:pt x="19" y="784"/>
                  <a:pt x="25" y="785"/>
                </a:cubicBezTo>
                <a:cubicBezTo>
                  <a:pt x="14" y="962"/>
                  <a:pt x="14" y="962"/>
                  <a:pt x="14" y="962"/>
                </a:cubicBezTo>
                <a:lnTo>
                  <a:pt x="14" y="773"/>
                </a:lnTo>
                <a:close/>
                <a:moveTo>
                  <a:pt x="14" y="767"/>
                </a:moveTo>
                <a:cubicBezTo>
                  <a:pt x="14" y="578"/>
                  <a:pt x="14" y="578"/>
                  <a:pt x="14" y="578"/>
                </a:cubicBezTo>
                <a:cubicBezTo>
                  <a:pt x="25" y="755"/>
                  <a:pt x="25" y="755"/>
                  <a:pt x="25" y="755"/>
                </a:cubicBezTo>
                <a:cubicBezTo>
                  <a:pt x="19" y="756"/>
                  <a:pt x="15" y="761"/>
                  <a:pt x="14" y="767"/>
                </a:cubicBezTo>
                <a:close/>
                <a:moveTo>
                  <a:pt x="28" y="785"/>
                </a:moveTo>
                <a:cubicBezTo>
                  <a:pt x="28" y="785"/>
                  <a:pt x="29" y="785"/>
                  <a:pt x="30" y="785"/>
                </a:cubicBezTo>
                <a:cubicBezTo>
                  <a:pt x="56" y="885"/>
                  <a:pt x="56" y="885"/>
                  <a:pt x="56" y="885"/>
                </a:cubicBezTo>
                <a:cubicBezTo>
                  <a:pt x="16" y="991"/>
                  <a:pt x="16" y="991"/>
                  <a:pt x="16" y="991"/>
                </a:cubicBezTo>
                <a:cubicBezTo>
                  <a:pt x="15" y="991"/>
                  <a:pt x="15" y="991"/>
                  <a:pt x="14" y="991"/>
                </a:cubicBezTo>
                <a:lnTo>
                  <a:pt x="28" y="785"/>
                </a:lnTo>
                <a:close/>
                <a:moveTo>
                  <a:pt x="18" y="992"/>
                </a:moveTo>
                <a:cubicBezTo>
                  <a:pt x="57" y="889"/>
                  <a:pt x="57" y="889"/>
                  <a:pt x="57" y="889"/>
                </a:cubicBezTo>
                <a:cubicBezTo>
                  <a:pt x="98" y="1043"/>
                  <a:pt x="98" y="1043"/>
                  <a:pt x="98" y="1043"/>
                </a:cubicBezTo>
                <a:cubicBezTo>
                  <a:pt x="24" y="1008"/>
                  <a:pt x="24" y="1008"/>
                  <a:pt x="24" y="1008"/>
                </a:cubicBezTo>
                <a:cubicBezTo>
                  <a:pt x="24" y="1007"/>
                  <a:pt x="25" y="1005"/>
                  <a:pt x="25" y="1004"/>
                </a:cubicBezTo>
                <a:cubicBezTo>
                  <a:pt x="25" y="999"/>
                  <a:pt x="22" y="995"/>
                  <a:pt x="18" y="992"/>
                </a:cubicBezTo>
                <a:close/>
                <a:moveTo>
                  <a:pt x="59" y="885"/>
                </a:moveTo>
                <a:cubicBezTo>
                  <a:pt x="84" y="819"/>
                  <a:pt x="84" y="819"/>
                  <a:pt x="84" y="819"/>
                </a:cubicBezTo>
                <a:cubicBezTo>
                  <a:pt x="142" y="866"/>
                  <a:pt x="142" y="866"/>
                  <a:pt x="142" y="866"/>
                </a:cubicBezTo>
                <a:cubicBezTo>
                  <a:pt x="247" y="1108"/>
                  <a:pt x="247" y="1108"/>
                  <a:pt x="247" y="1108"/>
                </a:cubicBezTo>
                <a:cubicBezTo>
                  <a:pt x="245" y="1109"/>
                  <a:pt x="244" y="1111"/>
                  <a:pt x="243" y="1113"/>
                </a:cubicBezTo>
                <a:cubicBezTo>
                  <a:pt x="101" y="1045"/>
                  <a:pt x="101" y="1045"/>
                  <a:pt x="101" y="1045"/>
                </a:cubicBezTo>
                <a:lnTo>
                  <a:pt x="59" y="885"/>
                </a:lnTo>
                <a:close/>
                <a:moveTo>
                  <a:pt x="242" y="1115"/>
                </a:moveTo>
                <a:cubicBezTo>
                  <a:pt x="242" y="1116"/>
                  <a:pt x="242" y="1117"/>
                  <a:pt x="242" y="1118"/>
                </a:cubicBezTo>
                <a:cubicBezTo>
                  <a:pt x="242" y="1120"/>
                  <a:pt x="242" y="1122"/>
                  <a:pt x="243" y="1124"/>
                </a:cubicBezTo>
                <a:cubicBezTo>
                  <a:pt x="152" y="1190"/>
                  <a:pt x="152" y="1190"/>
                  <a:pt x="152" y="1190"/>
                </a:cubicBezTo>
                <a:cubicBezTo>
                  <a:pt x="150" y="1189"/>
                  <a:pt x="148" y="1187"/>
                  <a:pt x="146" y="1186"/>
                </a:cubicBezTo>
                <a:cubicBezTo>
                  <a:pt x="134" y="1170"/>
                  <a:pt x="134" y="1170"/>
                  <a:pt x="134" y="1170"/>
                </a:cubicBezTo>
                <a:cubicBezTo>
                  <a:pt x="102" y="1048"/>
                  <a:pt x="102" y="1048"/>
                  <a:pt x="102" y="1048"/>
                </a:cubicBezTo>
                <a:lnTo>
                  <a:pt x="242" y="1115"/>
                </a:lnTo>
                <a:close/>
                <a:moveTo>
                  <a:pt x="154" y="1202"/>
                </a:moveTo>
                <a:cubicBezTo>
                  <a:pt x="161" y="1211"/>
                  <a:pt x="161" y="1211"/>
                  <a:pt x="161" y="1211"/>
                </a:cubicBezTo>
                <a:cubicBezTo>
                  <a:pt x="153" y="1206"/>
                  <a:pt x="153" y="1206"/>
                  <a:pt x="153" y="1206"/>
                </a:cubicBezTo>
                <a:cubicBezTo>
                  <a:pt x="154" y="1204"/>
                  <a:pt x="154" y="1203"/>
                  <a:pt x="154" y="1202"/>
                </a:cubicBezTo>
                <a:close/>
                <a:moveTo>
                  <a:pt x="154" y="1197"/>
                </a:moveTo>
                <a:cubicBezTo>
                  <a:pt x="154" y="1195"/>
                  <a:pt x="153" y="1194"/>
                  <a:pt x="153" y="1192"/>
                </a:cubicBezTo>
                <a:cubicBezTo>
                  <a:pt x="244" y="1126"/>
                  <a:pt x="244" y="1126"/>
                  <a:pt x="244" y="1126"/>
                </a:cubicBezTo>
                <a:cubicBezTo>
                  <a:pt x="246" y="1128"/>
                  <a:pt x="249" y="1130"/>
                  <a:pt x="253" y="1130"/>
                </a:cubicBezTo>
                <a:cubicBezTo>
                  <a:pt x="253" y="1130"/>
                  <a:pt x="253" y="1130"/>
                  <a:pt x="253" y="1130"/>
                </a:cubicBezTo>
                <a:cubicBezTo>
                  <a:pt x="273" y="1283"/>
                  <a:pt x="273" y="1283"/>
                  <a:pt x="273" y="1283"/>
                </a:cubicBezTo>
                <a:cubicBezTo>
                  <a:pt x="167" y="1215"/>
                  <a:pt x="167" y="1215"/>
                  <a:pt x="167" y="1215"/>
                </a:cubicBezTo>
                <a:lnTo>
                  <a:pt x="154" y="1197"/>
                </a:lnTo>
                <a:close/>
                <a:moveTo>
                  <a:pt x="276" y="1285"/>
                </a:moveTo>
                <a:cubicBezTo>
                  <a:pt x="255" y="1130"/>
                  <a:pt x="255" y="1130"/>
                  <a:pt x="255" y="1130"/>
                </a:cubicBezTo>
                <a:cubicBezTo>
                  <a:pt x="257" y="1129"/>
                  <a:pt x="259" y="1128"/>
                  <a:pt x="260" y="1127"/>
                </a:cubicBezTo>
                <a:cubicBezTo>
                  <a:pt x="458" y="1301"/>
                  <a:pt x="458" y="1301"/>
                  <a:pt x="458" y="1301"/>
                </a:cubicBezTo>
                <a:cubicBezTo>
                  <a:pt x="485" y="1371"/>
                  <a:pt x="485" y="1371"/>
                  <a:pt x="485" y="1371"/>
                </a:cubicBezTo>
                <a:cubicBezTo>
                  <a:pt x="415" y="1374"/>
                  <a:pt x="415" y="1374"/>
                  <a:pt x="415" y="1374"/>
                </a:cubicBezTo>
                <a:lnTo>
                  <a:pt x="276" y="1285"/>
                </a:lnTo>
                <a:close/>
                <a:moveTo>
                  <a:pt x="486" y="1373"/>
                </a:moveTo>
                <a:cubicBezTo>
                  <a:pt x="508" y="1427"/>
                  <a:pt x="508" y="1427"/>
                  <a:pt x="508" y="1427"/>
                </a:cubicBezTo>
                <a:cubicBezTo>
                  <a:pt x="506" y="1428"/>
                  <a:pt x="504" y="1430"/>
                  <a:pt x="503" y="1431"/>
                </a:cubicBezTo>
                <a:cubicBezTo>
                  <a:pt x="419" y="1377"/>
                  <a:pt x="419" y="1377"/>
                  <a:pt x="419" y="1377"/>
                </a:cubicBezTo>
                <a:lnTo>
                  <a:pt x="486" y="1373"/>
                </a:lnTo>
                <a:close/>
                <a:moveTo>
                  <a:pt x="908" y="1342"/>
                </a:moveTo>
                <a:cubicBezTo>
                  <a:pt x="910" y="1344"/>
                  <a:pt x="912" y="1345"/>
                  <a:pt x="915" y="1345"/>
                </a:cubicBezTo>
                <a:cubicBezTo>
                  <a:pt x="916" y="1345"/>
                  <a:pt x="917" y="1345"/>
                  <a:pt x="917" y="1345"/>
                </a:cubicBezTo>
                <a:cubicBezTo>
                  <a:pt x="952" y="1452"/>
                  <a:pt x="952" y="1452"/>
                  <a:pt x="952" y="1452"/>
                </a:cubicBezTo>
                <a:cubicBezTo>
                  <a:pt x="950" y="1453"/>
                  <a:pt x="949" y="1454"/>
                  <a:pt x="948" y="1455"/>
                </a:cubicBezTo>
                <a:cubicBezTo>
                  <a:pt x="928" y="1462"/>
                  <a:pt x="928" y="1462"/>
                  <a:pt x="928" y="1462"/>
                </a:cubicBezTo>
                <a:cubicBezTo>
                  <a:pt x="802" y="1455"/>
                  <a:pt x="802" y="1455"/>
                  <a:pt x="802" y="1455"/>
                </a:cubicBezTo>
                <a:lnTo>
                  <a:pt x="908" y="1342"/>
                </a:lnTo>
                <a:close/>
                <a:moveTo>
                  <a:pt x="965" y="1452"/>
                </a:moveTo>
                <a:cubicBezTo>
                  <a:pt x="975" y="1449"/>
                  <a:pt x="975" y="1449"/>
                  <a:pt x="975" y="1449"/>
                </a:cubicBezTo>
                <a:cubicBezTo>
                  <a:pt x="968" y="1455"/>
                  <a:pt x="968" y="1455"/>
                  <a:pt x="968" y="1455"/>
                </a:cubicBezTo>
                <a:cubicBezTo>
                  <a:pt x="967" y="1454"/>
                  <a:pt x="966" y="1453"/>
                  <a:pt x="965" y="1452"/>
                </a:cubicBezTo>
                <a:close/>
                <a:moveTo>
                  <a:pt x="961" y="1451"/>
                </a:moveTo>
                <a:cubicBezTo>
                  <a:pt x="960" y="1451"/>
                  <a:pt x="959" y="1450"/>
                  <a:pt x="958" y="1450"/>
                </a:cubicBezTo>
                <a:cubicBezTo>
                  <a:pt x="957" y="1450"/>
                  <a:pt x="956" y="1450"/>
                  <a:pt x="955" y="1451"/>
                </a:cubicBezTo>
                <a:cubicBezTo>
                  <a:pt x="920" y="1344"/>
                  <a:pt x="920" y="1344"/>
                  <a:pt x="920" y="1344"/>
                </a:cubicBezTo>
                <a:cubicBezTo>
                  <a:pt x="923" y="1342"/>
                  <a:pt x="925" y="1340"/>
                  <a:pt x="925" y="1337"/>
                </a:cubicBezTo>
                <a:cubicBezTo>
                  <a:pt x="1078" y="1365"/>
                  <a:pt x="1078" y="1365"/>
                  <a:pt x="1078" y="1365"/>
                </a:cubicBezTo>
                <a:cubicBezTo>
                  <a:pt x="981" y="1445"/>
                  <a:pt x="981" y="1445"/>
                  <a:pt x="981" y="1445"/>
                </a:cubicBezTo>
                <a:lnTo>
                  <a:pt x="961" y="1451"/>
                </a:lnTo>
                <a:close/>
                <a:moveTo>
                  <a:pt x="1230" y="1190"/>
                </a:moveTo>
                <a:cubicBezTo>
                  <a:pt x="1288" y="1187"/>
                  <a:pt x="1288" y="1187"/>
                  <a:pt x="1288" y="1187"/>
                </a:cubicBezTo>
                <a:cubicBezTo>
                  <a:pt x="1289" y="1189"/>
                  <a:pt x="1289" y="1190"/>
                  <a:pt x="1290" y="1192"/>
                </a:cubicBezTo>
                <a:cubicBezTo>
                  <a:pt x="1212" y="1256"/>
                  <a:pt x="1212" y="1256"/>
                  <a:pt x="1212" y="1256"/>
                </a:cubicBezTo>
                <a:lnTo>
                  <a:pt x="1230" y="1190"/>
                </a:lnTo>
                <a:close/>
                <a:moveTo>
                  <a:pt x="1310" y="1172"/>
                </a:moveTo>
                <a:cubicBezTo>
                  <a:pt x="1310" y="1172"/>
                  <a:pt x="1309" y="1172"/>
                  <a:pt x="1309" y="1171"/>
                </a:cubicBezTo>
                <a:cubicBezTo>
                  <a:pt x="1347" y="1074"/>
                  <a:pt x="1347" y="1074"/>
                  <a:pt x="1347" y="1074"/>
                </a:cubicBezTo>
                <a:cubicBezTo>
                  <a:pt x="1442" y="1012"/>
                  <a:pt x="1442" y="1012"/>
                  <a:pt x="1442" y="1012"/>
                </a:cubicBezTo>
                <a:cubicBezTo>
                  <a:pt x="1442" y="1012"/>
                  <a:pt x="1442" y="1013"/>
                  <a:pt x="1443" y="1013"/>
                </a:cubicBezTo>
                <a:lnTo>
                  <a:pt x="1310" y="1172"/>
                </a:lnTo>
                <a:close/>
                <a:moveTo>
                  <a:pt x="1348" y="1070"/>
                </a:moveTo>
                <a:cubicBezTo>
                  <a:pt x="1406" y="921"/>
                  <a:pt x="1406" y="921"/>
                  <a:pt x="1406" y="921"/>
                </a:cubicBezTo>
                <a:cubicBezTo>
                  <a:pt x="1445" y="993"/>
                  <a:pt x="1445" y="993"/>
                  <a:pt x="1445" y="993"/>
                </a:cubicBezTo>
                <a:cubicBezTo>
                  <a:pt x="1441" y="996"/>
                  <a:pt x="1439" y="999"/>
                  <a:pt x="1439" y="1004"/>
                </a:cubicBezTo>
                <a:cubicBezTo>
                  <a:pt x="1439" y="1006"/>
                  <a:pt x="1440" y="1008"/>
                  <a:pt x="1441" y="1010"/>
                </a:cubicBezTo>
                <a:lnTo>
                  <a:pt x="1348" y="1070"/>
                </a:lnTo>
                <a:close/>
                <a:moveTo>
                  <a:pt x="1447" y="992"/>
                </a:moveTo>
                <a:cubicBezTo>
                  <a:pt x="1407" y="919"/>
                  <a:pt x="1407" y="919"/>
                  <a:pt x="1407" y="919"/>
                </a:cubicBezTo>
                <a:cubicBezTo>
                  <a:pt x="1450" y="806"/>
                  <a:pt x="1450" y="806"/>
                  <a:pt x="1450" y="806"/>
                </a:cubicBezTo>
                <a:cubicBezTo>
                  <a:pt x="1450" y="991"/>
                  <a:pt x="1450" y="991"/>
                  <a:pt x="1450" y="991"/>
                </a:cubicBezTo>
                <a:cubicBezTo>
                  <a:pt x="1449" y="991"/>
                  <a:pt x="1448" y="991"/>
                  <a:pt x="1447" y="992"/>
                </a:cubicBezTo>
                <a:close/>
                <a:moveTo>
                  <a:pt x="1405" y="915"/>
                </a:moveTo>
                <a:cubicBezTo>
                  <a:pt x="1331" y="779"/>
                  <a:pt x="1331" y="779"/>
                  <a:pt x="1331" y="779"/>
                </a:cubicBezTo>
                <a:cubicBezTo>
                  <a:pt x="1333" y="778"/>
                  <a:pt x="1335" y="775"/>
                  <a:pt x="1335" y="771"/>
                </a:cubicBezTo>
                <a:cubicBezTo>
                  <a:pt x="1449" y="771"/>
                  <a:pt x="1449" y="771"/>
                  <a:pt x="1449" y="771"/>
                </a:cubicBezTo>
                <a:cubicBezTo>
                  <a:pt x="1449" y="773"/>
                  <a:pt x="1450" y="775"/>
                  <a:pt x="1450" y="777"/>
                </a:cubicBezTo>
                <a:cubicBezTo>
                  <a:pt x="1450" y="798"/>
                  <a:pt x="1450" y="798"/>
                  <a:pt x="1450" y="798"/>
                </a:cubicBezTo>
                <a:lnTo>
                  <a:pt x="1405" y="915"/>
                </a:lnTo>
                <a:close/>
                <a:moveTo>
                  <a:pt x="1456" y="783"/>
                </a:moveTo>
                <a:cubicBezTo>
                  <a:pt x="1453" y="791"/>
                  <a:pt x="1453" y="791"/>
                  <a:pt x="1453" y="791"/>
                </a:cubicBezTo>
                <a:cubicBezTo>
                  <a:pt x="1453" y="781"/>
                  <a:pt x="1453" y="781"/>
                  <a:pt x="1453" y="781"/>
                </a:cubicBezTo>
                <a:cubicBezTo>
                  <a:pt x="1454" y="781"/>
                  <a:pt x="1455" y="782"/>
                  <a:pt x="1456" y="783"/>
                </a:cubicBezTo>
                <a:close/>
                <a:moveTo>
                  <a:pt x="1453" y="799"/>
                </a:moveTo>
                <a:cubicBezTo>
                  <a:pt x="1459" y="784"/>
                  <a:pt x="1459" y="784"/>
                  <a:pt x="1459" y="784"/>
                </a:cubicBezTo>
                <a:cubicBezTo>
                  <a:pt x="1459" y="784"/>
                  <a:pt x="1460" y="784"/>
                  <a:pt x="1461" y="784"/>
                </a:cubicBezTo>
                <a:cubicBezTo>
                  <a:pt x="1453" y="946"/>
                  <a:pt x="1453" y="946"/>
                  <a:pt x="1453" y="946"/>
                </a:cubicBezTo>
                <a:lnTo>
                  <a:pt x="1453" y="799"/>
                </a:lnTo>
                <a:close/>
                <a:moveTo>
                  <a:pt x="1459" y="756"/>
                </a:moveTo>
                <a:cubicBezTo>
                  <a:pt x="1453" y="741"/>
                  <a:pt x="1453" y="741"/>
                  <a:pt x="1453" y="741"/>
                </a:cubicBezTo>
                <a:cubicBezTo>
                  <a:pt x="1453" y="594"/>
                  <a:pt x="1453" y="594"/>
                  <a:pt x="1453" y="594"/>
                </a:cubicBezTo>
                <a:cubicBezTo>
                  <a:pt x="1461" y="756"/>
                  <a:pt x="1461" y="756"/>
                  <a:pt x="1461" y="756"/>
                </a:cubicBezTo>
                <a:cubicBezTo>
                  <a:pt x="1460" y="756"/>
                  <a:pt x="1459" y="756"/>
                  <a:pt x="1459" y="756"/>
                </a:cubicBezTo>
                <a:close/>
                <a:moveTo>
                  <a:pt x="1312" y="366"/>
                </a:moveTo>
                <a:cubicBezTo>
                  <a:pt x="1315" y="363"/>
                  <a:pt x="1316" y="360"/>
                  <a:pt x="1316" y="356"/>
                </a:cubicBezTo>
                <a:cubicBezTo>
                  <a:pt x="1316" y="354"/>
                  <a:pt x="1316" y="352"/>
                  <a:pt x="1315" y="350"/>
                </a:cubicBezTo>
                <a:cubicBezTo>
                  <a:pt x="1428" y="506"/>
                  <a:pt x="1428" y="506"/>
                  <a:pt x="1428" y="506"/>
                </a:cubicBezTo>
                <a:lnTo>
                  <a:pt x="1312" y="366"/>
                </a:lnTo>
                <a:close/>
                <a:moveTo>
                  <a:pt x="1310" y="343"/>
                </a:moveTo>
                <a:cubicBezTo>
                  <a:pt x="1308" y="342"/>
                  <a:pt x="1305" y="341"/>
                  <a:pt x="1302" y="341"/>
                </a:cubicBezTo>
                <a:cubicBezTo>
                  <a:pt x="1300" y="341"/>
                  <a:pt x="1297" y="342"/>
                  <a:pt x="1295" y="343"/>
                </a:cubicBezTo>
                <a:cubicBezTo>
                  <a:pt x="1199" y="190"/>
                  <a:pt x="1199" y="190"/>
                  <a:pt x="1199" y="190"/>
                </a:cubicBezTo>
                <a:lnTo>
                  <a:pt x="1310" y="343"/>
                </a:lnTo>
                <a:close/>
                <a:moveTo>
                  <a:pt x="1293" y="344"/>
                </a:moveTo>
                <a:cubicBezTo>
                  <a:pt x="1293" y="345"/>
                  <a:pt x="1292" y="345"/>
                  <a:pt x="1292" y="346"/>
                </a:cubicBezTo>
                <a:cubicBezTo>
                  <a:pt x="1211" y="280"/>
                  <a:pt x="1211" y="280"/>
                  <a:pt x="1211" y="280"/>
                </a:cubicBezTo>
                <a:cubicBezTo>
                  <a:pt x="1181" y="170"/>
                  <a:pt x="1181" y="170"/>
                  <a:pt x="1181" y="170"/>
                </a:cubicBezTo>
                <a:cubicBezTo>
                  <a:pt x="1182" y="170"/>
                  <a:pt x="1182" y="169"/>
                  <a:pt x="1183" y="169"/>
                </a:cubicBezTo>
                <a:lnTo>
                  <a:pt x="1293" y="344"/>
                </a:lnTo>
                <a:close/>
                <a:moveTo>
                  <a:pt x="1165" y="159"/>
                </a:moveTo>
                <a:cubicBezTo>
                  <a:pt x="1082" y="174"/>
                  <a:pt x="1082" y="174"/>
                  <a:pt x="1082" y="174"/>
                </a:cubicBezTo>
                <a:cubicBezTo>
                  <a:pt x="988" y="98"/>
                  <a:pt x="988" y="98"/>
                  <a:pt x="988" y="98"/>
                </a:cubicBezTo>
                <a:cubicBezTo>
                  <a:pt x="1165" y="155"/>
                  <a:pt x="1165" y="155"/>
                  <a:pt x="1165" y="155"/>
                </a:cubicBezTo>
                <a:cubicBezTo>
                  <a:pt x="1165" y="156"/>
                  <a:pt x="1165" y="157"/>
                  <a:pt x="1165" y="158"/>
                </a:cubicBezTo>
                <a:cubicBezTo>
                  <a:pt x="1165" y="158"/>
                  <a:pt x="1165" y="158"/>
                  <a:pt x="1165" y="159"/>
                </a:cubicBezTo>
                <a:close/>
                <a:moveTo>
                  <a:pt x="1125" y="139"/>
                </a:moveTo>
                <a:cubicBezTo>
                  <a:pt x="982" y="93"/>
                  <a:pt x="982" y="93"/>
                  <a:pt x="982" y="93"/>
                </a:cubicBezTo>
                <a:cubicBezTo>
                  <a:pt x="969" y="83"/>
                  <a:pt x="969" y="83"/>
                  <a:pt x="969" y="83"/>
                </a:cubicBezTo>
                <a:cubicBezTo>
                  <a:pt x="970" y="82"/>
                  <a:pt x="970" y="82"/>
                  <a:pt x="970" y="81"/>
                </a:cubicBezTo>
                <a:lnTo>
                  <a:pt x="1125" y="139"/>
                </a:lnTo>
                <a:close/>
                <a:moveTo>
                  <a:pt x="944" y="73"/>
                </a:moveTo>
                <a:cubicBezTo>
                  <a:pt x="944" y="73"/>
                  <a:pt x="944" y="74"/>
                  <a:pt x="944" y="74"/>
                </a:cubicBezTo>
                <a:cubicBezTo>
                  <a:pt x="927" y="75"/>
                  <a:pt x="927" y="75"/>
                  <a:pt x="927" y="75"/>
                </a:cubicBezTo>
                <a:cubicBezTo>
                  <a:pt x="786" y="29"/>
                  <a:pt x="786" y="29"/>
                  <a:pt x="786" y="29"/>
                </a:cubicBezTo>
                <a:lnTo>
                  <a:pt x="944" y="73"/>
                </a:lnTo>
                <a:close/>
                <a:moveTo>
                  <a:pt x="920" y="76"/>
                </a:moveTo>
                <a:cubicBezTo>
                  <a:pt x="799" y="82"/>
                  <a:pt x="799" y="82"/>
                  <a:pt x="799" y="82"/>
                </a:cubicBezTo>
                <a:cubicBezTo>
                  <a:pt x="741" y="22"/>
                  <a:pt x="741" y="22"/>
                  <a:pt x="741" y="22"/>
                </a:cubicBezTo>
                <a:cubicBezTo>
                  <a:pt x="742" y="21"/>
                  <a:pt x="743" y="19"/>
                  <a:pt x="743" y="18"/>
                </a:cubicBezTo>
                <a:lnTo>
                  <a:pt x="920" y="76"/>
                </a:lnTo>
                <a:close/>
                <a:moveTo>
                  <a:pt x="722" y="20"/>
                </a:moveTo>
                <a:cubicBezTo>
                  <a:pt x="633" y="92"/>
                  <a:pt x="633" y="92"/>
                  <a:pt x="633" y="92"/>
                </a:cubicBezTo>
                <a:cubicBezTo>
                  <a:pt x="528" y="97"/>
                  <a:pt x="528" y="97"/>
                  <a:pt x="528" y="97"/>
                </a:cubicBezTo>
                <a:cubicBezTo>
                  <a:pt x="528" y="97"/>
                  <a:pt x="528" y="96"/>
                  <a:pt x="528" y="96"/>
                </a:cubicBezTo>
                <a:cubicBezTo>
                  <a:pt x="721" y="19"/>
                  <a:pt x="721" y="19"/>
                  <a:pt x="721" y="19"/>
                </a:cubicBezTo>
                <a:cubicBezTo>
                  <a:pt x="721" y="19"/>
                  <a:pt x="721" y="20"/>
                  <a:pt x="722" y="20"/>
                </a:cubicBezTo>
                <a:close/>
                <a:moveTo>
                  <a:pt x="527" y="93"/>
                </a:moveTo>
                <a:cubicBezTo>
                  <a:pt x="525" y="89"/>
                  <a:pt x="521" y="85"/>
                  <a:pt x="516" y="85"/>
                </a:cubicBezTo>
                <a:cubicBezTo>
                  <a:pt x="694" y="27"/>
                  <a:pt x="694" y="27"/>
                  <a:pt x="694" y="27"/>
                </a:cubicBezTo>
                <a:lnTo>
                  <a:pt x="527" y="93"/>
                </a:lnTo>
                <a:close/>
                <a:moveTo>
                  <a:pt x="505" y="88"/>
                </a:moveTo>
                <a:cubicBezTo>
                  <a:pt x="502" y="91"/>
                  <a:pt x="500" y="95"/>
                  <a:pt x="500" y="100"/>
                </a:cubicBezTo>
                <a:cubicBezTo>
                  <a:pt x="500" y="100"/>
                  <a:pt x="500" y="101"/>
                  <a:pt x="500" y="102"/>
                </a:cubicBezTo>
                <a:cubicBezTo>
                  <a:pt x="327" y="146"/>
                  <a:pt x="327" y="146"/>
                  <a:pt x="327" y="146"/>
                </a:cubicBezTo>
                <a:lnTo>
                  <a:pt x="505" y="88"/>
                </a:lnTo>
                <a:close/>
                <a:moveTo>
                  <a:pt x="501" y="105"/>
                </a:moveTo>
                <a:cubicBezTo>
                  <a:pt x="501" y="105"/>
                  <a:pt x="501" y="106"/>
                  <a:pt x="502" y="106"/>
                </a:cubicBezTo>
                <a:cubicBezTo>
                  <a:pt x="414" y="163"/>
                  <a:pt x="414" y="163"/>
                  <a:pt x="414" y="163"/>
                </a:cubicBezTo>
                <a:cubicBezTo>
                  <a:pt x="299" y="157"/>
                  <a:pt x="299" y="157"/>
                  <a:pt x="299" y="157"/>
                </a:cubicBezTo>
                <a:cubicBezTo>
                  <a:pt x="299" y="157"/>
                  <a:pt x="299" y="156"/>
                  <a:pt x="299" y="156"/>
                </a:cubicBezTo>
                <a:lnTo>
                  <a:pt x="501" y="105"/>
                </a:lnTo>
                <a:close/>
                <a:moveTo>
                  <a:pt x="166" y="323"/>
                </a:moveTo>
                <a:cubicBezTo>
                  <a:pt x="152" y="332"/>
                  <a:pt x="152" y="332"/>
                  <a:pt x="152" y="332"/>
                </a:cubicBezTo>
                <a:cubicBezTo>
                  <a:pt x="151" y="331"/>
                  <a:pt x="151" y="331"/>
                  <a:pt x="151" y="330"/>
                </a:cubicBezTo>
                <a:cubicBezTo>
                  <a:pt x="256" y="199"/>
                  <a:pt x="256" y="199"/>
                  <a:pt x="256" y="199"/>
                </a:cubicBezTo>
                <a:lnTo>
                  <a:pt x="166" y="323"/>
                </a:lnTo>
                <a:close/>
                <a:moveTo>
                  <a:pt x="134" y="353"/>
                </a:moveTo>
                <a:cubicBezTo>
                  <a:pt x="135" y="354"/>
                  <a:pt x="135" y="354"/>
                  <a:pt x="136" y="354"/>
                </a:cubicBezTo>
                <a:cubicBezTo>
                  <a:pt x="132" y="369"/>
                  <a:pt x="132" y="369"/>
                  <a:pt x="132" y="369"/>
                </a:cubicBezTo>
                <a:cubicBezTo>
                  <a:pt x="44" y="491"/>
                  <a:pt x="44" y="491"/>
                  <a:pt x="44" y="491"/>
                </a:cubicBezTo>
                <a:lnTo>
                  <a:pt x="134" y="353"/>
                </a:lnTo>
                <a:close/>
                <a:moveTo>
                  <a:pt x="130" y="377"/>
                </a:moveTo>
                <a:cubicBezTo>
                  <a:pt x="99" y="494"/>
                  <a:pt x="99" y="494"/>
                  <a:pt x="99" y="494"/>
                </a:cubicBezTo>
                <a:cubicBezTo>
                  <a:pt x="23" y="530"/>
                  <a:pt x="23" y="530"/>
                  <a:pt x="23" y="530"/>
                </a:cubicBezTo>
                <a:cubicBezTo>
                  <a:pt x="22" y="529"/>
                  <a:pt x="22" y="528"/>
                  <a:pt x="21" y="527"/>
                </a:cubicBezTo>
                <a:lnTo>
                  <a:pt x="130" y="377"/>
                </a:lnTo>
                <a:close/>
                <a:moveTo>
                  <a:pt x="23" y="1010"/>
                </a:moveTo>
                <a:cubicBezTo>
                  <a:pt x="99" y="1046"/>
                  <a:pt x="99" y="1046"/>
                  <a:pt x="99" y="1046"/>
                </a:cubicBezTo>
                <a:cubicBezTo>
                  <a:pt x="130" y="1163"/>
                  <a:pt x="130" y="1163"/>
                  <a:pt x="130" y="1163"/>
                </a:cubicBezTo>
                <a:cubicBezTo>
                  <a:pt x="21" y="1013"/>
                  <a:pt x="21" y="1013"/>
                  <a:pt x="21" y="1013"/>
                </a:cubicBezTo>
                <a:cubicBezTo>
                  <a:pt x="22" y="1012"/>
                  <a:pt x="22" y="1011"/>
                  <a:pt x="23" y="1010"/>
                </a:cubicBezTo>
                <a:close/>
                <a:moveTo>
                  <a:pt x="44" y="1049"/>
                </a:moveTo>
                <a:cubicBezTo>
                  <a:pt x="132" y="1171"/>
                  <a:pt x="132" y="1171"/>
                  <a:pt x="132" y="1171"/>
                </a:cubicBezTo>
                <a:cubicBezTo>
                  <a:pt x="136" y="1186"/>
                  <a:pt x="136" y="1186"/>
                  <a:pt x="136" y="1186"/>
                </a:cubicBezTo>
                <a:cubicBezTo>
                  <a:pt x="135" y="1186"/>
                  <a:pt x="135" y="1186"/>
                  <a:pt x="134" y="1187"/>
                </a:cubicBezTo>
                <a:lnTo>
                  <a:pt x="44" y="1049"/>
                </a:lnTo>
                <a:close/>
                <a:moveTo>
                  <a:pt x="151" y="1210"/>
                </a:moveTo>
                <a:cubicBezTo>
                  <a:pt x="151" y="1209"/>
                  <a:pt x="151" y="1209"/>
                  <a:pt x="152" y="1208"/>
                </a:cubicBezTo>
                <a:cubicBezTo>
                  <a:pt x="166" y="1217"/>
                  <a:pt x="166" y="1217"/>
                  <a:pt x="166" y="1217"/>
                </a:cubicBezTo>
                <a:cubicBezTo>
                  <a:pt x="256" y="1341"/>
                  <a:pt x="256" y="1341"/>
                  <a:pt x="256" y="1341"/>
                </a:cubicBezTo>
                <a:lnTo>
                  <a:pt x="151" y="1210"/>
                </a:lnTo>
                <a:close/>
                <a:moveTo>
                  <a:pt x="299" y="1383"/>
                </a:moveTo>
                <a:cubicBezTo>
                  <a:pt x="414" y="1377"/>
                  <a:pt x="414" y="1377"/>
                  <a:pt x="414" y="1377"/>
                </a:cubicBezTo>
                <a:cubicBezTo>
                  <a:pt x="502" y="1434"/>
                  <a:pt x="502" y="1434"/>
                  <a:pt x="502" y="1434"/>
                </a:cubicBezTo>
                <a:cubicBezTo>
                  <a:pt x="501" y="1434"/>
                  <a:pt x="501" y="1435"/>
                  <a:pt x="501" y="1435"/>
                </a:cubicBezTo>
                <a:cubicBezTo>
                  <a:pt x="299" y="1384"/>
                  <a:pt x="299" y="1384"/>
                  <a:pt x="299" y="1384"/>
                </a:cubicBezTo>
                <a:cubicBezTo>
                  <a:pt x="299" y="1384"/>
                  <a:pt x="299" y="1383"/>
                  <a:pt x="299" y="1383"/>
                </a:cubicBezTo>
                <a:close/>
                <a:moveTo>
                  <a:pt x="500" y="1438"/>
                </a:moveTo>
                <a:cubicBezTo>
                  <a:pt x="500" y="1439"/>
                  <a:pt x="500" y="1440"/>
                  <a:pt x="500" y="1440"/>
                </a:cubicBezTo>
                <a:cubicBezTo>
                  <a:pt x="500" y="1445"/>
                  <a:pt x="502" y="1449"/>
                  <a:pt x="505" y="1452"/>
                </a:cubicBezTo>
                <a:cubicBezTo>
                  <a:pt x="327" y="1394"/>
                  <a:pt x="327" y="1394"/>
                  <a:pt x="327" y="1394"/>
                </a:cubicBezTo>
                <a:lnTo>
                  <a:pt x="500" y="1438"/>
                </a:lnTo>
                <a:close/>
                <a:moveTo>
                  <a:pt x="516" y="1455"/>
                </a:moveTo>
                <a:cubicBezTo>
                  <a:pt x="521" y="1455"/>
                  <a:pt x="525" y="1451"/>
                  <a:pt x="527" y="1447"/>
                </a:cubicBezTo>
                <a:cubicBezTo>
                  <a:pt x="694" y="1513"/>
                  <a:pt x="694" y="1513"/>
                  <a:pt x="694" y="1513"/>
                </a:cubicBezTo>
                <a:lnTo>
                  <a:pt x="516" y="1455"/>
                </a:lnTo>
                <a:close/>
                <a:moveTo>
                  <a:pt x="528" y="1444"/>
                </a:moveTo>
                <a:cubicBezTo>
                  <a:pt x="528" y="1444"/>
                  <a:pt x="528" y="1443"/>
                  <a:pt x="528" y="1443"/>
                </a:cubicBezTo>
                <a:cubicBezTo>
                  <a:pt x="633" y="1448"/>
                  <a:pt x="633" y="1448"/>
                  <a:pt x="633" y="1448"/>
                </a:cubicBezTo>
                <a:cubicBezTo>
                  <a:pt x="722" y="1520"/>
                  <a:pt x="722" y="1520"/>
                  <a:pt x="722" y="1520"/>
                </a:cubicBezTo>
                <a:cubicBezTo>
                  <a:pt x="721" y="1520"/>
                  <a:pt x="721" y="1521"/>
                  <a:pt x="721" y="1521"/>
                </a:cubicBezTo>
                <a:lnTo>
                  <a:pt x="528" y="1444"/>
                </a:lnTo>
                <a:close/>
                <a:moveTo>
                  <a:pt x="741" y="1518"/>
                </a:moveTo>
                <a:cubicBezTo>
                  <a:pt x="799" y="1458"/>
                  <a:pt x="799" y="1458"/>
                  <a:pt x="799" y="1458"/>
                </a:cubicBezTo>
                <a:cubicBezTo>
                  <a:pt x="920" y="1464"/>
                  <a:pt x="920" y="1464"/>
                  <a:pt x="920" y="1464"/>
                </a:cubicBezTo>
                <a:cubicBezTo>
                  <a:pt x="743" y="1522"/>
                  <a:pt x="743" y="1522"/>
                  <a:pt x="743" y="1522"/>
                </a:cubicBezTo>
                <a:cubicBezTo>
                  <a:pt x="743" y="1520"/>
                  <a:pt x="742" y="1519"/>
                  <a:pt x="741" y="1518"/>
                </a:cubicBezTo>
                <a:close/>
                <a:moveTo>
                  <a:pt x="786" y="1511"/>
                </a:moveTo>
                <a:cubicBezTo>
                  <a:pt x="927" y="1465"/>
                  <a:pt x="927" y="1465"/>
                  <a:pt x="927" y="1465"/>
                </a:cubicBezTo>
                <a:cubicBezTo>
                  <a:pt x="944" y="1466"/>
                  <a:pt x="944" y="1466"/>
                  <a:pt x="944" y="1466"/>
                </a:cubicBezTo>
                <a:cubicBezTo>
                  <a:pt x="944" y="1466"/>
                  <a:pt x="944" y="1467"/>
                  <a:pt x="944" y="1467"/>
                </a:cubicBezTo>
                <a:lnTo>
                  <a:pt x="786" y="1511"/>
                </a:lnTo>
                <a:close/>
                <a:moveTo>
                  <a:pt x="970" y="1459"/>
                </a:moveTo>
                <a:cubicBezTo>
                  <a:pt x="970" y="1458"/>
                  <a:pt x="970" y="1458"/>
                  <a:pt x="969" y="1457"/>
                </a:cubicBezTo>
                <a:cubicBezTo>
                  <a:pt x="982" y="1447"/>
                  <a:pt x="982" y="1447"/>
                  <a:pt x="982" y="1447"/>
                </a:cubicBezTo>
                <a:cubicBezTo>
                  <a:pt x="1125" y="1401"/>
                  <a:pt x="1125" y="1401"/>
                  <a:pt x="1125" y="1401"/>
                </a:cubicBezTo>
                <a:lnTo>
                  <a:pt x="970" y="1459"/>
                </a:lnTo>
                <a:close/>
                <a:moveTo>
                  <a:pt x="988" y="1442"/>
                </a:moveTo>
                <a:cubicBezTo>
                  <a:pt x="1082" y="1366"/>
                  <a:pt x="1082" y="1366"/>
                  <a:pt x="1082" y="1366"/>
                </a:cubicBezTo>
                <a:cubicBezTo>
                  <a:pt x="1165" y="1381"/>
                  <a:pt x="1165" y="1381"/>
                  <a:pt x="1165" y="1381"/>
                </a:cubicBezTo>
                <a:cubicBezTo>
                  <a:pt x="1165" y="1382"/>
                  <a:pt x="1165" y="1382"/>
                  <a:pt x="1165" y="1382"/>
                </a:cubicBezTo>
                <a:cubicBezTo>
                  <a:pt x="1165" y="1383"/>
                  <a:pt x="1165" y="1384"/>
                  <a:pt x="1165" y="1385"/>
                </a:cubicBezTo>
                <a:lnTo>
                  <a:pt x="988" y="1442"/>
                </a:lnTo>
                <a:close/>
                <a:moveTo>
                  <a:pt x="1181" y="1370"/>
                </a:moveTo>
                <a:cubicBezTo>
                  <a:pt x="1211" y="1260"/>
                  <a:pt x="1211" y="1260"/>
                  <a:pt x="1211" y="1260"/>
                </a:cubicBezTo>
                <a:cubicBezTo>
                  <a:pt x="1292" y="1194"/>
                  <a:pt x="1292" y="1194"/>
                  <a:pt x="1292" y="1194"/>
                </a:cubicBezTo>
                <a:cubicBezTo>
                  <a:pt x="1292" y="1195"/>
                  <a:pt x="1293" y="1195"/>
                  <a:pt x="1293" y="1196"/>
                </a:cubicBezTo>
                <a:cubicBezTo>
                  <a:pt x="1183" y="1371"/>
                  <a:pt x="1183" y="1371"/>
                  <a:pt x="1183" y="1371"/>
                </a:cubicBezTo>
                <a:cubicBezTo>
                  <a:pt x="1182" y="1371"/>
                  <a:pt x="1182" y="1370"/>
                  <a:pt x="1181" y="1370"/>
                </a:cubicBezTo>
                <a:close/>
                <a:moveTo>
                  <a:pt x="1295" y="1197"/>
                </a:moveTo>
                <a:cubicBezTo>
                  <a:pt x="1297" y="1198"/>
                  <a:pt x="1300" y="1199"/>
                  <a:pt x="1302" y="1199"/>
                </a:cubicBezTo>
                <a:cubicBezTo>
                  <a:pt x="1305" y="1199"/>
                  <a:pt x="1308" y="1198"/>
                  <a:pt x="1310" y="1197"/>
                </a:cubicBezTo>
                <a:cubicBezTo>
                  <a:pt x="1199" y="1350"/>
                  <a:pt x="1199" y="1350"/>
                  <a:pt x="1199" y="1350"/>
                </a:cubicBezTo>
                <a:lnTo>
                  <a:pt x="1295" y="1197"/>
                </a:lnTo>
                <a:close/>
                <a:moveTo>
                  <a:pt x="1315" y="1190"/>
                </a:moveTo>
                <a:cubicBezTo>
                  <a:pt x="1316" y="1188"/>
                  <a:pt x="1316" y="1186"/>
                  <a:pt x="1316" y="1184"/>
                </a:cubicBezTo>
                <a:cubicBezTo>
                  <a:pt x="1316" y="1180"/>
                  <a:pt x="1315" y="1177"/>
                  <a:pt x="1312" y="1174"/>
                </a:cubicBezTo>
                <a:cubicBezTo>
                  <a:pt x="1428" y="1034"/>
                  <a:pt x="1428" y="1034"/>
                  <a:pt x="1428" y="1034"/>
                </a:cubicBezTo>
                <a:lnTo>
                  <a:pt x="1315" y="1190"/>
                </a:lnTo>
                <a:close/>
              </a:path>
            </a:pathLst>
          </a:custGeom>
          <a:gradFill flip="none" rotWithShape="1">
            <a:gsLst>
              <a:gs pos="0">
                <a:srgbClr val="58698A">
                  <a:alpha val="5000"/>
                </a:srgbClr>
              </a:gs>
              <a:gs pos="100000">
                <a:srgbClr val="3E4A61">
                  <a:alpha val="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defTabSz="8060996" fontAlgn="base">
              <a:spcBef>
                <a:spcPct val="0"/>
              </a:spcBef>
              <a:spcAft>
                <a:spcPct val="0"/>
              </a:spcAft>
              <a:buClr>
                <a:srgbClr val="CC9900"/>
              </a:buClr>
              <a:buSzPct val="60000"/>
              <a:buFont typeface="Wingdings" pitchFamily="2" charset="2"/>
              <a:buChar char="n"/>
              <a:defRPr/>
            </a:pPr>
            <a:endParaRPr lang="zh-CN" altLang="en-US" sz="1200" dirty="0">
              <a:solidFill>
                <a:prstClr val="white"/>
              </a:solidFill>
              <a:sym typeface="Arial" panose="020B0604020202020204" pitchFamily="34" charset="0"/>
            </a:endParaRPr>
          </a:p>
        </p:txBody>
      </p:sp>
      <p:sp>
        <p:nvSpPr>
          <p:cNvPr id="221" name="Freeform 33"/>
          <p:cNvSpPr>
            <a:spLocks/>
          </p:cNvSpPr>
          <p:nvPr/>
        </p:nvSpPr>
        <p:spPr bwMode="auto">
          <a:xfrm rot="5400000">
            <a:off x="5399347" y="3442695"/>
            <a:ext cx="898715" cy="1142273"/>
          </a:xfrm>
          <a:custGeom>
            <a:avLst/>
            <a:gdLst/>
            <a:ahLst/>
            <a:cxnLst>
              <a:cxn ang="0">
                <a:pos x="796" y="718"/>
              </a:cxn>
              <a:cxn ang="0">
                <a:pos x="796" y="577"/>
              </a:cxn>
              <a:cxn ang="0">
                <a:pos x="796" y="371"/>
              </a:cxn>
              <a:cxn ang="0">
                <a:pos x="796" y="205"/>
              </a:cxn>
              <a:cxn ang="0">
                <a:pos x="398" y="0"/>
              </a:cxn>
              <a:cxn ang="0">
                <a:pos x="0" y="205"/>
              </a:cxn>
              <a:cxn ang="0">
                <a:pos x="0" y="365"/>
              </a:cxn>
              <a:cxn ang="0">
                <a:pos x="0" y="460"/>
              </a:cxn>
              <a:cxn ang="0">
                <a:pos x="0" y="581"/>
              </a:cxn>
              <a:cxn ang="0">
                <a:pos x="0" y="718"/>
              </a:cxn>
              <a:cxn ang="0">
                <a:pos x="398" y="919"/>
              </a:cxn>
              <a:cxn ang="0">
                <a:pos x="796" y="718"/>
              </a:cxn>
            </a:cxnLst>
            <a:rect l="0" t="0" r="r" b="b"/>
            <a:pathLst>
              <a:path w="796" h="919">
                <a:moveTo>
                  <a:pt x="796" y="718"/>
                </a:moveTo>
                <a:lnTo>
                  <a:pt x="796" y="577"/>
                </a:lnTo>
                <a:lnTo>
                  <a:pt x="796" y="371"/>
                </a:lnTo>
                <a:lnTo>
                  <a:pt x="796" y="205"/>
                </a:lnTo>
                <a:lnTo>
                  <a:pt x="398" y="0"/>
                </a:lnTo>
                <a:lnTo>
                  <a:pt x="0" y="205"/>
                </a:lnTo>
                <a:lnTo>
                  <a:pt x="0" y="365"/>
                </a:lnTo>
                <a:lnTo>
                  <a:pt x="0" y="460"/>
                </a:lnTo>
                <a:lnTo>
                  <a:pt x="0" y="581"/>
                </a:lnTo>
                <a:lnTo>
                  <a:pt x="0" y="718"/>
                </a:lnTo>
                <a:lnTo>
                  <a:pt x="398" y="919"/>
                </a:lnTo>
                <a:lnTo>
                  <a:pt x="796" y="718"/>
                </a:lnTo>
                <a:close/>
              </a:path>
            </a:pathLst>
          </a:custGeom>
          <a:gradFill flip="none" rotWithShape="1">
            <a:gsLst>
              <a:gs pos="100000">
                <a:sysClr val="window" lastClr="FFFFFF">
                  <a:lumMod val="75000"/>
                  <a:alpha val="48000"/>
                </a:sysClr>
              </a:gs>
              <a:gs pos="34000">
                <a:sysClr val="window" lastClr="FFFFFF">
                  <a:lumMod val="65000"/>
                  <a:alpha val="0"/>
                </a:sysClr>
              </a:gs>
              <a:gs pos="100000">
                <a:sysClr val="window" lastClr="FFFFFF">
                  <a:lumMod val="65000"/>
                  <a:alpha val="0"/>
                </a:sysClr>
              </a:gs>
            </a:gsLst>
            <a:path path="shape">
              <a:fillToRect l="50000" t="50000" r="50000" b="50000"/>
            </a:path>
            <a:tileRect/>
          </a:gradFill>
          <a:ln w="6350">
            <a:gradFill>
              <a:gsLst>
                <a:gs pos="74000">
                  <a:sysClr val="window" lastClr="FFFFFF">
                    <a:lumMod val="85000"/>
                  </a:sysClr>
                </a:gs>
                <a:gs pos="67000">
                  <a:srgbClr val="B2B2B2"/>
                </a:gs>
                <a:gs pos="69000">
                  <a:srgbClr val="E7E6E6">
                    <a:lumMod val="75000"/>
                  </a:srgbClr>
                </a:gs>
                <a:gs pos="82001">
                  <a:srgbClr val="777777"/>
                </a:gs>
                <a:gs pos="100000">
                  <a:sysClr val="window" lastClr="FFFFFF">
                    <a:lumMod val="65000"/>
                  </a:sysClr>
                </a:gs>
              </a:gsLst>
              <a:lin ang="5400000" scaled="0"/>
            </a:gradFill>
            <a:miter lim="800000"/>
          </a:ln>
        </p:spPr>
        <p:txBody>
          <a:bodyPr vert="horz" wrap="square" lIns="287892" tIns="143946" rIns="287892" bIns="143946" numCol="1" rtlCol="0" anchor="ctr" anchorCtr="0" compatLnSpc="1">
            <a:prstTxWarp prst="textNoShape">
              <a:avLst/>
            </a:prstTxWarp>
          </a:bodyPr>
          <a:lstStyle/>
          <a:p>
            <a:pPr marL="0" lvl="4" indent="-719705" algn="ctr" defTabSz="3839202" fontAlgn="ctr">
              <a:lnSpc>
                <a:spcPts val="4723"/>
              </a:lnSpc>
              <a:spcBef>
                <a:spcPct val="0"/>
              </a:spcBef>
              <a:spcAft>
                <a:spcPct val="0"/>
              </a:spcAft>
              <a:buClr>
                <a:srgbClr val="CC9900"/>
              </a:buClr>
              <a:buSzPct val="60000"/>
              <a:defRPr/>
            </a:pPr>
            <a:endParaRPr lang="zh-CN" altLang="en-US" sz="1200" kern="0" noProof="1">
              <a:solidFill>
                <a:sysClr val="windowText" lastClr="000000">
                  <a:lumMod val="65000"/>
                  <a:lumOff val="35000"/>
                </a:sysClr>
              </a:solidFill>
              <a:latin typeface="Arial" pitchFamily="34" charset="0"/>
              <a:ea typeface="微软雅黑" pitchFamily="34" charset="-122"/>
              <a:cs typeface="Arial" pitchFamily="34" charset="0"/>
              <a:sym typeface="Arial"/>
            </a:endParaRPr>
          </a:p>
        </p:txBody>
      </p:sp>
      <p:sp>
        <p:nvSpPr>
          <p:cNvPr id="223" name="Freeform 34"/>
          <p:cNvSpPr>
            <a:spLocks/>
          </p:cNvSpPr>
          <p:nvPr/>
        </p:nvSpPr>
        <p:spPr bwMode="auto">
          <a:xfrm rot="5400000">
            <a:off x="5738206" y="3766484"/>
            <a:ext cx="1000328" cy="494695"/>
          </a:xfrm>
          <a:custGeom>
            <a:avLst/>
            <a:gdLst/>
            <a:ahLst/>
            <a:cxnLst>
              <a:cxn ang="0">
                <a:pos x="886" y="398"/>
              </a:cxn>
              <a:cxn ang="0">
                <a:pos x="867" y="398"/>
              </a:cxn>
              <a:cxn ang="0">
                <a:pos x="867" y="241"/>
              </a:cxn>
              <a:cxn ang="0">
                <a:pos x="443" y="23"/>
              </a:cxn>
              <a:cxn ang="0">
                <a:pos x="20" y="241"/>
              </a:cxn>
              <a:cxn ang="0">
                <a:pos x="20" y="398"/>
              </a:cxn>
              <a:cxn ang="0">
                <a:pos x="0" y="398"/>
              </a:cxn>
              <a:cxn ang="0">
                <a:pos x="0" y="229"/>
              </a:cxn>
              <a:cxn ang="0">
                <a:pos x="443" y="0"/>
              </a:cxn>
              <a:cxn ang="0">
                <a:pos x="886" y="229"/>
              </a:cxn>
              <a:cxn ang="0">
                <a:pos x="886" y="398"/>
              </a:cxn>
            </a:cxnLst>
            <a:rect l="0" t="0" r="r" b="b"/>
            <a:pathLst>
              <a:path w="886" h="398">
                <a:moveTo>
                  <a:pt x="886" y="398"/>
                </a:moveTo>
                <a:lnTo>
                  <a:pt x="867" y="398"/>
                </a:lnTo>
                <a:lnTo>
                  <a:pt x="867" y="241"/>
                </a:lnTo>
                <a:lnTo>
                  <a:pt x="443" y="23"/>
                </a:lnTo>
                <a:lnTo>
                  <a:pt x="20" y="241"/>
                </a:lnTo>
                <a:lnTo>
                  <a:pt x="20" y="398"/>
                </a:lnTo>
                <a:lnTo>
                  <a:pt x="0" y="398"/>
                </a:lnTo>
                <a:lnTo>
                  <a:pt x="0" y="229"/>
                </a:lnTo>
                <a:lnTo>
                  <a:pt x="443" y="0"/>
                </a:lnTo>
                <a:lnTo>
                  <a:pt x="886" y="229"/>
                </a:lnTo>
                <a:lnTo>
                  <a:pt x="886" y="398"/>
                </a:lnTo>
                <a:close/>
              </a:path>
            </a:pathLst>
          </a:custGeom>
          <a:solidFill>
            <a:srgbClr val="0070C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719705" algn="ctr" defTabSz="8060996" fontAlgn="base">
              <a:lnSpc>
                <a:spcPts val="4723"/>
              </a:lnSpc>
              <a:spcBef>
                <a:spcPct val="0"/>
              </a:spcBef>
              <a:spcAft>
                <a:spcPct val="0"/>
              </a:spcAft>
              <a:buClr>
                <a:srgbClr val="CC9900"/>
              </a:buClr>
              <a:buSzPct val="80000"/>
              <a:buFont typeface="Wingdings" pitchFamily="2" charset="2"/>
              <a:buChar char="n"/>
              <a:defRPr/>
            </a:pPr>
            <a:endParaRPr lang="zh-CN" altLang="en-US" sz="1200" noProof="1">
              <a:solidFill>
                <a:prstClr val="white"/>
              </a:solidFill>
              <a:sym typeface="微软雅黑" pitchFamily="34" charset="-122"/>
            </a:endParaRPr>
          </a:p>
        </p:txBody>
      </p:sp>
      <p:sp>
        <p:nvSpPr>
          <p:cNvPr id="224" name="Freeform 35"/>
          <p:cNvSpPr>
            <a:spLocks/>
          </p:cNvSpPr>
          <p:nvPr/>
        </p:nvSpPr>
        <p:spPr bwMode="auto">
          <a:xfrm rot="5400000">
            <a:off x="4942094" y="3786992"/>
            <a:ext cx="1000328" cy="453679"/>
          </a:xfrm>
          <a:custGeom>
            <a:avLst/>
            <a:gdLst/>
            <a:ahLst/>
            <a:cxnLst>
              <a:cxn ang="0">
                <a:pos x="443" y="365"/>
              </a:cxn>
              <a:cxn ang="0">
                <a:pos x="0" y="144"/>
              </a:cxn>
              <a:cxn ang="0">
                <a:pos x="0" y="0"/>
              </a:cxn>
              <a:cxn ang="0">
                <a:pos x="20" y="0"/>
              </a:cxn>
              <a:cxn ang="0">
                <a:pos x="20" y="132"/>
              </a:cxn>
              <a:cxn ang="0">
                <a:pos x="443" y="344"/>
              </a:cxn>
              <a:cxn ang="0">
                <a:pos x="867" y="132"/>
              </a:cxn>
              <a:cxn ang="0">
                <a:pos x="867" y="0"/>
              </a:cxn>
              <a:cxn ang="0">
                <a:pos x="886" y="0"/>
              </a:cxn>
              <a:cxn ang="0">
                <a:pos x="886" y="144"/>
              </a:cxn>
              <a:cxn ang="0">
                <a:pos x="443" y="365"/>
              </a:cxn>
            </a:cxnLst>
            <a:rect l="0" t="0" r="r" b="b"/>
            <a:pathLst>
              <a:path w="886" h="365">
                <a:moveTo>
                  <a:pt x="443" y="365"/>
                </a:moveTo>
                <a:lnTo>
                  <a:pt x="0" y="144"/>
                </a:lnTo>
                <a:lnTo>
                  <a:pt x="0" y="0"/>
                </a:lnTo>
                <a:lnTo>
                  <a:pt x="20" y="0"/>
                </a:lnTo>
                <a:lnTo>
                  <a:pt x="20" y="132"/>
                </a:lnTo>
                <a:lnTo>
                  <a:pt x="443" y="344"/>
                </a:lnTo>
                <a:lnTo>
                  <a:pt x="867" y="132"/>
                </a:lnTo>
                <a:lnTo>
                  <a:pt x="867" y="0"/>
                </a:lnTo>
                <a:lnTo>
                  <a:pt x="886" y="0"/>
                </a:lnTo>
                <a:lnTo>
                  <a:pt x="886" y="144"/>
                </a:lnTo>
                <a:lnTo>
                  <a:pt x="443" y="365"/>
                </a:lnTo>
                <a:close/>
              </a:path>
            </a:pathLst>
          </a:custGeom>
          <a:solidFill>
            <a:srgbClr val="0070C4"/>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719705" algn="ctr" defTabSz="8060996" fontAlgn="base">
              <a:lnSpc>
                <a:spcPts val="4723"/>
              </a:lnSpc>
              <a:spcBef>
                <a:spcPct val="0"/>
              </a:spcBef>
              <a:spcAft>
                <a:spcPct val="0"/>
              </a:spcAft>
              <a:buClr>
                <a:srgbClr val="CC9900"/>
              </a:buClr>
              <a:buSzPct val="80000"/>
              <a:buFont typeface="Wingdings" pitchFamily="2" charset="2"/>
              <a:buChar char="n"/>
              <a:defRPr/>
            </a:pPr>
            <a:endParaRPr lang="zh-CN" altLang="en-US" sz="1200" noProof="1">
              <a:solidFill>
                <a:prstClr val="white"/>
              </a:solidFill>
              <a:sym typeface="微软雅黑" pitchFamily="34" charset="-122"/>
            </a:endParaRPr>
          </a:p>
        </p:txBody>
      </p:sp>
      <p:sp>
        <p:nvSpPr>
          <p:cNvPr id="225" name="Freeform 126"/>
          <p:cNvSpPr>
            <a:spLocks/>
          </p:cNvSpPr>
          <p:nvPr/>
        </p:nvSpPr>
        <p:spPr bwMode="auto">
          <a:xfrm>
            <a:off x="5737282" y="3698727"/>
            <a:ext cx="219453" cy="255369"/>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rgbClr val="00B0F0"/>
          </a:solidFill>
          <a:ln w="9525">
            <a:noFill/>
            <a:round/>
            <a:headEnd/>
            <a:tailEnd/>
          </a:ln>
        </p:spPr>
        <p:txBody>
          <a:bodyPr vert="horz" wrap="square" lIns="287892" tIns="143946" rIns="287892" bIns="143946" numCol="1" anchor="t" anchorCtr="0" compatLnSpc="1">
            <a:prstTxWarp prst="textNoShape">
              <a:avLst/>
            </a:prstTxWarp>
          </a:bodyPr>
          <a:lstStyle/>
          <a:p>
            <a:pPr defTabSz="2159118"/>
            <a:endParaRPr lang="en-US" sz="1200">
              <a:solidFill>
                <a:srgbClr val="1D1D1A"/>
              </a:solidFill>
            </a:endParaRPr>
          </a:p>
        </p:txBody>
      </p:sp>
      <p:sp>
        <p:nvSpPr>
          <p:cNvPr id="226" name="文本框 225"/>
          <p:cNvSpPr txBox="1"/>
          <p:nvPr/>
        </p:nvSpPr>
        <p:spPr>
          <a:xfrm>
            <a:off x="5520583" y="4043600"/>
            <a:ext cx="838727" cy="325728"/>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鲲鹏生态</a:t>
            </a:r>
            <a:endParaRPr lang="zh-CN" altLang="en-US" sz="1200" dirty="0">
              <a:latin typeface="微软雅黑" panose="020B0503020204020204" pitchFamily="34" charset="-122"/>
              <a:ea typeface="微软雅黑" panose="020B0503020204020204" pitchFamily="34" charset="-122"/>
            </a:endParaRPr>
          </a:p>
        </p:txBody>
      </p:sp>
      <p:sp>
        <p:nvSpPr>
          <p:cNvPr id="262" name="文本框 261"/>
          <p:cNvSpPr txBox="1"/>
          <p:nvPr/>
        </p:nvSpPr>
        <p:spPr>
          <a:xfrm>
            <a:off x="2806221" y="1393966"/>
            <a:ext cx="2248587" cy="1261884"/>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技术生态</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鲲鹏计算平台是一个开放的技术生态，兼容业界主流操作系统，数据库，中间件等软件。</a:t>
            </a:r>
            <a:endParaRPr lang="en-US" altLang="zh-CN" sz="1200" dirty="0" smtClean="0">
              <a:latin typeface="微软雅黑" panose="020B0503020204020204" pitchFamily="34" charset="-122"/>
              <a:ea typeface="微软雅黑" panose="020B0503020204020204" pitchFamily="34" charset="-122"/>
            </a:endParaRPr>
          </a:p>
          <a:p>
            <a:pPr algn="r"/>
            <a:endParaRPr lang="en-US" altLang="zh-CN" sz="1200" dirty="0">
              <a:latin typeface="微软雅黑" panose="020B0503020204020204" pitchFamily="34" charset="-122"/>
              <a:ea typeface="微软雅黑" panose="020B0503020204020204" pitchFamily="34" charset="-122"/>
            </a:endParaRPr>
          </a:p>
          <a:p>
            <a:pPr algn="r"/>
            <a:endParaRPr lang="en-US" altLang="zh-CN" sz="1200" dirty="0" smtClean="0">
              <a:latin typeface="微软雅黑" panose="020B0503020204020204" pitchFamily="34" charset="-122"/>
              <a:ea typeface="微软雅黑" panose="020B0503020204020204" pitchFamily="34" charset="-122"/>
            </a:endParaRPr>
          </a:p>
        </p:txBody>
      </p:sp>
      <p:pic>
        <p:nvPicPr>
          <p:cNvPr id="264" name="图片 263"/>
          <p:cNvPicPr>
            <a:picLocks noChangeAspect="1"/>
          </p:cNvPicPr>
          <p:nvPr/>
        </p:nvPicPr>
        <p:blipFill rotWithShape="1">
          <a:blip r:embed="rId3"/>
          <a:srcRect t="1" b="11462"/>
          <a:stretch/>
        </p:blipFill>
        <p:spPr>
          <a:xfrm>
            <a:off x="2929225" y="2256848"/>
            <a:ext cx="578065" cy="384804"/>
          </a:xfrm>
          <a:prstGeom prst="rect">
            <a:avLst/>
          </a:prstGeom>
        </p:spPr>
      </p:pic>
      <p:pic>
        <p:nvPicPr>
          <p:cNvPr id="266" name="图片 265"/>
          <p:cNvPicPr>
            <a:picLocks noChangeAspect="1"/>
          </p:cNvPicPr>
          <p:nvPr/>
        </p:nvPicPr>
        <p:blipFill>
          <a:blip r:embed="rId4"/>
          <a:stretch>
            <a:fillRect/>
          </a:stretch>
        </p:blipFill>
        <p:spPr>
          <a:xfrm>
            <a:off x="3697952" y="2285504"/>
            <a:ext cx="537141" cy="368169"/>
          </a:xfrm>
          <a:prstGeom prst="rect">
            <a:avLst/>
          </a:prstGeom>
        </p:spPr>
      </p:pic>
      <p:pic>
        <p:nvPicPr>
          <p:cNvPr id="267" name="图片 266"/>
          <p:cNvPicPr>
            <a:picLocks noChangeAspect="1"/>
          </p:cNvPicPr>
          <p:nvPr/>
        </p:nvPicPr>
        <p:blipFill>
          <a:blip r:embed="rId5"/>
          <a:stretch>
            <a:fillRect/>
          </a:stretch>
        </p:blipFill>
        <p:spPr>
          <a:xfrm>
            <a:off x="4434254" y="2273589"/>
            <a:ext cx="512885" cy="372172"/>
          </a:xfrm>
          <a:prstGeom prst="rect">
            <a:avLst/>
          </a:prstGeom>
        </p:spPr>
      </p:pic>
      <p:sp>
        <p:nvSpPr>
          <p:cNvPr id="268" name="文本框 267"/>
          <p:cNvSpPr txBox="1"/>
          <p:nvPr/>
        </p:nvSpPr>
        <p:spPr>
          <a:xfrm>
            <a:off x="7090593" y="1386760"/>
            <a:ext cx="2248587" cy="1446550"/>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高校合作</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校企合作，持续为计算产业培养和输出人才，合作方式：</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校企联合课程</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校</a:t>
            </a:r>
            <a:r>
              <a:rPr lang="zh-CN" altLang="en-US" sz="1200" dirty="0" smtClean="0">
                <a:latin typeface="微软雅黑" panose="020B0503020204020204" pitchFamily="34" charset="-122"/>
                <a:ea typeface="微软雅黑" panose="020B0503020204020204" pitchFamily="34" charset="-122"/>
              </a:rPr>
              <a:t>企图书出版</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高校实训室建设</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人才双选会</a:t>
            </a:r>
            <a:endParaRPr lang="en-US" altLang="zh-CN" sz="1200" dirty="0" smtClean="0">
              <a:latin typeface="微软雅黑" panose="020B0503020204020204" pitchFamily="34" charset="-122"/>
              <a:ea typeface="微软雅黑" panose="020B0503020204020204" pitchFamily="34" charset="-122"/>
            </a:endParaRPr>
          </a:p>
        </p:txBody>
      </p:sp>
      <p:sp>
        <p:nvSpPr>
          <p:cNvPr id="269" name="文本框 268"/>
          <p:cNvSpPr txBox="1"/>
          <p:nvPr/>
        </p:nvSpPr>
        <p:spPr>
          <a:xfrm>
            <a:off x="1605518" y="3077604"/>
            <a:ext cx="2128192" cy="1261884"/>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开发者生态</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鲲鹏计算平台鼓励开发者基于平台进行业务开发和创新：</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鲲鹏开发者大赛</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鲲鹏在线课程</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云端实验室</a:t>
            </a:r>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鲲鹏职业认证</a:t>
            </a:r>
            <a:endParaRPr lang="en-US" altLang="zh-CN" sz="1200" dirty="0" smtClean="0">
              <a:latin typeface="微软雅黑" panose="020B0503020204020204" pitchFamily="34" charset="-122"/>
              <a:ea typeface="微软雅黑" panose="020B0503020204020204" pitchFamily="34" charset="-122"/>
            </a:endParaRPr>
          </a:p>
        </p:txBody>
      </p:sp>
      <p:sp>
        <p:nvSpPr>
          <p:cNvPr id="405" name="文本框 404"/>
          <p:cNvSpPr txBox="1"/>
          <p:nvPr/>
        </p:nvSpPr>
        <p:spPr>
          <a:xfrm>
            <a:off x="7519717" y="3041665"/>
            <a:ext cx="3362412" cy="1446550"/>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产业生态</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与伙伴和客户一道，共同打造面向行业的解决方案：</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p:txBody>
      </p:sp>
      <p:sp>
        <p:nvSpPr>
          <p:cNvPr id="410" name="文本框 409"/>
          <p:cNvSpPr txBox="1"/>
          <p:nvPr/>
        </p:nvSpPr>
        <p:spPr>
          <a:xfrm>
            <a:off x="6989323" y="4672859"/>
            <a:ext cx="2626008" cy="1261884"/>
          </a:xfrm>
          <a:prstGeom prst="rect">
            <a:avLst/>
          </a:prstGeom>
          <a:noFill/>
          <a:ln>
            <a:solidFill>
              <a:srgbClr val="A6A6A6"/>
            </a:solidFill>
          </a:ln>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伙伴生态</a:t>
            </a:r>
            <a:endParaRPr lang="en-US" altLang="zh-CN" sz="1600" b="1"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三大伙伴计划为伙伴，提供</a:t>
            </a:r>
            <a:r>
              <a:rPr lang="zh-CN" altLang="en-US" sz="1200" dirty="0">
                <a:latin typeface="微软雅黑" panose="020B0503020204020204" pitchFamily="34" charset="-122"/>
                <a:ea typeface="微软雅黑" panose="020B0503020204020204" pitchFamily="34" charset="-122"/>
              </a:rPr>
              <a:t>培训、技术、营销、市场的全面</a:t>
            </a:r>
            <a:r>
              <a:rPr lang="zh-CN" altLang="en-US" sz="1200" dirty="0" smtClean="0">
                <a:latin typeface="微软雅黑" panose="020B0503020204020204" pitchFamily="34" charset="-122"/>
                <a:ea typeface="微软雅黑" panose="020B0503020204020204" pitchFamily="34" charset="-122"/>
              </a:rPr>
              <a:t>支持</a:t>
            </a:r>
            <a:r>
              <a:rPr lang="zh-CN" altLang="en-US" sz="1200" dirty="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鲲鹏凌云伙伴计划</a:t>
            </a:r>
            <a:endParaRPr lang="ko-KR" altLang="en-US"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鲲鹏展翅伙伴计划</a:t>
            </a:r>
            <a:endParaRPr lang="ko-KR" altLang="en-US"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鲲鹏智数伙伴计划</a:t>
            </a:r>
            <a:endParaRPr lang="ko-KR" altLang="en-US" sz="1200" dirty="0">
              <a:latin typeface="微软雅黑" panose="020B0503020204020204" pitchFamily="34" charset="-122"/>
              <a:ea typeface="微软雅黑" panose="020B0503020204020204" pitchFamily="34" charset="-122"/>
            </a:endParaRPr>
          </a:p>
        </p:txBody>
      </p:sp>
      <p:grpSp>
        <p:nvGrpSpPr>
          <p:cNvPr id="414" name="组合 413"/>
          <p:cNvGrpSpPr/>
          <p:nvPr/>
        </p:nvGrpSpPr>
        <p:grpSpPr>
          <a:xfrm>
            <a:off x="10317240" y="3677762"/>
            <a:ext cx="258950" cy="239850"/>
            <a:chOff x="3194051" y="1846265"/>
            <a:chExt cx="519112" cy="584199"/>
          </a:xfrm>
          <a:solidFill>
            <a:srgbClr val="3BBBEA"/>
          </a:solidFill>
        </p:grpSpPr>
        <p:sp>
          <p:nvSpPr>
            <p:cNvPr id="415" name="Freeform 71"/>
            <p:cNvSpPr>
              <a:spLocks noEditPoints="1"/>
            </p:cNvSpPr>
            <p:nvPr/>
          </p:nvSpPr>
          <p:spPr bwMode="auto">
            <a:xfrm>
              <a:off x="3194051" y="1846265"/>
              <a:ext cx="519112" cy="573086"/>
            </a:xfrm>
            <a:custGeom>
              <a:avLst/>
              <a:gdLst>
                <a:gd name="T0" fmla="*/ 135 w 135"/>
                <a:gd name="T1" fmla="*/ 60 h 150"/>
                <a:gd name="T2" fmla="*/ 120 w 135"/>
                <a:gd name="T3" fmla="*/ 49 h 150"/>
                <a:gd name="T4" fmla="*/ 123 w 135"/>
                <a:gd name="T5" fmla="*/ 56 h 150"/>
                <a:gd name="T6" fmla="*/ 126 w 135"/>
                <a:gd name="T7" fmla="*/ 44 h 150"/>
                <a:gd name="T8" fmla="*/ 126 w 135"/>
                <a:gd name="T9" fmla="*/ 41 h 150"/>
                <a:gd name="T10" fmla="*/ 123 w 135"/>
                <a:gd name="T11" fmla="*/ 41 h 150"/>
                <a:gd name="T12" fmla="*/ 74 w 135"/>
                <a:gd name="T13" fmla="*/ 38 h 150"/>
                <a:gd name="T14" fmla="*/ 102 w 135"/>
                <a:gd name="T15" fmla="*/ 32 h 150"/>
                <a:gd name="T16" fmla="*/ 108 w 135"/>
                <a:gd name="T17" fmla="*/ 32 h 150"/>
                <a:gd name="T18" fmla="*/ 71 w 135"/>
                <a:gd name="T19" fmla="*/ 20 h 150"/>
                <a:gd name="T20" fmla="*/ 68 w 135"/>
                <a:gd name="T21" fmla="*/ 0 h 150"/>
                <a:gd name="T22" fmla="*/ 64 w 135"/>
                <a:gd name="T23" fmla="*/ 20 h 150"/>
                <a:gd name="T24" fmla="*/ 27 w 135"/>
                <a:gd name="T25" fmla="*/ 32 h 150"/>
                <a:gd name="T26" fmla="*/ 33 w 135"/>
                <a:gd name="T27" fmla="*/ 32 h 150"/>
                <a:gd name="T28" fmla="*/ 61 w 135"/>
                <a:gd name="T29" fmla="*/ 38 h 150"/>
                <a:gd name="T30" fmla="*/ 12 w 135"/>
                <a:gd name="T31" fmla="*/ 41 h 150"/>
                <a:gd name="T32" fmla="*/ 9 w 135"/>
                <a:gd name="T33" fmla="*/ 41 h 150"/>
                <a:gd name="T34" fmla="*/ 12 w 135"/>
                <a:gd name="T35" fmla="*/ 56 h 150"/>
                <a:gd name="T36" fmla="*/ 15 w 135"/>
                <a:gd name="T37" fmla="*/ 49 h 150"/>
                <a:gd name="T38" fmla="*/ 0 w 135"/>
                <a:gd name="T39" fmla="*/ 60 h 150"/>
                <a:gd name="T40" fmla="*/ 0 w 135"/>
                <a:gd name="T41" fmla="*/ 63 h 150"/>
                <a:gd name="T42" fmla="*/ 3 w 135"/>
                <a:gd name="T43" fmla="*/ 77 h 150"/>
                <a:gd name="T44" fmla="*/ 6 w 135"/>
                <a:gd name="T45" fmla="*/ 68 h 150"/>
                <a:gd name="T46" fmla="*/ 16 w 135"/>
                <a:gd name="T47" fmla="*/ 150 h 150"/>
                <a:gd name="T48" fmla="*/ 60 w 135"/>
                <a:gd name="T49" fmla="*/ 147 h 150"/>
                <a:gd name="T50" fmla="*/ 25 w 135"/>
                <a:gd name="T51" fmla="*/ 144 h 150"/>
                <a:gd name="T52" fmla="*/ 103 w 135"/>
                <a:gd name="T53" fmla="*/ 128 h 150"/>
                <a:gd name="T54" fmla="*/ 78 w 135"/>
                <a:gd name="T55" fmla="*/ 144 h 150"/>
                <a:gd name="T56" fmla="*/ 78 w 135"/>
                <a:gd name="T57" fmla="*/ 150 h 150"/>
                <a:gd name="T58" fmla="*/ 92 w 135"/>
                <a:gd name="T59" fmla="*/ 84 h 150"/>
                <a:gd name="T60" fmla="*/ 129 w 135"/>
                <a:gd name="T61" fmla="*/ 74 h 150"/>
                <a:gd name="T62" fmla="*/ 135 w 135"/>
                <a:gd name="T63" fmla="*/ 74 h 150"/>
                <a:gd name="T64" fmla="*/ 135 w 135"/>
                <a:gd name="T65" fmla="*/ 63 h 150"/>
                <a:gd name="T66" fmla="*/ 86 w 135"/>
                <a:gd name="T67" fmla="*/ 85 h 150"/>
                <a:gd name="T68" fmla="*/ 40 w 135"/>
                <a:gd name="T69" fmla="*/ 107 h 150"/>
                <a:gd name="T70" fmla="*/ 49 w 135"/>
                <a:gd name="T71" fmla="*/ 84 h 150"/>
                <a:gd name="T72" fmla="*/ 56 w 135"/>
                <a:gd name="T73" fmla="*/ 66 h 150"/>
                <a:gd name="T74" fmla="*/ 85 w 135"/>
                <a:gd name="T75" fmla="*/ 83 h 150"/>
                <a:gd name="T76" fmla="*/ 59 w 135"/>
                <a:gd name="T77" fmla="*/ 60 h 150"/>
                <a:gd name="T78" fmla="*/ 71 w 135"/>
                <a:gd name="T79" fmla="*/ 47 h 150"/>
                <a:gd name="T80" fmla="*/ 59 w 135"/>
                <a:gd name="T81" fmla="*/ 60 h 150"/>
                <a:gd name="T82" fmla="*/ 81 w 135"/>
                <a:gd name="T83" fmla="*/ 57 h 150"/>
                <a:gd name="T84" fmla="*/ 106 w 135"/>
                <a:gd name="T85" fmla="*/ 47 h 150"/>
                <a:gd name="T86" fmla="*/ 72 w 135"/>
                <a:gd name="T87" fmla="*/ 33 h 150"/>
                <a:gd name="T88" fmla="*/ 71 w 135"/>
                <a:gd name="T89" fmla="*/ 26 h 150"/>
                <a:gd name="T90" fmla="*/ 46 w 135"/>
                <a:gd name="T91" fmla="*/ 26 h 150"/>
                <a:gd name="T92" fmla="*/ 64 w 135"/>
                <a:gd name="T93" fmla="*/ 29 h 150"/>
                <a:gd name="T94" fmla="*/ 63 w 135"/>
                <a:gd name="T95" fmla="*/ 33 h 150"/>
                <a:gd name="T96" fmla="*/ 67 w 135"/>
                <a:gd name="T97" fmla="*/ 38 h 150"/>
                <a:gd name="T98" fmla="*/ 66 w 135"/>
                <a:gd name="T99" fmla="*/ 41 h 150"/>
                <a:gd name="T100" fmla="*/ 54 w 135"/>
                <a:gd name="T101" fmla="*/ 57 h 150"/>
                <a:gd name="T102" fmla="*/ 57 w 135"/>
                <a:gd name="T103" fmla="*/ 47 h 150"/>
                <a:gd name="T104" fmla="*/ 17 w 135"/>
                <a:gd name="T105" fmla="*/ 66 h 150"/>
                <a:gd name="T106" fmla="*/ 45 w 135"/>
                <a:gd name="T107" fmla="*/ 79 h 150"/>
                <a:gd name="T108" fmla="*/ 34 w 135"/>
                <a:gd name="T109" fmla="*/ 122 h 150"/>
                <a:gd name="T110" fmla="*/ 98 w 135"/>
                <a:gd name="T111" fmla="*/ 113 h 150"/>
                <a:gd name="T112" fmla="*/ 34 w 135"/>
                <a:gd name="T113" fmla="*/ 122 h 150"/>
                <a:gd name="T114" fmla="*/ 118 w 135"/>
                <a:gd name="T115" fmla="*/ 66 h 150"/>
                <a:gd name="T116" fmla="*/ 85 w 135"/>
                <a:gd name="T11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50">
                  <a:moveTo>
                    <a:pt x="135" y="63"/>
                  </a:moveTo>
                  <a:cubicBezTo>
                    <a:pt x="135" y="60"/>
                    <a:pt x="135" y="60"/>
                    <a:pt x="135" y="60"/>
                  </a:cubicBezTo>
                  <a:cubicBezTo>
                    <a:pt x="89" y="60"/>
                    <a:pt x="89" y="60"/>
                    <a:pt x="89" y="60"/>
                  </a:cubicBezTo>
                  <a:cubicBezTo>
                    <a:pt x="120" y="49"/>
                    <a:pt x="120" y="49"/>
                    <a:pt x="120" y="49"/>
                  </a:cubicBezTo>
                  <a:cubicBezTo>
                    <a:pt x="120" y="53"/>
                    <a:pt x="120" y="53"/>
                    <a:pt x="120" y="53"/>
                  </a:cubicBezTo>
                  <a:cubicBezTo>
                    <a:pt x="120" y="55"/>
                    <a:pt x="121" y="56"/>
                    <a:pt x="123" y="56"/>
                  </a:cubicBezTo>
                  <a:cubicBezTo>
                    <a:pt x="125" y="56"/>
                    <a:pt x="126" y="55"/>
                    <a:pt x="126" y="53"/>
                  </a:cubicBezTo>
                  <a:cubicBezTo>
                    <a:pt x="126" y="44"/>
                    <a:pt x="126" y="44"/>
                    <a:pt x="126" y="44"/>
                  </a:cubicBezTo>
                  <a:cubicBezTo>
                    <a:pt x="126" y="44"/>
                    <a:pt x="126" y="44"/>
                    <a:pt x="126" y="44"/>
                  </a:cubicBezTo>
                  <a:cubicBezTo>
                    <a:pt x="126" y="41"/>
                    <a:pt x="126" y="41"/>
                    <a:pt x="126" y="41"/>
                  </a:cubicBezTo>
                  <a:cubicBezTo>
                    <a:pt x="123" y="41"/>
                    <a:pt x="123" y="41"/>
                    <a:pt x="123" y="41"/>
                  </a:cubicBezTo>
                  <a:cubicBezTo>
                    <a:pt x="123" y="41"/>
                    <a:pt x="123" y="41"/>
                    <a:pt x="123" y="41"/>
                  </a:cubicBezTo>
                  <a:cubicBezTo>
                    <a:pt x="75" y="41"/>
                    <a:pt x="75" y="41"/>
                    <a:pt x="75" y="41"/>
                  </a:cubicBezTo>
                  <a:cubicBezTo>
                    <a:pt x="74" y="38"/>
                    <a:pt x="74" y="38"/>
                    <a:pt x="74" y="38"/>
                  </a:cubicBezTo>
                  <a:cubicBezTo>
                    <a:pt x="102" y="28"/>
                    <a:pt x="102" y="28"/>
                    <a:pt x="102" y="28"/>
                  </a:cubicBezTo>
                  <a:cubicBezTo>
                    <a:pt x="102" y="32"/>
                    <a:pt x="102" y="32"/>
                    <a:pt x="102" y="32"/>
                  </a:cubicBezTo>
                  <a:cubicBezTo>
                    <a:pt x="102" y="34"/>
                    <a:pt x="103" y="35"/>
                    <a:pt x="105" y="35"/>
                  </a:cubicBezTo>
                  <a:cubicBezTo>
                    <a:pt x="106" y="35"/>
                    <a:pt x="108" y="34"/>
                    <a:pt x="108" y="32"/>
                  </a:cubicBezTo>
                  <a:cubicBezTo>
                    <a:pt x="108" y="20"/>
                    <a:pt x="108" y="20"/>
                    <a:pt x="108" y="20"/>
                  </a:cubicBezTo>
                  <a:cubicBezTo>
                    <a:pt x="71" y="20"/>
                    <a:pt x="71" y="20"/>
                    <a:pt x="71" y="20"/>
                  </a:cubicBezTo>
                  <a:cubicBezTo>
                    <a:pt x="71" y="3"/>
                    <a:pt x="71" y="3"/>
                    <a:pt x="71" y="3"/>
                  </a:cubicBezTo>
                  <a:cubicBezTo>
                    <a:pt x="71" y="1"/>
                    <a:pt x="69" y="0"/>
                    <a:pt x="68" y="0"/>
                  </a:cubicBezTo>
                  <a:cubicBezTo>
                    <a:pt x="66" y="0"/>
                    <a:pt x="64" y="1"/>
                    <a:pt x="64" y="3"/>
                  </a:cubicBezTo>
                  <a:cubicBezTo>
                    <a:pt x="64" y="20"/>
                    <a:pt x="64" y="20"/>
                    <a:pt x="64" y="20"/>
                  </a:cubicBezTo>
                  <a:cubicBezTo>
                    <a:pt x="27" y="20"/>
                    <a:pt x="27" y="20"/>
                    <a:pt x="27" y="20"/>
                  </a:cubicBezTo>
                  <a:cubicBezTo>
                    <a:pt x="27" y="32"/>
                    <a:pt x="27" y="32"/>
                    <a:pt x="27" y="32"/>
                  </a:cubicBezTo>
                  <a:cubicBezTo>
                    <a:pt x="27" y="34"/>
                    <a:pt x="29" y="35"/>
                    <a:pt x="30" y="35"/>
                  </a:cubicBezTo>
                  <a:cubicBezTo>
                    <a:pt x="32" y="35"/>
                    <a:pt x="33" y="34"/>
                    <a:pt x="33" y="32"/>
                  </a:cubicBezTo>
                  <a:cubicBezTo>
                    <a:pt x="33" y="28"/>
                    <a:pt x="33" y="28"/>
                    <a:pt x="33" y="28"/>
                  </a:cubicBezTo>
                  <a:cubicBezTo>
                    <a:pt x="61" y="38"/>
                    <a:pt x="61" y="38"/>
                    <a:pt x="61" y="38"/>
                  </a:cubicBezTo>
                  <a:cubicBezTo>
                    <a:pt x="60" y="41"/>
                    <a:pt x="60" y="41"/>
                    <a:pt x="60" y="41"/>
                  </a:cubicBezTo>
                  <a:cubicBezTo>
                    <a:pt x="12" y="41"/>
                    <a:pt x="12" y="41"/>
                    <a:pt x="12" y="41"/>
                  </a:cubicBezTo>
                  <a:cubicBezTo>
                    <a:pt x="12" y="41"/>
                    <a:pt x="12" y="41"/>
                    <a:pt x="12" y="41"/>
                  </a:cubicBezTo>
                  <a:cubicBezTo>
                    <a:pt x="9" y="41"/>
                    <a:pt x="9" y="41"/>
                    <a:pt x="9" y="41"/>
                  </a:cubicBezTo>
                  <a:cubicBezTo>
                    <a:pt x="9" y="53"/>
                    <a:pt x="9" y="53"/>
                    <a:pt x="9" y="53"/>
                  </a:cubicBezTo>
                  <a:cubicBezTo>
                    <a:pt x="9" y="55"/>
                    <a:pt x="10" y="56"/>
                    <a:pt x="12" y="56"/>
                  </a:cubicBezTo>
                  <a:cubicBezTo>
                    <a:pt x="14" y="56"/>
                    <a:pt x="15" y="55"/>
                    <a:pt x="15" y="53"/>
                  </a:cubicBezTo>
                  <a:cubicBezTo>
                    <a:pt x="15" y="49"/>
                    <a:pt x="15" y="49"/>
                    <a:pt x="15" y="49"/>
                  </a:cubicBezTo>
                  <a:cubicBezTo>
                    <a:pt x="46" y="60"/>
                    <a:pt x="46" y="60"/>
                    <a:pt x="46" y="60"/>
                  </a:cubicBezTo>
                  <a:cubicBezTo>
                    <a:pt x="0" y="60"/>
                    <a:pt x="0" y="60"/>
                    <a:pt x="0" y="60"/>
                  </a:cubicBezTo>
                  <a:cubicBezTo>
                    <a:pt x="0" y="63"/>
                    <a:pt x="0" y="63"/>
                    <a:pt x="0" y="63"/>
                  </a:cubicBezTo>
                  <a:cubicBezTo>
                    <a:pt x="0" y="63"/>
                    <a:pt x="0" y="63"/>
                    <a:pt x="0" y="63"/>
                  </a:cubicBezTo>
                  <a:cubicBezTo>
                    <a:pt x="0" y="74"/>
                    <a:pt x="0" y="74"/>
                    <a:pt x="0" y="74"/>
                  </a:cubicBezTo>
                  <a:cubicBezTo>
                    <a:pt x="0" y="75"/>
                    <a:pt x="1" y="77"/>
                    <a:pt x="3" y="77"/>
                  </a:cubicBezTo>
                  <a:cubicBezTo>
                    <a:pt x="5" y="77"/>
                    <a:pt x="6" y="75"/>
                    <a:pt x="6" y="74"/>
                  </a:cubicBezTo>
                  <a:cubicBezTo>
                    <a:pt x="6" y="68"/>
                    <a:pt x="6" y="68"/>
                    <a:pt x="6" y="68"/>
                  </a:cubicBezTo>
                  <a:cubicBezTo>
                    <a:pt x="43" y="84"/>
                    <a:pt x="43" y="84"/>
                    <a:pt x="43" y="84"/>
                  </a:cubicBezTo>
                  <a:cubicBezTo>
                    <a:pt x="16" y="150"/>
                    <a:pt x="16" y="150"/>
                    <a:pt x="16" y="150"/>
                  </a:cubicBezTo>
                  <a:cubicBezTo>
                    <a:pt x="57" y="150"/>
                    <a:pt x="57" y="150"/>
                    <a:pt x="57" y="150"/>
                  </a:cubicBezTo>
                  <a:cubicBezTo>
                    <a:pt x="59" y="150"/>
                    <a:pt x="60" y="148"/>
                    <a:pt x="60" y="147"/>
                  </a:cubicBezTo>
                  <a:cubicBezTo>
                    <a:pt x="60" y="145"/>
                    <a:pt x="59" y="144"/>
                    <a:pt x="57" y="144"/>
                  </a:cubicBezTo>
                  <a:cubicBezTo>
                    <a:pt x="25" y="144"/>
                    <a:pt x="25" y="144"/>
                    <a:pt x="25" y="144"/>
                  </a:cubicBezTo>
                  <a:cubicBezTo>
                    <a:pt x="32" y="128"/>
                    <a:pt x="32" y="128"/>
                    <a:pt x="32" y="128"/>
                  </a:cubicBezTo>
                  <a:cubicBezTo>
                    <a:pt x="103" y="128"/>
                    <a:pt x="103" y="128"/>
                    <a:pt x="103" y="128"/>
                  </a:cubicBezTo>
                  <a:cubicBezTo>
                    <a:pt x="110" y="144"/>
                    <a:pt x="110" y="144"/>
                    <a:pt x="110" y="144"/>
                  </a:cubicBezTo>
                  <a:cubicBezTo>
                    <a:pt x="78" y="144"/>
                    <a:pt x="78" y="144"/>
                    <a:pt x="78" y="144"/>
                  </a:cubicBezTo>
                  <a:cubicBezTo>
                    <a:pt x="76" y="144"/>
                    <a:pt x="75" y="145"/>
                    <a:pt x="75" y="147"/>
                  </a:cubicBezTo>
                  <a:cubicBezTo>
                    <a:pt x="75" y="148"/>
                    <a:pt x="76" y="150"/>
                    <a:pt x="78" y="150"/>
                  </a:cubicBezTo>
                  <a:cubicBezTo>
                    <a:pt x="118" y="150"/>
                    <a:pt x="118" y="150"/>
                    <a:pt x="118" y="150"/>
                  </a:cubicBezTo>
                  <a:cubicBezTo>
                    <a:pt x="92" y="84"/>
                    <a:pt x="92" y="84"/>
                    <a:pt x="92" y="84"/>
                  </a:cubicBezTo>
                  <a:cubicBezTo>
                    <a:pt x="129" y="68"/>
                    <a:pt x="129" y="68"/>
                    <a:pt x="129" y="68"/>
                  </a:cubicBezTo>
                  <a:cubicBezTo>
                    <a:pt x="129" y="74"/>
                    <a:pt x="129" y="74"/>
                    <a:pt x="129" y="74"/>
                  </a:cubicBezTo>
                  <a:cubicBezTo>
                    <a:pt x="129" y="75"/>
                    <a:pt x="130" y="77"/>
                    <a:pt x="132" y="77"/>
                  </a:cubicBezTo>
                  <a:cubicBezTo>
                    <a:pt x="134" y="77"/>
                    <a:pt x="135" y="75"/>
                    <a:pt x="135" y="74"/>
                  </a:cubicBezTo>
                  <a:cubicBezTo>
                    <a:pt x="135" y="63"/>
                    <a:pt x="135" y="63"/>
                    <a:pt x="135" y="63"/>
                  </a:cubicBezTo>
                  <a:cubicBezTo>
                    <a:pt x="135" y="63"/>
                    <a:pt x="135" y="63"/>
                    <a:pt x="135" y="63"/>
                  </a:cubicBezTo>
                  <a:close/>
                  <a:moveTo>
                    <a:pt x="86" y="84"/>
                  </a:moveTo>
                  <a:cubicBezTo>
                    <a:pt x="86" y="85"/>
                    <a:pt x="86" y="85"/>
                    <a:pt x="86" y="85"/>
                  </a:cubicBezTo>
                  <a:cubicBezTo>
                    <a:pt x="95" y="107"/>
                    <a:pt x="95" y="107"/>
                    <a:pt x="95" y="107"/>
                  </a:cubicBezTo>
                  <a:cubicBezTo>
                    <a:pt x="40" y="107"/>
                    <a:pt x="40" y="107"/>
                    <a:pt x="40" y="107"/>
                  </a:cubicBezTo>
                  <a:cubicBezTo>
                    <a:pt x="49" y="85"/>
                    <a:pt x="49" y="85"/>
                    <a:pt x="49" y="85"/>
                  </a:cubicBezTo>
                  <a:cubicBezTo>
                    <a:pt x="49" y="85"/>
                    <a:pt x="49" y="85"/>
                    <a:pt x="49" y="84"/>
                  </a:cubicBezTo>
                  <a:cubicBezTo>
                    <a:pt x="50" y="84"/>
                    <a:pt x="50" y="83"/>
                    <a:pt x="50" y="83"/>
                  </a:cubicBezTo>
                  <a:cubicBezTo>
                    <a:pt x="56" y="66"/>
                    <a:pt x="56" y="66"/>
                    <a:pt x="56" y="66"/>
                  </a:cubicBezTo>
                  <a:cubicBezTo>
                    <a:pt x="79" y="66"/>
                    <a:pt x="79" y="66"/>
                    <a:pt x="79" y="66"/>
                  </a:cubicBezTo>
                  <a:cubicBezTo>
                    <a:pt x="85" y="83"/>
                    <a:pt x="85" y="83"/>
                    <a:pt x="85" y="83"/>
                  </a:cubicBezTo>
                  <a:cubicBezTo>
                    <a:pt x="85" y="83"/>
                    <a:pt x="85" y="84"/>
                    <a:pt x="86" y="84"/>
                  </a:cubicBezTo>
                  <a:close/>
                  <a:moveTo>
                    <a:pt x="59" y="60"/>
                  </a:moveTo>
                  <a:cubicBezTo>
                    <a:pt x="64" y="47"/>
                    <a:pt x="64" y="47"/>
                    <a:pt x="64" y="47"/>
                  </a:cubicBezTo>
                  <a:cubicBezTo>
                    <a:pt x="71" y="47"/>
                    <a:pt x="71" y="47"/>
                    <a:pt x="71" y="47"/>
                  </a:cubicBezTo>
                  <a:cubicBezTo>
                    <a:pt x="76" y="60"/>
                    <a:pt x="76" y="60"/>
                    <a:pt x="76" y="60"/>
                  </a:cubicBezTo>
                  <a:lnTo>
                    <a:pt x="59" y="60"/>
                  </a:lnTo>
                  <a:close/>
                  <a:moveTo>
                    <a:pt x="106" y="47"/>
                  </a:moveTo>
                  <a:cubicBezTo>
                    <a:pt x="81" y="57"/>
                    <a:pt x="81" y="57"/>
                    <a:pt x="81" y="57"/>
                  </a:cubicBezTo>
                  <a:cubicBezTo>
                    <a:pt x="78" y="47"/>
                    <a:pt x="78" y="47"/>
                    <a:pt x="78" y="47"/>
                  </a:cubicBezTo>
                  <a:lnTo>
                    <a:pt x="106" y="47"/>
                  </a:lnTo>
                  <a:close/>
                  <a:moveTo>
                    <a:pt x="89" y="26"/>
                  </a:moveTo>
                  <a:cubicBezTo>
                    <a:pt x="72" y="33"/>
                    <a:pt x="72" y="33"/>
                    <a:pt x="72" y="33"/>
                  </a:cubicBezTo>
                  <a:cubicBezTo>
                    <a:pt x="71" y="30"/>
                    <a:pt x="71" y="30"/>
                    <a:pt x="71" y="30"/>
                  </a:cubicBezTo>
                  <a:cubicBezTo>
                    <a:pt x="71" y="26"/>
                    <a:pt x="71" y="26"/>
                    <a:pt x="71" y="26"/>
                  </a:cubicBezTo>
                  <a:lnTo>
                    <a:pt x="89" y="26"/>
                  </a:lnTo>
                  <a:close/>
                  <a:moveTo>
                    <a:pt x="46" y="26"/>
                  </a:moveTo>
                  <a:cubicBezTo>
                    <a:pt x="64" y="26"/>
                    <a:pt x="64" y="26"/>
                    <a:pt x="64" y="26"/>
                  </a:cubicBezTo>
                  <a:cubicBezTo>
                    <a:pt x="64" y="29"/>
                    <a:pt x="64" y="29"/>
                    <a:pt x="64" y="29"/>
                  </a:cubicBezTo>
                  <a:cubicBezTo>
                    <a:pt x="64" y="29"/>
                    <a:pt x="64" y="29"/>
                    <a:pt x="64" y="29"/>
                  </a:cubicBezTo>
                  <a:cubicBezTo>
                    <a:pt x="63" y="33"/>
                    <a:pt x="63" y="33"/>
                    <a:pt x="63" y="33"/>
                  </a:cubicBezTo>
                  <a:lnTo>
                    <a:pt x="46" y="26"/>
                  </a:lnTo>
                  <a:close/>
                  <a:moveTo>
                    <a:pt x="67" y="38"/>
                  </a:moveTo>
                  <a:cubicBezTo>
                    <a:pt x="69" y="41"/>
                    <a:pt x="69" y="41"/>
                    <a:pt x="69" y="41"/>
                  </a:cubicBezTo>
                  <a:cubicBezTo>
                    <a:pt x="66" y="41"/>
                    <a:pt x="66" y="41"/>
                    <a:pt x="66" y="41"/>
                  </a:cubicBezTo>
                  <a:lnTo>
                    <a:pt x="67" y="38"/>
                  </a:lnTo>
                  <a:close/>
                  <a:moveTo>
                    <a:pt x="54" y="57"/>
                  </a:moveTo>
                  <a:cubicBezTo>
                    <a:pt x="29" y="47"/>
                    <a:pt x="29" y="47"/>
                    <a:pt x="29" y="47"/>
                  </a:cubicBezTo>
                  <a:cubicBezTo>
                    <a:pt x="57" y="47"/>
                    <a:pt x="57" y="47"/>
                    <a:pt x="57" y="47"/>
                  </a:cubicBezTo>
                  <a:lnTo>
                    <a:pt x="54" y="57"/>
                  </a:lnTo>
                  <a:close/>
                  <a:moveTo>
                    <a:pt x="17" y="66"/>
                  </a:moveTo>
                  <a:cubicBezTo>
                    <a:pt x="50" y="66"/>
                    <a:pt x="50" y="66"/>
                    <a:pt x="50" y="66"/>
                  </a:cubicBezTo>
                  <a:cubicBezTo>
                    <a:pt x="45" y="79"/>
                    <a:pt x="45" y="79"/>
                    <a:pt x="45" y="79"/>
                  </a:cubicBezTo>
                  <a:lnTo>
                    <a:pt x="17" y="66"/>
                  </a:lnTo>
                  <a:close/>
                  <a:moveTo>
                    <a:pt x="34" y="122"/>
                  </a:moveTo>
                  <a:cubicBezTo>
                    <a:pt x="37" y="113"/>
                    <a:pt x="37" y="113"/>
                    <a:pt x="37" y="113"/>
                  </a:cubicBezTo>
                  <a:cubicBezTo>
                    <a:pt x="98" y="113"/>
                    <a:pt x="98" y="113"/>
                    <a:pt x="98" y="113"/>
                  </a:cubicBezTo>
                  <a:cubicBezTo>
                    <a:pt x="101" y="122"/>
                    <a:pt x="101" y="122"/>
                    <a:pt x="101" y="122"/>
                  </a:cubicBezTo>
                  <a:lnTo>
                    <a:pt x="34" y="122"/>
                  </a:lnTo>
                  <a:close/>
                  <a:moveTo>
                    <a:pt x="85" y="66"/>
                  </a:moveTo>
                  <a:cubicBezTo>
                    <a:pt x="118" y="66"/>
                    <a:pt x="118" y="66"/>
                    <a:pt x="118" y="66"/>
                  </a:cubicBezTo>
                  <a:cubicBezTo>
                    <a:pt x="90" y="79"/>
                    <a:pt x="90" y="79"/>
                    <a:pt x="90" y="79"/>
                  </a:cubicBezTo>
                  <a:lnTo>
                    <a:pt x="85" y="66"/>
                  </a:lnTo>
                  <a:close/>
                </a:path>
              </a:pathLst>
            </a:cu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16" name="Oval 72"/>
            <p:cNvSpPr>
              <a:spLocks noChangeArrowheads="1"/>
            </p:cNvSpPr>
            <p:nvPr/>
          </p:nvSpPr>
          <p:spPr bwMode="auto">
            <a:xfrm>
              <a:off x="3394076" y="2384426"/>
              <a:ext cx="46038" cy="46038"/>
            </a:xfrm>
            <a:prstGeom prst="ellipse">
              <a:avLst/>
            </a:pr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17" name="Oval 73"/>
            <p:cNvSpPr>
              <a:spLocks noChangeArrowheads="1"/>
            </p:cNvSpPr>
            <p:nvPr/>
          </p:nvSpPr>
          <p:spPr bwMode="auto">
            <a:xfrm>
              <a:off x="3467101" y="2384426"/>
              <a:ext cx="46038" cy="46038"/>
            </a:xfrm>
            <a:prstGeom prst="ellipse">
              <a:avLst/>
            </a:pr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grpSp>
      <p:grpSp>
        <p:nvGrpSpPr>
          <p:cNvPr id="418" name="组合 417"/>
          <p:cNvGrpSpPr/>
          <p:nvPr/>
        </p:nvGrpSpPr>
        <p:grpSpPr>
          <a:xfrm>
            <a:off x="7735132" y="3713708"/>
            <a:ext cx="270829" cy="228771"/>
            <a:chOff x="6783388" y="2606676"/>
            <a:chExt cx="542925" cy="557213"/>
          </a:xfrm>
          <a:solidFill>
            <a:srgbClr val="3BBBEA"/>
          </a:solidFill>
        </p:grpSpPr>
        <p:sp>
          <p:nvSpPr>
            <p:cNvPr id="419" name="Freeform 38"/>
            <p:cNvSpPr>
              <a:spLocks noEditPoints="1"/>
            </p:cNvSpPr>
            <p:nvPr/>
          </p:nvSpPr>
          <p:spPr bwMode="auto">
            <a:xfrm>
              <a:off x="6783388" y="2606676"/>
              <a:ext cx="542925" cy="165100"/>
            </a:xfrm>
            <a:custGeom>
              <a:avLst/>
              <a:gdLst>
                <a:gd name="T0" fmla="*/ 127 w 142"/>
                <a:gd name="T1" fmla="*/ 43 h 43"/>
                <a:gd name="T2" fmla="*/ 15 w 142"/>
                <a:gd name="T3" fmla="*/ 43 h 43"/>
                <a:gd name="T4" fmla="*/ 9 w 142"/>
                <a:gd name="T5" fmla="*/ 39 h 43"/>
                <a:gd name="T6" fmla="*/ 3 w 142"/>
                <a:gd name="T7" fmla="*/ 39 h 43"/>
                <a:gd name="T8" fmla="*/ 0 w 142"/>
                <a:gd name="T9" fmla="*/ 36 h 43"/>
                <a:gd name="T10" fmla="*/ 0 w 142"/>
                <a:gd name="T11" fmla="*/ 19 h 43"/>
                <a:gd name="T12" fmla="*/ 2 w 142"/>
                <a:gd name="T13" fmla="*/ 16 h 43"/>
                <a:gd name="T14" fmla="*/ 70 w 142"/>
                <a:gd name="T15" fmla="*/ 0 h 43"/>
                <a:gd name="T16" fmla="*/ 72 w 142"/>
                <a:gd name="T17" fmla="*/ 0 h 43"/>
                <a:gd name="T18" fmla="*/ 140 w 142"/>
                <a:gd name="T19" fmla="*/ 16 h 43"/>
                <a:gd name="T20" fmla="*/ 142 w 142"/>
                <a:gd name="T21" fmla="*/ 19 h 43"/>
                <a:gd name="T22" fmla="*/ 142 w 142"/>
                <a:gd name="T23" fmla="*/ 36 h 43"/>
                <a:gd name="T24" fmla="*/ 139 w 142"/>
                <a:gd name="T25" fmla="*/ 39 h 43"/>
                <a:gd name="T26" fmla="*/ 133 w 142"/>
                <a:gd name="T27" fmla="*/ 39 h 43"/>
                <a:gd name="T28" fmla="*/ 127 w 142"/>
                <a:gd name="T29" fmla="*/ 43 h 43"/>
                <a:gd name="T30" fmla="*/ 6 w 142"/>
                <a:gd name="T31" fmla="*/ 34 h 43"/>
                <a:gd name="T32" fmla="*/ 11 w 142"/>
                <a:gd name="T33" fmla="*/ 34 h 43"/>
                <a:gd name="T34" fmla="*/ 14 w 142"/>
                <a:gd name="T35" fmla="*/ 36 h 43"/>
                <a:gd name="T36" fmla="*/ 15 w 142"/>
                <a:gd name="T37" fmla="*/ 38 h 43"/>
                <a:gd name="T38" fmla="*/ 127 w 142"/>
                <a:gd name="T39" fmla="*/ 38 h 43"/>
                <a:gd name="T40" fmla="*/ 128 w 142"/>
                <a:gd name="T41" fmla="*/ 36 h 43"/>
                <a:gd name="T42" fmla="*/ 131 w 142"/>
                <a:gd name="T43" fmla="*/ 34 h 43"/>
                <a:gd name="T44" fmla="*/ 136 w 142"/>
                <a:gd name="T45" fmla="*/ 34 h 43"/>
                <a:gd name="T46" fmla="*/ 136 w 142"/>
                <a:gd name="T47" fmla="*/ 21 h 43"/>
                <a:gd name="T48" fmla="*/ 71 w 142"/>
                <a:gd name="T49" fmla="*/ 6 h 43"/>
                <a:gd name="T50" fmla="*/ 6 w 142"/>
                <a:gd name="T51" fmla="*/ 21 h 43"/>
                <a:gd name="T52" fmla="*/ 6 w 142"/>
                <a:gd name="T5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43">
                  <a:moveTo>
                    <a:pt x="127" y="43"/>
                  </a:moveTo>
                  <a:cubicBezTo>
                    <a:pt x="15" y="43"/>
                    <a:pt x="15" y="43"/>
                    <a:pt x="15" y="43"/>
                  </a:cubicBezTo>
                  <a:cubicBezTo>
                    <a:pt x="12" y="43"/>
                    <a:pt x="10" y="41"/>
                    <a:pt x="9" y="39"/>
                  </a:cubicBezTo>
                  <a:cubicBezTo>
                    <a:pt x="3" y="39"/>
                    <a:pt x="3" y="39"/>
                    <a:pt x="3" y="39"/>
                  </a:cubicBezTo>
                  <a:cubicBezTo>
                    <a:pt x="2" y="39"/>
                    <a:pt x="0" y="38"/>
                    <a:pt x="0" y="36"/>
                  </a:cubicBezTo>
                  <a:cubicBezTo>
                    <a:pt x="0" y="19"/>
                    <a:pt x="0" y="19"/>
                    <a:pt x="0" y="19"/>
                  </a:cubicBezTo>
                  <a:cubicBezTo>
                    <a:pt x="0" y="18"/>
                    <a:pt x="1" y="17"/>
                    <a:pt x="2" y="16"/>
                  </a:cubicBezTo>
                  <a:cubicBezTo>
                    <a:pt x="70" y="0"/>
                    <a:pt x="70" y="0"/>
                    <a:pt x="70" y="0"/>
                  </a:cubicBezTo>
                  <a:cubicBezTo>
                    <a:pt x="71" y="0"/>
                    <a:pt x="71" y="0"/>
                    <a:pt x="72" y="0"/>
                  </a:cubicBezTo>
                  <a:cubicBezTo>
                    <a:pt x="140" y="16"/>
                    <a:pt x="140" y="16"/>
                    <a:pt x="140" y="16"/>
                  </a:cubicBezTo>
                  <a:cubicBezTo>
                    <a:pt x="141" y="17"/>
                    <a:pt x="142" y="18"/>
                    <a:pt x="142" y="19"/>
                  </a:cubicBezTo>
                  <a:cubicBezTo>
                    <a:pt x="142" y="36"/>
                    <a:pt x="142" y="36"/>
                    <a:pt x="142" y="36"/>
                  </a:cubicBezTo>
                  <a:cubicBezTo>
                    <a:pt x="142" y="38"/>
                    <a:pt x="140" y="39"/>
                    <a:pt x="139" y="39"/>
                  </a:cubicBezTo>
                  <a:cubicBezTo>
                    <a:pt x="133" y="39"/>
                    <a:pt x="133" y="39"/>
                    <a:pt x="133" y="39"/>
                  </a:cubicBezTo>
                  <a:cubicBezTo>
                    <a:pt x="132" y="41"/>
                    <a:pt x="130" y="43"/>
                    <a:pt x="127" y="43"/>
                  </a:cubicBezTo>
                  <a:close/>
                  <a:moveTo>
                    <a:pt x="6" y="34"/>
                  </a:moveTo>
                  <a:cubicBezTo>
                    <a:pt x="11" y="34"/>
                    <a:pt x="11" y="34"/>
                    <a:pt x="11" y="34"/>
                  </a:cubicBezTo>
                  <a:cubicBezTo>
                    <a:pt x="12" y="34"/>
                    <a:pt x="14" y="35"/>
                    <a:pt x="14" y="36"/>
                  </a:cubicBezTo>
                  <a:cubicBezTo>
                    <a:pt x="14" y="37"/>
                    <a:pt x="14" y="38"/>
                    <a:pt x="15" y="38"/>
                  </a:cubicBezTo>
                  <a:cubicBezTo>
                    <a:pt x="127" y="38"/>
                    <a:pt x="127" y="38"/>
                    <a:pt x="127" y="38"/>
                  </a:cubicBezTo>
                  <a:cubicBezTo>
                    <a:pt x="128" y="38"/>
                    <a:pt x="128" y="37"/>
                    <a:pt x="128" y="36"/>
                  </a:cubicBezTo>
                  <a:cubicBezTo>
                    <a:pt x="128" y="35"/>
                    <a:pt x="130" y="34"/>
                    <a:pt x="131" y="34"/>
                  </a:cubicBezTo>
                  <a:cubicBezTo>
                    <a:pt x="136" y="34"/>
                    <a:pt x="136" y="34"/>
                    <a:pt x="136" y="34"/>
                  </a:cubicBezTo>
                  <a:cubicBezTo>
                    <a:pt x="136" y="21"/>
                    <a:pt x="136" y="21"/>
                    <a:pt x="136" y="21"/>
                  </a:cubicBezTo>
                  <a:cubicBezTo>
                    <a:pt x="71" y="6"/>
                    <a:pt x="71" y="6"/>
                    <a:pt x="71" y="6"/>
                  </a:cubicBezTo>
                  <a:cubicBezTo>
                    <a:pt x="6" y="21"/>
                    <a:pt x="6" y="21"/>
                    <a:pt x="6" y="21"/>
                  </a:cubicBezTo>
                  <a:lnTo>
                    <a:pt x="6" y="34"/>
                  </a:lnTo>
                  <a:close/>
                </a:path>
              </a:pathLst>
            </a:cu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20" name="Freeform 39"/>
            <p:cNvSpPr>
              <a:spLocks noEditPoints="1"/>
            </p:cNvSpPr>
            <p:nvPr/>
          </p:nvSpPr>
          <p:spPr bwMode="auto">
            <a:xfrm>
              <a:off x="6813548" y="2803526"/>
              <a:ext cx="482601" cy="230189"/>
            </a:xfrm>
            <a:custGeom>
              <a:avLst/>
              <a:gdLst>
                <a:gd name="T0" fmla="*/ 3 w 126"/>
                <a:gd name="T1" fmla="*/ 60 h 60"/>
                <a:gd name="T2" fmla="*/ 0 w 126"/>
                <a:gd name="T3" fmla="*/ 49 h 60"/>
                <a:gd name="T4" fmla="*/ 8 w 126"/>
                <a:gd name="T5" fmla="*/ 43 h 60"/>
                <a:gd name="T6" fmla="*/ 11 w 126"/>
                <a:gd name="T7" fmla="*/ 0 h 60"/>
                <a:gd name="T8" fmla="*/ 29 w 126"/>
                <a:gd name="T9" fmla="*/ 3 h 60"/>
                <a:gd name="T10" fmla="*/ 38 w 126"/>
                <a:gd name="T11" fmla="*/ 43 h 60"/>
                <a:gd name="T12" fmla="*/ 41 w 126"/>
                <a:gd name="T13" fmla="*/ 0 h 60"/>
                <a:gd name="T14" fmla="*/ 58 w 126"/>
                <a:gd name="T15" fmla="*/ 3 h 60"/>
                <a:gd name="T16" fmla="*/ 68 w 126"/>
                <a:gd name="T17" fmla="*/ 43 h 60"/>
                <a:gd name="T18" fmla="*/ 70 w 126"/>
                <a:gd name="T19" fmla="*/ 0 h 60"/>
                <a:gd name="T20" fmla="*/ 88 w 126"/>
                <a:gd name="T21" fmla="*/ 3 h 60"/>
                <a:gd name="T22" fmla="*/ 97 w 126"/>
                <a:gd name="T23" fmla="*/ 43 h 60"/>
                <a:gd name="T24" fmla="*/ 100 w 126"/>
                <a:gd name="T25" fmla="*/ 0 h 60"/>
                <a:gd name="T26" fmla="*/ 118 w 126"/>
                <a:gd name="T27" fmla="*/ 3 h 60"/>
                <a:gd name="T28" fmla="*/ 119 w 126"/>
                <a:gd name="T29" fmla="*/ 43 h 60"/>
                <a:gd name="T30" fmla="*/ 126 w 126"/>
                <a:gd name="T31" fmla="*/ 57 h 60"/>
                <a:gd name="T32" fmla="*/ 6 w 126"/>
                <a:gd name="T33" fmla="*/ 55 h 60"/>
                <a:gd name="T34" fmla="*/ 120 w 126"/>
                <a:gd name="T35" fmla="*/ 49 h 60"/>
                <a:gd name="T36" fmla="*/ 115 w 126"/>
                <a:gd name="T37" fmla="*/ 48 h 60"/>
                <a:gd name="T38" fmla="*/ 112 w 126"/>
                <a:gd name="T39" fmla="*/ 5 h 60"/>
                <a:gd name="T40" fmla="*/ 103 w 126"/>
                <a:gd name="T41" fmla="*/ 45 h 60"/>
                <a:gd name="T42" fmla="*/ 85 w 126"/>
                <a:gd name="T43" fmla="*/ 48 h 60"/>
                <a:gd name="T44" fmla="*/ 83 w 126"/>
                <a:gd name="T45" fmla="*/ 5 h 60"/>
                <a:gd name="T46" fmla="*/ 73 w 126"/>
                <a:gd name="T47" fmla="*/ 45 h 60"/>
                <a:gd name="T48" fmla="*/ 56 w 126"/>
                <a:gd name="T49" fmla="*/ 48 h 60"/>
                <a:gd name="T50" fmla="*/ 53 w 126"/>
                <a:gd name="T51" fmla="*/ 5 h 60"/>
                <a:gd name="T52" fmla="*/ 43 w 126"/>
                <a:gd name="T53" fmla="*/ 45 h 60"/>
                <a:gd name="T54" fmla="*/ 26 w 126"/>
                <a:gd name="T55" fmla="*/ 48 h 60"/>
                <a:gd name="T56" fmla="*/ 23 w 126"/>
                <a:gd name="T57" fmla="*/ 5 h 60"/>
                <a:gd name="T58" fmla="*/ 14 w 126"/>
                <a:gd name="T59" fmla="*/ 45 h 60"/>
                <a:gd name="T60" fmla="*/ 7 w 126"/>
                <a:gd name="T61" fmla="*/ 48 h 60"/>
                <a:gd name="T62" fmla="*/ 6 w 126"/>
                <a:gd name="T6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60">
                  <a:moveTo>
                    <a:pt x="123" y="60"/>
                  </a:moveTo>
                  <a:cubicBezTo>
                    <a:pt x="3" y="60"/>
                    <a:pt x="3" y="60"/>
                    <a:pt x="3" y="60"/>
                  </a:cubicBezTo>
                  <a:cubicBezTo>
                    <a:pt x="2" y="60"/>
                    <a:pt x="0" y="59"/>
                    <a:pt x="0" y="57"/>
                  </a:cubicBezTo>
                  <a:cubicBezTo>
                    <a:pt x="0" y="49"/>
                    <a:pt x="0" y="49"/>
                    <a:pt x="0" y="49"/>
                  </a:cubicBezTo>
                  <a:cubicBezTo>
                    <a:pt x="0" y="46"/>
                    <a:pt x="3" y="43"/>
                    <a:pt x="7" y="43"/>
                  </a:cubicBezTo>
                  <a:cubicBezTo>
                    <a:pt x="8" y="43"/>
                    <a:pt x="8" y="43"/>
                    <a:pt x="8" y="43"/>
                  </a:cubicBezTo>
                  <a:cubicBezTo>
                    <a:pt x="8" y="3"/>
                    <a:pt x="8" y="3"/>
                    <a:pt x="8" y="3"/>
                  </a:cubicBezTo>
                  <a:cubicBezTo>
                    <a:pt x="8" y="1"/>
                    <a:pt x="10" y="0"/>
                    <a:pt x="11" y="0"/>
                  </a:cubicBezTo>
                  <a:cubicBezTo>
                    <a:pt x="26" y="0"/>
                    <a:pt x="26" y="0"/>
                    <a:pt x="26" y="0"/>
                  </a:cubicBezTo>
                  <a:cubicBezTo>
                    <a:pt x="27" y="0"/>
                    <a:pt x="29" y="1"/>
                    <a:pt x="29" y="3"/>
                  </a:cubicBezTo>
                  <a:cubicBezTo>
                    <a:pt x="29" y="43"/>
                    <a:pt x="29" y="43"/>
                    <a:pt x="29" y="43"/>
                  </a:cubicBezTo>
                  <a:cubicBezTo>
                    <a:pt x="38" y="43"/>
                    <a:pt x="38" y="43"/>
                    <a:pt x="38" y="43"/>
                  </a:cubicBezTo>
                  <a:cubicBezTo>
                    <a:pt x="38" y="3"/>
                    <a:pt x="38" y="3"/>
                    <a:pt x="38" y="3"/>
                  </a:cubicBezTo>
                  <a:cubicBezTo>
                    <a:pt x="38" y="1"/>
                    <a:pt x="39" y="0"/>
                    <a:pt x="41" y="0"/>
                  </a:cubicBezTo>
                  <a:cubicBezTo>
                    <a:pt x="56" y="0"/>
                    <a:pt x="56" y="0"/>
                    <a:pt x="56" y="0"/>
                  </a:cubicBezTo>
                  <a:cubicBezTo>
                    <a:pt x="57" y="0"/>
                    <a:pt x="58" y="1"/>
                    <a:pt x="58" y="3"/>
                  </a:cubicBezTo>
                  <a:cubicBezTo>
                    <a:pt x="58" y="43"/>
                    <a:pt x="58" y="43"/>
                    <a:pt x="58" y="43"/>
                  </a:cubicBezTo>
                  <a:cubicBezTo>
                    <a:pt x="68" y="43"/>
                    <a:pt x="68" y="43"/>
                    <a:pt x="68" y="43"/>
                  </a:cubicBezTo>
                  <a:cubicBezTo>
                    <a:pt x="68" y="3"/>
                    <a:pt x="68" y="3"/>
                    <a:pt x="68" y="3"/>
                  </a:cubicBezTo>
                  <a:cubicBezTo>
                    <a:pt x="68" y="1"/>
                    <a:pt x="69" y="0"/>
                    <a:pt x="70" y="0"/>
                  </a:cubicBezTo>
                  <a:cubicBezTo>
                    <a:pt x="85" y="0"/>
                    <a:pt x="85" y="0"/>
                    <a:pt x="85" y="0"/>
                  </a:cubicBezTo>
                  <a:cubicBezTo>
                    <a:pt x="87" y="0"/>
                    <a:pt x="88" y="1"/>
                    <a:pt x="88" y="3"/>
                  </a:cubicBezTo>
                  <a:cubicBezTo>
                    <a:pt x="88" y="43"/>
                    <a:pt x="88" y="43"/>
                    <a:pt x="88" y="43"/>
                  </a:cubicBezTo>
                  <a:cubicBezTo>
                    <a:pt x="97" y="43"/>
                    <a:pt x="97" y="43"/>
                    <a:pt x="97" y="43"/>
                  </a:cubicBezTo>
                  <a:cubicBezTo>
                    <a:pt x="97" y="3"/>
                    <a:pt x="97" y="3"/>
                    <a:pt x="97" y="3"/>
                  </a:cubicBezTo>
                  <a:cubicBezTo>
                    <a:pt x="97" y="1"/>
                    <a:pt x="99" y="0"/>
                    <a:pt x="100" y="0"/>
                  </a:cubicBezTo>
                  <a:cubicBezTo>
                    <a:pt x="115" y="0"/>
                    <a:pt x="115" y="0"/>
                    <a:pt x="115" y="0"/>
                  </a:cubicBezTo>
                  <a:cubicBezTo>
                    <a:pt x="116" y="0"/>
                    <a:pt x="118" y="1"/>
                    <a:pt x="118" y="3"/>
                  </a:cubicBezTo>
                  <a:cubicBezTo>
                    <a:pt x="118" y="43"/>
                    <a:pt x="118" y="43"/>
                    <a:pt x="118" y="43"/>
                  </a:cubicBezTo>
                  <a:cubicBezTo>
                    <a:pt x="119" y="43"/>
                    <a:pt x="119" y="43"/>
                    <a:pt x="119" y="43"/>
                  </a:cubicBezTo>
                  <a:cubicBezTo>
                    <a:pt x="123" y="43"/>
                    <a:pt x="126" y="46"/>
                    <a:pt x="126" y="49"/>
                  </a:cubicBezTo>
                  <a:cubicBezTo>
                    <a:pt x="126" y="57"/>
                    <a:pt x="126" y="57"/>
                    <a:pt x="126" y="57"/>
                  </a:cubicBezTo>
                  <a:cubicBezTo>
                    <a:pt x="126" y="59"/>
                    <a:pt x="124" y="60"/>
                    <a:pt x="123" y="60"/>
                  </a:cubicBezTo>
                  <a:close/>
                  <a:moveTo>
                    <a:pt x="6" y="55"/>
                  </a:moveTo>
                  <a:cubicBezTo>
                    <a:pt x="120" y="55"/>
                    <a:pt x="120" y="55"/>
                    <a:pt x="120" y="55"/>
                  </a:cubicBezTo>
                  <a:cubicBezTo>
                    <a:pt x="120" y="49"/>
                    <a:pt x="120" y="49"/>
                    <a:pt x="120" y="49"/>
                  </a:cubicBezTo>
                  <a:cubicBezTo>
                    <a:pt x="120" y="49"/>
                    <a:pt x="120" y="48"/>
                    <a:pt x="119" y="48"/>
                  </a:cubicBezTo>
                  <a:cubicBezTo>
                    <a:pt x="115" y="48"/>
                    <a:pt x="115" y="48"/>
                    <a:pt x="115" y="48"/>
                  </a:cubicBezTo>
                  <a:cubicBezTo>
                    <a:pt x="114" y="48"/>
                    <a:pt x="112" y="47"/>
                    <a:pt x="112" y="45"/>
                  </a:cubicBezTo>
                  <a:cubicBezTo>
                    <a:pt x="112" y="5"/>
                    <a:pt x="112" y="5"/>
                    <a:pt x="112" y="5"/>
                  </a:cubicBezTo>
                  <a:cubicBezTo>
                    <a:pt x="103" y="5"/>
                    <a:pt x="103" y="5"/>
                    <a:pt x="103" y="5"/>
                  </a:cubicBezTo>
                  <a:cubicBezTo>
                    <a:pt x="103" y="45"/>
                    <a:pt x="103" y="45"/>
                    <a:pt x="103" y="45"/>
                  </a:cubicBezTo>
                  <a:cubicBezTo>
                    <a:pt x="103" y="47"/>
                    <a:pt x="102" y="48"/>
                    <a:pt x="100" y="48"/>
                  </a:cubicBezTo>
                  <a:cubicBezTo>
                    <a:pt x="85" y="48"/>
                    <a:pt x="85" y="48"/>
                    <a:pt x="85" y="48"/>
                  </a:cubicBezTo>
                  <a:cubicBezTo>
                    <a:pt x="84" y="48"/>
                    <a:pt x="83" y="47"/>
                    <a:pt x="83" y="45"/>
                  </a:cubicBezTo>
                  <a:cubicBezTo>
                    <a:pt x="83" y="5"/>
                    <a:pt x="83" y="5"/>
                    <a:pt x="83" y="5"/>
                  </a:cubicBezTo>
                  <a:cubicBezTo>
                    <a:pt x="73" y="5"/>
                    <a:pt x="73" y="5"/>
                    <a:pt x="73" y="5"/>
                  </a:cubicBezTo>
                  <a:cubicBezTo>
                    <a:pt x="73" y="45"/>
                    <a:pt x="73" y="45"/>
                    <a:pt x="73" y="45"/>
                  </a:cubicBezTo>
                  <a:cubicBezTo>
                    <a:pt x="73" y="47"/>
                    <a:pt x="72" y="48"/>
                    <a:pt x="70" y="48"/>
                  </a:cubicBezTo>
                  <a:cubicBezTo>
                    <a:pt x="56" y="48"/>
                    <a:pt x="56" y="48"/>
                    <a:pt x="56" y="48"/>
                  </a:cubicBezTo>
                  <a:cubicBezTo>
                    <a:pt x="54" y="48"/>
                    <a:pt x="53" y="47"/>
                    <a:pt x="53" y="45"/>
                  </a:cubicBezTo>
                  <a:cubicBezTo>
                    <a:pt x="53" y="5"/>
                    <a:pt x="53" y="5"/>
                    <a:pt x="53" y="5"/>
                  </a:cubicBezTo>
                  <a:cubicBezTo>
                    <a:pt x="43" y="5"/>
                    <a:pt x="43" y="5"/>
                    <a:pt x="43" y="5"/>
                  </a:cubicBezTo>
                  <a:cubicBezTo>
                    <a:pt x="43" y="45"/>
                    <a:pt x="43" y="45"/>
                    <a:pt x="43" y="45"/>
                  </a:cubicBezTo>
                  <a:cubicBezTo>
                    <a:pt x="43" y="47"/>
                    <a:pt x="42" y="48"/>
                    <a:pt x="41" y="48"/>
                  </a:cubicBezTo>
                  <a:cubicBezTo>
                    <a:pt x="26" y="48"/>
                    <a:pt x="26" y="48"/>
                    <a:pt x="26" y="48"/>
                  </a:cubicBezTo>
                  <a:cubicBezTo>
                    <a:pt x="24" y="48"/>
                    <a:pt x="23" y="47"/>
                    <a:pt x="23" y="45"/>
                  </a:cubicBezTo>
                  <a:cubicBezTo>
                    <a:pt x="23" y="5"/>
                    <a:pt x="23" y="5"/>
                    <a:pt x="23" y="5"/>
                  </a:cubicBezTo>
                  <a:cubicBezTo>
                    <a:pt x="14" y="5"/>
                    <a:pt x="14" y="5"/>
                    <a:pt x="14" y="5"/>
                  </a:cubicBezTo>
                  <a:cubicBezTo>
                    <a:pt x="14" y="45"/>
                    <a:pt x="14" y="45"/>
                    <a:pt x="14" y="45"/>
                  </a:cubicBezTo>
                  <a:cubicBezTo>
                    <a:pt x="14" y="47"/>
                    <a:pt x="12" y="48"/>
                    <a:pt x="11" y="48"/>
                  </a:cubicBezTo>
                  <a:cubicBezTo>
                    <a:pt x="7" y="48"/>
                    <a:pt x="7" y="48"/>
                    <a:pt x="7" y="48"/>
                  </a:cubicBezTo>
                  <a:cubicBezTo>
                    <a:pt x="6" y="48"/>
                    <a:pt x="6" y="49"/>
                    <a:pt x="6" y="49"/>
                  </a:cubicBezTo>
                  <a:lnTo>
                    <a:pt x="6" y="55"/>
                  </a:lnTo>
                  <a:close/>
                </a:path>
              </a:pathLst>
            </a:cu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21" name="Freeform 40"/>
            <p:cNvSpPr>
              <a:spLocks/>
            </p:cNvSpPr>
            <p:nvPr/>
          </p:nvSpPr>
          <p:spPr bwMode="auto">
            <a:xfrm>
              <a:off x="6783388" y="3063876"/>
              <a:ext cx="542925" cy="88900"/>
            </a:xfrm>
            <a:custGeom>
              <a:avLst/>
              <a:gdLst>
                <a:gd name="T0" fmla="*/ 135 w 142"/>
                <a:gd name="T1" fmla="*/ 0 h 23"/>
                <a:gd name="T2" fmla="*/ 7 w 142"/>
                <a:gd name="T3" fmla="*/ 0 h 23"/>
                <a:gd name="T4" fmla="*/ 0 w 142"/>
                <a:gd name="T5" fmla="*/ 7 h 23"/>
                <a:gd name="T6" fmla="*/ 0 w 142"/>
                <a:gd name="T7" fmla="*/ 20 h 23"/>
                <a:gd name="T8" fmla="*/ 3 w 142"/>
                <a:gd name="T9" fmla="*/ 23 h 23"/>
                <a:gd name="T10" fmla="*/ 61 w 142"/>
                <a:gd name="T11" fmla="*/ 23 h 23"/>
                <a:gd name="T12" fmla="*/ 61 w 142"/>
                <a:gd name="T13" fmla="*/ 17 h 23"/>
                <a:gd name="T14" fmla="*/ 6 w 142"/>
                <a:gd name="T15" fmla="*/ 17 h 23"/>
                <a:gd name="T16" fmla="*/ 6 w 142"/>
                <a:gd name="T17" fmla="*/ 7 h 23"/>
                <a:gd name="T18" fmla="*/ 7 w 142"/>
                <a:gd name="T19" fmla="*/ 5 h 23"/>
                <a:gd name="T20" fmla="*/ 135 w 142"/>
                <a:gd name="T21" fmla="*/ 5 h 23"/>
                <a:gd name="T22" fmla="*/ 136 w 142"/>
                <a:gd name="T23" fmla="*/ 7 h 23"/>
                <a:gd name="T24" fmla="*/ 136 w 142"/>
                <a:gd name="T25" fmla="*/ 17 h 23"/>
                <a:gd name="T26" fmla="*/ 82 w 142"/>
                <a:gd name="T27" fmla="*/ 17 h 23"/>
                <a:gd name="T28" fmla="*/ 82 w 142"/>
                <a:gd name="T29" fmla="*/ 23 h 23"/>
                <a:gd name="T30" fmla="*/ 139 w 142"/>
                <a:gd name="T31" fmla="*/ 23 h 23"/>
                <a:gd name="T32" fmla="*/ 142 w 142"/>
                <a:gd name="T33" fmla="*/ 20 h 23"/>
                <a:gd name="T34" fmla="*/ 142 w 142"/>
                <a:gd name="T35" fmla="*/ 7 h 23"/>
                <a:gd name="T36" fmla="*/ 135 w 14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3">
                  <a:moveTo>
                    <a:pt x="135" y="0"/>
                  </a:moveTo>
                  <a:cubicBezTo>
                    <a:pt x="7" y="0"/>
                    <a:pt x="7" y="0"/>
                    <a:pt x="7" y="0"/>
                  </a:cubicBezTo>
                  <a:cubicBezTo>
                    <a:pt x="3" y="0"/>
                    <a:pt x="0" y="3"/>
                    <a:pt x="0" y="7"/>
                  </a:cubicBezTo>
                  <a:cubicBezTo>
                    <a:pt x="0" y="20"/>
                    <a:pt x="0" y="20"/>
                    <a:pt x="0" y="20"/>
                  </a:cubicBezTo>
                  <a:cubicBezTo>
                    <a:pt x="0" y="21"/>
                    <a:pt x="2" y="23"/>
                    <a:pt x="3" y="23"/>
                  </a:cubicBezTo>
                  <a:cubicBezTo>
                    <a:pt x="61" y="23"/>
                    <a:pt x="61" y="23"/>
                    <a:pt x="61" y="23"/>
                  </a:cubicBezTo>
                  <a:cubicBezTo>
                    <a:pt x="61" y="17"/>
                    <a:pt x="61" y="17"/>
                    <a:pt x="61" y="17"/>
                  </a:cubicBezTo>
                  <a:cubicBezTo>
                    <a:pt x="6" y="17"/>
                    <a:pt x="6" y="17"/>
                    <a:pt x="6" y="17"/>
                  </a:cubicBezTo>
                  <a:cubicBezTo>
                    <a:pt x="6" y="7"/>
                    <a:pt x="6" y="7"/>
                    <a:pt x="6" y="7"/>
                  </a:cubicBezTo>
                  <a:cubicBezTo>
                    <a:pt x="6" y="6"/>
                    <a:pt x="6" y="5"/>
                    <a:pt x="7" y="5"/>
                  </a:cubicBezTo>
                  <a:cubicBezTo>
                    <a:pt x="135" y="5"/>
                    <a:pt x="135" y="5"/>
                    <a:pt x="135" y="5"/>
                  </a:cubicBezTo>
                  <a:cubicBezTo>
                    <a:pt x="136" y="5"/>
                    <a:pt x="136" y="6"/>
                    <a:pt x="136" y="7"/>
                  </a:cubicBezTo>
                  <a:cubicBezTo>
                    <a:pt x="136" y="17"/>
                    <a:pt x="136" y="17"/>
                    <a:pt x="136" y="17"/>
                  </a:cubicBezTo>
                  <a:cubicBezTo>
                    <a:pt x="82" y="17"/>
                    <a:pt x="82" y="17"/>
                    <a:pt x="82" y="17"/>
                  </a:cubicBezTo>
                  <a:cubicBezTo>
                    <a:pt x="82" y="23"/>
                    <a:pt x="82" y="23"/>
                    <a:pt x="82" y="23"/>
                  </a:cubicBezTo>
                  <a:cubicBezTo>
                    <a:pt x="139" y="23"/>
                    <a:pt x="139" y="23"/>
                    <a:pt x="139" y="23"/>
                  </a:cubicBezTo>
                  <a:cubicBezTo>
                    <a:pt x="140" y="23"/>
                    <a:pt x="142" y="21"/>
                    <a:pt x="142" y="20"/>
                  </a:cubicBezTo>
                  <a:cubicBezTo>
                    <a:pt x="142" y="7"/>
                    <a:pt x="142" y="7"/>
                    <a:pt x="142" y="7"/>
                  </a:cubicBezTo>
                  <a:cubicBezTo>
                    <a:pt x="142" y="3"/>
                    <a:pt x="139" y="0"/>
                    <a:pt x="135" y="0"/>
                  </a:cubicBezTo>
                  <a:close/>
                </a:path>
              </a:pathLst>
            </a:cu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22" name="Oval 41"/>
            <p:cNvSpPr>
              <a:spLocks noChangeArrowheads="1"/>
            </p:cNvSpPr>
            <p:nvPr/>
          </p:nvSpPr>
          <p:spPr bwMode="auto">
            <a:xfrm>
              <a:off x="6997701" y="3117851"/>
              <a:ext cx="46038" cy="46038"/>
            </a:xfrm>
            <a:prstGeom prst="ellipse">
              <a:avLst/>
            </a:pr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23" name="Oval 42"/>
            <p:cNvSpPr>
              <a:spLocks noChangeArrowheads="1"/>
            </p:cNvSpPr>
            <p:nvPr/>
          </p:nvSpPr>
          <p:spPr bwMode="auto">
            <a:xfrm>
              <a:off x="7065963" y="3117851"/>
              <a:ext cx="46038" cy="46038"/>
            </a:xfrm>
            <a:prstGeom prst="ellipse">
              <a:avLst/>
            </a:pr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grpSp>
      <p:grpSp>
        <p:nvGrpSpPr>
          <p:cNvPr id="424" name="组合 423"/>
          <p:cNvGrpSpPr/>
          <p:nvPr/>
        </p:nvGrpSpPr>
        <p:grpSpPr>
          <a:xfrm>
            <a:off x="8291405" y="3699673"/>
            <a:ext cx="318546" cy="262178"/>
            <a:chOff x="5021263" y="2808288"/>
            <a:chExt cx="536576" cy="536576"/>
          </a:xfrm>
          <a:solidFill>
            <a:srgbClr val="3BBBEA"/>
          </a:solidFill>
        </p:grpSpPr>
        <p:sp>
          <p:nvSpPr>
            <p:cNvPr id="425" name="Freeform 5"/>
            <p:cNvSpPr>
              <a:spLocks noEditPoints="1"/>
            </p:cNvSpPr>
            <p:nvPr/>
          </p:nvSpPr>
          <p:spPr bwMode="auto">
            <a:xfrm>
              <a:off x="5189538" y="2911476"/>
              <a:ext cx="200025" cy="330200"/>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26" name="Freeform 6"/>
            <p:cNvSpPr>
              <a:spLocks noEditPoints="1"/>
            </p:cNvSpPr>
            <p:nvPr/>
          </p:nvSpPr>
          <p:spPr bwMode="auto">
            <a:xfrm>
              <a:off x="5021263" y="2808288"/>
              <a:ext cx="536576" cy="536576"/>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grpFill/>
            <a:ln w="9525">
              <a:solidFill>
                <a:srgbClr val="00B0F0"/>
              </a:solidFill>
              <a:round/>
              <a:headEnd/>
              <a:tailEnd/>
            </a:ln>
            <a:extLst/>
          </p:spPr>
          <p:txBody>
            <a:bodyPr vert="horz" wrap="square" lIns="91440" tIns="45720" rIns="91440" bIns="45720"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grpSp>
      <p:sp>
        <p:nvSpPr>
          <p:cNvPr id="427" name="文本框 2"/>
          <p:cNvSpPr txBox="1"/>
          <p:nvPr/>
        </p:nvSpPr>
        <p:spPr>
          <a:xfrm>
            <a:off x="10208656" y="3933028"/>
            <a:ext cx="685447"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运营商</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28" name="文本框 2"/>
          <p:cNvSpPr txBox="1"/>
          <p:nvPr/>
        </p:nvSpPr>
        <p:spPr>
          <a:xfrm>
            <a:off x="7688459" y="3922618"/>
            <a:ext cx="752466"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政府</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29" name="文本框 2"/>
          <p:cNvSpPr txBox="1"/>
          <p:nvPr/>
        </p:nvSpPr>
        <p:spPr>
          <a:xfrm>
            <a:off x="8234236" y="3925317"/>
            <a:ext cx="678741"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金融</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grpSp>
        <p:nvGrpSpPr>
          <p:cNvPr id="430" name="组合 1"/>
          <p:cNvGrpSpPr/>
          <p:nvPr/>
        </p:nvGrpSpPr>
        <p:grpSpPr>
          <a:xfrm>
            <a:off x="8779576" y="3708903"/>
            <a:ext cx="371237" cy="246643"/>
            <a:chOff x="10712655" y="1595382"/>
            <a:chExt cx="780142" cy="536282"/>
          </a:xfrm>
          <a:solidFill>
            <a:schemeClr val="bg1">
              <a:lumMod val="65000"/>
            </a:schemeClr>
          </a:solidFill>
        </p:grpSpPr>
        <p:sp>
          <p:nvSpPr>
            <p:cNvPr id="431" name="Freeform 106"/>
            <p:cNvSpPr>
              <a:spLocks noEditPoints="1"/>
            </p:cNvSpPr>
            <p:nvPr/>
          </p:nvSpPr>
          <p:spPr bwMode="auto">
            <a:xfrm>
              <a:off x="10783626" y="1673873"/>
              <a:ext cx="90396" cy="118659"/>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rgbClr val="3BBBEA"/>
            </a:solidFill>
            <a:ln w="9525">
              <a:solidFill>
                <a:srgbClr val="00B0F0"/>
              </a:solidFill>
              <a:round/>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32" name="Freeform 69"/>
            <p:cNvSpPr>
              <a:spLocks noEditPoints="1"/>
            </p:cNvSpPr>
            <p:nvPr/>
          </p:nvSpPr>
          <p:spPr bwMode="auto">
            <a:xfrm>
              <a:off x="10758760" y="1998156"/>
              <a:ext cx="128449" cy="90565"/>
            </a:xfrm>
            <a:custGeom>
              <a:avLst/>
              <a:gdLst/>
              <a:ahLst/>
              <a:cxnLst>
                <a:cxn ang="0">
                  <a:pos x="14373" y="10762"/>
                </a:cxn>
                <a:cxn ang="0">
                  <a:pos x="13787" y="11153"/>
                </a:cxn>
                <a:cxn ang="0">
                  <a:pos x="12125" y="10957"/>
                </a:cxn>
                <a:cxn ang="0">
                  <a:pos x="12027" y="9392"/>
                </a:cxn>
                <a:cxn ang="0">
                  <a:pos x="3911" y="10762"/>
                </a:cxn>
                <a:cxn ang="0">
                  <a:pos x="3324" y="11153"/>
                </a:cxn>
                <a:cxn ang="0">
                  <a:pos x="1663" y="10957"/>
                </a:cxn>
                <a:cxn ang="0">
                  <a:pos x="1565" y="9392"/>
                </a:cxn>
                <a:cxn ang="0">
                  <a:pos x="978" y="7142"/>
                </a:cxn>
                <a:cxn ang="0">
                  <a:pos x="2151" y="3522"/>
                </a:cxn>
                <a:cxn ang="0">
                  <a:pos x="98" y="3032"/>
                </a:cxn>
                <a:cxn ang="0">
                  <a:pos x="98" y="1859"/>
                </a:cxn>
                <a:cxn ang="0">
                  <a:pos x="2054" y="1859"/>
                </a:cxn>
                <a:cxn ang="0">
                  <a:pos x="2346" y="3032"/>
                </a:cxn>
                <a:cxn ang="0">
                  <a:pos x="3423" y="196"/>
                </a:cxn>
                <a:cxn ang="0">
                  <a:pos x="7138" y="0"/>
                </a:cxn>
                <a:cxn ang="0">
                  <a:pos x="12125" y="0"/>
                </a:cxn>
                <a:cxn ang="0">
                  <a:pos x="13005" y="782"/>
                </a:cxn>
                <a:cxn ang="0">
                  <a:pos x="13787" y="2055"/>
                </a:cxn>
                <a:cxn ang="0">
                  <a:pos x="15645" y="1761"/>
                </a:cxn>
                <a:cxn ang="0">
                  <a:pos x="16036" y="2837"/>
                </a:cxn>
                <a:cxn ang="0">
                  <a:pos x="14373" y="3131"/>
                </a:cxn>
                <a:cxn ang="0">
                  <a:pos x="14765" y="5478"/>
                </a:cxn>
                <a:cxn ang="0">
                  <a:pos x="14862" y="8316"/>
                </a:cxn>
                <a:cxn ang="0">
                  <a:pos x="8800" y="685"/>
                </a:cxn>
                <a:cxn ang="0">
                  <a:pos x="4204" y="685"/>
                </a:cxn>
                <a:cxn ang="0">
                  <a:pos x="3520" y="979"/>
                </a:cxn>
                <a:cxn ang="0">
                  <a:pos x="3520" y="3032"/>
                </a:cxn>
                <a:cxn ang="0">
                  <a:pos x="12222" y="782"/>
                </a:cxn>
                <a:cxn ang="0">
                  <a:pos x="8800" y="685"/>
                </a:cxn>
                <a:cxn ang="0">
                  <a:pos x="1955" y="5675"/>
                </a:cxn>
                <a:cxn ang="0">
                  <a:pos x="1663" y="6946"/>
                </a:cxn>
                <a:cxn ang="0">
                  <a:pos x="2738" y="7631"/>
                </a:cxn>
                <a:cxn ang="0">
                  <a:pos x="3814" y="6946"/>
                </a:cxn>
                <a:cxn ang="0">
                  <a:pos x="3520" y="5675"/>
                </a:cxn>
                <a:cxn ang="0">
                  <a:pos x="12907" y="5381"/>
                </a:cxn>
                <a:cxn ang="0">
                  <a:pos x="11832" y="6066"/>
                </a:cxn>
                <a:cxn ang="0">
                  <a:pos x="12125" y="7337"/>
                </a:cxn>
                <a:cxn ang="0">
                  <a:pos x="13396" y="7533"/>
                </a:cxn>
                <a:cxn ang="0">
                  <a:pos x="14081" y="6555"/>
                </a:cxn>
                <a:cxn ang="0">
                  <a:pos x="13396" y="5478"/>
                </a:cxn>
                <a:cxn ang="0">
                  <a:pos x="5084" y="5675"/>
                </a:cxn>
                <a:cxn ang="0">
                  <a:pos x="4791" y="6066"/>
                </a:cxn>
                <a:cxn ang="0">
                  <a:pos x="4987" y="7240"/>
                </a:cxn>
                <a:cxn ang="0">
                  <a:pos x="10462" y="7436"/>
                </a:cxn>
                <a:cxn ang="0">
                  <a:pos x="10853" y="7142"/>
                </a:cxn>
                <a:cxn ang="0">
                  <a:pos x="10853" y="5870"/>
                </a:cxn>
                <a:cxn ang="0">
                  <a:pos x="10462" y="5577"/>
                </a:cxn>
              </a:cxnLst>
              <a:rect l="0" t="0" r="r" b="b"/>
              <a:pathLst>
                <a:path w="16036" h="11153">
                  <a:moveTo>
                    <a:pt x="14373" y="9392"/>
                  </a:moveTo>
                  <a:lnTo>
                    <a:pt x="14373" y="10566"/>
                  </a:lnTo>
                  <a:lnTo>
                    <a:pt x="14373" y="10762"/>
                  </a:lnTo>
                  <a:lnTo>
                    <a:pt x="14178" y="10957"/>
                  </a:lnTo>
                  <a:lnTo>
                    <a:pt x="13982" y="11153"/>
                  </a:lnTo>
                  <a:lnTo>
                    <a:pt x="13787" y="11153"/>
                  </a:lnTo>
                  <a:lnTo>
                    <a:pt x="12613" y="11153"/>
                  </a:lnTo>
                  <a:lnTo>
                    <a:pt x="12321" y="11153"/>
                  </a:lnTo>
                  <a:lnTo>
                    <a:pt x="12125" y="10957"/>
                  </a:lnTo>
                  <a:lnTo>
                    <a:pt x="12027" y="10762"/>
                  </a:lnTo>
                  <a:lnTo>
                    <a:pt x="12027" y="10566"/>
                  </a:lnTo>
                  <a:lnTo>
                    <a:pt x="12027" y="9392"/>
                  </a:lnTo>
                  <a:lnTo>
                    <a:pt x="3911" y="9392"/>
                  </a:lnTo>
                  <a:lnTo>
                    <a:pt x="3911" y="10566"/>
                  </a:lnTo>
                  <a:lnTo>
                    <a:pt x="3911" y="10762"/>
                  </a:lnTo>
                  <a:lnTo>
                    <a:pt x="3715" y="10957"/>
                  </a:lnTo>
                  <a:lnTo>
                    <a:pt x="3618" y="11153"/>
                  </a:lnTo>
                  <a:lnTo>
                    <a:pt x="3324" y="11153"/>
                  </a:lnTo>
                  <a:lnTo>
                    <a:pt x="2151" y="11153"/>
                  </a:lnTo>
                  <a:lnTo>
                    <a:pt x="1858" y="11153"/>
                  </a:lnTo>
                  <a:lnTo>
                    <a:pt x="1663" y="10957"/>
                  </a:lnTo>
                  <a:lnTo>
                    <a:pt x="1565" y="10762"/>
                  </a:lnTo>
                  <a:lnTo>
                    <a:pt x="1565" y="10566"/>
                  </a:lnTo>
                  <a:lnTo>
                    <a:pt x="1565" y="9392"/>
                  </a:lnTo>
                  <a:lnTo>
                    <a:pt x="1271" y="9392"/>
                  </a:lnTo>
                  <a:lnTo>
                    <a:pt x="1075" y="8316"/>
                  </a:lnTo>
                  <a:lnTo>
                    <a:pt x="978" y="7142"/>
                  </a:lnTo>
                  <a:lnTo>
                    <a:pt x="978" y="6066"/>
                  </a:lnTo>
                  <a:lnTo>
                    <a:pt x="1271" y="4892"/>
                  </a:lnTo>
                  <a:lnTo>
                    <a:pt x="2151" y="3522"/>
                  </a:lnTo>
                  <a:lnTo>
                    <a:pt x="1663" y="3131"/>
                  </a:lnTo>
                  <a:lnTo>
                    <a:pt x="294" y="3131"/>
                  </a:lnTo>
                  <a:lnTo>
                    <a:pt x="98" y="3032"/>
                  </a:lnTo>
                  <a:lnTo>
                    <a:pt x="0" y="2837"/>
                  </a:lnTo>
                  <a:lnTo>
                    <a:pt x="0" y="2055"/>
                  </a:lnTo>
                  <a:lnTo>
                    <a:pt x="98" y="1859"/>
                  </a:lnTo>
                  <a:lnTo>
                    <a:pt x="294" y="1761"/>
                  </a:lnTo>
                  <a:lnTo>
                    <a:pt x="1858" y="1761"/>
                  </a:lnTo>
                  <a:lnTo>
                    <a:pt x="2054" y="1859"/>
                  </a:lnTo>
                  <a:lnTo>
                    <a:pt x="2151" y="2055"/>
                  </a:lnTo>
                  <a:lnTo>
                    <a:pt x="2151" y="2740"/>
                  </a:lnTo>
                  <a:lnTo>
                    <a:pt x="2346" y="3032"/>
                  </a:lnTo>
                  <a:lnTo>
                    <a:pt x="2934" y="782"/>
                  </a:lnTo>
                  <a:lnTo>
                    <a:pt x="3129" y="391"/>
                  </a:lnTo>
                  <a:lnTo>
                    <a:pt x="3423" y="196"/>
                  </a:lnTo>
                  <a:lnTo>
                    <a:pt x="3814" y="0"/>
                  </a:lnTo>
                  <a:lnTo>
                    <a:pt x="4204" y="0"/>
                  </a:lnTo>
                  <a:lnTo>
                    <a:pt x="7138" y="0"/>
                  </a:lnTo>
                  <a:lnTo>
                    <a:pt x="8800" y="0"/>
                  </a:lnTo>
                  <a:lnTo>
                    <a:pt x="11733" y="0"/>
                  </a:lnTo>
                  <a:lnTo>
                    <a:pt x="12125" y="0"/>
                  </a:lnTo>
                  <a:lnTo>
                    <a:pt x="12516" y="196"/>
                  </a:lnTo>
                  <a:lnTo>
                    <a:pt x="12809" y="391"/>
                  </a:lnTo>
                  <a:lnTo>
                    <a:pt x="13005" y="782"/>
                  </a:lnTo>
                  <a:lnTo>
                    <a:pt x="13592" y="3032"/>
                  </a:lnTo>
                  <a:lnTo>
                    <a:pt x="13787" y="2740"/>
                  </a:lnTo>
                  <a:lnTo>
                    <a:pt x="13787" y="2055"/>
                  </a:lnTo>
                  <a:lnTo>
                    <a:pt x="13885" y="1859"/>
                  </a:lnTo>
                  <a:lnTo>
                    <a:pt x="14081" y="1761"/>
                  </a:lnTo>
                  <a:lnTo>
                    <a:pt x="15645" y="1761"/>
                  </a:lnTo>
                  <a:lnTo>
                    <a:pt x="15938" y="1859"/>
                  </a:lnTo>
                  <a:lnTo>
                    <a:pt x="16036" y="2055"/>
                  </a:lnTo>
                  <a:lnTo>
                    <a:pt x="16036" y="2837"/>
                  </a:lnTo>
                  <a:lnTo>
                    <a:pt x="15938" y="3032"/>
                  </a:lnTo>
                  <a:lnTo>
                    <a:pt x="15645" y="3131"/>
                  </a:lnTo>
                  <a:lnTo>
                    <a:pt x="14373" y="3131"/>
                  </a:lnTo>
                  <a:lnTo>
                    <a:pt x="13787" y="3522"/>
                  </a:lnTo>
                  <a:lnTo>
                    <a:pt x="14667" y="4892"/>
                  </a:lnTo>
                  <a:lnTo>
                    <a:pt x="14765" y="5478"/>
                  </a:lnTo>
                  <a:lnTo>
                    <a:pt x="14961" y="6066"/>
                  </a:lnTo>
                  <a:lnTo>
                    <a:pt x="15058" y="7142"/>
                  </a:lnTo>
                  <a:lnTo>
                    <a:pt x="14862" y="8316"/>
                  </a:lnTo>
                  <a:lnTo>
                    <a:pt x="14667" y="9392"/>
                  </a:lnTo>
                  <a:lnTo>
                    <a:pt x="14373" y="9392"/>
                  </a:lnTo>
                  <a:close/>
                  <a:moveTo>
                    <a:pt x="8800" y="685"/>
                  </a:moveTo>
                  <a:lnTo>
                    <a:pt x="8018" y="685"/>
                  </a:lnTo>
                  <a:lnTo>
                    <a:pt x="7138" y="685"/>
                  </a:lnTo>
                  <a:lnTo>
                    <a:pt x="4204" y="685"/>
                  </a:lnTo>
                  <a:lnTo>
                    <a:pt x="3911" y="685"/>
                  </a:lnTo>
                  <a:lnTo>
                    <a:pt x="3715" y="782"/>
                  </a:lnTo>
                  <a:lnTo>
                    <a:pt x="3520" y="979"/>
                  </a:lnTo>
                  <a:lnTo>
                    <a:pt x="3129" y="2837"/>
                  </a:lnTo>
                  <a:lnTo>
                    <a:pt x="3031" y="3032"/>
                  </a:lnTo>
                  <a:lnTo>
                    <a:pt x="3520" y="3032"/>
                  </a:lnTo>
                  <a:lnTo>
                    <a:pt x="12907" y="3032"/>
                  </a:lnTo>
                  <a:lnTo>
                    <a:pt x="12418" y="979"/>
                  </a:lnTo>
                  <a:lnTo>
                    <a:pt x="12222" y="782"/>
                  </a:lnTo>
                  <a:lnTo>
                    <a:pt x="12027" y="685"/>
                  </a:lnTo>
                  <a:lnTo>
                    <a:pt x="11733" y="685"/>
                  </a:lnTo>
                  <a:lnTo>
                    <a:pt x="8800" y="685"/>
                  </a:lnTo>
                  <a:close/>
                  <a:moveTo>
                    <a:pt x="2738" y="5381"/>
                  </a:moveTo>
                  <a:lnTo>
                    <a:pt x="2346" y="5478"/>
                  </a:lnTo>
                  <a:lnTo>
                    <a:pt x="1955" y="5675"/>
                  </a:lnTo>
                  <a:lnTo>
                    <a:pt x="1663" y="6066"/>
                  </a:lnTo>
                  <a:lnTo>
                    <a:pt x="1565" y="6555"/>
                  </a:lnTo>
                  <a:lnTo>
                    <a:pt x="1663" y="6946"/>
                  </a:lnTo>
                  <a:lnTo>
                    <a:pt x="1955" y="7337"/>
                  </a:lnTo>
                  <a:lnTo>
                    <a:pt x="2346" y="7533"/>
                  </a:lnTo>
                  <a:lnTo>
                    <a:pt x="2738" y="7631"/>
                  </a:lnTo>
                  <a:lnTo>
                    <a:pt x="3226" y="7533"/>
                  </a:lnTo>
                  <a:lnTo>
                    <a:pt x="3520" y="7337"/>
                  </a:lnTo>
                  <a:lnTo>
                    <a:pt x="3814" y="6946"/>
                  </a:lnTo>
                  <a:lnTo>
                    <a:pt x="3911" y="6555"/>
                  </a:lnTo>
                  <a:lnTo>
                    <a:pt x="3814" y="6066"/>
                  </a:lnTo>
                  <a:lnTo>
                    <a:pt x="3520" y="5675"/>
                  </a:lnTo>
                  <a:lnTo>
                    <a:pt x="3226" y="5478"/>
                  </a:lnTo>
                  <a:lnTo>
                    <a:pt x="2738" y="5381"/>
                  </a:lnTo>
                  <a:close/>
                  <a:moveTo>
                    <a:pt x="12907" y="5381"/>
                  </a:moveTo>
                  <a:lnTo>
                    <a:pt x="12516" y="5478"/>
                  </a:lnTo>
                  <a:lnTo>
                    <a:pt x="12125" y="5675"/>
                  </a:lnTo>
                  <a:lnTo>
                    <a:pt x="11832" y="6066"/>
                  </a:lnTo>
                  <a:lnTo>
                    <a:pt x="11733" y="6555"/>
                  </a:lnTo>
                  <a:lnTo>
                    <a:pt x="11832" y="6946"/>
                  </a:lnTo>
                  <a:lnTo>
                    <a:pt x="12125" y="7337"/>
                  </a:lnTo>
                  <a:lnTo>
                    <a:pt x="12516" y="7533"/>
                  </a:lnTo>
                  <a:lnTo>
                    <a:pt x="12907" y="7631"/>
                  </a:lnTo>
                  <a:lnTo>
                    <a:pt x="13396" y="7533"/>
                  </a:lnTo>
                  <a:lnTo>
                    <a:pt x="13690" y="7337"/>
                  </a:lnTo>
                  <a:lnTo>
                    <a:pt x="13982" y="6946"/>
                  </a:lnTo>
                  <a:lnTo>
                    <a:pt x="14081" y="6555"/>
                  </a:lnTo>
                  <a:lnTo>
                    <a:pt x="13982" y="6066"/>
                  </a:lnTo>
                  <a:lnTo>
                    <a:pt x="13690" y="5675"/>
                  </a:lnTo>
                  <a:lnTo>
                    <a:pt x="13396" y="5478"/>
                  </a:lnTo>
                  <a:lnTo>
                    <a:pt x="12907" y="5381"/>
                  </a:lnTo>
                  <a:close/>
                  <a:moveTo>
                    <a:pt x="5280" y="5577"/>
                  </a:moveTo>
                  <a:lnTo>
                    <a:pt x="5084" y="5675"/>
                  </a:lnTo>
                  <a:lnTo>
                    <a:pt x="4987" y="5772"/>
                  </a:lnTo>
                  <a:lnTo>
                    <a:pt x="4889" y="5870"/>
                  </a:lnTo>
                  <a:lnTo>
                    <a:pt x="4791" y="6066"/>
                  </a:lnTo>
                  <a:lnTo>
                    <a:pt x="4791" y="6946"/>
                  </a:lnTo>
                  <a:lnTo>
                    <a:pt x="4889" y="7142"/>
                  </a:lnTo>
                  <a:lnTo>
                    <a:pt x="4987" y="7240"/>
                  </a:lnTo>
                  <a:lnTo>
                    <a:pt x="5084" y="7337"/>
                  </a:lnTo>
                  <a:lnTo>
                    <a:pt x="5280" y="7436"/>
                  </a:lnTo>
                  <a:lnTo>
                    <a:pt x="10462" y="7436"/>
                  </a:lnTo>
                  <a:lnTo>
                    <a:pt x="10658" y="7337"/>
                  </a:lnTo>
                  <a:lnTo>
                    <a:pt x="10756" y="7240"/>
                  </a:lnTo>
                  <a:lnTo>
                    <a:pt x="10853" y="7142"/>
                  </a:lnTo>
                  <a:lnTo>
                    <a:pt x="10952" y="6946"/>
                  </a:lnTo>
                  <a:lnTo>
                    <a:pt x="10952" y="6066"/>
                  </a:lnTo>
                  <a:lnTo>
                    <a:pt x="10853" y="5870"/>
                  </a:lnTo>
                  <a:lnTo>
                    <a:pt x="10756" y="5772"/>
                  </a:lnTo>
                  <a:lnTo>
                    <a:pt x="10658" y="5675"/>
                  </a:lnTo>
                  <a:lnTo>
                    <a:pt x="10462" y="5577"/>
                  </a:lnTo>
                  <a:lnTo>
                    <a:pt x="5280" y="5577"/>
                  </a:lnTo>
                  <a:close/>
                </a:path>
              </a:pathLst>
            </a:custGeom>
            <a:solidFill>
              <a:srgbClr val="3BBBEA"/>
            </a:solidFill>
            <a:ln w="9525">
              <a:solidFill>
                <a:srgbClr val="00B0F0"/>
              </a:solidFill>
              <a:round/>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grpSp>
          <p:nvGrpSpPr>
            <p:cNvPr id="433" name="组合 643"/>
            <p:cNvGrpSpPr/>
            <p:nvPr/>
          </p:nvGrpSpPr>
          <p:grpSpPr>
            <a:xfrm>
              <a:off x="10999435" y="1840753"/>
              <a:ext cx="124929" cy="119993"/>
              <a:chOff x="-587375" y="3082925"/>
              <a:chExt cx="452437" cy="444500"/>
            </a:xfrm>
            <a:grpFill/>
          </p:grpSpPr>
          <p:sp>
            <p:nvSpPr>
              <p:cNvPr id="452" name="Rectangle 6"/>
              <p:cNvSpPr>
                <a:spLocks noChangeArrowheads="1"/>
              </p:cNvSpPr>
              <p:nvPr/>
            </p:nvSpPr>
            <p:spPr bwMode="auto">
              <a:xfrm>
                <a:off x="-454025" y="3213100"/>
                <a:ext cx="182562" cy="184150"/>
              </a:xfrm>
              <a:prstGeom prst="rect">
                <a:avLst/>
              </a:prstGeom>
              <a:solidFill>
                <a:srgbClr val="3BBBEA"/>
              </a:solidFill>
              <a:ln w="9525">
                <a:solidFill>
                  <a:srgbClr val="00B0F0"/>
                </a:solidFill>
                <a:miter lim="800000"/>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cs typeface="Arial" pitchFamily="34" charset="0"/>
                </a:endParaRPr>
              </a:p>
            </p:txBody>
          </p:sp>
          <p:sp>
            <p:nvSpPr>
              <p:cNvPr id="453" name="Freeform 7"/>
              <p:cNvSpPr>
                <a:spLocks noEditPoints="1"/>
              </p:cNvSpPr>
              <p:nvPr/>
            </p:nvSpPr>
            <p:spPr bwMode="auto">
              <a:xfrm>
                <a:off x="-587375" y="3082925"/>
                <a:ext cx="452437" cy="444500"/>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solidFill>
                <a:srgbClr val="3BBBEA"/>
              </a:solidFill>
              <a:ln w="9525">
                <a:solidFill>
                  <a:srgbClr val="00B0F0"/>
                </a:solidFill>
                <a:round/>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cs typeface="Arial" pitchFamily="34" charset="0"/>
                </a:endParaRPr>
              </a:p>
            </p:txBody>
          </p:sp>
        </p:grpSp>
        <p:sp>
          <p:nvSpPr>
            <p:cNvPr id="434" name="椭圆 433"/>
            <p:cNvSpPr/>
            <p:nvPr/>
          </p:nvSpPr>
          <p:spPr bwMode="auto">
            <a:xfrm>
              <a:off x="10724221" y="1634272"/>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1200">
                <a:latin typeface="微软雅黑" panose="020B0503020204020204" pitchFamily="34" charset="-122"/>
                <a:ea typeface="微软雅黑" panose="020B0503020204020204" pitchFamily="34" charset="-122"/>
              </a:endParaRPr>
            </a:p>
          </p:txBody>
        </p:sp>
        <p:sp>
          <p:nvSpPr>
            <p:cNvPr id="435" name="椭圆 434"/>
            <p:cNvSpPr/>
            <p:nvPr/>
          </p:nvSpPr>
          <p:spPr bwMode="auto">
            <a:xfrm>
              <a:off x="10712655" y="1945249"/>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1200">
                <a:latin typeface="微软雅黑" panose="020B0503020204020204" pitchFamily="34" charset="-122"/>
                <a:ea typeface="微软雅黑" panose="020B0503020204020204" pitchFamily="34" charset="-122"/>
              </a:endParaRPr>
            </a:p>
          </p:txBody>
        </p:sp>
        <p:sp>
          <p:nvSpPr>
            <p:cNvPr id="436" name="椭圆 435"/>
            <p:cNvSpPr/>
            <p:nvPr/>
          </p:nvSpPr>
          <p:spPr bwMode="auto">
            <a:xfrm>
              <a:off x="10957589" y="1807542"/>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1200">
                <a:latin typeface="微软雅黑" panose="020B0503020204020204" pitchFamily="34" charset="-122"/>
                <a:ea typeface="微软雅黑" panose="020B0503020204020204" pitchFamily="34" charset="-122"/>
              </a:endParaRPr>
            </a:p>
          </p:txBody>
        </p:sp>
        <p:grpSp>
          <p:nvGrpSpPr>
            <p:cNvPr id="437" name="组合 236"/>
            <p:cNvGrpSpPr/>
            <p:nvPr/>
          </p:nvGrpSpPr>
          <p:grpSpPr>
            <a:xfrm>
              <a:off x="11289352" y="1854252"/>
              <a:ext cx="203445" cy="186415"/>
              <a:chOff x="-734034" y="4684036"/>
              <a:chExt cx="886004" cy="831662"/>
            </a:xfrm>
            <a:grpFill/>
          </p:grpSpPr>
          <p:sp>
            <p:nvSpPr>
              <p:cNvPr id="450" name="Freeform 32"/>
              <p:cNvSpPr>
                <a:spLocks noEditPoints="1"/>
              </p:cNvSpPr>
              <p:nvPr/>
            </p:nvSpPr>
            <p:spPr bwMode="auto">
              <a:xfrm>
                <a:off x="-550063" y="4863910"/>
                <a:ext cx="540936" cy="393605"/>
              </a:xfrm>
              <a:custGeom>
                <a:avLst/>
                <a:gdLst/>
                <a:ahLst/>
                <a:cxnLst>
                  <a:cxn ang="0">
                    <a:pos x="9275" y="244"/>
                  </a:cxn>
                  <a:cxn ang="0">
                    <a:pos x="7933" y="0"/>
                  </a:cxn>
                  <a:cxn ang="0">
                    <a:pos x="7200" y="488"/>
                  </a:cxn>
                  <a:cxn ang="0">
                    <a:pos x="5614" y="975"/>
                  </a:cxn>
                  <a:cxn ang="0">
                    <a:pos x="2074" y="2805"/>
                  </a:cxn>
                  <a:cxn ang="0">
                    <a:pos x="122" y="6465"/>
                  </a:cxn>
                  <a:cxn ang="0">
                    <a:pos x="0" y="9270"/>
                  </a:cxn>
                  <a:cxn ang="0">
                    <a:pos x="488" y="10978"/>
                  </a:cxn>
                  <a:cxn ang="0">
                    <a:pos x="1831" y="10978"/>
                  </a:cxn>
                  <a:cxn ang="0">
                    <a:pos x="4150" y="9270"/>
                  </a:cxn>
                  <a:cxn ang="0">
                    <a:pos x="6712" y="7563"/>
                  </a:cxn>
                  <a:cxn ang="0">
                    <a:pos x="9153" y="7319"/>
                  </a:cxn>
                  <a:cxn ang="0">
                    <a:pos x="11350" y="8295"/>
                  </a:cxn>
                  <a:cxn ang="0">
                    <a:pos x="14279" y="10734"/>
                  </a:cxn>
                  <a:cxn ang="0">
                    <a:pos x="15744" y="11100"/>
                  </a:cxn>
                  <a:cxn ang="0">
                    <a:pos x="16598" y="10002"/>
                  </a:cxn>
                  <a:cxn ang="0">
                    <a:pos x="16598" y="7075"/>
                  </a:cxn>
                  <a:cxn ang="0">
                    <a:pos x="15499" y="3903"/>
                  </a:cxn>
                  <a:cxn ang="0">
                    <a:pos x="12327" y="1342"/>
                  </a:cxn>
                  <a:cxn ang="0">
                    <a:pos x="9641" y="732"/>
                  </a:cxn>
                  <a:cxn ang="0">
                    <a:pos x="4515" y="6343"/>
                  </a:cxn>
                  <a:cxn ang="0">
                    <a:pos x="4393" y="7319"/>
                  </a:cxn>
                  <a:cxn ang="0">
                    <a:pos x="3783" y="7563"/>
                  </a:cxn>
                  <a:cxn ang="0">
                    <a:pos x="3417" y="6830"/>
                  </a:cxn>
                  <a:cxn ang="0">
                    <a:pos x="2562" y="5977"/>
                  </a:cxn>
                  <a:cxn ang="0">
                    <a:pos x="1831" y="5612"/>
                  </a:cxn>
                  <a:cxn ang="0">
                    <a:pos x="1953" y="5002"/>
                  </a:cxn>
                  <a:cxn ang="0">
                    <a:pos x="3051" y="4879"/>
                  </a:cxn>
                  <a:cxn ang="0">
                    <a:pos x="3417" y="3660"/>
                  </a:cxn>
                  <a:cxn ang="0">
                    <a:pos x="3905" y="3172"/>
                  </a:cxn>
                  <a:cxn ang="0">
                    <a:pos x="4515" y="3660"/>
                  </a:cxn>
                  <a:cxn ang="0">
                    <a:pos x="4760" y="4879"/>
                  </a:cxn>
                  <a:cxn ang="0">
                    <a:pos x="5858" y="5002"/>
                  </a:cxn>
                  <a:cxn ang="0">
                    <a:pos x="6102" y="5612"/>
                  </a:cxn>
                  <a:cxn ang="0">
                    <a:pos x="5370" y="5977"/>
                  </a:cxn>
                  <a:cxn ang="0">
                    <a:pos x="10739" y="5612"/>
                  </a:cxn>
                  <a:cxn ang="0">
                    <a:pos x="10008" y="5367"/>
                  </a:cxn>
                  <a:cxn ang="0">
                    <a:pos x="10008" y="4513"/>
                  </a:cxn>
                  <a:cxn ang="0">
                    <a:pos x="10739" y="4270"/>
                  </a:cxn>
                  <a:cxn ang="0">
                    <a:pos x="11227" y="4757"/>
                  </a:cxn>
                  <a:cxn ang="0">
                    <a:pos x="11106" y="2927"/>
                  </a:cxn>
                  <a:cxn ang="0">
                    <a:pos x="11838" y="2562"/>
                  </a:cxn>
                  <a:cxn ang="0">
                    <a:pos x="12448" y="3172"/>
                  </a:cxn>
                  <a:cxn ang="0">
                    <a:pos x="12082" y="3903"/>
                  </a:cxn>
                  <a:cxn ang="0">
                    <a:pos x="11350" y="3903"/>
                  </a:cxn>
                  <a:cxn ang="0">
                    <a:pos x="10984" y="3172"/>
                  </a:cxn>
                  <a:cxn ang="0">
                    <a:pos x="12570" y="6587"/>
                  </a:cxn>
                  <a:cxn ang="0">
                    <a:pos x="11717" y="6587"/>
                  </a:cxn>
                  <a:cxn ang="0">
                    <a:pos x="11472" y="5855"/>
                  </a:cxn>
                  <a:cxn ang="0">
                    <a:pos x="11960" y="5245"/>
                  </a:cxn>
                  <a:cxn ang="0">
                    <a:pos x="12693" y="5612"/>
                  </a:cxn>
                  <a:cxn ang="0">
                    <a:pos x="12693" y="6343"/>
                  </a:cxn>
                  <a:cxn ang="0">
                    <a:pos x="13425" y="5002"/>
                  </a:cxn>
                  <a:cxn ang="0">
                    <a:pos x="12693" y="4757"/>
                  </a:cxn>
                  <a:cxn ang="0">
                    <a:pos x="12693" y="3903"/>
                  </a:cxn>
                  <a:cxn ang="0">
                    <a:pos x="13425" y="3660"/>
                  </a:cxn>
                  <a:cxn ang="0">
                    <a:pos x="13913" y="4147"/>
                  </a:cxn>
                  <a:cxn ang="0">
                    <a:pos x="15377" y="5733"/>
                  </a:cxn>
                  <a:cxn ang="0">
                    <a:pos x="14646" y="6099"/>
                  </a:cxn>
                  <a:cxn ang="0">
                    <a:pos x="14157" y="5489"/>
                  </a:cxn>
                  <a:cxn ang="0">
                    <a:pos x="14401" y="4757"/>
                  </a:cxn>
                  <a:cxn ang="0">
                    <a:pos x="15134" y="4757"/>
                  </a:cxn>
                  <a:cxn ang="0">
                    <a:pos x="15499" y="5489"/>
                  </a:cxn>
                </a:cxnLst>
                <a:rect l="0" t="0" r="r" b="b"/>
                <a:pathLst>
                  <a:path w="16720" h="11100">
                    <a:moveTo>
                      <a:pt x="9641" y="732"/>
                    </a:moveTo>
                    <a:lnTo>
                      <a:pt x="9519" y="488"/>
                    </a:lnTo>
                    <a:lnTo>
                      <a:pt x="9275" y="244"/>
                    </a:lnTo>
                    <a:lnTo>
                      <a:pt x="9031" y="0"/>
                    </a:lnTo>
                    <a:lnTo>
                      <a:pt x="8787" y="0"/>
                    </a:lnTo>
                    <a:lnTo>
                      <a:pt x="7933" y="0"/>
                    </a:lnTo>
                    <a:lnTo>
                      <a:pt x="7567" y="0"/>
                    </a:lnTo>
                    <a:lnTo>
                      <a:pt x="7322" y="244"/>
                    </a:lnTo>
                    <a:lnTo>
                      <a:pt x="7200" y="488"/>
                    </a:lnTo>
                    <a:lnTo>
                      <a:pt x="7079" y="732"/>
                    </a:lnTo>
                    <a:lnTo>
                      <a:pt x="6346" y="854"/>
                    </a:lnTo>
                    <a:lnTo>
                      <a:pt x="5614" y="975"/>
                    </a:lnTo>
                    <a:lnTo>
                      <a:pt x="4272" y="1342"/>
                    </a:lnTo>
                    <a:lnTo>
                      <a:pt x="3173" y="1952"/>
                    </a:lnTo>
                    <a:lnTo>
                      <a:pt x="2074" y="2805"/>
                    </a:lnTo>
                    <a:lnTo>
                      <a:pt x="1221" y="3903"/>
                    </a:lnTo>
                    <a:lnTo>
                      <a:pt x="610" y="5123"/>
                    </a:lnTo>
                    <a:lnTo>
                      <a:pt x="122" y="6465"/>
                    </a:lnTo>
                    <a:lnTo>
                      <a:pt x="0" y="7075"/>
                    </a:lnTo>
                    <a:lnTo>
                      <a:pt x="0" y="7807"/>
                    </a:lnTo>
                    <a:lnTo>
                      <a:pt x="0" y="9270"/>
                    </a:lnTo>
                    <a:lnTo>
                      <a:pt x="122" y="10002"/>
                    </a:lnTo>
                    <a:lnTo>
                      <a:pt x="243" y="10612"/>
                    </a:lnTo>
                    <a:lnTo>
                      <a:pt x="488" y="10978"/>
                    </a:lnTo>
                    <a:lnTo>
                      <a:pt x="854" y="11100"/>
                    </a:lnTo>
                    <a:lnTo>
                      <a:pt x="1343" y="11100"/>
                    </a:lnTo>
                    <a:lnTo>
                      <a:pt x="1831" y="10978"/>
                    </a:lnTo>
                    <a:lnTo>
                      <a:pt x="2319" y="10734"/>
                    </a:lnTo>
                    <a:lnTo>
                      <a:pt x="2929" y="10247"/>
                    </a:lnTo>
                    <a:lnTo>
                      <a:pt x="4150" y="9270"/>
                    </a:lnTo>
                    <a:lnTo>
                      <a:pt x="5370" y="8295"/>
                    </a:lnTo>
                    <a:lnTo>
                      <a:pt x="6102" y="7929"/>
                    </a:lnTo>
                    <a:lnTo>
                      <a:pt x="6712" y="7563"/>
                    </a:lnTo>
                    <a:lnTo>
                      <a:pt x="7567" y="7319"/>
                    </a:lnTo>
                    <a:lnTo>
                      <a:pt x="8299" y="7319"/>
                    </a:lnTo>
                    <a:lnTo>
                      <a:pt x="9153" y="7319"/>
                    </a:lnTo>
                    <a:lnTo>
                      <a:pt x="9886" y="7563"/>
                    </a:lnTo>
                    <a:lnTo>
                      <a:pt x="10618" y="7929"/>
                    </a:lnTo>
                    <a:lnTo>
                      <a:pt x="11350" y="8295"/>
                    </a:lnTo>
                    <a:lnTo>
                      <a:pt x="12570" y="9270"/>
                    </a:lnTo>
                    <a:lnTo>
                      <a:pt x="13791" y="10247"/>
                    </a:lnTo>
                    <a:lnTo>
                      <a:pt x="14279" y="10734"/>
                    </a:lnTo>
                    <a:lnTo>
                      <a:pt x="14889" y="10978"/>
                    </a:lnTo>
                    <a:lnTo>
                      <a:pt x="15377" y="11100"/>
                    </a:lnTo>
                    <a:lnTo>
                      <a:pt x="15744" y="11100"/>
                    </a:lnTo>
                    <a:lnTo>
                      <a:pt x="16110" y="10978"/>
                    </a:lnTo>
                    <a:lnTo>
                      <a:pt x="16475" y="10612"/>
                    </a:lnTo>
                    <a:lnTo>
                      <a:pt x="16598" y="10002"/>
                    </a:lnTo>
                    <a:lnTo>
                      <a:pt x="16720" y="9270"/>
                    </a:lnTo>
                    <a:lnTo>
                      <a:pt x="16720" y="7807"/>
                    </a:lnTo>
                    <a:lnTo>
                      <a:pt x="16598" y="7075"/>
                    </a:lnTo>
                    <a:lnTo>
                      <a:pt x="16475" y="6465"/>
                    </a:lnTo>
                    <a:lnTo>
                      <a:pt x="16110" y="5123"/>
                    </a:lnTo>
                    <a:lnTo>
                      <a:pt x="15499" y="3903"/>
                    </a:lnTo>
                    <a:lnTo>
                      <a:pt x="14646" y="2805"/>
                    </a:lnTo>
                    <a:lnTo>
                      <a:pt x="13546" y="1952"/>
                    </a:lnTo>
                    <a:lnTo>
                      <a:pt x="12327" y="1342"/>
                    </a:lnTo>
                    <a:lnTo>
                      <a:pt x="10984" y="975"/>
                    </a:lnTo>
                    <a:lnTo>
                      <a:pt x="10374" y="854"/>
                    </a:lnTo>
                    <a:lnTo>
                      <a:pt x="9641" y="732"/>
                    </a:lnTo>
                    <a:close/>
                    <a:moveTo>
                      <a:pt x="5370" y="5977"/>
                    </a:moveTo>
                    <a:lnTo>
                      <a:pt x="4881" y="5977"/>
                    </a:lnTo>
                    <a:lnTo>
                      <a:pt x="4515" y="6343"/>
                    </a:lnTo>
                    <a:lnTo>
                      <a:pt x="4515" y="6830"/>
                    </a:lnTo>
                    <a:lnTo>
                      <a:pt x="4515" y="7075"/>
                    </a:lnTo>
                    <a:lnTo>
                      <a:pt x="4393" y="7319"/>
                    </a:lnTo>
                    <a:lnTo>
                      <a:pt x="4150" y="7563"/>
                    </a:lnTo>
                    <a:lnTo>
                      <a:pt x="3905" y="7563"/>
                    </a:lnTo>
                    <a:lnTo>
                      <a:pt x="3783" y="7563"/>
                    </a:lnTo>
                    <a:lnTo>
                      <a:pt x="3539" y="7319"/>
                    </a:lnTo>
                    <a:lnTo>
                      <a:pt x="3417" y="7075"/>
                    </a:lnTo>
                    <a:lnTo>
                      <a:pt x="3417" y="6830"/>
                    </a:lnTo>
                    <a:lnTo>
                      <a:pt x="3417" y="6343"/>
                    </a:lnTo>
                    <a:lnTo>
                      <a:pt x="3051" y="5977"/>
                    </a:lnTo>
                    <a:lnTo>
                      <a:pt x="2562" y="5977"/>
                    </a:lnTo>
                    <a:lnTo>
                      <a:pt x="2197" y="5855"/>
                    </a:lnTo>
                    <a:lnTo>
                      <a:pt x="1953" y="5733"/>
                    </a:lnTo>
                    <a:lnTo>
                      <a:pt x="1831" y="5612"/>
                    </a:lnTo>
                    <a:lnTo>
                      <a:pt x="1709" y="5367"/>
                    </a:lnTo>
                    <a:lnTo>
                      <a:pt x="1831" y="5123"/>
                    </a:lnTo>
                    <a:lnTo>
                      <a:pt x="1953" y="5002"/>
                    </a:lnTo>
                    <a:lnTo>
                      <a:pt x="2197" y="4879"/>
                    </a:lnTo>
                    <a:lnTo>
                      <a:pt x="2562" y="4879"/>
                    </a:lnTo>
                    <a:lnTo>
                      <a:pt x="3051" y="4879"/>
                    </a:lnTo>
                    <a:lnTo>
                      <a:pt x="3417" y="4513"/>
                    </a:lnTo>
                    <a:lnTo>
                      <a:pt x="3417" y="4025"/>
                    </a:lnTo>
                    <a:lnTo>
                      <a:pt x="3417" y="3660"/>
                    </a:lnTo>
                    <a:lnTo>
                      <a:pt x="3539" y="3415"/>
                    </a:lnTo>
                    <a:lnTo>
                      <a:pt x="3783" y="3293"/>
                    </a:lnTo>
                    <a:lnTo>
                      <a:pt x="3905" y="3172"/>
                    </a:lnTo>
                    <a:lnTo>
                      <a:pt x="4150" y="3293"/>
                    </a:lnTo>
                    <a:lnTo>
                      <a:pt x="4393" y="3415"/>
                    </a:lnTo>
                    <a:lnTo>
                      <a:pt x="4515" y="3660"/>
                    </a:lnTo>
                    <a:lnTo>
                      <a:pt x="4515" y="4025"/>
                    </a:lnTo>
                    <a:lnTo>
                      <a:pt x="4515" y="4513"/>
                    </a:lnTo>
                    <a:lnTo>
                      <a:pt x="4760" y="4879"/>
                    </a:lnTo>
                    <a:lnTo>
                      <a:pt x="5370" y="4879"/>
                    </a:lnTo>
                    <a:lnTo>
                      <a:pt x="5614" y="4879"/>
                    </a:lnTo>
                    <a:lnTo>
                      <a:pt x="5858" y="5002"/>
                    </a:lnTo>
                    <a:lnTo>
                      <a:pt x="6102" y="5123"/>
                    </a:lnTo>
                    <a:lnTo>
                      <a:pt x="6102" y="5367"/>
                    </a:lnTo>
                    <a:lnTo>
                      <a:pt x="6102" y="5612"/>
                    </a:lnTo>
                    <a:lnTo>
                      <a:pt x="5858" y="5733"/>
                    </a:lnTo>
                    <a:lnTo>
                      <a:pt x="5614" y="5855"/>
                    </a:lnTo>
                    <a:lnTo>
                      <a:pt x="5370" y="5977"/>
                    </a:lnTo>
                    <a:close/>
                    <a:moveTo>
                      <a:pt x="11227" y="5367"/>
                    </a:moveTo>
                    <a:lnTo>
                      <a:pt x="10984" y="5489"/>
                    </a:lnTo>
                    <a:lnTo>
                      <a:pt x="10739" y="5612"/>
                    </a:lnTo>
                    <a:lnTo>
                      <a:pt x="10496" y="5612"/>
                    </a:lnTo>
                    <a:lnTo>
                      <a:pt x="10251" y="5489"/>
                    </a:lnTo>
                    <a:lnTo>
                      <a:pt x="10008" y="5367"/>
                    </a:lnTo>
                    <a:lnTo>
                      <a:pt x="9886" y="5123"/>
                    </a:lnTo>
                    <a:lnTo>
                      <a:pt x="9886" y="4757"/>
                    </a:lnTo>
                    <a:lnTo>
                      <a:pt x="10008" y="4513"/>
                    </a:lnTo>
                    <a:lnTo>
                      <a:pt x="10251" y="4392"/>
                    </a:lnTo>
                    <a:lnTo>
                      <a:pt x="10496" y="4270"/>
                    </a:lnTo>
                    <a:lnTo>
                      <a:pt x="10739" y="4270"/>
                    </a:lnTo>
                    <a:lnTo>
                      <a:pt x="10984" y="4392"/>
                    </a:lnTo>
                    <a:lnTo>
                      <a:pt x="11227" y="4513"/>
                    </a:lnTo>
                    <a:lnTo>
                      <a:pt x="11227" y="4757"/>
                    </a:lnTo>
                    <a:lnTo>
                      <a:pt x="11227" y="5123"/>
                    </a:lnTo>
                    <a:lnTo>
                      <a:pt x="11227" y="5367"/>
                    </a:lnTo>
                    <a:close/>
                    <a:moveTo>
                      <a:pt x="11106" y="2927"/>
                    </a:moveTo>
                    <a:lnTo>
                      <a:pt x="11350" y="2683"/>
                    </a:lnTo>
                    <a:lnTo>
                      <a:pt x="11594" y="2562"/>
                    </a:lnTo>
                    <a:lnTo>
                      <a:pt x="11838" y="2562"/>
                    </a:lnTo>
                    <a:lnTo>
                      <a:pt x="12082" y="2683"/>
                    </a:lnTo>
                    <a:lnTo>
                      <a:pt x="12327" y="2927"/>
                    </a:lnTo>
                    <a:lnTo>
                      <a:pt x="12448" y="3172"/>
                    </a:lnTo>
                    <a:lnTo>
                      <a:pt x="12448" y="3415"/>
                    </a:lnTo>
                    <a:lnTo>
                      <a:pt x="12327" y="3660"/>
                    </a:lnTo>
                    <a:lnTo>
                      <a:pt x="12082" y="3903"/>
                    </a:lnTo>
                    <a:lnTo>
                      <a:pt x="11838" y="4025"/>
                    </a:lnTo>
                    <a:lnTo>
                      <a:pt x="11594" y="4025"/>
                    </a:lnTo>
                    <a:lnTo>
                      <a:pt x="11350" y="3903"/>
                    </a:lnTo>
                    <a:lnTo>
                      <a:pt x="11106" y="3660"/>
                    </a:lnTo>
                    <a:lnTo>
                      <a:pt x="10984" y="3415"/>
                    </a:lnTo>
                    <a:lnTo>
                      <a:pt x="10984" y="3172"/>
                    </a:lnTo>
                    <a:lnTo>
                      <a:pt x="11106" y="2927"/>
                    </a:lnTo>
                    <a:close/>
                    <a:moveTo>
                      <a:pt x="12693" y="6343"/>
                    </a:moveTo>
                    <a:lnTo>
                      <a:pt x="12570" y="6587"/>
                    </a:lnTo>
                    <a:lnTo>
                      <a:pt x="12327" y="6709"/>
                    </a:lnTo>
                    <a:lnTo>
                      <a:pt x="11960" y="6709"/>
                    </a:lnTo>
                    <a:lnTo>
                      <a:pt x="11717" y="6587"/>
                    </a:lnTo>
                    <a:lnTo>
                      <a:pt x="11594" y="6343"/>
                    </a:lnTo>
                    <a:lnTo>
                      <a:pt x="11472" y="6099"/>
                    </a:lnTo>
                    <a:lnTo>
                      <a:pt x="11472" y="5855"/>
                    </a:lnTo>
                    <a:lnTo>
                      <a:pt x="11594" y="5612"/>
                    </a:lnTo>
                    <a:lnTo>
                      <a:pt x="11717" y="5367"/>
                    </a:lnTo>
                    <a:lnTo>
                      <a:pt x="11960" y="5245"/>
                    </a:lnTo>
                    <a:lnTo>
                      <a:pt x="12327" y="5245"/>
                    </a:lnTo>
                    <a:lnTo>
                      <a:pt x="12570" y="5367"/>
                    </a:lnTo>
                    <a:lnTo>
                      <a:pt x="12693" y="5612"/>
                    </a:lnTo>
                    <a:lnTo>
                      <a:pt x="12815" y="5855"/>
                    </a:lnTo>
                    <a:lnTo>
                      <a:pt x="12815" y="6099"/>
                    </a:lnTo>
                    <a:lnTo>
                      <a:pt x="12693" y="6343"/>
                    </a:lnTo>
                    <a:close/>
                    <a:moveTo>
                      <a:pt x="13791" y="4757"/>
                    </a:moveTo>
                    <a:lnTo>
                      <a:pt x="13669" y="4879"/>
                    </a:lnTo>
                    <a:lnTo>
                      <a:pt x="13425" y="5002"/>
                    </a:lnTo>
                    <a:lnTo>
                      <a:pt x="13058" y="5002"/>
                    </a:lnTo>
                    <a:lnTo>
                      <a:pt x="12815" y="4879"/>
                    </a:lnTo>
                    <a:lnTo>
                      <a:pt x="12693" y="4757"/>
                    </a:lnTo>
                    <a:lnTo>
                      <a:pt x="12570" y="4513"/>
                    </a:lnTo>
                    <a:lnTo>
                      <a:pt x="12570" y="4147"/>
                    </a:lnTo>
                    <a:lnTo>
                      <a:pt x="12693" y="3903"/>
                    </a:lnTo>
                    <a:lnTo>
                      <a:pt x="12815" y="3782"/>
                    </a:lnTo>
                    <a:lnTo>
                      <a:pt x="13058" y="3660"/>
                    </a:lnTo>
                    <a:lnTo>
                      <a:pt x="13425" y="3660"/>
                    </a:lnTo>
                    <a:lnTo>
                      <a:pt x="13669" y="3782"/>
                    </a:lnTo>
                    <a:lnTo>
                      <a:pt x="13791" y="3903"/>
                    </a:lnTo>
                    <a:lnTo>
                      <a:pt x="13913" y="4147"/>
                    </a:lnTo>
                    <a:lnTo>
                      <a:pt x="13913" y="4513"/>
                    </a:lnTo>
                    <a:lnTo>
                      <a:pt x="13791" y="4757"/>
                    </a:lnTo>
                    <a:close/>
                    <a:moveTo>
                      <a:pt x="15377" y="5733"/>
                    </a:moveTo>
                    <a:lnTo>
                      <a:pt x="15134" y="5977"/>
                    </a:lnTo>
                    <a:lnTo>
                      <a:pt x="14889" y="6099"/>
                    </a:lnTo>
                    <a:lnTo>
                      <a:pt x="14646" y="6099"/>
                    </a:lnTo>
                    <a:lnTo>
                      <a:pt x="14401" y="5977"/>
                    </a:lnTo>
                    <a:lnTo>
                      <a:pt x="14157" y="5733"/>
                    </a:lnTo>
                    <a:lnTo>
                      <a:pt x="14157" y="5489"/>
                    </a:lnTo>
                    <a:lnTo>
                      <a:pt x="14157" y="5245"/>
                    </a:lnTo>
                    <a:lnTo>
                      <a:pt x="14157" y="5002"/>
                    </a:lnTo>
                    <a:lnTo>
                      <a:pt x="14401" y="4757"/>
                    </a:lnTo>
                    <a:lnTo>
                      <a:pt x="14646" y="4635"/>
                    </a:lnTo>
                    <a:lnTo>
                      <a:pt x="14889" y="4635"/>
                    </a:lnTo>
                    <a:lnTo>
                      <a:pt x="15134" y="4757"/>
                    </a:lnTo>
                    <a:lnTo>
                      <a:pt x="15377" y="5002"/>
                    </a:lnTo>
                    <a:lnTo>
                      <a:pt x="15499" y="5245"/>
                    </a:lnTo>
                    <a:lnTo>
                      <a:pt x="15499" y="5489"/>
                    </a:lnTo>
                    <a:lnTo>
                      <a:pt x="15377" y="5733"/>
                    </a:lnTo>
                    <a:close/>
                  </a:path>
                </a:pathLst>
              </a:custGeom>
              <a:solidFill>
                <a:srgbClr val="3BBBEA"/>
              </a:solidFill>
              <a:ln w="9525">
                <a:solidFill>
                  <a:srgbClr val="00B0F0"/>
                </a:solidFill>
                <a:round/>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51" name="椭圆 450"/>
              <p:cNvSpPr/>
              <p:nvPr/>
            </p:nvSpPr>
            <p:spPr bwMode="auto">
              <a:xfrm>
                <a:off x="-734034" y="4684036"/>
                <a:ext cx="886004" cy="831662"/>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1200">
                  <a:latin typeface="微软雅黑" panose="020B0503020204020204" pitchFamily="34" charset="-122"/>
                  <a:ea typeface="微软雅黑" panose="020B0503020204020204" pitchFamily="34" charset="-122"/>
                </a:endParaRPr>
              </a:p>
            </p:txBody>
          </p:sp>
        </p:grpSp>
        <p:grpSp>
          <p:nvGrpSpPr>
            <p:cNvPr id="438" name="组合 277"/>
            <p:cNvGrpSpPr/>
            <p:nvPr/>
          </p:nvGrpSpPr>
          <p:grpSpPr>
            <a:xfrm>
              <a:off x="11133064" y="1622897"/>
              <a:ext cx="129308" cy="115477"/>
              <a:chOff x="10283185" y="2636380"/>
              <a:chExt cx="734142" cy="715155"/>
            </a:xfrm>
            <a:grpFill/>
          </p:grpSpPr>
          <p:sp>
            <p:nvSpPr>
              <p:cNvPr id="448" name="Freeform 102"/>
              <p:cNvSpPr>
                <a:spLocks noEditPoints="1"/>
              </p:cNvSpPr>
              <p:nvPr/>
            </p:nvSpPr>
            <p:spPr bwMode="auto">
              <a:xfrm>
                <a:off x="10397104" y="2794600"/>
                <a:ext cx="506305" cy="556935"/>
              </a:xfrm>
              <a:custGeom>
                <a:avLst/>
                <a:gdLst/>
                <a:ahLst/>
                <a:cxnLst>
                  <a:cxn ang="0">
                    <a:pos x="80" y="0"/>
                  </a:cxn>
                  <a:cxn ang="0">
                    <a:pos x="0" y="72"/>
                  </a:cxn>
                  <a:cxn ang="0">
                    <a:pos x="0" y="166"/>
                  </a:cxn>
                  <a:cxn ang="0">
                    <a:pos x="0" y="166"/>
                  </a:cxn>
                  <a:cxn ang="0">
                    <a:pos x="2" y="172"/>
                  </a:cxn>
                  <a:cxn ang="0">
                    <a:pos x="4" y="174"/>
                  </a:cxn>
                  <a:cxn ang="0">
                    <a:pos x="4" y="174"/>
                  </a:cxn>
                  <a:cxn ang="0">
                    <a:pos x="10" y="176"/>
                  </a:cxn>
                  <a:cxn ang="0">
                    <a:pos x="54" y="176"/>
                  </a:cxn>
                  <a:cxn ang="0">
                    <a:pos x="54" y="176"/>
                  </a:cxn>
                  <a:cxn ang="0">
                    <a:pos x="58" y="174"/>
                  </a:cxn>
                  <a:cxn ang="0">
                    <a:pos x="58" y="174"/>
                  </a:cxn>
                  <a:cxn ang="0">
                    <a:pos x="58" y="170"/>
                  </a:cxn>
                  <a:cxn ang="0">
                    <a:pos x="58" y="124"/>
                  </a:cxn>
                  <a:cxn ang="0">
                    <a:pos x="102" y="124"/>
                  </a:cxn>
                  <a:cxn ang="0">
                    <a:pos x="102" y="170"/>
                  </a:cxn>
                  <a:cxn ang="0">
                    <a:pos x="102" y="170"/>
                  </a:cxn>
                  <a:cxn ang="0">
                    <a:pos x="102" y="174"/>
                  </a:cxn>
                  <a:cxn ang="0">
                    <a:pos x="102" y="174"/>
                  </a:cxn>
                  <a:cxn ang="0">
                    <a:pos x="106" y="176"/>
                  </a:cxn>
                  <a:cxn ang="0">
                    <a:pos x="150" y="176"/>
                  </a:cxn>
                  <a:cxn ang="0">
                    <a:pos x="150" y="176"/>
                  </a:cxn>
                  <a:cxn ang="0">
                    <a:pos x="156" y="174"/>
                  </a:cxn>
                  <a:cxn ang="0">
                    <a:pos x="156" y="174"/>
                  </a:cxn>
                  <a:cxn ang="0">
                    <a:pos x="158" y="172"/>
                  </a:cxn>
                  <a:cxn ang="0">
                    <a:pos x="160" y="166"/>
                  </a:cxn>
                  <a:cxn ang="0">
                    <a:pos x="160" y="72"/>
                  </a:cxn>
                  <a:cxn ang="0">
                    <a:pos x="80" y="0"/>
                  </a:cxn>
                  <a:cxn ang="0">
                    <a:pos x="80" y="78"/>
                  </a:cxn>
                  <a:cxn ang="0">
                    <a:pos x="80" y="78"/>
                  </a:cxn>
                  <a:cxn ang="0">
                    <a:pos x="72" y="76"/>
                  </a:cxn>
                  <a:cxn ang="0">
                    <a:pos x="64" y="72"/>
                  </a:cxn>
                  <a:cxn ang="0">
                    <a:pos x="58" y="64"/>
                  </a:cxn>
                  <a:cxn ang="0">
                    <a:pos x="58" y="54"/>
                  </a:cxn>
                  <a:cxn ang="0">
                    <a:pos x="58" y="54"/>
                  </a:cxn>
                  <a:cxn ang="0">
                    <a:pos x="58" y="46"/>
                  </a:cxn>
                  <a:cxn ang="0">
                    <a:pos x="64" y="38"/>
                  </a:cxn>
                  <a:cxn ang="0">
                    <a:pos x="72" y="34"/>
                  </a:cxn>
                  <a:cxn ang="0">
                    <a:pos x="80" y="32"/>
                  </a:cxn>
                  <a:cxn ang="0">
                    <a:pos x="80" y="32"/>
                  </a:cxn>
                  <a:cxn ang="0">
                    <a:pos x="88" y="34"/>
                  </a:cxn>
                  <a:cxn ang="0">
                    <a:pos x="96" y="38"/>
                  </a:cxn>
                  <a:cxn ang="0">
                    <a:pos x="100" y="46"/>
                  </a:cxn>
                  <a:cxn ang="0">
                    <a:pos x="102" y="54"/>
                  </a:cxn>
                  <a:cxn ang="0">
                    <a:pos x="102" y="54"/>
                  </a:cxn>
                  <a:cxn ang="0">
                    <a:pos x="100" y="64"/>
                  </a:cxn>
                  <a:cxn ang="0">
                    <a:pos x="96" y="72"/>
                  </a:cxn>
                  <a:cxn ang="0">
                    <a:pos x="88" y="76"/>
                  </a:cxn>
                  <a:cxn ang="0">
                    <a:pos x="80" y="78"/>
                  </a:cxn>
                  <a:cxn ang="0">
                    <a:pos x="80" y="78"/>
                  </a:cxn>
                </a:cxnLst>
                <a:rect l="0" t="0" r="r" b="b"/>
                <a:pathLst>
                  <a:path w="160" h="176">
                    <a:moveTo>
                      <a:pt x="80" y="0"/>
                    </a:moveTo>
                    <a:lnTo>
                      <a:pt x="0" y="72"/>
                    </a:lnTo>
                    <a:lnTo>
                      <a:pt x="0" y="166"/>
                    </a:lnTo>
                    <a:lnTo>
                      <a:pt x="0" y="166"/>
                    </a:lnTo>
                    <a:lnTo>
                      <a:pt x="2" y="172"/>
                    </a:lnTo>
                    <a:lnTo>
                      <a:pt x="4" y="174"/>
                    </a:lnTo>
                    <a:lnTo>
                      <a:pt x="4" y="174"/>
                    </a:lnTo>
                    <a:lnTo>
                      <a:pt x="10" y="176"/>
                    </a:lnTo>
                    <a:lnTo>
                      <a:pt x="54" y="176"/>
                    </a:lnTo>
                    <a:lnTo>
                      <a:pt x="54" y="176"/>
                    </a:lnTo>
                    <a:lnTo>
                      <a:pt x="58" y="174"/>
                    </a:lnTo>
                    <a:lnTo>
                      <a:pt x="58" y="174"/>
                    </a:lnTo>
                    <a:lnTo>
                      <a:pt x="58" y="170"/>
                    </a:lnTo>
                    <a:lnTo>
                      <a:pt x="58" y="124"/>
                    </a:lnTo>
                    <a:lnTo>
                      <a:pt x="102" y="124"/>
                    </a:lnTo>
                    <a:lnTo>
                      <a:pt x="102" y="170"/>
                    </a:lnTo>
                    <a:lnTo>
                      <a:pt x="102" y="170"/>
                    </a:lnTo>
                    <a:lnTo>
                      <a:pt x="102" y="174"/>
                    </a:lnTo>
                    <a:lnTo>
                      <a:pt x="102" y="174"/>
                    </a:lnTo>
                    <a:lnTo>
                      <a:pt x="106" y="176"/>
                    </a:lnTo>
                    <a:lnTo>
                      <a:pt x="150" y="176"/>
                    </a:lnTo>
                    <a:lnTo>
                      <a:pt x="150" y="176"/>
                    </a:lnTo>
                    <a:lnTo>
                      <a:pt x="156" y="174"/>
                    </a:lnTo>
                    <a:lnTo>
                      <a:pt x="156" y="174"/>
                    </a:lnTo>
                    <a:lnTo>
                      <a:pt x="158" y="172"/>
                    </a:lnTo>
                    <a:lnTo>
                      <a:pt x="160" y="166"/>
                    </a:lnTo>
                    <a:lnTo>
                      <a:pt x="160" y="72"/>
                    </a:lnTo>
                    <a:lnTo>
                      <a:pt x="80" y="0"/>
                    </a:lnTo>
                    <a:close/>
                    <a:moveTo>
                      <a:pt x="80" y="78"/>
                    </a:moveTo>
                    <a:lnTo>
                      <a:pt x="80" y="78"/>
                    </a:lnTo>
                    <a:lnTo>
                      <a:pt x="72" y="76"/>
                    </a:lnTo>
                    <a:lnTo>
                      <a:pt x="64" y="72"/>
                    </a:lnTo>
                    <a:lnTo>
                      <a:pt x="58" y="64"/>
                    </a:lnTo>
                    <a:lnTo>
                      <a:pt x="58" y="54"/>
                    </a:lnTo>
                    <a:lnTo>
                      <a:pt x="58" y="54"/>
                    </a:lnTo>
                    <a:lnTo>
                      <a:pt x="58" y="46"/>
                    </a:lnTo>
                    <a:lnTo>
                      <a:pt x="64" y="38"/>
                    </a:lnTo>
                    <a:lnTo>
                      <a:pt x="72" y="34"/>
                    </a:lnTo>
                    <a:lnTo>
                      <a:pt x="80" y="32"/>
                    </a:lnTo>
                    <a:lnTo>
                      <a:pt x="80" y="32"/>
                    </a:lnTo>
                    <a:lnTo>
                      <a:pt x="88" y="34"/>
                    </a:lnTo>
                    <a:lnTo>
                      <a:pt x="96" y="38"/>
                    </a:lnTo>
                    <a:lnTo>
                      <a:pt x="100" y="46"/>
                    </a:lnTo>
                    <a:lnTo>
                      <a:pt x="102" y="54"/>
                    </a:lnTo>
                    <a:lnTo>
                      <a:pt x="102" y="54"/>
                    </a:lnTo>
                    <a:lnTo>
                      <a:pt x="100" y="64"/>
                    </a:lnTo>
                    <a:lnTo>
                      <a:pt x="96" y="72"/>
                    </a:lnTo>
                    <a:lnTo>
                      <a:pt x="88" y="76"/>
                    </a:lnTo>
                    <a:lnTo>
                      <a:pt x="80" y="78"/>
                    </a:lnTo>
                    <a:lnTo>
                      <a:pt x="80" y="78"/>
                    </a:lnTo>
                    <a:close/>
                  </a:path>
                </a:pathLst>
              </a:custGeom>
              <a:solidFill>
                <a:srgbClr val="3BBBEA"/>
              </a:solidFill>
              <a:ln w="9525">
                <a:solidFill>
                  <a:srgbClr val="00B0F0"/>
                </a:solidFill>
                <a:round/>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sp>
            <p:nvSpPr>
              <p:cNvPr id="449" name="Freeform 103"/>
              <p:cNvSpPr>
                <a:spLocks/>
              </p:cNvSpPr>
              <p:nvPr/>
            </p:nvSpPr>
            <p:spPr bwMode="auto">
              <a:xfrm>
                <a:off x="10283185" y="2636380"/>
                <a:ext cx="734142" cy="386057"/>
              </a:xfrm>
              <a:custGeom>
                <a:avLst/>
                <a:gdLst/>
                <a:ahLst/>
                <a:cxnLst>
                  <a:cxn ang="0">
                    <a:pos x="228" y="96"/>
                  </a:cxn>
                  <a:cxn ang="0">
                    <a:pos x="126" y="4"/>
                  </a:cxn>
                  <a:cxn ang="0">
                    <a:pos x="126" y="4"/>
                  </a:cxn>
                  <a:cxn ang="0">
                    <a:pos x="122" y="2"/>
                  </a:cxn>
                  <a:cxn ang="0">
                    <a:pos x="116" y="0"/>
                  </a:cxn>
                  <a:cxn ang="0">
                    <a:pos x="110" y="2"/>
                  </a:cxn>
                  <a:cxn ang="0">
                    <a:pos x="106" y="4"/>
                  </a:cxn>
                  <a:cxn ang="0">
                    <a:pos x="4" y="96"/>
                  </a:cxn>
                  <a:cxn ang="0">
                    <a:pos x="4" y="96"/>
                  </a:cxn>
                  <a:cxn ang="0">
                    <a:pos x="2" y="102"/>
                  </a:cxn>
                  <a:cxn ang="0">
                    <a:pos x="0" y="108"/>
                  </a:cxn>
                  <a:cxn ang="0">
                    <a:pos x="0" y="112"/>
                  </a:cxn>
                  <a:cxn ang="0">
                    <a:pos x="4" y="118"/>
                  </a:cxn>
                  <a:cxn ang="0">
                    <a:pos x="4" y="118"/>
                  </a:cxn>
                  <a:cxn ang="0">
                    <a:pos x="4" y="118"/>
                  </a:cxn>
                  <a:cxn ang="0">
                    <a:pos x="8" y="122"/>
                  </a:cxn>
                  <a:cxn ang="0">
                    <a:pos x="14" y="122"/>
                  </a:cxn>
                  <a:cxn ang="0">
                    <a:pos x="14" y="122"/>
                  </a:cxn>
                  <a:cxn ang="0">
                    <a:pos x="20" y="122"/>
                  </a:cxn>
                  <a:cxn ang="0">
                    <a:pos x="24" y="120"/>
                  </a:cxn>
                  <a:cxn ang="0">
                    <a:pos x="116" y="36"/>
                  </a:cxn>
                  <a:cxn ang="0">
                    <a:pos x="206" y="120"/>
                  </a:cxn>
                  <a:cxn ang="0">
                    <a:pos x="206" y="120"/>
                  </a:cxn>
                  <a:cxn ang="0">
                    <a:pos x="212" y="122"/>
                  </a:cxn>
                  <a:cxn ang="0">
                    <a:pos x="218" y="122"/>
                  </a:cxn>
                  <a:cxn ang="0">
                    <a:pos x="224" y="122"/>
                  </a:cxn>
                  <a:cxn ang="0">
                    <a:pos x="228" y="118"/>
                  </a:cxn>
                  <a:cxn ang="0">
                    <a:pos x="228" y="118"/>
                  </a:cxn>
                  <a:cxn ang="0">
                    <a:pos x="232" y="112"/>
                  </a:cxn>
                  <a:cxn ang="0">
                    <a:pos x="232" y="108"/>
                  </a:cxn>
                  <a:cxn ang="0">
                    <a:pos x="230" y="102"/>
                  </a:cxn>
                  <a:cxn ang="0">
                    <a:pos x="228" y="96"/>
                  </a:cxn>
                  <a:cxn ang="0">
                    <a:pos x="228" y="96"/>
                  </a:cxn>
                </a:cxnLst>
                <a:rect l="0" t="0" r="r" b="b"/>
                <a:pathLst>
                  <a:path w="232" h="122">
                    <a:moveTo>
                      <a:pt x="228" y="96"/>
                    </a:moveTo>
                    <a:lnTo>
                      <a:pt x="126" y="4"/>
                    </a:lnTo>
                    <a:lnTo>
                      <a:pt x="126" y="4"/>
                    </a:lnTo>
                    <a:lnTo>
                      <a:pt x="122" y="2"/>
                    </a:lnTo>
                    <a:lnTo>
                      <a:pt x="116" y="0"/>
                    </a:lnTo>
                    <a:lnTo>
                      <a:pt x="110" y="2"/>
                    </a:lnTo>
                    <a:lnTo>
                      <a:pt x="106" y="4"/>
                    </a:lnTo>
                    <a:lnTo>
                      <a:pt x="4" y="96"/>
                    </a:lnTo>
                    <a:lnTo>
                      <a:pt x="4" y="96"/>
                    </a:lnTo>
                    <a:lnTo>
                      <a:pt x="2" y="102"/>
                    </a:lnTo>
                    <a:lnTo>
                      <a:pt x="0" y="108"/>
                    </a:lnTo>
                    <a:lnTo>
                      <a:pt x="0" y="112"/>
                    </a:lnTo>
                    <a:lnTo>
                      <a:pt x="4" y="118"/>
                    </a:lnTo>
                    <a:lnTo>
                      <a:pt x="4" y="118"/>
                    </a:lnTo>
                    <a:lnTo>
                      <a:pt x="4" y="118"/>
                    </a:lnTo>
                    <a:lnTo>
                      <a:pt x="8" y="122"/>
                    </a:lnTo>
                    <a:lnTo>
                      <a:pt x="14" y="122"/>
                    </a:lnTo>
                    <a:lnTo>
                      <a:pt x="14" y="122"/>
                    </a:lnTo>
                    <a:lnTo>
                      <a:pt x="20" y="122"/>
                    </a:lnTo>
                    <a:lnTo>
                      <a:pt x="24" y="120"/>
                    </a:lnTo>
                    <a:lnTo>
                      <a:pt x="116" y="36"/>
                    </a:lnTo>
                    <a:lnTo>
                      <a:pt x="206" y="120"/>
                    </a:lnTo>
                    <a:lnTo>
                      <a:pt x="206" y="120"/>
                    </a:lnTo>
                    <a:lnTo>
                      <a:pt x="212" y="122"/>
                    </a:lnTo>
                    <a:lnTo>
                      <a:pt x="218" y="122"/>
                    </a:lnTo>
                    <a:lnTo>
                      <a:pt x="224" y="122"/>
                    </a:lnTo>
                    <a:lnTo>
                      <a:pt x="228" y="118"/>
                    </a:lnTo>
                    <a:lnTo>
                      <a:pt x="228" y="118"/>
                    </a:lnTo>
                    <a:lnTo>
                      <a:pt x="232" y="112"/>
                    </a:lnTo>
                    <a:lnTo>
                      <a:pt x="232" y="108"/>
                    </a:lnTo>
                    <a:lnTo>
                      <a:pt x="230" y="102"/>
                    </a:lnTo>
                    <a:lnTo>
                      <a:pt x="228" y="96"/>
                    </a:lnTo>
                    <a:lnTo>
                      <a:pt x="228" y="96"/>
                    </a:lnTo>
                    <a:close/>
                  </a:path>
                </a:pathLst>
              </a:custGeom>
              <a:solidFill>
                <a:srgbClr val="3BBBEA"/>
              </a:solidFill>
              <a:ln w="9525">
                <a:solidFill>
                  <a:srgbClr val="00B0F0"/>
                </a:solidFill>
                <a:round/>
                <a:headEnd/>
                <a:tailEnd/>
              </a:ln>
            </p:spPr>
            <p:txBody>
              <a:bodyPr vert="horz" wrap="square" lIns="91416" tIns="45708" rIns="91416" bIns="45708" numCol="1" anchor="t" anchorCtr="0" compatLnSpc="1">
                <a:prstTxWarp prst="textNoShape">
                  <a:avLst/>
                </a:prstTxWarp>
              </a:bodyPr>
              <a:lstStyle/>
              <a:p>
                <a:endParaRPr lang="zh-CN" altLang="en-US" sz="1200">
                  <a:latin typeface="微软雅黑" panose="020B0503020204020204" pitchFamily="34" charset="-122"/>
                  <a:ea typeface="微软雅黑" panose="020B0503020204020204" pitchFamily="34" charset="-122"/>
                </a:endParaRPr>
              </a:p>
            </p:txBody>
          </p:sp>
        </p:grpSp>
        <p:sp>
          <p:nvSpPr>
            <p:cNvPr id="439" name="椭圆 438"/>
            <p:cNvSpPr/>
            <p:nvPr/>
          </p:nvSpPr>
          <p:spPr bwMode="auto">
            <a:xfrm>
              <a:off x="11088717" y="1595382"/>
              <a:ext cx="203444" cy="186415"/>
            </a:xfrm>
            <a:prstGeom prst="ellipse">
              <a:avLst/>
            </a:prstGeom>
            <a:no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1200">
                <a:latin typeface="微软雅黑" panose="020B0503020204020204" pitchFamily="34" charset="-122"/>
                <a:ea typeface="微软雅黑" panose="020B0503020204020204" pitchFamily="34" charset="-122"/>
              </a:endParaRPr>
            </a:p>
          </p:txBody>
        </p:sp>
        <p:cxnSp>
          <p:nvCxnSpPr>
            <p:cNvPr id="440" name="直接连接符 439"/>
            <p:cNvCxnSpPr>
              <a:stCxn id="439" idx="2"/>
              <a:endCxn id="434" idx="6"/>
            </p:cNvCxnSpPr>
            <p:nvPr/>
          </p:nvCxnSpPr>
          <p:spPr bwMode="auto">
            <a:xfrm flipH="1">
              <a:off x="10927664" y="1688589"/>
              <a:ext cx="161052" cy="38890"/>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 name="直接连接符 440"/>
            <p:cNvCxnSpPr/>
            <p:nvPr/>
          </p:nvCxnSpPr>
          <p:spPr bwMode="auto">
            <a:xfrm flipH="1">
              <a:off x="11114880" y="1771834"/>
              <a:ext cx="30078" cy="48288"/>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 name="直接连接符 441"/>
            <p:cNvCxnSpPr>
              <a:endCxn id="451" idx="0"/>
            </p:cNvCxnSpPr>
            <p:nvPr/>
          </p:nvCxnSpPr>
          <p:spPr bwMode="auto">
            <a:xfrm>
              <a:off x="11289354" y="1715100"/>
              <a:ext cx="101721" cy="139157"/>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3" name="直接连接符 442"/>
            <p:cNvCxnSpPr>
              <a:stCxn id="435" idx="6"/>
              <a:endCxn id="451" idx="3"/>
            </p:cNvCxnSpPr>
            <p:nvPr/>
          </p:nvCxnSpPr>
          <p:spPr bwMode="auto">
            <a:xfrm flipV="1">
              <a:off x="10916099" y="2013370"/>
              <a:ext cx="403050" cy="25087"/>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 name="直接连接符 443"/>
            <p:cNvCxnSpPr>
              <a:stCxn id="435" idx="0"/>
              <a:endCxn id="434" idx="4"/>
            </p:cNvCxnSpPr>
            <p:nvPr/>
          </p:nvCxnSpPr>
          <p:spPr bwMode="auto">
            <a:xfrm flipV="1">
              <a:off x="10814377" y="1820686"/>
              <a:ext cx="11566" cy="124563"/>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5" name="直接连接符 444"/>
            <p:cNvCxnSpPr/>
            <p:nvPr/>
          </p:nvCxnSpPr>
          <p:spPr bwMode="auto">
            <a:xfrm flipV="1">
              <a:off x="10904962" y="1950594"/>
              <a:ext cx="68175" cy="31317"/>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 name="直接连接符 445"/>
            <p:cNvCxnSpPr/>
            <p:nvPr/>
          </p:nvCxnSpPr>
          <p:spPr bwMode="auto">
            <a:xfrm>
              <a:off x="11156939" y="1900641"/>
              <a:ext cx="132416" cy="31055"/>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直接连接符 446"/>
            <p:cNvCxnSpPr>
              <a:endCxn id="436" idx="1"/>
            </p:cNvCxnSpPr>
            <p:nvPr/>
          </p:nvCxnSpPr>
          <p:spPr bwMode="auto">
            <a:xfrm>
              <a:off x="10898382" y="1787919"/>
              <a:ext cx="89000" cy="46922"/>
            </a:xfrm>
            <a:prstGeom prst="line">
              <a:avLst/>
            </a:prstGeom>
            <a:grpFill/>
            <a:ln w="952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4" name="Freeform 23"/>
          <p:cNvSpPr>
            <a:spLocks noEditPoints="1"/>
          </p:cNvSpPr>
          <p:nvPr/>
        </p:nvSpPr>
        <p:spPr bwMode="auto">
          <a:xfrm>
            <a:off x="9549469" y="3720094"/>
            <a:ext cx="312908" cy="202524"/>
          </a:xfrm>
          <a:custGeom>
            <a:avLst/>
            <a:gdLst>
              <a:gd name="T0" fmla="*/ 143 w 143"/>
              <a:gd name="T1" fmla="*/ 0 h 134"/>
              <a:gd name="T2" fmla="*/ 0 w 143"/>
              <a:gd name="T3" fmla="*/ 115 h 134"/>
              <a:gd name="T4" fmla="*/ 40 w 143"/>
              <a:gd name="T5" fmla="*/ 123 h 134"/>
              <a:gd name="T6" fmla="*/ 26 w 143"/>
              <a:gd name="T7" fmla="*/ 134 h 134"/>
              <a:gd name="T8" fmla="*/ 117 w 143"/>
              <a:gd name="T9" fmla="*/ 123 h 134"/>
              <a:gd name="T10" fmla="*/ 102 w 143"/>
              <a:gd name="T11" fmla="*/ 115 h 134"/>
              <a:gd name="T12" fmla="*/ 8 w 143"/>
              <a:gd name="T13" fmla="*/ 98 h 134"/>
              <a:gd name="T14" fmla="*/ 135 w 143"/>
              <a:gd name="T15" fmla="*/ 8 h 134"/>
              <a:gd name="T16" fmla="*/ 8 w 143"/>
              <a:gd name="T17" fmla="*/ 98 h 134"/>
              <a:gd name="T18" fmla="*/ 25 w 143"/>
              <a:gd name="T19" fmla="*/ 47 h 134"/>
              <a:gd name="T20" fmla="*/ 23 w 143"/>
              <a:gd name="T21" fmla="*/ 68 h 134"/>
              <a:gd name="T22" fmla="*/ 35 w 143"/>
              <a:gd name="T23" fmla="*/ 74 h 134"/>
              <a:gd name="T24" fmla="*/ 32 w 143"/>
              <a:gd name="T25" fmla="*/ 68 h 134"/>
              <a:gd name="T26" fmla="*/ 35 w 143"/>
              <a:gd name="T27" fmla="*/ 47 h 134"/>
              <a:gd name="T28" fmla="*/ 23 w 143"/>
              <a:gd name="T29" fmla="*/ 41 h 134"/>
              <a:gd name="T30" fmla="*/ 109 w 143"/>
              <a:gd name="T31" fmla="*/ 64 h 134"/>
              <a:gd name="T32" fmla="*/ 108 w 143"/>
              <a:gd name="T33" fmla="*/ 68 h 134"/>
              <a:gd name="T34" fmla="*/ 101 w 143"/>
              <a:gd name="T35" fmla="*/ 41 h 134"/>
              <a:gd name="T36" fmla="*/ 104 w 143"/>
              <a:gd name="T37" fmla="*/ 74 h 134"/>
              <a:gd name="T38" fmla="*/ 124 w 143"/>
              <a:gd name="T39" fmla="*/ 41 h 134"/>
              <a:gd name="T40" fmla="*/ 109 w 143"/>
              <a:gd name="T41" fmla="*/ 64 h 134"/>
              <a:gd name="T42" fmla="*/ 75 w 143"/>
              <a:gd name="T43" fmla="*/ 47 h 134"/>
              <a:gd name="T44" fmla="*/ 82 w 143"/>
              <a:gd name="T45" fmla="*/ 74 h 134"/>
              <a:gd name="T46" fmla="*/ 91 w 143"/>
              <a:gd name="T47" fmla="*/ 47 h 134"/>
              <a:gd name="T48" fmla="*/ 65 w 143"/>
              <a:gd name="T49" fmla="*/ 41 h 134"/>
              <a:gd name="T50" fmla="*/ 51 w 143"/>
              <a:gd name="T51" fmla="*/ 41 h 134"/>
              <a:gd name="T52" fmla="*/ 40 w 143"/>
              <a:gd name="T53" fmla="*/ 74 h 134"/>
              <a:gd name="T54" fmla="*/ 47 w 143"/>
              <a:gd name="T55" fmla="*/ 62 h 134"/>
              <a:gd name="T56" fmla="*/ 60 w 143"/>
              <a:gd name="T57" fmla="*/ 60 h 134"/>
              <a:gd name="T58" fmla="*/ 51 w 143"/>
              <a:gd name="T59" fmla="*/ 41 h 134"/>
              <a:gd name="T60" fmla="*/ 47 w 143"/>
              <a:gd name="T61" fmla="*/ 57 h 134"/>
              <a:gd name="T62" fmla="*/ 50 w 143"/>
              <a:gd name="T63" fmla="*/ 47 h 134"/>
              <a:gd name="T64" fmla="*/ 50 w 143"/>
              <a:gd name="T65"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34">
                <a:moveTo>
                  <a:pt x="143" y="115"/>
                </a:moveTo>
                <a:cubicBezTo>
                  <a:pt x="143" y="0"/>
                  <a:pt x="143" y="0"/>
                  <a:pt x="143" y="0"/>
                </a:cubicBezTo>
                <a:cubicBezTo>
                  <a:pt x="0" y="0"/>
                  <a:pt x="0" y="0"/>
                  <a:pt x="0" y="0"/>
                </a:cubicBezTo>
                <a:cubicBezTo>
                  <a:pt x="0" y="115"/>
                  <a:pt x="0" y="115"/>
                  <a:pt x="0" y="115"/>
                </a:cubicBezTo>
                <a:cubicBezTo>
                  <a:pt x="40" y="115"/>
                  <a:pt x="40" y="115"/>
                  <a:pt x="40" y="115"/>
                </a:cubicBezTo>
                <a:cubicBezTo>
                  <a:pt x="40" y="123"/>
                  <a:pt x="40" y="123"/>
                  <a:pt x="40" y="123"/>
                </a:cubicBezTo>
                <a:cubicBezTo>
                  <a:pt x="26" y="123"/>
                  <a:pt x="26" y="123"/>
                  <a:pt x="26" y="123"/>
                </a:cubicBezTo>
                <a:cubicBezTo>
                  <a:pt x="26" y="134"/>
                  <a:pt x="26" y="134"/>
                  <a:pt x="26" y="134"/>
                </a:cubicBezTo>
                <a:cubicBezTo>
                  <a:pt x="117" y="134"/>
                  <a:pt x="117" y="134"/>
                  <a:pt x="117" y="134"/>
                </a:cubicBezTo>
                <a:cubicBezTo>
                  <a:pt x="117" y="123"/>
                  <a:pt x="117" y="123"/>
                  <a:pt x="117" y="123"/>
                </a:cubicBezTo>
                <a:cubicBezTo>
                  <a:pt x="102" y="123"/>
                  <a:pt x="102" y="123"/>
                  <a:pt x="102" y="123"/>
                </a:cubicBezTo>
                <a:cubicBezTo>
                  <a:pt x="102" y="115"/>
                  <a:pt x="102" y="115"/>
                  <a:pt x="102" y="115"/>
                </a:cubicBezTo>
                <a:lnTo>
                  <a:pt x="143" y="115"/>
                </a:lnTo>
                <a:close/>
                <a:moveTo>
                  <a:pt x="8" y="98"/>
                </a:moveTo>
                <a:cubicBezTo>
                  <a:pt x="8" y="8"/>
                  <a:pt x="8" y="8"/>
                  <a:pt x="8" y="8"/>
                </a:cubicBezTo>
                <a:cubicBezTo>
                  <a:pt x="135" y="8"/>
                  <a:pt x="135" y="8"/>
                  <a:pt x="135" y="8"/>
                </a:cubicBezTo>
                <a:cubicBezTo>
                  <a:pt x="135" y="98"/>
                  <a:pt x="135" y="98"/>
                  <a:pt x="135" y="98"/>
                </a:cubicBezTo>
                <a:lnTo>
                  <a:pt x="8" y="98"/>
                </a:lnTo>
                <a:close/>
                <a:moveTo>
                  <a:pt x="23" y="47"/>
                </a:moveTo>
                <a:cubicBezTo>
                  <a:pt x="25" y="47"/>
                  <a:pt x="25" y="47"/>
                  <a:pt x="25" y="47"/>
                </a:cubicBezTo>
                <a:cubicBezTo>
                  <a:pt x="25" y="68"/>
                  <a:pt x="25" y="68"/>
                  <a:pt x="25" y="68"/>
                </a:cubicBezTo>
                <a:cubicBezTo>
                  <a:pt x="23" y="68"/>
                  <a:pt x="23" y="68"/>
                  <a:pt x="23" y="68"/>
                </a:cubicBezTo>
                <a:cubicBezTo>
                  <a:pt x="23" y="74"/>
                  <a:pt x="23" y="74"/>
                  <a:pt x="23" y="74"/>
                </a:cubicBezTo>
                <a:cubicBezTo>
                  <a:pt x="35" y="74"/>
                  <a:pt x="35" y="74"/>
                  <a:pt x="35" y="74"/>
                </a:cubicBezTo>
                <a:cubicBezTo>
                  <a:pt x="35" y="68"/>
                  <a:pt x="35" y="68"/>
                  <a:pt x="35" y="68"/>
                </a:cubicBezTo>
                <a:cubicBezTo>
                  <a:pt x="32" y="68"/>
                  <a:pt x="32" y="68"/>
                  <a:pt x="32" y="68"/>
                </a:cubicBezTo>
                <a:cubicBezTo>
                  <a:pt x="32" y="47"/>
                  <a:pt x="32" y="47"/>
                  <a:pt x="32" y="47"/>
                </a:cubicBezTo>
                <a:cubicBezTo>
                  <a:pt x="35" y="47"/>
                  <a:pt x="35" y="47"/>
                  <a:pt x="35" y="47"/>
                </a:cubicBezTo>
                <a:cubicBezTo>
                  <a:pt x="35" y="41"/>
                  <a:pt x="35" y="41"/>
                  <a:pt x="35" y="41"/>
                </a:cubicBezTo>
                <a:cubicBezTo>
                  <a:pt x="23" y="41"/>
                  <a:pt x="23" y="41"/>
                  <a:pt x="23" y="41"/>
                </a:cubicBezTo>
                <a:lnTo>
                  <a:pt x="23" y="47"/>
                </a:lnTo>
                <a:close/>
                <a:moveTo>
                  <a:pt x="109" y="64"/>
                </a:moveTo>
                <a:cubicBezTo>
                  <a:pt x="109" y="65"/>
                  <a:pt x="109" y="66"/>
                  <a:pt x="108" y="68"/>
                </a:cubicBezTo>
                <a:cubicBezTo>
                  <a:pt x="108" y="68"/>
                  <a:pt x="108" y="68"/>
                  <a:pt x="108" y="68"/>
                </a:cubicBezTo>
                <a:cubicBezTo>
                  <a:pt x="108" y="67"/>
                  <a:pt x="108" y="65"/>
                  <a:pt x="108" y="64"/>
                </a:cubicBezTo>
                <a:cubicBezTo>
                  <a:pt x="101" y="41"/>
                  <a:pt x="101" y="41"/>
                  <a:pt x="101" y="41"/>
                </a:cubicBezTo>
                <a:cubicBezTo>
                  <a:pt x="93" y="41"/>
                  <a:pt x="93" y="41"/>
                  <a:pt x="93" y="41"/>
                </a:cubicBezTo>
                <a:cubicBezTo>
                  <a:pt x="104" y="74"/>
                  <a:pt x="104" y="74"/>
                  <a:pt x="104" y="74"/>
                </a:cubicBezTo>
                <a:cubicBezTo>
                  <a:pt x="112" y="74"/>
                  <a:pt x="112" y="74"/>
                  <a:pt x="112" y="74"/>
                </a:cubicBezTo>
                <a:cubicBezTo>
                  <a:pt x="124" y="41"/>
                  <a:pt x="124" y="41"/>
                  <a:pt x="124" y="41"/>
                </a:cubicBezTo>
                <a:cubicBezTo>
                  <a:pt x="116" y="41"/>
                  <a:pt x="116" y="41"/>
                  <a:pt x="116" y="41"/>
                </a:cubicBezTo>
                <a:lnTo>
                  <a:pt x="109" y="64"/>
                </a:lnTo>
                <a:close/>
                <a:moveTo>
                  <a:pt x="65" y="47"/>
                </a:moveTo>
                <a:cubicBezTo>
                  <a:pt x="75" y="47"/>
                  <a:pt x="75" y="47"/>
                  <a:pt x="75" y="47"/>
                </a:cubicBezTo>
                <a:cubicBezTo>
                  <a:pt x="75" y="74"/>
                  <a:pt x="75" y="74"/>
                  <a:pt x="75" y="74"/>
                </a:cubicBezTo>
                <a:cubicBezTo>
                  <a:pt x="82" y="74"/>
                  <a:pt x="82" y="74"/>
                  <a:pt x="82" y="74"/>
                </a:cubicBezTo>
                <a:cubicBezTo>
                  <a:pt x="82" y="47"/>
                  <a:pt x="82" y="47"/>
                  <a:pt x="82" y="47"/>
                </a:cubicBezTo>
                <a:cubicBezTo>
                  <a:pt x="91" y="47"/>
                  <a:pt x="91" y="47"/>
                  <a:pt x="91" y="47"/>
                </a:cubicBezTo>
                <a:cubicBezTo>
                  <a:pt x="91" y="41"/>
                  <a:pt x="91" y="41"/>
                  <a:pt x="91" y="41"/>
                </a:cubicBezTo>
                <a:cubicBezTo>
                  <a:pt x="65" y="41"/>
                  <a:pt x="65" y="41"/>
                  <a:pt x="65" y="41"/>
                </a:cubicBezTo>
                <a:lnTo>
                  <a:pt x="65" y="47"/>
                </a:lnTo>
                <a:close/>
                <a:moveTo>
                  <a:pt x="51" y="41"/>
                </a:moveTo>
                <a:cubicBezTo>
                  <a:pt x="40" y="41"/>
                  <a:pt x="40" y="41"/>
                  <a:pt x="40" y="41"/>
                </a:cubicBezTo>
                <a:cubicBezTo>
                  <a:pt x="40" y="74"/>
                  <a:pt x="40" y="74"/>
                  <a:pt x="40" y="74"/>
                </a:cubicBezTo>
                <a:cubicBezTo>
                  <a:pt x="47" y="74"/>
                  <a:pt x="47" y="74"/>
                  <a:pt x="47" y="74"/>
                </a:cubicBezTo>
                <a:cubicBezTo>
                  <a:pt x="47" y="62"/>
                  <a:pt x="47" y="62"/>
                  <a:pt x="47" y="62"/>
                </a:cubicBezTo>
                <a:cubicBezTo>
                  <a:pt x="50" y="62"/>
                  <a:pt x="50" y="62"/>
                  <a:pt x="50" y="62"/>
                </a:cubicBezTo>
                <a:cubicBezTo>
                  <a:pt x="54" y="63"/>
                  <a:pt x="57" y="62"/>
                  <a:pt x="60" y="60"/>
                </a:cubicBezTo>
                <a:cubicBezTo>
                  <a:pt x="62" y="58"/>
                  <a:pt x="63" y="55"/>
                  <a:pt x="63" y="52"/>
                </a:cubicBezTo>
                <a:cubicBezTo>
                  <a:pt x="63" y="45"/>
                  <a:pt x="59" y="41"/>
                  <a:pt x="51" y="41"/>
                </a:cubicBezTo>
                <a:close/>
                <a:moveTo>
                  <a:pt x="50" y="57"/>
                </a:moveTo>
                <a:cubicBezTo>
                  <a:pt x="47" y="57"/>
                  <a:pt x="47" y="57"/>
                  <a:pt x="47" y="57"/>
                </a:cubicBezTo>
                <a:cubicBezTo>
                  <a:pt x="47" y="47"/>
                  <a:pt x="47" y="47"/>
                  <a:pt x="47" y="47"/>
                </a:cubicBezTo>
                <a:cubicBezTo>
                  <a:pt x="50" y="47"/>
                  <a:pt x="50" y="47"/>
                  <a:pt x="50" y="47"/>
                </a:cubicBezTo>
                <a:cubicBezTo>
                  <a:pt x="54" y="47"/>
                  <a:pt x="56" y="48"/>
                  <a:pt x="56" y="52"/>
                </a:cubicBezTo>
                <a:cubicBezTo>
                  <a:pt x="56" y="55"/>
                  <a:pt x="54" y="57"/>
                  <a:pt x="50" y="57"/>
                </a:cubicBezTo>
                <a:close/>
              </a:path>
            </a:pathLst>
          </a:custGeom>
          <a:solidFill>
            <a:srgbClr val="3BBBEA"/>
          </a:solidFill>
          <a:ln>
            <a:solidFill>
              <a:srgbClr val="00B0F0"/>
            </a:solidFill>
          </a:ln>
          <a:extLst/>
        </p:spPr>
        <p:txBody>
          <a:bodyPr vert="horz" wrap="square" lIns="68562" tIns="34281" rIns="68562" bIns="34281" numCol="1" anchor="t" anchorCtr="0" compatLnSpc="1">
            <a:prstTxWarp prst="textNoShape">
              <a:avLst/>
            </a:prstTxWarp>
          </a:bodyPr>
          <a:lstStyle/>
          <a:p>
            <a:endParaRPr lang="zh-CN" altLang="en-US" sz="1200">
              <a:solidFill>
                <a:srgbClr val="006CB4"/>
              </a:solidFill>
              <a:latin typeface="微软雅黑" panose="020B0503020204020204" pitchFamily="34" charset="-122"/>
              <a:ea typeface="微软雅黑" panose="020B0503020204020204" pitchFamily="34" charset="-122"/>
            </a:endParaRPr>
          </a:p>
        </p:txBody>
      </p:sp>
      <p:sp>
        <p:nvSpPr>
          <p:cNvPr id="455" name="文本框 2"/>
          <p:cNvSpPr txBox="1"/>
          <p:nvPr/>
        </p:nvSpPr>
        <p:spPr>
          <a:xfrm>
            <a:off x="8843133" y="3918833"/>
            <a:ext cx="703202"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游戏</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56" name="文本框 2"/>
          <p:cNvSpPr txBox="1"/>
          <p:nvPr/>
        </p:nvSpPr>
        <p:spPr>
          <a:xfrm>
            <a:off x="9341215" y="3924316"/>
            <a:ext cx="1057718"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媒体与娱乐</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63" name="文本框 462"/>
          <p:cNvSpPr txBox="1"/>
          <p:nvPr/>
        </p:nvSpPr>
        <p:spPr>
          <a:xfrm>
            <a:off x="1980526" y="4604563"/>
            <a:ext cx="2738239" cy="1815882"/>
          </a:xfrm>
          <a:prstGeom prst="rect">
            <a:avLst/>
          </a:prstGeom>
          <a:noFill/>
          <a:ln>
            <a:solidFill>
              <a:srgbClr val="A6A6A6"/>
            </a:solidFill>
          </a:ln>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社区建设</a:t>
            </a:r>
            <a:endParaRPr lang="en-US" altLang="zh-CN" sz="1600" b="1"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鲲鹏社区为客户、伙伴、开发者提供丰富的资源和开放、平等的交流空间：</a:t>
            </a:r>
            <a:endParaRPr lang="en-US" altLang="zh-CN" sz="1200" dirty="0" smtClean="0">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pPr marL="571500" indent="-571500">
              <a:buFont typeface="Arial" panose="020B0604020202020204" pitchFamily="34" charset="0"/>
              <a:buChar char="•"/>
            </a:pP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               鲲鹏论坛二维码</a:t>
            </a:r>
            <a:endParaRPr lang="en-US" altLang="zh-CN" sz="1200" dirty="0" smtClean="0">
              <a:latin typeface="微软雅黑" panose="020B0503020204020204" pitchFamily="34" charset="-122"/>
              <a:ea typeface="微软雅黑" panose="020B0503020204020204" pitchFamily="34" charset="-122"/>
            </a:endParaRPr>
          </a:p>
        </p:txBody>
      </p:sp>
      <p:pic>
        <p:nvPicPr>
          <p:cNvPr id="464" name="图片 463"/>
          <p:cNvPicPr>
            <a:picLocks noChangeAspect="1"/>
          </p:cNvPicPr>
          <p:nvPr/>
        </p:nvPicPr>
        <p:blipFill>
          <a:blip r:embed="rId6"/>
          <a:stretch>
            <a:fillRect/>
          </a:stretch>
        </p:blipFill>
        <p:spPr>
          <a:xfrm>
            <a:off x="2867860" y="5375088"/>
            <a:ext cx="830092" cy="747476"/>
          </a:xfrm>
          <a:prstGeom prst="rect">
            <a:avLst/>
          </a:prstGeom>
        </p:spPr>
      </p:pic>
    </p:spTree>
    <p:extLst>
      <p:ext uri="{BB962C8B-B14F-4D97-AF65-F5344CB8AC3E}">
        <p14:creationId xmlns:p14="http://schemas.microsoft.com/office/powerpoint/2010/main" val="848342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文本框 157"/>
          <p:cNvSpPr txBox="1"/>
          <p:nvPr/>
        </p:nvSpPr>
        <p:spPr>
          <a:xfrm>
            <a:off x="1759182" y="5759848"/>
            <a:ext cx="2184645" cy="276927"/>
          </a:xfrm>
          <a:prstGeom prst="rect">
            <a:avLst/>
          </a:prstGeom>
          <a:noFill/>
        </p:spPr>
        <p:txBody>
          <a:bodyPr wrap="none" rtlCol="0">
            <a:spAutoFit/>
          </a:bodyPr>
          <a:lstStyle/>
          <a:p>
            <a:r>
              <a:rPr lang="zh-CN" altLang="en-US" sz="1200" dirty="0">
                <a:latin typeface="+mn-ea"/>
                <a:ea typeface="+mn-ea"/>
              </a:rPr>
              <a:t>注：应用移植专业服务待上线</a:t>
            </a:r>
          </a:p>
        </p:txBody>
      </p:sp>
      <p:grpSp>
        <p:nvGrpSpPr>
          <p:cNvPr id="174" name="组合 173"/>
          <p:cNvGrpSpPr/>
          <p:nvPr/>
        </p:nvGrpSpPr>
        <p:grpSpPr>
          <a:xfrm>
            <a:off x="7192035" y="1268927"/>
            <a:ext cx="3977739" cy="4328104"/>
            <a:chOff x="6889675" y="1368849"/>
            <a:chExt cx="5271244" cy="4597793"/>
          </a:xfrm>
        </p:grpSpPr>
        <p:sp>
          <p:nvSpPr>
            <p:cNvPr id="124" name="文本框 123"/>
            <p:cNvSpPr txBox="1"/>
            <p:nvPr/>
          </p:nvSpPr>
          <p:spPr>
            <a:xfrm>
              <a:off x="7157821" y="1368849"/>
              <a:ext cx="5003098" cy="2958938"/>
            </a:xfrm>
            <a:prstGeom prst="rect">
              <a:avLst/>
            </a:prstGeom>
            <a:noFill/>
          </p:spPr>
          <p:txBody>
            <a:bodyPr wrap="none" rtlCol="0">
              <a:spAutoFit/>
            </a:bodyPr>
            <a:lstStyle/>
            <a:p>
              <a:pPr>
                <a:lnSpc>
                  <a:spcPct val="250000"/>
                </a:lnSpc>
              </a:pPr>
              <a:r>
                <a:rPr lang="zh-CN" altLang="en-US" sz="1400" dirty="0" smtClean="0">
                  <a:latin typeface="+mn-ea"/>
                  <a:ea typeface="+mn-ea"/>
                </a:rPr>
                <a:t>提供应用移植咨询，方案设计实施等专业服务</a:t>
              </a:r>
            </a:p>
            <a:p>
              <a:pPr>
                <a:lnSpc>
                  <a:spcPct val="250000"/>
                </a:lnSpc>
              </a:pPr>
              <a:r>
                <a:rPr lang="zh-CN" altLang="en-US" sz="1400" dirty="0" smtClean="0">
                  <a:latin typeface="+mn-ea"/>
                  <a:ea typeface="+mn-ea"/>
                </a:rPr>
                <a:t>建设华为鲲鹏</a:t>
              </a:r>
              <a:r>
                <a:rPr lang="zh-CN" altLang="en-US" sz="1400" dirty="0">
                  <a:latin typeface="+mn-ea"/>
                  <a:ea typeface="+mn-ea"/>
                </a:rPr>
                <a:t>社区：</a:t>
              </a:r>
              <a:endParaRPr lang="en-US" altLang="zh-CN" sz="1400" dirty="0">
                <a:latin typeface="+mn-ea"/>
                <a:ea typeface="+mn-ea"/>
              </a:endParaRPr>
            </a:p>
            <a:p>
              <a:pPr marL="285664" indent="-285664">
                <a:lnSpc>
                  <a:spcPct val="250000"/>
                </a:lnSpc>
                <a:buFont typeface="Arial" panose="020B0604020202020204" pitchFamily="34" charset="0"/>
                <a:buChar char="•"/>
              </a:pPr>
              <a:r>
                <a:rPr lang="zh-CN" altLang="en-US" sz="1400" dirty="0">
                  <a:latin typeface="+mn-ea"/>
                  <a:ea typeface="+mn-ea"/>
                </a:rPr>
                <a:t>提供常用开源软件包的移植指南</a:t>
              </a:r>
              <a:endParaRPr lang="en-US" altLang="zh-CN" sz="1400" dirty="0">
                <a:latin typeface="+mn-ea"/>
                <a:ea typeface="+mn-ea"/>
              </a:endParaRPr>
            </a:p>
            <a:p>
              <a:pPr marL="285664" indent="-285664">
                <a:lnSpc>
                  <a:spcPct val="250000"/>
                </a:lnSpc>
                <a:buFont typeface="Arial" panose="020B0604020202020204" pitchFamily="34" charset="0"/>
                <a:buChar char="•"/>
              </a:pPr>
              <a:r>
                <a:rPr lang="zh-CN" altLang="en-US" sz="1400" dirty="0">
                  <a:latin typeface="+mn-ea"/>
                  <a:ea typeface="+mn-ea"/>
                </a:rPr>
                <a:t>为合作伙伴和</a:t>
              </a:r>
              <a:r>
                <a:rPr lang="zh-CN" altLang="en-US" sz="1200" dirty="0">
                  <a:latin typeface="+mn-ea"/>
                  <a:ea typeface="+mn-ea"/>
                </a:rPr>
                <a:t>开发</a:t>
              </a:r>
              <a:r>
                <a:rPr lang="zh-CN" altLang="en-US" sz="1400" dirty="0">
                  <a:latin typeface="+mn-ea"/>
                  <a:ea typeface="+mn-ea"/>
                </a:rPr>
                <a:t>者提供软件包应用市场</a:t>
              </a:r>
              <a:endParaRPr lang="en-US" altLang="zh-CN" sz="1400" dirty="0">
                <a:latin typeface="+mn-ea"/>
                <a:ea typeface="+mn-ea"/>
              </a:endParaRPr>
            </a:p>
            <a:p>
              <a:pPr marL="285664" indent="-285664">
                <a:lnSpc>
                  <a:spcPct val="250000"/>
                </a:lnSpc>
                <a:buFont typeface="Arial" panose="020B0604020202020204" pitchFamily="34" charset="0"/>
                <a:buChar char="•"/>
              </a:pPr>
              <a:r>
                <a:rPr lang="zh-CN" altLang="en-US" sz="1400" dirty="0" smtClean="0">
                  <a:latin typeface="+mn-ea"/>
                  <a:ea typeface="+mn-ea"/>
                </a:rPr>
                <a:t>建设华为鲲鹏</a:t>
              </a:r>
              <a:r>
                <a:rPr lang="zh-CN" altLang="en-US" sz="1400" dirty="0">
                  <a:latin typeface="+mn-ea"/>
                  <a:ea typeface="+mn-ea"/>
                </a:rPr>
                <a:t>云服务软件移植</a:t>
              </a:r>
              <a:r>
                <a:rPr lang="zh-CN" altLang="en-US" sz="1400" dirty="0" smtClean="0">
                  <a:latin typeface="+mn-ea"/>
                  <a:ea typeface="+mn-ea"/>
                </a:rPr>
                <a:t>知识库</a:t>
              </a:r>
              <a:endParaRPr lang="en-US" altLang="zh-CN" sz="1400" dirty="0">
                <a:latin typeface="+mn-ea"/>
                <a:ea typeface="+mn-ea"/>
              </a:endParaRPr>
            </a:p>
          </p:txBody>
        </p:sp>
        <p:sp>
          <p:nvSpPr>
            <p:cNvPr id="162" name="椭圆 161"/>
            <p:cNvSpPr/>
            <p:nvPr/>
          </p:nvSpPr>
          <p:spPr>
            <a:xfrm>
              <a:off x="6937736" y="5714642"/>
              <a:ext cx="327819"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1</a:t>
              </a:r>
              <a:endParaRPr lang="zh-CN" altLang="en-US" sz="1600" b="1" kern="0" dirty="0">
                <a:solidFill>
                  <a:srgbClr val="FFFFFF"/>
                </a:solidFill>
                <a:latin typeface="+mn-ea"/>
                <a:ea typeface="+mn-ea"/>
              </a:endParaRPr>
            </a:p>
          </p:txBody>
        </p:sp>
        <p:sp>
          <p:nvSpPr>
            <p:cNvPr id="163" name="椭圆 162"/>
            <p:cNvSpPr/>
            <p:nvPr/>
          </p:nvSpPr>
          <p:spPr>
            <a:xfrm>
              <a:off x="6927707" y="5079489"/>
              <a:ext cx="317155"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2</a:t>
              </a:r>
              <a:endParaRPr lang="zh-CN" altLang="en-US" sz="1600" b="1" kern="0" dirty="0">
                <a:solidFill>
                  <a:srgbClr val="FFFFFF"/>
                </a:solidFill>
                <a:latin typeface="+mn-ea"/>
                <a:ea typeface="+mn-ea"/>
              </a:endParaRPr>
            </a:p>
          </p:txBody>
        </p:sp>
        <p:sp>
          <p:nvSpPr>
            <p:cNvPr id="164" name="椭圆 163"/>
            <p:cNvSpPr/>
            <p:nvPr/>
          </p:nvSpPr>
          <p:spPr>
            <a:xfrm>
              <a:off x="6902111" y="1790133"/>
              <a:ext cx="316421"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4</a:t>
              </a:r>
              <a:endParaRPr lang="zh-CN" altLang="en-US" sz="1600" b="1" kern="0" dirty="0">
                <a:solidFill>
                  <a:srgbClr val="FFFFFF"/>
                </a:solidFill>
                <a:latin typeface="+mn-ea"/>
                <a:ea typeface="+mn-ea"/>
              </a:endParaRPr>
            </a:p>
          </p:txBody>
        </p:sp>
        <p:sp>
          <p:nvSpPr>
            <p:cNvPr id="173" name="椭圆 172"/>
            <p:cNvSpPr/>
            <p:nvPr/>
          </p:nvSpPr>
          <p:spPr>
            <a:xfrm>
              <a:off x="6889675" y="2277666"/>
              <a:ext cx="355187" cy="252000"/>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3</a:t>
              </a:r>
              <a:endParaRPr lang="zh-CN" altLang="en-US" sz="1600" b="1" kern="0" dirty="0">
                <a:solidFill>
                  <a:srgbClr val="FFFFFF"/>
                </a:solidFill>
                <a:latin typeface="+mn-ea"/>
                <a:ea typeface="+mn-ea"/>
              </a:endParaRPr>
            </a:p>
          </p:txBody>
        </p:sp>
      </p:grpSp>
      <p:pic>
        <p:nvPicPr>
          <p:cNvPr id="108" name="Picture 19" descr="\\Bchief-sever180\共享\华为\2016\6月\D-201606417-金融营销材料设计-刘泉\文件\link\组 26.png"/>
          <p:cNvPicPr>
            <a:picLocks noChangeAspect="1" noChangeArrowheads="1"/>
          </p:cNvPicPr>
          <p:nvPr/>
        </p:nvPicPr>
        <p:blipFill>
          <a:blip r:embed="rId3" cstate="print">
            <a:duotone>
              <a:prstClr val="black"/>
              <a:schemeClr val="accent5">
                <a:tint val="45000"/>
                <a:satMod val="400000"/>
              </a:schemeClr>
            </a:duotone>
          </a:blip>
          <a:stretch>
            <a:fillRect/>
          </a:stretch>
        </p:blipFill>
        <p:spPr bwMode="auto">
          <a:xfrm rot="16200000">
            <a:off x="4089868" y="3015244"/>
            <a:ext cx="2621054" cy="501970"/>
          </a:xfrm>
          <a:prstGeom prst="rect">
            <a:avLst/>
          </a:prstGeom>
          <a:noFill/>
          <a:ln>
            <a:noFill/>
          </a:ln>
        </p:spPr>
      </p:pic>
      <p:sp>
        <p:nvSpPr>
          <p:cNvPr id="151" name="Text Box 9"/>
          <p:cNvSpPr txBox="1">
            <a:spLocks noChangeArrowheads="1"/>
          </p:cNvSpPr>
          <p:nvPr/>
        </p:nvSpPr>
        <p:spPr bwMode="gray">
          <a:xfrm>
            <a:off x="1027408" y="4650358"/>
            <a:ext cx="4262624" cy="39343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defPPr>
              <a:defRPr lang="zh-CN"/>
            </a:defPPr>
            <a:lvl1pPr marR="0" lvl="0" indent="0" algn="ctr" defTabSz="801688" fontAlgn="auto">
              <a:lnSpc>
                <a:spcPct val="100000"/>
              </a:lnSpc>
              <a:spcBef>
                <a:spcPts val="0"/>
              </a:spcBef>
              <a:spcAft>
                <a:spcPts val="0"/>
              </a:spcAft>
              <a:buClrTx/>
              <a:buSzTx/>
              <a:buFontTx/>
              <a:buNone/>
              <a:tabLst/>
              <a:defRPr kumimoji="0" sz="800" b="0" i="0" u="none" strike="noStrike" kern="0" cap="none" spc="0" normalizeH="0" baseline="0">
                <a:ln>
                  <a:noFill/>
                </a:ln>
                <a:solidFill>
                  <a:srgbClr val="1D1D1A"/>
                </a:solidFill>
                <a:effectLst/>
                <a:uLnTx/>
                <a:uFillTx/>
                <a:latin typeface="微软雅黑" panose="020B0503020204020204" pitchFamily="34" charset="-122"/>
                <a:ea typeface="微软雅黑" panose="020B0503020204020204" pitchFamily="34" charset="-122"/>
              </a:defRPr>
            </a:lvl1pPr>
          </a:lstStyle>
          <a:p>
            <a:r>
              <a:rPr lang="en-US" altLang="zh-CN" sz="1200" dirty="0">
                <a:latin typeface="+mn-ea"/>
                <a:ea typeface="+mn-ea"/>
              </a:rPr>
              <a:t>Kunpeng.huaweicloud.com</a:t>
            </a:r>
          </a:p>
          <a:p>
            <a:r>
              <a:rPr lang="zh-CN" altLang="en-US" sz="1200" dirty="0" smtClean="0">
                <a:latin typeface="+mn-ea"/>
                <a:ea typeface="+mn-ea"/>
              </a:rPr>
              <a:t>华为鲲鹏</a:t>
            </a:r>
            <a:r>
              <a:rPr lang="zh-CN" altLang="en-US" sz="1200" dirty="0">
                <a:latin typeface="+mn-ea"/>
                <a:ea typeface="+mn-ea"/>
              </a:rPr>
              <a:t>社区</a:t>
            </a:r>
            <a:endParaRPr lang="en-US" altLang="zh-CN" sz="1200" dirty="0">
              <a:latin typeface="+mn-ea"/>
              <a:ea typeface="+mn-ea"/>
            </a:endParaRPr>
          </a:p>
        </p:txBody>
      </p:sp>
      <p:sp>
        <p:nvSpPr>
          <p:cNvPr id="49" name="矩形 48"/>
          <p:cNvSpPr/>
          <p:nvPr/>
        </p:nvSpPr>
        <p:spPr bwMode="auto">
          <a:xfrm>
            <a:off x="1008061" y="4407531"/>
            <a:ext cx="522433" cy="1968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fontAlgn="auto">
              <a:spcBef>
                <a:spcPts val="0"/>
              </a:spcBef>
              <a:spcAft>
                <a:spcPts val="0"/>
              </a:spcAft>
              <a:defRPr/>
            </a:pPr>
            <a:r>
              <a:rPr lang="en-US" altLang="zh-CN" sz="1200" kern="0" dirty="0">
                <a:solidFill>
                  <a:srgbClr val="1D1D1A"/>
                </a:solidFill>
                <a:latin typeface="+mn-ea"/>
                <a:ea typeface="+mn-ea"/>
              </a:rPr>
              <a:t>HCC</a:t>
            </a:r>
            <a:endParaRPr lang="zh-CN" altLang="en-US" sz="1200" kern="0" dirty="0">
              <a:solidFill>
                <a:srgbClr val="1D1D1A"/>
              </a:solidFill>
              <a:latin typeface="+mn-ea"/>
              <a:ea typeface="+mn-ea"/>
            </a:endParaRPr>
          </a:p>
        </p:txBody>
      </p:sp>
      <p:sp>
        <p:nvSpPr>
          <p:cNvPr id="50" name="矩形 49"/>
          <p:cNvSpPr/>
          <p:nvPr/>
        </p:nvSpPr>
        <p:spPr bwMode="auto">
          <a:xfrm>
            <a:off x="1008061" y="3457356"/>
            <a:ext cx="557831" cy="2003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err="1">
                <a:solidFill>
                  <a:srgbClr val="1D1D1A"/>
                </a:solidFill>
                <a:latin typeface="+mn-ea"/>
                <a:ea typeface="+mn-ea"/>
              </a:rPr>
              <a:t>jdk</a:t>
            </a:r>
            <a:endParaRPr lang="zh-CN" altLang="en-US" sz="1200" kern="0" dirty="0">
              <a:solidFill>
                <a:srgbClr val="1D1D1A"/>
              </a:solidFill>
              <a:latin typeface="+mn-ea"/>
              <a:ea typeface="+mn-ea"/>
            </a:endParaRPr>
          </a:p>
        </p:txBody>
      </p:sp>
      <p:sp>
        <p:nvSpPr>
          <p:cNvPr id="51" name="矩形 50"/>
          <p:cNvSpPr/>
          <p:nvPr/>
        </p:nvSpPr>
        <p:spPr bwMode="auto">
          <a:xfrm>
            <a:off x="1590495" y="3457356"/>
            <a:ext cx="682049" cy="21882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a:solidFill>
                  <a:srgbClr val="1D1D1A"/>
                </a:solidFill>
                <a:latin typeface="+mn-ea"/>
                <a:ea typeface="+mn-ea"/>
              </a:rPr>
              <a:t>PHP</a:t>
            </a:r>
            <a:endParaRPr lang="zh-CN" altLang="en-US" sz="1200" kern="0" dirty="0">
              <a:solidFill>
                <a:srgbClr val="1D1D1A"/>
              </a:solidFill>
              <a:latin typeface="+mn-ea"/>
              <a:ea typeface="+mn-ea"/>
            </a:endParaRPr>
          </a:p>
        </p:txBody>
      </p:sp>
      <p:sp>
        <p:nvSpPr>
          <p:cNvPr id="52" name="矩形 51"/>
          <p:cNvSpPr/>
          <p:nvPr/>
        </p:nvSpPr>
        <p:spPr bwMode="auto">
          <a:xfrm>
            <a:off x="1008061" y="4168822"/>
            <a:ext cx="619382" cy="20791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a:solidFill>
                  <a:srgbClr val="1D1D1A"/>
                </a:solidFill>
                <a:latin typeface="+mn-ea"/>
                <a:ea typeface="+mn-ea"/>
              </a:rPr>
              <a:t>GCC</a:t>
            </a:r>
            <a:endParaRPr lang="zh-CN" altLang="en-US" sz="1200" kern="0" dirty="0">
              <a:solidFill>
                <a:srgbClr val="1D1D1A"/>
              </a:solidFill>
              <a:latin typeface="+mn-ea"/>
              <a:ea typeface="+mn-ea"/>
            </a:endParaRPr>
          </a:p>
        </p:txBody>
      </p:sp>
      <p:sp>
        <p:nvSpPr>
          <p:cNvPr id="53" name="矩形 52"/>
          <p:cNvSpPr/>
          <p:nvPr/>
        </p:nvSpPr>
        <p:spPr bwMode="auto">
          <a:xfrm>
            <a:off x="1654535" y="4168823"/>
            <a:ext cx="564764" cy="20791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a:solidFill>
                  <a:srgbClr val="1D1D1A"/>
                </a:solidFill>
                <a:latin typeface="+mn-ea"/>
                <a:ea typeface="+mn-ea"/>
              </a:rPr>
              <a:t>ICC</a:t>
            </a:r>
            <a:endParaRPr lang="zh-CN" altLang="en-US" sz="1200" kern="0" dirty="0">
              <a:solidFill>
                <a:srgbClr val="1D1D1A"/>
              </a:solidFill>
              <a:latin typeface="+mn-ea"/>
              <a:ea typeface="+mn-ea"/>
            </a:endParaRPr>
          </a:p>
        </p:txBody>
      </p:sp>
      <p:sp>
        <p:nvSpPr>
          <p:cNvPr id="54" name="矩形 53"/>
          <p:cNvSpPr/>
          <p:nvPr/>
        </p:nvSpPr>
        <p:spPr bwMode="auto">
          <a:xfrm>
            <a:off x="1544520" y="4407530"/>
            <a:ext cx="674780" cy="19683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fontAlgn="auto">
              <a:spcBef>
                <a:spcPts val="0"/>
              </a:spcBef>
              <a:spcAft>
                <a:spcPts val="0"/>
              </a:spcAft>
              <a:defRPr/>
            </a:pPr>
            <a:r>
              <a:rPr lang="en-US" altLang="zh-CN" sz="1200" kern="0" dirty="0" smtClean="0">
                <a:solidFill>
                  <a:srgbClr val="1D1D1A"/>
                </a:solidFill>
                <a:latin typeface="+mn-ea"/>
                <a:ea typeface="+mn-ea"/>
              </a:rPr>
              <a:t>ARM2x86</a:t>
            </a:r>
            <a:endParaRPr lang="zh-CN" altLang="en-US" sz="1200" kern="0" dirty="0">
              <a:solidFill>
                <a:srgbClr val="1D1D1A"/>
              </a:solidFill>
              <a:latin typeface="+mn-ea"/>
              <a:ea typeface="+mn-ea"/>
            </a:endParaRPr>
          </a:p>
        </p:txBody>
      </p:sp>
      <p:sp>
        <p:nvSpPr>
          <p:cNvPr id="55" name="矩形 54"/>
          <p:cNvSpPr/>
          <p:nvPr/>
        </p:nvSpPr>
        <p:spPr bwMode="auto">
          <a:xfrm>
            <a:off x="1008060" y="3696064"/>
            <a:ext cx="713629" cy="23222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a:solidFill>
                  <a:srgbClr val="1D1D1A"/>
                </a:solidFill>
                <a:latin typeface="+mn-ea"/>
                <a:ea typeface="+mn-ea"/>
              </a:rPr>
              <a:t>Python</a:t>
            </a:r>
            <a:endParaRPr lang="zh-CN" altLang="en-US" sz="1200" kern="0" dirty="0">
              <a:solidFill>
                <a:srgbClr val="1D1D1A"/>
              </a:solidFill>
              <a:latin typeface="+mn-ea"/>
              <a:ea typeface="+mn-ea"/>
            </a:endParaRPr>
          </a:p>
        </p:txBody>
      </p:sp>
      <p:sp>
        <p:nvSpPr>
          <p:cNvPr id="56" name="矩形 55"/>
          <p:cNvSpPr/>
          <p:nvPr/>
        </p:nvSpPr>
        <p:spPr bwMode="auto">
          <a:xfrm>
            <a:off x="1780418" y="3697798"/>
            <a:ext cx="464554" cy="21709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sp>
        <p:nvSpPr>
          <p:cNvPr id="57" name="矩形 56"/>
          <p:cNvSpPr/>
          <p:nvPr/>
        </p:nvSpPr>
        <p:spPr bwMode="auto">
          <a:xfrm>
            <a:off x="1008061" y="2034427"/>
            <a:ext cx="557831" cy="20039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fontAlgn="auto">
              <a:spcBef>
                <a:spcPts val="0"/>
              </a:spcBef>
              <a:spcAft>
                <a:spcPts val="0"/>
              </a:spcAft>
              <a:defRPr/>
            </a:pPr>
            <a:r>
              <a:rPr lang="en-US" altLang="zh-CN" sz="1200" kern="0" dirty="0">
                <a:solidFill>
                  <a:srgbClr val="1D1D1A"/>
                </a:solidFill>
                <a:latin typeface="+mn-ea"/>
                <a:ea typeface="+mn-ea"/>
              </a:rPr>
              <a:t>MPI</a:t>
            </a:r>
            <a:endParaRPr lang="zh-CN" altLang="en-US" sz="1200" kern="0" dirty="0">
              <a:solidFill>
                <a:srgbClr val="1D1D1A"/>
              </a:solidFill>
              <a:latin typeface="+mn-ea"/>
              <a:ea typeface="+mn-ea"/>
            </a:endParaRPr>
          </a:p>
        </p:txBody>
      </p:sp>
      <p:sp>
        <p:nvSpPr>
          <p:cNvPr id="58" name="矩形 57"/>
          <p:cNvSpPr/>
          <p:nvPr/>
        </p:nvSpPr>
        <p:spPr bwMode="auto">
          <a:xfrm>
            <a:off x="1028732" y="2254682"/>
            <a:ext cx="1268630" cy="25715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zh-CN" altLang="en-US" sz="1200" kern="0" dirty="0">
                <a:solidFill>
                  <a:srgbClr val="1D1D1A"/>
                </a:solidFill>
                <a:latin typeface="+mn-ea"/>
                <a:ea typeface="+mn-ea"/>
              </a:rPr>
              <a:t>性能原生库</a:t>
            </a:r>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sp>
        <p:nvSpPr>
          <p:cNvPr id="59" name="矩形 58"/>
          <p:cNvSpPr/>
          <p:nvPr/>
        </p:nvSpPr>
        <p:spPr bwMode="auto">
          <a:xfrm>
            <a:off x="1027407" y="2735492"/>
            <a:ext cx="653210" cy="22881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a:solidFill>
                  <a:srgbClr val="1D1D1A"/>
                </a:solidFill>
                <a:latin typeface="+mn-ea"/>
                <a:ea typeface="+mn-ea"/>
              </a:rPr>
              <a:t>DPDK</a:t>
            </a:r>
            <a:endParaRPr lang="zh-CN" altLang="en-US" sz="1200" kern="0" dirty="0">
              <a:solidFill>
                <a:srgbClr val="1D1D1A"/>
              </a:solidFill>
              <a:latin typeface="+mn-ea"/>
              <a:ea typeface="+mn-ea"/>
            </a:endParaRPr>
          </a:p>
        </p:txBody>
      </p:sp>
      <p:sp>
        <p:nvSpPr>
          <p:cNvPr id="60" name="矩形 59"/>
          <p:cNvSpPr/>
          <p:nvPr/>
        </p:nvSpPr>
        <p:spPr bwMode="auto">
          <a:xfrm>
            <a:off x="1713826" y="2737190"/>
            <a:ext cx="550855" cy="20077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zh-CN" altLang="en-US" sz="1200" kern="0" dirty="0">
                <a:solidFill>
                  <a:srgbClr val="1D1D1A"/>
                </a:solidFill>
                <a:latin typeface="+mn-ea"/>
                <a:ea typeface="+mn-ea"/>
              </a:rPr>
              <a:t>压缩</a:t>
            </a:r>
          </a:p>
        </p:txBody>
      </p:sp>
      <p:sp>
        <p:nvSpPr>
          <p:cNvPr id="61" name="矩形 60"/>
          <p:cNvSpPr/>
          <p:nvPr/>
        </p:nvSpPr>
        <p:spPr bwMode="auto">
          <a:xfrm>
            <a:off x="1008063" y="2984599"/>
            <a:ext cx="557830" cy="21841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err="1">
                <a:solidFill>
                  <a:srgbClr val="1D1D1A"/>
                </a:solidFill>
                <a:latin typeface="+mn-ea"/>
                <a:ea typeface="+mn-ea"/>
              </a:rPr>
              <a:t>libc</a:t>
            </a:r>
            <a:endParaRPr lang="zh-CN" altLang="en-US" sz="1200" kern="0" dirty="0">
              <a:solidFill>
                <a:srgbClr val="1D1D1A"/>
              </a:solidFill>
              <a:latin typeface="+mn-ea"/>
              <a:ea typeface="+mn-ea"/>
            </a:endParaRPr>
          </a:p>
        </p:txBody>
      </p:sp>
      <p:sp>
        <p:nvSpPr>
          <p:cNvPr id="62" name="矩形 61"/>
          <p:cNvSpPr/>
          <p:nvPr/>
        </p:nvSpPr>
        <p:spPr bwMode="auto">
          <a:xfrm>
            <a:off x="1594963" y="2993121"/>
            <a:ext cx="689365" cy="212133"/>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zh-CN" altLang="en-US" sz="1200" kern="0" dirty="0">
                <a:solidFill>
                  <a:srgbClr val="1D1D1A"/>
                </a:solidFill>
                <a:latin typeface="+mn-ea"/>
                <a:ea typeface="+mn-ea"/>
              </a:rPr>
              <a:t>加密</a:t>
            </a:r>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sp>
        <p:nvSpPr>
          <p:cNvPr id="78" name="文本框 77"/>
          <p:cNvSpPr txBox="1"/>
          <p:nvPr/>
        </p:nvSpPr>
        <p:spPr>
          <a:xfrm>
            <a:off x="1008060" y="3934772"/>
            <a:ext cx="1241377" cy="234049"/>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defPPr>
              <a:defRPr lang="zh-CN"/>
            </a:defPPr>
            <a:lvl1pPr algn="ctr" defTabSz="877888" eaLnBrk="0" hangingPunct="0">
              <a:defRPr sz="1000" kern="0">
                <a:solidFill>
                  <a:schemeClr val="bg1"/>
                </a:solidFill>
                <a:latin typeface="微软雅黑"/>
                <a:ea typeface="微软雅黑"/>
              </a:defRPr>
            </a:lvl1pPr>
          </a:lstStyle>
          <a:p>
            <a:r>
              <a:rPr lang="zh-CN" altLang="en-US" sz="1200" dirty="0">
                <a:latin typeface="+mn-ea"/>
                <a:ea typeface="+mn-ea"/>
              </a:rPr>
              <a:t>编译器</a:t>
            </a:r>
          </a:p>
        </p:txBody>
      </p:sp>
      <p:sp>
        <p:nvSpPr>
          <p:cNvPr id="75" name="文本框 74"/>
          <p:cNvSpPr txBox="1"/>
          <p:nvPr/>
        </p:nvSpPr>
        <p:spPr>
          <a:xfrm>
            <a:off x="1008061" y="3223308"/>
            <a:ext cx="1260528" cy="191617"/>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defPPr>
              <a:defRPr lang="zh-CN"/>
            </a:defPPr>
            <a:lvl1pPr algn="ctr" defTabSz="877888" eaLnBrk="0" hangingPunct="0">
              <a:defRPr sz="1000" kern="0">
                <a:solidFill>
                  <a:schemeClr val="bg1"/>
                </a:solidFill>
                <a:latin typeface="微软雅黑"/>
                <a:ea typeface="微软雅黑"/>
              </a:defRPr>
            </a:lvl1pPr>
          </a:lstStyle>
          <a:p>
            <a:r>
              <a:rPr lang="zh-CN" altLang="en-US" sz="1200" dirty="0">
                <a:latin typeface="+mn-ea"/>
                <a:ea typeface="+mn-ea"/>
              </a:rPr>
              <a:t>开发环境</a:t>
            </a:r>
          </a:p>
        </p:txBody>
      </p:sp>
      <p:sp>
        <p:nvSpPr>
          <p:cNvPr id="72" name="文本框 71"/>
          <p:cNvSpPr txBox="1"/>
          <p:nvPr/>
        </p:nvSpPr>
        <p:spPr>
          <a:xfrm>
            <a:off x="1008061" y="1751580"/>
            <a:ext cx="1291256" cy="235345"/>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defPPr>
              <a:defRPr lang="zh-CN"/>
            </a:defPPr>
            <a:lvl1pPr algn="ctr" defTabSz="877888" eaLnBrk="0" hangingPunct="0">
              <a:defRPr sz="1200" kern="0">
                <a:solidFill>
                  <a:schemeClr val="bg1"/>
                </a:solidFill>
                <a:latin typeface="微软雅黑"/>
                <a:ea typeface="微软雅黑"/>
              </a:defRPr>
            </a:lvl1pPr>
          </a:lstStyle>
          <a:p>
            <a:r>
              <a:rPr lang="zh-CN" altLang="en-US" dirty="0">
                <a:latin typeface="+mn-ea"/>
                <a:ea typeface="+mn-ea"/>
              </a:rPr>
              <a:t>加速库</a:t>
            </a:r>
          </a:p>
        </p:txBody>
      </p:sp>
      <p:sp>
        <p:nvSpPr>
          <p:cNvPr id="69" name="文本框 68"/>
          <p:cNvSpPr txBox="1"/>
          <p:nvPr/>
        </p:nvSpPr>
        <p:spPr>
          <a:xfrm>
            <a:off x="1008059" y="2511842"/>
            <a:ext cx="1291257" cy="186549"/>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defPPr>
              <a:defRPr lang="zh-CN"/>
            </a:defPPr>
            <a:lvl1pPr algn="ctr" defTabSz="877888" eaLnBrk="0" hangingPunct="0">
              <a:defRPr sz="1000" kern="0">
                <a:solidFill>
                  <a:schemeClr val="bg1"/>
                </a:solidFill>
                <a:latin typeface="微软雅黑"/>
                <a:ea typeface="微软雅黑"/>
              </a:defRPr>
            </a:lvl1pPr>
          </a:lstStyle>
          <a:p>
            <a:r>
              <a:rPr lang="zh-CN" altLang="en-US" sz="1200" dirty="0">
                <a:latin typeface="+mn-ea"/>
                <a:ea typeface="+mn-ea"/>
              </a:rPr>
              <a:t>基础库</a:t>
            </a:r>
          </a:p>
        </p:txBody>
      </p:sp>
      <p:sp>
        <p:nvSpPr>
          <p:cNvPr id="68" name="矩形 67"/>
          <p:cNvSpPr/>
          <p:nvPr/>
        </p:nvSpPr>
        <p:spPr bwMode="auto">
          <a:xfrm>
            <a:off x="1590495" y="2034427"/>
            <a:ext cx="682049" cy="1928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801447"/>
            <a:r>
              <a:rPr lang="en-US" altLang="zh-CN" sz="1200" kern="0" dirty="0" err="1">
                <a:solidFill>
                  <a:srgbClr val="1D1D1A"/>
                </a:solidFill>
                <a:latin typeface="+mn-ea"/>
                <a:ea typeface="+mn-ea"/>
              </a:rPr>
              <a:t>RoCE</a:t>
            </a:r>
            <a:endParaRPr lang="zh-CN" altLang="en-US" sz="1200" kern="0" dirty="0">
              <a:solidFill>
                <a:srgbClr val="1D1D1A"/>
              </a:solidFill>
              <a:latin typeface="+mn-ea"/>
              <a:ea typeface="+mn-ea"/>
            </a:endParaRPr>
          </a:p>
        </p:txBody>
      </p:sp>
      <p:pic>
        <p:nvPicPr>
          <p:cNvPr id="20" name="图片 19"/>
          <p:cNvPicPr>
            <a:picLocks/>
          </p:cNvPicPr>
          <p:nvPr/>
        </p:nvPicPr>
        <p:blipFill>
          <a:blip r:embed="rId4"/>
          <a:stretch>
            <a:fillRect/>
          </a:stretch>
        </p:blipFill>
        <p:spPr>
          <a:xfrm>
            <a:off x="3355066" y="3644546"/>
            <a:ext cx="507563" cy="380895"/>
          </a:xfrm>
          <a:prstGeom prst="rect">
            <a:avLst/>
          </a:prstGeom>
        </p:spPr>
      </p:pic>
      <p:pic>
        <p:nvPicPr>
          <p:cNvPr id="21" name="图片 20"/>
          <p:cNvPicPr>
            <a:picLocks/>
          </p:cNvPicPr>
          <p:nvPr/>
        </p:nvPicPr>
        <p:blipFill>
          <a:blip r:embed="rId5"/>
          <a:stretch>
            <a:fillRect/>
          </a:stretch>
        </p:blipFill>
        <p:spPr>
          <a:xfrm>
            <a:off x="3926250" y="3644546"/>
            <a:ext cx="507563" cy="380895"/>
          </a:xfrm>
          <a:prstGeom prst="rect">
            <a:avLst/>
          </a:prstGeom>
        </p:spPr>
      </p:pic>
      <p:cxnSp>
        <p:nvCxnSpPr>
          <p:cNvPr id="29" name="直接连接符 28"/>
          <p:cNvCxnSpPr/>
          <p:nvPr/>
        </p:nvCxnSpPr>
        <p:spPr>
          <a:xfrm>
            <a:off x="2299316" y="3586742"/>
            <a:ext cx="3014779" cy="0"/>
          </a:xfrm>
          <a:prstGeom prst="line">
            <a:avLst/>
          </a:prstGeom>
          <a:noFill/>
          <a:ln w="6350" cap="flat" cmpd="sng" algn="ctr">
            <a:solidFill>
              <a:srgbClr val="1D1D1A">
                <a:lumMod val="50000"/>
                <a:lumOff val="50000"/>
              </a:srgbClr>
            </a:solidFill>
            <a:prstDash val="dash"/>
            <a:miter lim="800000"/>
          </a:ln>
          <a:effectLst/>
        </p:spPr>
      </p:cxnSp>
      <p:sp>
        <p:nvSpPr>
          <p:cNvPr id="30" name="文本框 29"/>
          <p:cNvSpPr txBox="1"/>
          <p:nvPr/>
        </p:nvSpPr>
        <p:spPr>
          <a:xfrm>
            <a:off x="2331316" y="2187197"/>
            <a:ext cx="683597" cy="318499"/>
          </a:xfrm>
          <a:prstGeom prst="rect">
            <a:avLst/>
          </a:prstGeom>
          <a:solidFill>
            <a:schemeClr val="bg1">
              <a:lumMod val="95000"/>
            </a:schemeClr>
          </a:solidFill>
          <a:ln>
            <a:noFill/>
          </a:ln>
        </p:spPr>
        <p:txBody>
          <a:bodyPr wrap="none" rtlCol="0" anchor="ctr">
            <a:noAutofit/>
          </a:bodyPr>
          <a:lstStyle/>
          <a:p>
            <a:pPr algn="ctr" defTabSz="913943" fontAlgn="auto">
              <a:spcBef>
                <a:spcPts val="0"/>
              </a:spcBef>
              <a:spcAft>
                <a:spcPts val="0"/>
              </a:spcAft>
              <a:defRPr/>
            </a:pPr>
            <a:r>
              <a:rPr lang="en-US" altLang="zh-CN" sz="1200" kern="0" dirty="0">
                <a:solidFill>
                  <a:prstClr val="black"/>
                </a:solidFill>
                <a:latin typeface="+mn-ea"/>
                <a:ea typeface="+mn-ea"/>
              </a:rPr>
              <a:t>Web </a:t>
            </a:r>
          </a:p>
          <a:p>
            <a:pPr algn="ctr" defTabSz="913943" fontAlgn="auto">
              <a:spcBef>
                <a:spcPts val="0"/>
              </a:spcBef>
              <a:spcAft>
                <a:spcPts val="0"/>
              </a:spcAft>
              <a:defRPr/>
            </a:pPr>
            <a:r>
              <a:rPr lang="en-US" altLang="zh-CN" sz="1200" kern="0" dirty="0">
                <a:solidFill>
                  <a:prstClr val="black"/>
                </a:solidFill>
                <a:latin typeface="+mn-ea"/>
                <a:ea typeface="+mn-ea"/>
              </a:rPr>
              <a:t>server</a:t>
            </a:r>
            <a:endParaRPr lang="zh-CN" altLang="en-US" sz="1200" kern="0" dirty="0">
              <a:solidFill>
                <a:prstClr val="black"/>
              </a:solidFill>
              <a:latin typeface="+mn-ea"/>
              <a:ea typeface="+mn-ea"/>
            </a:endParaRPr>
          </a:p>
        </p:txBody>
      </p:sp>
      <p:sp>
        <p:nvSpPr>
          <p:cNvPr id="32" name="文本框 31"/>
          <p:cNvSpPr txBox="1"/>
          <p:nvPr/>
        </p:nvSpPr>
        <p:spPr>
          <a:xfrm>
            <a:off x="3009143" y="2188575"/>
            <a:ext cx="584525"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Nginx</a:t>
            </a:r>
            <a:endParaRPr lang="zh-CN" altLang="en-US" sz="1200" kern="0" dirty="0">
              <a:solidFill>
                <a:prstClr val="black"/>
              </a:solidFill>
              <a:latin typeface="+mn-ea"/>
              <a:ea typeface="+mn-ea"/>
            </a:endParaRPr>
          </a:p>
        </p:txBody>
      </p:sp>
      <p:sp>
        <p:nvSpPr>
          <p:cNvPr id="33" name="文本框 32"/>
          <p:cNvSpPr txBox="1"/>
          <p:nvPr/>
        </p:nvSpPr>
        <p:spPr>
          <a:xfrm>
            <a:off x="3624907" y="2188576"/>
            <a:ext cx="685305"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Tomcat</a:t>
            </a:r>
            <a:endParaRPr lang="zh-CN" altLang="en-US" sz="1200" kern="0" dirty="0">
              <a:solidFill>
                <a:prstClr val="black"/>
              </a:solidFill>
              <a:latin typeface="+mn-ea"/>
              <a:ea typeface="+mn-ea"/>
            </a:endParaRPr>
          </a:p>
        </p:txBody>
      </p:sp>
      <p:sp>
        <p:nvSpPr>
          <p:cNvPr id="34" name="文本框 33"/>
          <p:cNvSpPr txBox="1"/>
          <p:nvPr/>
        </p:nvSpPr>
        <p:spPr>
          <a:xfrm>
            <a:off x="4331974" y="2207074"/>
            <a:ext cx="902239"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WordPress</a:t>
            </a:r>
            <a:endParaRPr lang="zh-CN" altLang="en-US" sz="1200" kern="0" dirty="0">
              <a:solidFill>
                <a:prstClr val="black"/>
              </a:solidFill>
              <a:latin typeface="+mn-ea"/>
              <a:ea typeface="+mn-ea"/>
            </a:endParaRPr>
          </a:p>
        </p:txBody>
      </p:sp>
      <p:sp>
        <p:nvSpPr>
          <p:cNvPr id="31" name="文本框 30"/>
          <p:cNvSpPr txBox="1"/>
          <p:nvPr/>
        </p:nvSpPr>
        <p:spPr>
          <a:xfrm>
            <a:off x="2332318" y="2690648"/>
            <a:ext cx="683258"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MySQL</a:t>
            </a:r>
            <a:endParaRPr lang="zh-CN" altLang="en-US" sz="1200" kern="0" dirty="0">
              <a:solidFill>
                <a:prstClr val="black"/>
              </a:solidFill>
              <a:latin typeface="+mn-ea"/>
              <a:ea typeface="+mn-ea"/>
            </a:endParaRPr>
          </a:p>
        </p:txBody>
      </p:sp>
      <p:sp>
        <p:nvSpPr>
          <p:cNvPr id="35" name="文本框 34"/>
          <p:cNvSpPr txBox="1"/>
          <p:nvPr/>
        </p:nvSpPr>
        <p:spPr>
          <a:xfrm>
            <a:off x="3024618" y="2681382"/>
            <a:ext cx="903945"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OpenStack</a:t>
            </a:r>
            <a:endParaRPr lang="zh-CN" altLang="en-US" sz="1200" kern="0" dirty="0">
              <a:solidFill>
                <a:prstClr val="black"/>
              </a:solidFill>
              <a:latin typeface="+mn-ea"/>
              <a:ea typeface="+mn-ea"/>
            </a:endParaRPr>
          </a:p>
        </p:txBody>
      </p:sp>
      <p:sp>
        <p:nvSpPr>
          <p:cNvPr id="36" name="文本框 35"/>
          <p:cNvSpPr txBox="1"/>
          <p:nvPr/>
        </p:nvSpPr>
        <p:spPr>
          <a:xfrm>
            <a:off x="3965156" y="2691906"/>
            <a:ext cx="739217" cy="316462"/>
          </a:xfrm>
          <a:prstGeom prst="rect">
            <a:avLst/>
          </a:prstGeom>
          <a:solidFill>
            <a:schemeClr val="bg1">
              <a:lumMod val="95000"/>
            </a:schemeClr>
          </a:solidFill>
          <a:ln>
            <a:noFill/>
          </a:ln>
        </p:spPr>
        <p:txBody>
          <a:bodyPr wrap="none" rtlCol="0" anchor="ctr">
            <a:noAutofit/>
          </a:bodyPr>
          <a:lstStyle/>
          <a:p>
            <a:pPr algn="ctr" defTabSz="913943" fontAlgn="auto">
              <a:spcBef>
                <a:spcPts val="0"/>
              </a:spcBef>
              <a:spcAft>
                <a:spcPts val="0"/>
              </a:spcAft>
              <a:defRPr/>
            </a:pPr>
            <a:r>
              <a:rPr lang="en-US" altLang="zh-CN" sz="1200" kern="0" dirty="0">
                <a:solidFill>
                  <a:prstClr val="black"/>
                </a:solidFill>
                <a:latin typeface="+mn-ea"/>
                <a:ea typeface="+mn-ea"/>
              </a:rPr>
              <a:t>Hadoop</a:t>
            </a:r>
            <a:endParaRPr lang="zh-CN" altLang="en-US" sz="1200" kern="0" dirty="0">
              <a:solidFill>
                <a:prstClr val="black"/>
              </a:solidFill>
              <a:latin typeface="+mn-ea"/>
              <a:ea typeface="+mn-ea"/>
            </a:endParaRPr>
          </a:p>
        </p:txBody>
      </p:sp>
      <p:sp>
        <p:nvSpPr>
          <p:cNvPr id="37" name="文本框 36"/>
          <p:cNvSpPr txBox="1"/>
          <p:nvPr/>
        </p:nvSpPr>
        <p:spPr>
          <a:xfrm>
            <a:off x="4733445" y="2681383"/>
            <a:ext cx="505814"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NFS</a:t>
            </a:r>
            <a:endParaRPr lang="zh-CN" altLang="en-US" sz="1200" kern="0" dirty="0">
              <a:solidFill>
                <a:prstClr val="black"/>
              </a:solidFill>
              <a:latin typeface="+mn-ea"/>
              <a:ea typeface="+mn-ea"/>
            </a:endParaRPr>
          </a:p>
        </p:txBody>
      </p:sp>
      <p:sp>
        <p:nvSpPr>
          <p:cNvPr id="38" name="文本框 37"/>
          <p:cNvSpPr txBox="1"/>
          <p:nvPr/>
        </p:nvSpPr>
        <p:spPr>
          <a:xfrm>
            <a:off x="2330226" y="3155134"/>
            <a:ext cx="683258" cy="318500"/>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Squid</a:t>
            </a:r>
            <a:endParaRPr lang="zh-CN" altLang="en-US" sz="1200" kern="0" dirty="0">
              <a:solidFill>
                <a:prstClr val="black"/>
              </a:solidFill>
              <a:latin typeface="+mn-ea"/>
              <a:ea typeface="+mn-ea"/>
            </a:endParaRPr>
          </a:p>
        </p:txBody>
      </p:sp>
      <p:sp>
        <p:nvSpPr>
          <p:cNvPr id="39" name="文本框 38"/>
          <p:cNvSpPr txBox="1"/>
          <p:nvPr/>
        </p:nvSpPr>
        <p:spPr>
          <a:xfrm>
            <a:off x="3045297" y="3147017"/>
            <a:ext cx="902239"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Zookeeper</a:t>
            </a:r>
            <a:endParaRPr lang="zh-CN" altLang="en-US" sz="1200" kern="0" dirty="0">
              <a:solidFill>
                <a:prstClr val="black"/>
              </a:solidFill>
              <a:latin typeface="+mn-ea"/>
              <a:ea typeface="+mn-ea"/>
            </a:endParaRPr>
          </a:p>
        </p:txBody>
      </p:sp>
      <p:sp>
        <p:nvSpPr>
          <p:cNvPr id="40" name="文本框 39"/>
          <p:cNvSpPr txBox="1"/>
          <p:nvPr/>
        </p:nvSpPr>
        <p:spPr>
          <a:xfrm>
            <a:off x="3995526" y="3155588"/>
            <a:ext cx="737919" cy="318499"/>
          </a:xfrm>
          <a:prstGeom prst="rect">
            <a:avLst/>
          </a:prstGeom>
          <a:solidFill>
            <a:schemeClr val="bg1">
              <a:lumMod val="95000"/>
            </a:schemeClr>
          </a:solid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Kafka</a:t>
            </a:r>
            <a:endParaRPr lang="zh-CN" altLang="en-US" sz="1200" kern="0" dirty="0">
              <a:solidFill>
                <a:prstClr val="black"/>
              </a:solidFill>
              <a:latin typeface="+mn-ea"/>
              <a:ea typeface="+mn-ea"/>
            </a:endParaRPr>
          </a:p>
        </p:txBody>
      </p:sp>
      <p:sp>
        <p:nvSpPr>
          <p:cNvPr id="41" name="文本框 40"/>
          <p:cNvSpPr txBox="1"/>
          <p:nvPr/>
        </p:nvSpPr>
        <p:spPr>
          <a:xfrm>
            <a:off x="4751759" y="3165360"/>
            <a:ext cx="507563" cy="318499"/>
          </a:xfrm>
          <a:prstGeom prst="rect">
            <a:avLst/>
          </a:prstGeom>
          <a:noFill/>
          <a:ln>
            <a:noFill/>
          </a:ln>
        </p:spPr>
        <p:txBody>
          <a:bodyPr wrap="none" rtlCol="0" anchor="ctr">
            <a:noAutofit/>
          </a:bodyPr>
          <a:lstStyle/>
          <a:p>
            <a:pPr defTabSz="913943" fontAlgn="auto">
              <a:spcBef>
                <a:spcPts val="0"/>
              </a:spcBef>
              <a:spcAft>
                <a:spcPts val="0"/>
              </a:spcAft>
              <a:defRPr/>
            </a:pPr>
            <a:r>
              <a:rPr lang="en-US" altLang="zh-CN" sz="1200" kern="0" dirty="0">
                <a:solidFill>
                  <a:prstClr val="black"/>
                </a:solidFill>
                <a:latin typeface="+mn-ea"/>
                <a:ea typeface="+mn-ea"/>
              </a:rPr>
              <a:t>……</a:t>
            </a:r>
            <a:endParaRPr lang="zh-CN" altLang="en-US" sz="1200" kern="0" dirty="0">
              <a:solidFill>
                <a:prstClr val="black"/>
              </a:solidFill>
              <a:latin typeface="+mn-ea"/>
              <a:ea typeface="+mn-ea"/>
            </a:endParaRPr>
          </a:p>
        </p:txBody>
      </p:sp>
      <p:sp>
        <p:nvSpPr>
          <p:cNvPr id="42" name="矩形 41"/>
          <p:cNvSpPr/>
          <p:nvPr/>
        </p:nvSpPr>
        <p:spPr bwMode="auto">
          <a:xfrm>
            <a:off x="2368773" y="1746388"/>
            <a:ext cx="559785"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defTabSz="801447" fontAlgn="auto">
              <a:spcBef>
                <a:spcPts val="0"/>
              </a:spcBef>
              <a:spcAft>
                <a:spcPts val="0"/>
              </a:spcAft>
              <a:defRPr/>
            </a:pPr>
            <a:r>
              <a:rPr lang="en-US" altLang="zh-CN" sz="1200" kern="0" dirty="0">
                <a:solidFill>
                  <a:srgbClr val="1D1D1A"/>
                </a:solidFill>
                <a:latin typeface="+mn-ea"/>
                <a:ea typeface="+mn-ea"/>
              </a:rPr>
              <a:t>SaaS</a:t>
            </a:r>
            <a:endParaRPr lang="zh-CN" altLang="en-US" sz="1200" kern="0" dirty="0">
              <a:solidFill>
                <a:srgbClr val="1D1D1A"/>
              </a:solidFill>
              <a:latin typeface="+mn-ea"/>
              <a:ea typeface="+mn-ea"/>
            </a:endParaRPr>
          </a:p>
        </p:txBody>
      </p:sp>
      <p:sp>
        <p:nvSpPr>
          <p:cNvPr id="44" name="矩形 43"/>
          <p:cNvSpPr/>
          <p:nvPr/>
        </p:nvSpPr>
        <p:spPr bwMode="auto">
          <a:xfrm>
            <a:off x="2942463" y="1745529"/>
            <a:ext cx="884623"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defTabSz="801447" fontAlgn="auto">
              <a:spcBef>
                <a:spcPts val="0"/>
              </a:spcBef>
              <a:spcAft>
                <a:spcPts val="0"/>
              </a:spcAft>
              <a:defRPr/>
            </a:pPr>
            <a:r>
              <a:rPr lang="zh-CN" altLang="en-US" sz="1200" kern="0" dirty="0">
                <a:solidFill>
                  <a:srgbClr val="1D1D1A"/>
                </a:solidFill>
                <a:latin typeface="+mn-ea"/>
                <a:ea typeface="+mn-ea"/>
              </a:rPr>
              <a:t>电子公文</a:t>
            </a:r>
          </a:p>
        </p:txBody>
      </p:sp>
      <p:sp>
        <p:nvSpPr>
          <p:cNvPr id="45" name="矩形 44"/>
          <p:cNvSpPr/>
          <p:nvPr/>
        </p:nvSpPr>
        <p:spPr bwMode="auto">
          <a:xfrm>
            <a:off x="3846561" y="1755490"/>
            <a:ext cx="500493"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defTabSz="801447" fontAlgn="auto">
              <a:spcBef>
                <a:spcPts val="0"/>
              </a:spcBef>
              <a:spcAft>
                <a:spcPts val="0"/>
              </a:spcAft>
              <a:defRPr/>
            </a:pPr>
            <a:r>
              <a:rPr lang="en-US" altLang="zh-CN" sz="1200" kern="0" dirty="0">
                <a:solidFill>
                  <a:srgbClr val="1D1D1A"/>
                </a:solidFill>
                <a:latin typeface="+mn-ea"/>
                <a:ea typeface="+mn-ea"/>
              </a:rPr>
              <a:t>ERP</a:t>
            </a:r>
            <a:endParaRPr lang="zh-CN" altLang="en-US" sz="1200" kern="0" dirty="0">
              <a:solidFill>
                <a:srgbClr val="1D1D1A"/>
              </a:solidFill>
              <a:latin typeface="+mn-ea"/>
              <a:ea typeface="+mn-ea"/>
            </a:endParaRPr>
          </a:p>
        </p:txBody>
      </p:sp>
      <p:sp>
        <p:nvSpPr>
          <p:cNvPr id="46" name="矩形 45"/>
          <p:cNvSpPr/>
          <p:nvPr/>
        </p:nvSpPr>
        <p:spPr bwMode="auto">
          <a:xfrm>
            <a:off x="4365878" y="1754408"/>
            <a:ext cx="565053" cy="30494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defTabSz="801447" fontAlgn="auto">
              <a:spcBef>
                <a:spcPts val="0"/>
              </a:spcBef>
              <a:spcAft>
                <a:spcPts val="0"/>
              </a:spcAft>
              <a:defRPr/>
            </a:pPr>
            <a:r>
              <a:rPr lang="en-US" altLang="zh-CN" sz="1200" kern="0" dirty="0">
                <a:solidFill>
                  <a:srgbClr val="1D1D1A"/>
                </a:solidFill>
                <a:latin typeface="+mn-ea"/>
                <a:ea typeface="+mn-ea"/>
              </a:rPr>
              <a:t>CRM</a:t>
            </a:r>
            <a:endParaRPr lang="zh-CN" altLang="en-US" sz="1200" kern="0" dirty="0">
              <a:solidFill>
                <a:srgbClr val="1D1D1A"/>
              </a:solidFill>
              <a:latin typeface="+mn-ea"/>
              <a:ea typeface="+mn-ea"/>
            </a:endParaRPr>
          </a:p>
        </p:txBody>
      </p:sp>
      <p:sp>
        <p:nvSpPr>
          <p:cNvPr id="47" name="矩形 46"/>
          <p:cNvSpPr/>
          <p:nvPr/>
        </p:nvSpPr>
        <p:spPr bwMode="auto">
          <a:xfrm>
            <a:off x="4941972" y="1755490"/>
            <a:ext cx="297468" cy="304947"/>
          </a:xfrm>
          <a:prstGeom prst="rect">
            <a:avLst/>
          </a:prstGeom>
          <a:no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defTabSz="801447" fontAlgn="auto">
              <a:spcBef>
                <a:spcPts val="0"/>
              </a:spcBef>
              <a:spcAft>
                <a:spcPts val="0"/>
              </a:spcAft>
              <a:defRPr/>
            </a:pPr>
            <a:r>
              <a:rPr lang="en-US" altLang="zh-CN" sz="1200" kern="0" dirty="0">
                <a:solidFill>
                  <a:srgbClr val="1D1D1A"/>
                </a:solidFill>
                <a:latin typeface="+mn-ea"/>
                <a:ea typeface="+mn-ea"/>
              </a:rPr>
              <a:t>…</a:t>
            </a:r>
            <a:endParaRPr lang="zh-CN" altLang="en-US" sz="1200" kern="0" dirty="0">
              <a:solidFill>
                <a:srgbClr val="1D1D1A"/>
              </a:solidFill>
              <a:latin typeface="+mn-ea"/>
              <a:ea typeface="+mn-ea"/>
            </a:endParaRPr>
          </a:p>
        </p:txBody>
      </p:sp>
      <p:cxnSp>
        <p:nvCxnSpPr>
          <p:cNvPr id="63" name="直接连接符 62"/>
          <p:cNvCxnSpPr/>
          <p:nvPr/>
        </p:nvCxnSpPr>
        <p:spPr>
          <a:xfrm>
            <a:off x="2222651" y="2130000"/>
            <a:ext cx="3014779" cy="0"/>
          </a:xfrm>
          <a:prstGeom prst="line">
            <a:avLst/>
          </a:prstGeom>
          <a:noFill/>
          <a:ln w="6350" cap="flat" cmpd="sng" algn="ctr">
            <a:solidFill>
              <a:srgbClr val="1D1D1A">
                <a:lumMod val="50000"/>
                <a:lumOff val="50000"/>
              </a:srgbClr>
            </a:solidFill>
            <a:prstDash val="dash"/>
            <a:miter lim="800000"/>
          </a:ln>
          <a:effectLst/>
        </p:spPr>
      </p:cxnSp>
      <p:pic>
        <p:nvPicPr>
          <p:cNvPr id="167" name="图片 16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7434" y="3723344"/>
            <a:ext cx="711421" cy="223297"/>
          </a:xfrm>
          <a:prstGeom prst="rect">
            <a:avLst/>
          </a:prstGeom>
          <a:solidFill>
            <a:sysClr val="window" lastClr="FFFFFF"/>
          </a:solidFill>
        </p:spPr>
      </p:pic>
      <p:pic>
        <p:nvPicPr>
          <p:cNvPr id="168" name="图片 167"/>
          <p:cNvPicPr>
            <a:picLocks noChangeAspect="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2249438" y="3764061"/>
            <a:ext cx="1042006" cy="141862"/>
          </a:xfrm>
          <a:prstGeom prst="rect">
            <a:avLst/>
          </a:prstGeom>
          <a:solidFill>
            <a:sysClr val="window" lastClr="FFFFFF"/>
          </a:solidFill>
        </p:spPr>
      </p:pic>
      <p:pic>
        <p:nvPicPr>
          <p:cNvPr id="169" name="图片 168"/>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4046" y="4061175"/>
            <a:ext cx="915947" cy="390548"/>
          </a:xfrm>
          <a:prstGeom prst="rect">
            <a:avLst/>
          </a:prstGeom>
          <a:solidFill>
            <a:sysClr val="window" lastClr="FFFFFF"/>
          </a:solidFill>
        </p:spPr>
      </p:pic>
      <p:pic>
        <p:nvPicPr>
          <p:cNvPr id="176" name="图片 17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79608" y="4048857"/>
            <a:ext cx="695516" cy="415182"/>
          </a:xfrm>
          <a:prstGeom prst="rect">
            <a:avLst/>
          </a:prstGeom>
          <a:solidFill>
            <a:sysClr val="window" lastClr="FFFFFF"/>
          </a:solidFill>
        </p:spPr>
      </p:pic>
      <p:pic>
        <p:nvPicPr>
          <p:cNvPr id="177" name="图片 176"/>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740" y="4085875"/>
            <a:ext cx="880921" cy="341148"/>
          </a:xfrm>
          <a:prstGeom prst="rect">
            <a:avLst/>
          </a:prstGeom>
          <a:solidFill>
            <a:sysClr val="window" lastClr="FFFFFF"/>
          </a:solidFill>
        </p:spPr>
      </p:pic>
      <p:sp>
        <p:nvSpPr>
          <p:cNvPr id="112" name="椭圆 111"/>
          <p:cNvSpPr/>
          <p:nvPr/>
        </p:nvSpPr>
        <p:spPr>
          <a:xfrm>
            <a:off x="5718748" y="3525866"/>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1</a:t>
            </a:r>
            <a:endParaRPr lang="zh-CN" altLang="en-US" sz="1200" b="1" kern="0" dirty="0">
              <a:solidFill>
                <a:srgbClr val="FFFFFF"/>
              </a:solidFill>
              <a:latin typeface="+mn-ea"/>
              <a:ea typeface="+mn-ea"/>
            </a:endParaRPr>
          </a:p>
        </p:txBody>
      </p:sp>
      <p:sp>
        <p:nvSpPr>
          <p:cNvPr id="114" name="椭圆 113"/>
          <p:cNvSpPr/>
          <p:nvPr/>
        </p:nvSpPr>
        <p:spPr>
          <a:xfrm>
            <a:off x="5549945" y="2929837"/>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2</a:t>
            </a:r>
            <a:endParaRPr lang="zh-CN" altLang="en-US" sz="1200" b="1" kern="0" dirty="0">
              <a:solidFill>
                <a:srgbClr val="FFFFFF"/>
              </a:solidFill>
              <a:latin typeface="+mn-ea"/>
              <a:ea typeface="+mn-ea"/>
            </a:endParaRPr>
          </a:p>
        </p:txBody>
      </p:sp>
      <p:sp>
        <p:nvSpPr>
          <p:cNvPr id="115" name="椭圆 114"/>
          <p:cNvSpPr/>
          <p:nvPr/>
        </p:nvSpPr>
        <p:spPr>
          <a:xfrm>
            <a:off x="5448623" y="2438623"/>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3</a:t>
            </a:r>
            <a:endParaRPr lang="zh-CN" altLang="en-US" sz="1200" b="1" kern="0" dirty="0">
              <a:solidFill>
                <a:srgbClr val="FFFFFF"/>
              </a:solidFill>
              <a:latin typeface="+mn-ea"/>
              <a:ea typeface="+mn-ea"/>
            </a:endParaRPr>
          </a:p>
        </p:txBody>
      </p:sp>
      <p:sp>
        <p:nvSpPr>
          <p:cNvPr id="155" name="椭圆 154"/>
          <p:cNvSpPr/>
          <p:nvPr/>
        </p:nvSpPr>
        <p:spPr>
          <a:xfrm>
            <a:off x="5331287" y="1898721"/>
            <a:ext cx="168803" cy="18352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200" b="1" kern="0" dirty="0">
                <a:solidFill>
                  <a:srgbClr val="FFFFFF"/>
                </a:solidFill>
                <a:latin typeface="+mn-ea"/>
                <a:ea typeface="+mn-ea"/>
              </a:rPr>
              <a:t>4</a:t>
            </a:r>
            <a:endParaRPr lang="zh-CN" altLang="en-US" sz="1200" b="1" kern="0" dirty="0">
              <a:solidFill>
                <a:srgbClr val="FFFFFF"/>
              </a:solidFill>
              <a:latin typeface="+mn-ea"/>
              <a:ea typeface="+mn-ea"/>
            </a:endParaRPr>
          </a:p>
        </p:txBody>
      </p:sp>
      <p:sp>
        <p:nvSpPr>
          <p:cNvPr id="4" name="等腰三角形 3"/>
          <p:cNvSpPr/>
          <p:nvPr/>
        </p:nvSpPr>
        <p:spPr bwMode="auto">
          <a:xfrm rot="10800000">
            <a:off x="5434843" y="1730701"/>
            <a:ext cx="1541161" cy="3457834"/>
          </a:xfrm>
          <a:prstGeom prst="triangle">
            <a:avLst>
              <a:gd name="adj" fmla="val 51128"/>
            </a:avLst>
          </a:prstGeom>
          <a:solidFill>
            <a:srgbClr val="8FE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latin typeface="+mn-ea"/>
            </a:endParaRPr>
          </a:p>
        </p:txBody>
      </p:sp>
      <p:sp>
        <p:nvSpPr>
          <p:cNvPr id="5" name="矩形 4"/>
          <p:cNvSpPr/>
          <p:nvPr/>
        </p:nvSpPr>
        <p:spPr bwMode="auto">
          <a:xfrm>
            <a:off x="5935491" y="4571385"/>
            <a:ext cx="488896" cy="24259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r>
              <a:rPr lang="zh-CN" altLang="en-US" sz="1200" kern="0" dirty="0">
                <a:solidFill>
                  <a:srgbClr val="000000"/>
                </a:solidFill>
                <a:latin typeface="+mn-ea"/>
                <a:ea typeface="+mn-ea"/>
              </a:rPr>
              <a:t>芯片</a:t>
            </a:r>
          </a:p>
        </p:txBody>
      </p:sp>
      <p:sp>
        <p:nvSpPr>
          <p:cNvPr id="6" name="矩形 5"/>
          <p:cNvSpPr/>
          <p:nvPr/>
        </p:nvSpPr>
        <p:spPr bwMode="auto">
          <a:xfrm>
            <a:off x="5819610" y="4126713"/>
            <a:ext cx="874216" cy="252808"/>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r>
              <a:rPr lang="zh-CN" altLang="en-US" sz="1200" kern="0" dirty="0">
                <a:solidFill>
                  <a:schemeClr val="bg1"/>
                </a:solidFill>
                <a:latin typeface="+mn-ea"/>
                <a:ea typeface="+mn-ea"/>
              </a:rPr>
              <a:t>硬件</a:t>
            </a:r>
            <a:r>
              <a:rPr lang="en-US" altLang="zh-CN" sz="1200" kern="0" dirty="0">
                <a:solidFill>
                  <a:schemeClr val="bg1"/>
                </a:solidFill>
                <a:latin typeface="+mn-ea"/>
                <a:ea typeface="+mn-ea"/>
              </a:rPr>
              <a:t>/</a:t>
            </a:r>
            <a:r>
              <a:rPr lang="zh-CN" altLang="en-US" sz="1200" kern="0" dirty="0">
                <a:solidFill>
                  <a:schemeClr val="bg1"/>
                </a:solidFill>
                <a:latin typeface="+mn-ea"/>
                <a:ea typeface="+mn-ea"/>
              </a:rPr>
              <a:t>板卡</a:t>
            </a:r>
          </a:p>
        </p:txBody>
      </p:sp>
      <p:sp>
        <p:nvSpPr>
          <p:cNvPr id="7" name="矩形 6"/>
          <p:cNvSpPr/>
          <p:nvPr/>
        </p:nvSpPr>
        <p:spPr bwMode="auto">
          <a:xfrm>
            <a:off x="5655846" y="3508460"/>
            <a:ext cx="1067860" cy="3212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r>
              <a:rPr lang="zh-CN" altLang="en-US" sz="1200" kern="0" dirty="0">
                <a:solidFill>
                  <a:srgbClr val="000000"/>
                </a:solidFill>
                <a:latin typeface="+mn-ea"/>
                <a:ea typeface="+mn-ea"/>
              </a:rPr>
              <a:t>云服务</a:t>
            </a:r>
          </a:p>
        </p:txBody>
      </p:sp>
      <p:sp>
        <p:nvSpPr>
          <p:cNvPr id="8" name="矩形 7"/>
          <p:cNvSpPr/>
          <p:nvPr/>
        </p:nvSpPr>
        <p:spPr bwMode="auto">
          <a:xfrm>
            <a:off x="5526764" y="2932634"/>
            <a:ext cx="1306466" cy="321266"/>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r>
              <a:rPr lang="en-US" altLang="zh-CN" sz="1200" kern="0" dirty="0">
                <a:solidFill>
                  <a:schemeClr val="bg1"/>
                </a:solidFill>
                <a:latin typeface="+mn-ea"/>
                <a:ea typeface="+mn-ea"/>
              </a:rPr>
              <a:t>OS</a:t>
            </a:r>
            <a:r>
              <a:rPr lang="zh-CN" altLang="en-US" sz="1200" kern="0" dirty="0">
                <a:solidFill>
                  <a:schemeClr val="bg1"/>
                </a:solidFill>
                <a:latin typeface="+mn-ea"/>
                <a:ea typeface="+mn-ea"/>
              </a:rPr>
              <a:t>、开发工具</a:t>
            </a:r>
          </a:p>
        </p:txBody>
      </p:sp>
      <p:sp>
        <p:nvSpPr>
          <p:cNvPr id="9" name="矩形 8"/>
          <p:cNvSpPr/>
          <p:nvPr/>
        </p:nvSpPr>
        <p:spPr bwMode="auto">
          <a:xfrm>
            <a:off x="5444622" y="2415677"/>
            <a:ext cx="1490311" cy="32126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r>
              <a:rPr lang="zh-CN" altLang="en-US" sz="1200" kern="0" dirty="0">
                <a:solidFill>
                  <a:srgbClr val="000000"/>
                </a:solidFill>
                <a:latin typeface="+mn-ea"/>
                <a:ea typeface="+mn-ea"/>
              </a:rPr>
              <a:t>数据库、中间件</a:t>
            </a:r>
          </a:p>
        </p:txBody>
      </p:sp>
      <p:sp>
        <p:nvSpPr>
          <p:cNvPr id="10" name="矩形 9"/>
          <p:cNvSpPr/>
          <p:nvPr/>
        </p:nvSpPr>
        <p:spPr bwMode="auto">
          <a:xfrm>
            <a:off x="5305761" y="1898721"/>
            <a:ext cx="1748473" cy="321266"/>
          </a:xfrm>
          <a:prstGeom prst="rect">
            <a:avLst/>
          </a:prstGeom>
          <a:solidFill>
            <a:srgbClr val="00B0F0"/>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defRPr/>
            </a:pPr>
            <a:r>
              <a:rPr lang="zh-CN" altLang="en-US" sz="1200" kern="0" dirty="0">
                <a:solidFill>
                  <a:schemeClr val="bg1"/>
                </a:solidFill>
                <a:latin typeface="+mn-ea"/>
                <a:ea typeface="+mn-ea"/>
              </a:rPr>
              <a:t>应用</a:t>
            </a:r>
            <a:r>
              <a:rPr lang="en-US" altLang="zh-CN" sz="1200" kern="0" dirty="0">
                <a:solidFill>
                  <a:schemeClr val="bg1"/>
                </a:solidFill>
                <a:latin typeface="+mn-ea"/>
                <a:ea typeface="+mn-ea"/>
              </a:rPr>
              <a:t>/</a:t>
            </a:r>
            <a:r>
              <a:rPr lang="zh-CN" altLang="en-US" sz="1200" kern="0" dirty="0">
                <a:solidFill>
                  <a:schemeClr val="bg1"/>
                </a:solidFill>
                <a:latin typeface="+mn-ea"/>
                <a:ea typeface="+mn-ea"/>
              </a:rPr>
              <a:t>行业</a:t>
            </a:r>
          </a:p>
        </p:txBody>
      </p:sp>
      <p:sp>
        <p:nvSpPr>
          <p:cNvPr id="11" name="文本框 10"/>
          <p:cNvSpPr txBox="1"/>
          <p:nvPr/>
        </p:nvSpPr>
        <p:spPr>
          <a:xfrm>
            <a:off x="5628170" y="1393418"/>
            <a:ext cx="1123213" cy="278566"/>
          </a:xfrm>
          <a:prstGeom prst="rect">
            <a:avLst/>
          </a:prstGeom>
          <a:noFill/>
        </p:spPr>
        <p:txBody>
          <a:bodyPr wrap="square" rtlCol="0">
            <a:spAutoFit/>
          </a:bodyPr>
          <a:lstStyle/>
          <a:p>
            <a:pPr algn="ctr" defTabSz="913670" fontAlgn="auto">
              <a:spcBef>
                <a:spcPts val="0"/>
              </a:spcBef>
              <a:spcAft>
                <a:spcPts val="0"/>
              </a:spcAft>
            </a:pPr>
            <a:r>
              <a:rPr lang="zh-CN" altLang="en-US" sz="1200" b="1" dirty="0">
                <a:solidFill>
                  <a:prstClr val="black"/>
                </a:solidFill>
                <a:latin typeface="+mn-ea"/>
                <a:ea typeface="+mn-ea"/>
              </a:rPr>
              <a:t>生态全栈</a:t>
            </a:r>
          </a:p>
        </p:txBody>
      </p:sp>
      <p:sp>
        <p:nvSpPr>
          <p:cNvPr id="88" name="椭圆 87"/>
          <p:cNvSpPr/>
          <p:nvPr/>
        </p:nvSpPr>
        <p:spPr>
          <a:xfrm>
            <a:off x="5572643" y="3477796"/>
            <a:ext cx="204022"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1</a:t>
            </a:r>
            <a:endParaRPr lang="zh-CN" altLang="en-US" sz="1600" b="1" kern="0" dirty="0">
              <a:solidFill>
                <a:srgbClr val="FFFFFF"/>
              </a:solidFill>
              <a:latin typeface="+mn-ea"/>
              <a:ea typeface="+mn-ea"/>
            </a:endParaRPr>
          </a:p>
        </p:txBody>
      </p:sp>
      <p:sp>
        <p:nvSpPr>
          <p:cNvPr id="89" name="椭圆 88"/>
          <p:cNvSpPr/>
          <p:nvPr/>
        </p:nvSpPr>
        <p:spPr>
          <a:xfrm>
            <a:off x="5405136" y="2892965"/>
            <a:ext cx="228160"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2</a:t>
            </a:r>
            <a:endParaRPr lang="zh-CN" altLang="en-US" sz="1600" b="1" kern="0" dirty="0">
              <a:solidFill>
                <a:srgbClr val="FFFFFF"/>
              </a:solidFill>
              <a:latin typeface="+mn-ea"/>
              <a:ea typeface="+mn-ea"/>
            </a:endParaRPr>
          </a:p>
        </p:txBody>
      </p:sp>
      <p:sp>
        <p:nvSpPr>
          <p:cNvPr id="90" name="椭圆 89"/>
          <p:cNvSpPr/>
          <p:nvPr/>
        </p:nvSpPr>
        <p:spPr>
          <a:xfrm>
            <a:off x="5309197" y="2403703"/>
            <a:ext cx="237896"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3</a:t>
            </a:r>
            <a:endParaRPr lang="zh-CN" altLang="en-US" sz="1600" b="1" kern="0" dirty="0">
              <a:solidFill>
                <a:srgbClr val="FFFFFF"/>
              </a:solidFill>
              <a:latin typeface="+mn-ea"/>
              <a:ea typeface="+mn-ea"/>
            </a:endParaRPr>
          </a:p>
        </p:txBody>
      </p:sp>
      <p:sp>
        <p:nvSpPr>
          <p:cNvPr id="91" name="椭圆 90"/>
          <p:cNvSpPr/>
          <p:nvPr/>
        </p:nvSpPr>
        <p:spPr>
          <a:xfrm>
            <a:off x="5185089" y="1858022"/>
            <a:ext cx="245030" cy="244604"/>
          </a:xfrm>
          <a:prstGeom prst="ellipse">
            <a:avLst/>
          </a:prstGeom>
          <a:solidFill>
            <a:srgbClr val="990000"/>
          </a:solidFill>
          <a:ln>
            <a:solidFill>
              <a:srgbClr val="FFFFFF">
                <a:lumMod val="75000"/>
              </a:srgbClr>
            </a:solidFill>
          </a:ln>
        </p:spPr>
        <p:txBody>
          <a:bodyPr wrap="square" lIns="26993" tIns="26993" rIns="26993" bIns="26993" rtlCol="0" anchor="ctr">
            <a:noAutofit/>
          </a:bodyPr>
          <a:lstStyle/>
          <a:p>
            <a:pPr marL="136881" indent="-136881" algn="ctr" defTabSz="914126" fontAlgn="auto">
              <a:lnSpc>
                <a:spcPct val="120000"/>
              </a:lnSpc>
              <a:spcBef>
                <a:spcPts val="0"/>
              </a:spcBef>
              <a:spcAft>
                <a:spcPts val="0"/>
              </a:spcAft>
              <a:buClr>
                <a:srgbClr val="C00000"/>
              </a:buClr>
              <a:buSzPct val="60000"/>
              <a:defRPr/>
            </a:pPr>
            <a:r>
              <a:rPr lang="en-US" altLang="zh-CN" sz="1600" b="1" kern="0" dirty="0">
                <a:solidFill>
                  <a:srgbClr val="FFFFFF"/>
                </a:solidFill>
                <a:latin typeface="+mn-ea"/>
                <a:ea typeface="+mn-ea"/>
              </a:rPr>
              <a:t>4</a:t>
            </a:r>
            <a:endParaRPr lang="zh-CN" altLang="en-US" sz="1600" b="1" kern="0" dirty="0">
              <a:solidFill>
                <a:srgbClr val="FFFFFF"/>
              </a:solidFill>
              <a:latin typeface="+mn-ea"/>
              <a:ea typeface="+mn-ea"/>
            </a:endParaRPr>
          </a:p>
        </p:txBody>
      </p:sp>
      <p:cxnSp>
        <p:nvCxnSpPr>
          <p:cNvPr id="23" name="肘形连接符 22"/>
          <p:cNvCxnSpPr>
            <a:stCxn id="7" idx="3"/>
            <a:endCxn id="162" idx="2"/>
          </p:cNvCxnSpPr>
          <p:nvPr/>
        </p:nvCxnSpPr>
        <p:spPr>
          <a:xfrm>
            <a:off x="6723706" y="3669093"/>
            <a:ext cx="504596" cy="1809329"/>
          </a:xfrm>
          <a:prstGeom prst="bentConnector3">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cxnSp>
        <p:nvCxnSpPr>
          <p:cNvPr id="97" name="肘形连接符 96"/>
          <p:cNvCxnSpPr/>
          <p:nvPr/>
        </p:nvCxnSpPr>
        <p:spPr>
          <a:xfrm>
            <a:off x="6693827" y="3158929"/>
            <a:ext cx="531931" cy="1592265"/>
          </a:xfrm>
          <a:prstGeom prst="bentConnector2">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9" idx="3"/>
            <a:endCxn id="173" idx="4"/>
          </p:cNvCxnSpPr>
          <p:nvPr/>
        </p:nvCxnSpPr>
        <p:spPr>
          <a:xfrm flipV="1">
            <a:off x="6934933" y="2361655"/>
            <a:ext cx="391116" cy="214655"/>
          </a:xfrm>
          <a:prstGeom prst="bentConnector2">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cxnSp>
        <p:nvCxnSpPr>
          <p:cNvPr id="103" name="肘形连接符 102"/>
          <p:cNvCxnSpPr>
            <a:endCxn id="164" idx="2"/>
          </p:cNvCxnSpPr>
          <p:nvPr/>
        </p:nvCxnSpPr>
        <p:spPr>
          <a:xfrm rot="5400000" flipH="1" flipV="1">
            <a:off x="6916357" y="1870377"/>
            <a:ext cx="371330" cy="198796"/>
          </a:xfrm>
          <a:prstGeom prst="bentConnector2">
            <a:avLst/>
          </a:prstGeom>
          <a:ln w="12700">
            <a:solidFill>
              <a:srgbClr val="415463"/>
            </a:solidFill>
            <a:prstDash val="sysDash"/>
          </a:ln>
        </p:spPr>
        <p:style>
          <a:lnRef idx="1">
            <a:schemeClr val="accent1"/>
          </a:lnRef>
          <a:fillRef idx="0">
            <a:schemeClr val="accent1"/>
          </a:fillRef>
          <a:effectRef idx="0">
            <a:schemeClr val="accent1"/>
          </a:effectRef>
          <a:fontRef idx="minor">
            <a:schemeClr val="tx1"/>
          </a:fontRef>
        </p:style>
      </p:cxnSp>
      <p:sp>
        <p:nvSpPr>
          <p:cNvPr id="87" name="矩形 86"/>
          <p:cNvSpPr/>
          <p:nvPr/>
        </p:nvSpPr>
        <p:spPr bwMode="auto">
          <a:xfrm>
            <a:off x="6102012" y="705172"/>
            <a:ext cx="2236756" cy="330894"/>
          </a:xfrm>
          <a:prstGeom prst="rect">
            <a:avLst/>
          </a:prstGeom>
          <a:solidFill>
            <a:schemeClr val="bg1"/>
          </a:solidFill>
          <a:ln w="9525" cap="flat" cmpd="sng" algn="ctr">
            <a:noFill/>
            <a:prstDash val="solid"/>
            <a:round/>
            <a:headEnd type="none" w="med" len="med"/>
            <a:tailEnd type="none" w="med" len="med"/>
          </a:ln>
          <a:effectLst/>
        </p:spPr>
        <p:txBody>
          <a:bodyPr vert="horz" wrap="square" lIns="91401" tIns="45700" rIns="91401" bIns="45700" numCol="1" rtlCol="0" anchor="ctr" anchorCtr="1" compatLnSpc="1">
            <a:prstTxWarp prst="textNoShape">
              <a:avLst/>
            </a:prstTxWarp>
            <a:noAutofit/>
          </a:bodyPr>
          <a:lstStyle/>
          <a:p>
            <a:pPr algn="ctr" defTabSz="877625" eaLnBrk="0" hangingPunct="0">
              <a:defRPr/>
            </a:pPr>
            <a:endParaRPr lang="zh-CN" altLang="en-US" sz="1200" kern="0" dirty="0">
              <a:latin typeface="+mn-ea"/>
              <a:ea typeface="+mn-ea"/>
            </a:endParaRPr>
          </a:p>
        </p:txBody>
      </p:sp>
      <p:sp>
        <p:nvSpPr>
          <p:cNvPr id="66" name="标题 65"/>
          <p:cNvSpPr>
            <a:spLocks noGrp="1"/>
          </p:cNvSpPr>
          <p:nvPr>
            <p:ph type="title"/>
          </p:nvPr>
        </p:nvSpPr>
        <p:spPr/>
        <p:txBody>
          <a:bodyPr/>
          <a:lstStyle/>
          <a:p>
            <a:r>
              <a:rPr lang="zh-CN" altLang="en-US" dirty="0">
                <a:solidFill>
                  <a:schemeClr val="tx1"/>
                </a:solidFill>
              </a:rPr>
              <a:t>华为鲲鹏技术</a:t>
            </a:r>
            <a:r>
              <a:rPr lang="zh-CN" altLang="en-US" dirty="0" smtClean="0">
                <a:solidFill>
                  <a:schemeClr val="tx1"/>
                </a:solidFill>
              </a:rPr>
              <a:t>生态</a:t>
            </a:r>
            <a:endParaRPr lang="zh-CN" altLang="en-US" dirty="0">
              <a:solidFill>
                <a:schemeClr val="tx1"/>
              </a:solidFill>
            </a:endParaRPr>
          </a:p>
        </p:txBody>
      </p:sp>
      <p:pic>
        <p:nvPicPr>
          <p:cNvPr id="92" name="图片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11183" y="4056899"/>
            <a:ext cx="505124" cy="409150"/>
          </a:xfrm>
          <a:prstGeom prst="rect">
            <a:avLst/>
          </a:prstGeom>
        </p:spPr>
      </p:pic>
      <p:sp>
        <p:nvSpPr>
          <p:cNvPr id="3" name="矩形 2"/>
          <p:cNvSpPr/>
          <p:nvPr/>
        </p:nvSpPr>
        <p:spPr>
          <a:xfrm>
            <a:off x="7484801" y="5024525"/>
            <a:ext cx="3954929" cy="630942"/>
          </a:xfrm>
          <a:prstGeom prst="rect">
            <a:avLst/>
          </a:prstGeom>
        </p:spPr>
        <p:txBody>
          <a:bodyPr wrap="none">
            <a:spAutoFit/>
          </a:bodyPr>
          <a:lstStyle/>
          <a:p>
            <a:pPr>
              <a:lnSpc>
                <a:spcPct val="250000"/>
              </a:lnSpc>
            </a:pPr>
            <a:r>
              <a:rPr lang="zh-CN" altLang="en-US" sz="1400" dirty="0">
                <a:latin typeface="微软雅黑" panose="020B0503020204020204" pitchFamily="34" charset="-122"/>
                <a:ea typeface="微软雅黑" panose="020B0503020204020204" pitchFamily="34" charset="-122"/>
              </a:rPr>
              <a:t>提供基于华为鲲鹏芯片丰富的云服务和解决方案</a:t>
            </a:r>
          </a:p>
        </p:txBody>
      </p:sp>
      <p:sp>
        <p:nvSpPr>
          <p:cNvPr id="12" name="矩形 11"/>
          <p:cNvSpPr/>
          <p:nvPr/>
        </p:nvSpPr>
        <p:spPr>
          <a:xfrm>
            <a:off x="7444712" y="4412855"/>
            <a:ext cx="4204997" cy="630942"/>
          </a:xfrm>
          <a:prstGeom prst="rect">
            <a:avLst/>
          </a:prstGeom>
        </p:spPr>
        <p:txBody>
          <a:bodyPr wrap="none">
            <a:spAutoFit/>
          </a:bodyPr>
          <a:lstStyle/>
          <a:p>
            <a:pPr>
              <a:lnSpc>
                <a:spcPct val="250000"/>
              </a:lnSpc>
            </a:pPr>
            <a:r>
              <a:rPr lang="zh-CN" altLang="en-US" sz="1400" dirty="0">
                <a:latin typeface="微软雅黑" panose="020B0503020204020204" pitchFamily="34" charset="-122"/>
                <a:ea typeface="微软雅黑" panose="020B0503020204020204" pitchFamily="34" charset="-122"/>
              </a:rPr>
              <a:t>提供兼容华为鲲鹏云服务的欧拉</a:t>
            </a:r>
            <a:r>
              <a:rPr lang="en-US" altLang="zh-CN" sz="1400" dirty="0">
                <a:latin typeface="微软雅黑" panose="020B0503020204020204" pitchFamily="34" charset="-122"/>
                <a:ea typeface="微软雅黑" panose="020B0503020204020204" pitchFamily="34" charset="-122"/>
              </a:rPr>
              <a:t>OS</a:t>
            </a:r>
            <a:r>
              <a:rPr lang="zh-CN" altLang="en-US" sz="1400" dirty="0">
                <a:latin typeface="微软雅黑" panose="020B0503020204020204" pitchFamily="34" charset="-122"/>
                <a:ea typeface="微软雅黑" panose="020B0503020204020204" pitchFamily="34" charset="-122"/>
              </a:rPr>
              <a:t>编译器等工具链</a:t>
            </a:r>
          </a:p>
        </p:txBody>
      </p:sp>
    </p:spTree>
    <p:extLst>
      <p:ext uri="{BB962C8B-B14F-4D97-AF65-F5344CB8AC3E}">
        <p14:creationId xmlns:p14="http://schemas.microsoft.com/office/powerpoint/2010/main" val="611856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鲲鹏生态介绍</a:t>
            </a:r>
            <a:endParaRPr lang="en-US" altLang="zh-CN" sz="1800" b="1" dirty="0" smtClean="0"/>
          </a:p>
          <a:p>
            <a:pPr lvl="1">
              <a:buClrTx/>
              <a:buSzPct val="60000"/>
              <a:buFont typeface="Wingdings" panose="05000000000000000000" pitchFamily="2" charset="2"/>
              <a:buChar char="n"/>
            </a:pPr>
            <a:r>
              <a:rPr lang="zh-CN" altLang="en-US" sz="1600" dirty="0" smtClean="0">
                <a:latin typeface="+mn-ea"/>
              </a:rPr>
              <a:t>计算产业发展趋势</a:t>
            </a:r>
            <a:endParaRPr lang="zh-CN" altLang="en-US" sz="1600" dirty="0">
              <a:latin typeface="+mn-ea"/>
            </a:endParaRPr>
          </a:p>
          <a:p>
            <a:pPr lvl="1">
              <a:buClrTx/>
            </a:pPr>
            <a:r>
              <a:rPr lang="zh-CN" altLang="en-US" sz="1600" dirty="0" smtClean="0">
                <a:solidFill>
                  <a:schemeClr val="bg1">
                    <a:lumMod val="50000"/>
                  </a:schemeClr>
                </a:solidFill>
                <a:latin typeface="+mn-ea"/>
              </a:rPr>
              <a:t>鲲鹏计算产业概述</a:t>
            </a:r>
            <a:endParaRPr lang="en-US" altLang="zh-CN" sz="1600" dirty="0" smtClean="0">
              <a:solidFill>
                <a:schemeClr val="bg1">
                  <a:lumMod val="50000"/>
                </a:schemeClr>
              </a:solidFill>
              <a:latin typeface="+mn-ea"/>
            </a:endParaRPr>
          </a:p>
          <a:p>
            <a:pPr lvl="1">
              <a:buClrTx/>
            </a:pPr>
            <a:r>
              <a:rPr lang="zh-CN" altLang="en-US" sz="1600" dirty="0" smtClean="0">
                <a:solidFill>
                  <a:schemeClr val="bg1">
                    <a:lumMod val="50000"/>
                  </a:schemeClr>
                </a:solidFill>
                <a:latin typeface="+mn-ea"/>
              </a:rPr>
              <a:t>鲲鹏计算产业生态</a:t>
            </a:r>
            <a:endParaRPr lang="en-US" altLang="zh-CN" sz="1800" b="1" dirty="0" smtClean="0"/>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a:t>
            </a:r>
            <a:r>
              <a:rPr lang="zh-CN" altLang="en-US" sz="1800" dirty="0">
                <a:solidFill>
                  <a:schemeClr val="bg1">
                    <a:lumMod val="50000"/>
                  </a:schemeClr>
                </a:solidFill>
              </a:rPr>
              <a:t>云</a:t>
            </a:r>
            <a:r>
              <a:rPr lang="zh-CN" altLang="en-US" sz="1800" dirty="0" smtClean="0">
                <a:solidFill>
                  <a:schemeClr val="bg1">
                    <a:lumMod val="50000"/>
                  </a:schemeClr>
                </a:solidFill>
              </a:rPr>
              <a:t>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1087495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1DDE96A-8445-46EC-B2CF-0ABCFDBC2D80}"/>
              </a:ext>
            </a:extLst>
          </p:cNvPr>
          <p:cNvSpPr/>
          <p:nvPr/>
        </p:nvSpPr>
        <p:spPr>
          <a:xfrm>
            <a:off x="4020555" y="1661294"/>
            <a:ext cx="4425345" cy="3354561"/>
          </a:xfrm>
          <a:prstGeom prst="rect">
            <a:avLst/>
          </a:prstGeom>
          <a:ln>
            <a:solidFill>
              <a:schemeClr val="bg1">
                <a:lumMod val="85000"/>
              </a:schemeClr>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latin typeface="+mn-ea"/>
            </a:endParaRPr>
          </a:p>
        </p:txBody>
      </p:sp>
      <p:sp>
        <p:nvSpPr>
          <p:cNvPr id="276" name="矩形 275">
            <a:extLst>
              <a:ext uri="{FF2B5EF4-FFF2-40B4-BE49-F238E27FC236}">
                <a16:creationId xmlns:a16="http://schemas.microsoft.com/office/drawing/2014/main" xmlns="" id="{524A71EA-15B1-44D4-B363-3EE7B92F4D92}"/>
              </a:ext>
            </a:extLst>
          </p:cNvPr>
          <p:cNvSpPr/>
          <p:nvPr/>
        </p:nvSpPr>
        <p:spPr>
          <a:xfrm>
            <a:off x="8476449" y="1222621"/>
            <a:ext cx="2954911" cy="252000"/>
          </a:xfrm>
          <a:prstGeom prst="rect">
            <a:avLst/>
          </a:prstGeom>
          <a:solidFill>
            <a:srgbClr val="00B0F0"/>
          </a:solidFill>
          <a:ln w="12700" algn="ctr">
            <a:noFill/>
            <a:round/>
            <a:headEnd/>
            <a:tailE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4.</a:t>
            </a:r>
            <a:r>
              <a:rPr lang="zh-CN" altLang="en-US" sz="1200" b="1" dirty="0">
                <a:solidFill>
                  <a:schemeClr val="bg1"/>
                </a:solidFill>
                <a:latin typeface="+mn-ea"/>
                <a:ea typeface="+mn-ea"/>
                <a:cs typeface="Arial" panose="020B0604020202020204" pitchFamily="34" charset="0"/>
              </a:rPr>
              <a:t>知识库服务</a:t>
            </a:r>
          </a:p>
        </p:txBody>
      </p:sp>
      <p:sp>
        <p:nvSpPr>
          <p:cNvPr id="277" name="矩形 276">
            <a:extLst>
              <a:ext uri="{FF2B5EF4-FFF2-40B4-BE49-F238E27FC236}">
                <a16:creationId xmlns:a16="http://schemas.microsoft.com/office/drawing/2014/main" xmlns="" id="{F6F14EA8-ACD3-4B4E-A207-A1768CA0C187}"/>
              </a:ext>
            </a:extLst>
          </p:cNvPr>
          <p:cNvSpPr/>
          <p:nvPr/>
        </p:nvSpPr>
        <p:spPr>
          <a:xfrm>
            <a:off x="8477485" y="1469454"/>
            <a:ext cx="2952841" cy="1476943"/>
          </a:xfrm>
          <a:prstGeom prst="rect">
            <a:avLst/>
          </a:prstGeom>
          <a:solidFill>
            <a:schemeClr val="bg1"/>
          </a:solidFill>
          <a:ln>
            <a:solidFill>
              <a:schemeClr val="bg1">
                <a:lumMod val="85000"/>
              </a:schemeClr>
            </a:solidFill>
          </a:ln>
        </p:spPr>
        <p:txBody>
          <a:bodyPr wrap="square" rtlCol="0">
            <a:spAutoFit/>
          </a:bodyPr>
          <a:lstStyle/>
          <a:p>
            <a:pPr marL="171399" indent="-171399">
              <a:lnSpc>
                <a:spcPct val="150000"/>
              </a:lnSpc>
              <a:buFont typeface="Arial" panose="020B0604020202020204" pitchFamily="34" charset="0"/>
              <a:buChar char="•"/>
            </a:pPr>
            <a:r>
              <a:rPr lang="zh-CN" altLang="en-US" sz="1200" dirty="0">
                <a:latin typeface="+mn-ea"/>
                <a:ea typeface="+mn-ea"/>
              </a:rPr>
              <a:t>为客户提供基于华为云鲲鹏云的相关产品的单点镜像、集群环境下镜像组，及针对客户特定场景的镜像定制服务</a:t>
            </a:r>
            <a:endParaRPr lang="en-US" altLang="zh-CN" sz="1200" dirty="0">
              <a:latin typeface="+mn-ea"/>
              <a:ea typeface="+mn-ea"/>
            </a:endParaRPr>
          </a:p>
          <a:p>
            <a:pPr marL="171399" indent="-171399">
              <a:lnSpc>
                <a:spcPct val="150000"/>
              </a:lnSpc>
              <a:buFont typeface="Arial" panose="020B0604020202020204" pitchFamily="34" charset="0"/>
              <a:buChar char="•"/>
            </a:pPr>
            <a:r>
              <a:rPr lang="zh-CN" altLang="en-US" sz="1200" dirty="0">
                <a:latin typeface="+mn-ea"/>
                <a:ea typeface="+mn-ea"/>
              </a:rPr>
              <a:t>为客户提供业务场景范围内的相关华为云鲲鹏云最佳实践及相关帮助文档</a:t>
            </a:r>
          </a:p>
        </p:txBody>
      </p:sp>
      <p:sp>
        <p:nvSpPr>
          <p:cNvPr id="283" name="文本框 282">
            <a:extLst>
              <a:ext uri="{FF2B5EF4-FFF2-40B4-BE49-F238E27FC236}">
                <a16:creationId xmlns:a16="http://schemas.microsoft.com/office/drawing/2014/main" xmlns="" id="{A97E6F50-699C-4420-A1DB-C53858EBCC2E}"/>
              </a:ext>
            </a:extLst>
          </p:cNvPr>
          <p:cNvSpPr txBox="1"/>
          <p:nvPr/>
        </p:nvSpPr>
        <p:spPr>
          <a:xfrm>
            <a:off x="4442927" y="1749008"/>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292" name="矩形 291">
            <a:extLst>
              <a:ext uri="{FF2B5EF4-FFF2-40B4-BE49-F238E27FC236}">
                <a16:creationId xmlns:a16="http://schemas.microsoft.com/office/drawing/2014/main" xmlns="" id="{9F0779D8-7A85-4EDC-BABB-C89AAFCD6148}"/>
              </a:ext>
            </a:extLst>
          </p:cNvPr>
          <p:cNvSpPr/>
          <p:nvPr/>
        </p:nvSpPr>
        <p:spPr>
          <a:xfrm>
            <a:off x="4030451" y="5777971"/>
            <a:ext cx="4415449" cy="335432"/>
          </a:xfrm>
          <a:prstGeom prst="rect">
            <a:avLst/>
          </a:prstGeom>
          <a:solidFill>
            <a:srgbClr val="E7ECEE"/>
          </a:solidFill>
        </p:spPr>
        <p:txBody>
          <a:bodyPr wrap="square" lIns="35991" tIns="35991" rIns="35991" bIns="35991" anchor="ctr" anchorCtr="0">
            <a:noAutofit/>
          </a:bodyPr>
          <a:lstStyle/>
          <a:p>
            <a:pPr algn="ctr"/>
            <a:r>
              <a:rPr lang="zh-CN" altLang="en-US" sz="1200" b="1" dirty="0">
                <a:latin typeface="+mn-ea"/>
                <a:ea typeface="+mn-ea"/>
              </a:rPr>
              <a:t>服务形式：</a:t>
            </a:r>
            <a:r>
              <a:rPr lang="zh-CN" altLang="en-US" sz="1200" dirty="0">
                <a:latin typeface="+mn-ea"/>
                <a:ea typeface="+mn-ea"/>
              </a:rPr>
              <a:t>远程服务，现场服务</a:t>
            </a:r>
          </a:p>
        </p:txBody>
      </p:sp>
      <p:sp>
        <p:nvSpPr>
          <p:cNvPr id="293" name="文本框 292">
            <a:extLst>
              <a:ext uri="{FF2B5EF4-FFF2-40B4-BE49-F238E27FC236}">
                <a16:creationId xmlns:a16="http://schemas.microsoft.com/office/drawing/2014/main" xmlns="" id="{232327EA-D4B3-4F1A-B7DD-59E5F2C65081}"/>
              </a:ext>
            </a:extLst>
          </p:cNvPr>
          <p:cNvSpPr txBox="1"/>
          <p:nvPr/>
        </p:nvSpPr>
        <p:spPr>
          <a:xfrm>
            <a:off x="4045363" y="2969134"/>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294" name="圆角矩形 8">
            <a:extLst>
              <a:ext uri="{FF2B5EF4-FFF2-40B4-BE49-F238E27FC236}">
                <a16:creationId xmlns:a16="http://schemas.microsoft.com/office/drawing/2014/main" xmlns="" id="{47F71959-84E1-4CFB-A5FB-11D9B112B339}"/>
              </a:ext>
            </a:extLst>
          </p:cNvPr>
          <p:cNvSpPr/>
          <p:nvPr/>
        </p:nvSpPr>
        <p:spPr>
          <a:xfrm>
            <a:off x="4045364" y="2936696"/>
            <a:ext cx="4336250" cy="956432"/>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95" name="文本框 294">
            <a:extLst>
              <a:ext uri="{FF2B5EF4-FFF2-40B4-BE49-F238E27FC236}">
                <a16:creationId xmlns:a16="http://schemas.microsoft.com/office/drawing/2014/main" xmlns="" id="{3899AC06-B88A-4807-A030-0DEF033EE0C7}"/>
              </a:ext>
            </a:extLst>
          </p:cNvPr>
          <p:cNvSpPr txBox="1"/>
          <p:nvPr/>
        </p:nvSpPr>
        <p:spPr>
          <a:xfrm>
            <a:off x="4961023" y="2874754"/>
            <a:ext cx="2208653" cy="274516"/>
          </a:xfrm>
          <a:prstGeom prst="rect">
            <a:avLst/>
          </a:prstGeom>
          <a:noFill/>
        </p:spPr>
        <p:txBody>
          <a:bodyPr wrap="square" rtlCol="0">
            <a:spAutoFit/>
          </a:bodyPr>
          <a:lstStyle/>
          <a:p>
            <a:pPr algn="ctr"/>
            <a:r>
              <a:rPr lang="zh-CN" altLang="en-US" sz="1200" b="1" dirty="0">
                <a:latin typeface="+mn-ea"/>
                <a:ea typeface="+mn-ea"/>
              </a:rPr>
              <a:t>实施服务</a:t>
            </a:r>
          </a:p>
        </p:txBody>
      </p:sp>
      <p:sp>
        <p:nvSpPr>
          <p:cNvPr id="296" name="圆角矩形 14">
            <a:extLst>
              <a:ext uri="{FF2B5EF4-FFF2-40B4-BE49-F238E27FC236}">
                <a16:creationId xmlns:a16="http://schemas.microsoft.com/office/drawing/2014/main" xmlns="" id="{23B5C63C-2953-4444-83C3-64B333DD8465}"/>
              </a:ext>
            </a:extLst>
          </p:cNvPr>
          <p:cNvSpPr/>
          <p:nvPr/>
        </p:nvSpPr>
        <p:spPr>
          <a:xfrm>
            <a:off x="4159674" y="3216184"/>
            <a:ext cx="715141" cy="54566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基础语言环境</a:t>
            </a:r>
          </a:p>
        </p:txBody>
      </p:sp>
      <p:sp>
        <p:nvSpPr>
          <p:cNvPr id="297" name="圆角矩形 239">
            <a:extLst>
              <a:ext uri="{FF2B5EF4-FFF2-40B4-BE49-F238E27FC236}">
                <a16:creationId xmlns:a16="http://schemas.microsoft.com/office/drawing/2014/main" xmlns="" id="{1D95239D-727A-4689-95A8-480B8E2BC623}"/>
              </a:ext>
            </a:extLst>
          </p:cNvPr>
          <p:cNvSpPr/>
          <p:nvPr/>
        </p:nvSpPr>
        <p:spPr>
          <a:xfrm>
            <a:off x="4972479" y="3240472"/>
            <a:ext cx="550925" cy="4948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运行环境</a:t>
            </a:r>
          </a:p>
        </p:txBody>
      </p:sp>
      <p:sp>
        <p:nvSpPr>
          <p:cNvPr id="298" name="圆角矩形 240">
            <a:extLst>
              <a:ext uri="{FF2B5EF4-FFF2-40B4-BE49-F238E27FC236}">
                <a16:creationId xmlns:a16="http://schemas.microsoft.com/office/drawing/2014/main" xmlns="" id="{52C8DCEB-3925-4CDA-A62C-665892E0DEC0}"/>
              </a:ext>
            </a:extLst>
          </p:cNvPr>
          <p:cNvSpPr/>
          <p:nvPr/>
        </p:nvSpPr>
        <p:spPr>
          <a:xfrm>
            <a:off x="5609590" y="3214619"/>
            <a:ext cx="1002940" cy="564879"/>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工具及插件</a:t>
            </a:r>
          </a:p>
        </p:txBody>
      </p:sp>
      <p:sp>
        <p:nvSpPr>
          <p:cNvPr id="299" name="圆角矩形 241">
            <a:extLst>
              <a:ext uri="{FF2B5EF4-FFF2-40B4-BE49-F238E27FC236}">
                <a16:creationId xmlns:a16="http://schemas.microsoft.com/office/drawing/2014/main" xmlns="" id="{04F4F30B-B66F-4A33-A8DE-6EE7D309B2D6}"/>
              </a:ext>
            </a:extLst>
          </p:cNvPr>
          <p:cNvSpPr/>
          <p:nvPr/>
        </p:nvSpPr>
        <p:spPr>
          <a:xfrm>
            <a:off x="6682047" y="3206003"/>
            <a:ext cx="767187" cy="564879"/>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数据库</a:t>
            </a:r>
          </a:p>
        </p:txBody>
      </p:sp>
      <p:sp>
        <p:nvSpPr>
          <p:cNvPr id="300" name="圆角矩形 242">
            <a:extLst>
              <a:ext uri="{FF2B5EF4-FFF2-40B4-BE49-F238E27FC236}">
                <a16:creationId xmlns:a16="http://schemas.microsoft.com/office/drawing/2014/main" xmlns="" id="{CC6A99ED-BEEF-4028-9277-AE10BD186A79}"/>
              </a:ext>
            </a:extLst>
          </p:cNvPr>
          <p:cNvSpPr/>
          <p:nvPr/>
        </p:nvSpPr>
        <p:spPr>
          <a:xfrm>
            <a:off x="7510249" y="3188787"/>
            <a:ext cx="871365" cy="549335"/>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技术支持服务</a:t>
            </a:r>
          </a:p>
        </p:txBody>
      </p:sp>
      <p:sp>
        <p:nvSpPr>
          <p:cNvPr id="301" name="文本框 300">
            <a:extLst>
              <a:ext uri="{FF2B5EF4-FFF2-40B4-BE49-F238E27FC236}">
                <a16:creationId xmlns:a16="http://schemas.microsoft.com/office/drawing/2014/main" xmlns="" id="{3B55DBE1-A7F5-431B-BFA4-6E8B3FA92370}"/>
              </a:ext>
            </a:extLst>
          </p:cNvPr>
          <p:cNvSpPr txBox="1"/>
          <p:nvPr/>
        </p:nvSpPr>
        <p:spPr>
          <a:xfrm>
            <a:off x="7008541" y="1726558"/>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310" name="文本框 309">
            <a:extLst>
              <a:ext uri="{FF2B5EF4-FFF2-40B4-BE49-F238E27FC236}">
                <a16:creationId xmlns:a16="http://schemas.microsoft.com/office/drawing/2014/main" xmlns="" id="{FC52C9E9-8A16-4EAE-9A41-F458A91E1BB7}"/>
              </a:ext>
            </a:extLst>
          </p:cNvPr>
          <p:cNvSpPr txBox="1"/>
          <p:nvPr/>
        </p:nvSpPr>
        <p:spPr>
          <a:xfrm>
            <a:off x="4159674" y="4310888"/>
            <a:ext cx="1807913" cy="304905"/>
          </a:xfrm>
          <a:prstGeom prst="rect">
            <a:avLst/>
          </a:prstGeom>
          <a:noFill/>
        </p:spPr>
        <p:txBody>
          <a:bodyPr wrap="square" lIns="121808" tIns="60904" rIns="121808" bIns="60904" rtlCol="0">
            <a:spAutoFit/>
          </a:bodyPr>
          <a:lstStyle/>
          <a:p>
            <a:pPr algn="ctr" eaLnBrk="0" fontAlgn="base" hangingPunct="0">
              <a:spcBef>
                <a:spcPct val="0"/>
              </a:spcBef>
              <a:spcAft>
                <a:spcPct val="0"/>
              </a:spcAft>
            </a:pPr>
            <a:r>
              <a:rPr lang="zh-CN" altLang="en-US" sz="1200" b="1" dirty="0">
                <a:solidFill>
                  <a:schemeClr val="bg1"/>
                </a:solidFill>
                <a:latin typeface="+mn-ea"/>
                <a:ea typeface="+mn-ea"/>
              </a:rPr>
              <a:t>专业服务</a:t>
            </a:r>
            <a:endParaRPr lang="en-US" altLang="zh-CN" sz="1200" b="1" dirty="0">
              <a:solidFill>
                <a:schemeClr val="bg1"/>
              </a:solidFill>
              <a:latin typeface="+mn-ea"/>
              <a:ea typeface="+mn-ea"/>
            </a:endParaRPr>
          </a:p>
        </p:txBody>
      </p:sp>
      <p:sp>
        <p:nvSpPr>
          <p:cNvPr id="326" name="矩形 325">
            <a:extLst>
              <a:ext uri="{FF2B5EF4-FFF2-40B4-BE49-F238E27FC236}">
                <a16:creationId xmlns:a16="http://schemas.microsoft.com/office/drawing/2014/main" xmlns="" id="{35B1BD27-ACE9-4880-98D4-2C1AB4AB1743}"/>
              </a:ext>
            </a:extLst>
          </p:cNvPr>
          <p:cNvSpPr/>
          <p:nvPr/>
        </p:nvSpPr>
        <p:spPr>
          <a:xfrm>
            <a:off x="8476449" y="2917675"/>
            <a:ext cx="2954911" cy="252000"/>
          </a:xfrm>
          <a:prstGeom prst="rect">
            <a:avLst/>
          </a:prstGeom>
          <a:solidFill>
            <a:srgbClr val="00B0F0"/>
          </a:solidFill>
          <a:ln w="12700" algn="ctr">
            <a:noFill/>
            <a:round/>
            <a:headEnd/>
            <a:tailE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5.</a:t>
            </a:r>
            <a:r>
              <a:rPr lang="zh-CN" altLang="en-US" sz="1200" b="1" dirty="0">
                <a:solidFill>
                  <a:schemeClr val="bg1"/>
                </a:solidFill>
                <a:latin typeface="+mn-ea"/>
                <a:ea typeface="+mn-ea"/>
                <a:cs typeface="Arial" panose="020B0604020202020204" pitchFamily="34" charset="0"/>
              </a:rPr>
              <a:t>售后服务</a:t>
            </a:r>
          </a:p>
        </p:txBody>
      </p:sp>
      <p:sp>
        <p:nvSpPr>
          <p:cNvPr id="327" name="矩形 326">
            <a:extLst>
              <a:ext uri="{FF2B5EF4-FFF2-40B4-BE49-F238E27FC236}">
                <a16:creationId xmlns:a16="http://schemas.microsoft.com/office/drawing/2014/main" xmlns="" id="{9A1897FA-D88A-439A-AF96-078C96A18385}"/>
              </a:ext>
            </a:extLst>
          </p:cNvPr>
          <p:cNvSpPr/>
          <p:nvPr/>
        </p:nvSpPr>
        <p:spPr>
          <a:xfrm>
            <a:off x="8486133" y="3169675"/>
            <a:ext cx="2948092" cy="2030796"/>
          </a:xfrm>
          <a:prstGeom prst="rect">
            <a:avLst/>
          </a:prstGeom>
          <a:solidFill>
            <a:schemeClr val="bg1"/>
          </a:solidFill>
          <a:ln>
            <a:solidFill>
              <a:schemeClr val="bg1">
                <a:lumMod val="85000"/>
              </a:schemeClr>
            </a:solidFill>
          </a:ln>
        </p:spPr>
        <p:txBody>
          <a:bodyPr wrap="square" rtlCol="0">
            <a:spAutoFit/>
          </a:bodyPr>
          <a:lstStyle/>
          <a:p>
            <a:pPr marL="171399" indent="-171399">
              <a:lnSpc>
                <a:spcPct val="150000"/>
              </a:lnSpc>
              <a:buFont typeface="Arial" panose="020B0604020202020204" pitchFamily="34" charset="0"/>
              <a:buChar char="•"/>
            </a:pPr>
            <a:r>
              <a:rPr lang="zh-CN" altLang="en-US" sz="1200" dirty="0">
                <a:latin typeface="+mn-ea"/>
                <a:ea typeface="+mn-ea"/>
              </a:rPr>
              <a:t>故障解决：非应用程序造成的故障定位、分析、应急解决方案制定、最终故障解决的服务</a:t>
            </a:r>
          </a:p>
          <a:p>
            <a:pPr marL="171399" indent="-171399">
              <a:lnSpc>
                <a:spcPct val="150000"/>
              </a:lnSpc>
              <a:buFont typeface="Arial" panose="020B0604020202020204" pitchFamily="34" charset="0"/>
              <a:buChar char="•"/>
            </a:pPr>
            <a:r>
              <a:rPr lang="zh-CN" altLang="en-US" sz="1200" dirty="0">
                <a:latin typeface="+mn-ea"/>
                <a:ea typeface="+mn-ea"/>
              </a:rPr>
              <a:t>补丁升级：软件的漏洞预警、补丁评估、补丁验证以及补丁安装的服务</a:t>
            </a:r>
          </a:p>
          <a:p>
            <a:pPr marL="171399" indent="-171399">
              <a:lnSpc>
                <a:spcPct val="150000"/>
              </a:lnSpc>
              <a:buFont typeface="Arial" panose="020B0604020202020204" pitchFamily="34" charset="0"/>
              <a:buChar char="•"/>
            </a:pPr>
            <a:r>
              <a:rPr lang="zh-CN" altLang="en-US" sz="1200" dirty="0">
                <a:latin typeface="+mn-ea"/>
                <a:ea typeface="+mn-ea"/>
              </a:rPr>
              <a:t>远程支持：</a:t>
            </a:r>
            <a:r>
              <a:rPr lang="en-US" altLang="zh-CN" sz="1200" dirty="0">
                <a:latin typeface="+mn-ea"/>
                <a:ea typeface="+mn-ea"/>
              </a:rPr>
              <a:t>400</a:t>
            </a:r>
            <a:r>
              <a:rPr lang="zh-CN" altLang="en-US" sz="1200" dirty="0">
                <a:latin typeface="+mn-ea"/>
                <a:ea typeface="+mn-ea"/>
              </a:rPr>
              <a:t>热线电话远程技术支持服务</a:t>
            </a:r>
          </a:p>
        </p:txBody>
      </p:sp>
      <p:sp>
        <p:nvSpPr>
          <p:cNvPr id="328" name="矩形 327">
            <a:extLst>
              <a:ext uri="{FF2B5EF4-FFF2-40B4-BE49-F238E27FC236}">
                <a16:creationId xmlns:a16="http://schemas.microsoft.com/office/drawing/2014/main" xmlns="" id="{8EF0B040-3984-4B57-9D3C-25221986C31E}"/>
              </a:ext>
            </a:extLst>
          </p:cNvPr>
          <p:cNvSpPr/>
          <p:nvPr/>
        </p:nvSpPr>
        <p:spPr>
          <a:xfrm>
            <a:off x="8486133" y="5200471"/>
            <a:ext cx="2954911" cy="252000"/>
          </a:xfrm>
          <a:prstGeom prst="rect">
            <a:avLst/>
          </a:prstGeom>
          <a:solidFill>
            <a:srgbClr val="00B0F0"/>
          </a:solidFill>
          <a:ln w="12700" algn="ctr">
            <a:noFill/>
            <a:round/>
            <a:headEnd/>
            <a:tailE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6.</a:t>
            </a:r>
            <a:r>
              <a:rPr lang="zh-CN" altLang="en-US" sz="1200" b="1" dirty="0">
                <a:solidFill>
                  <a:schemeClr val="bg1"/>
                </a:solidFill>
                <a:latin typeface="+mn-ea"/>
                <a:ea typeface="+mn-ea"/>
                <a:cs typeface="Arial" panose="020B0604020202020204" pitchFamily="34" charset="0"/>
              </a:rPr>
              <a:t>培训服务</a:t>
            </a:r>
          </a:p>
        </p:txBody>
      </p:sp>
      <p:sp>
        <p:nvSpPr>
          <p:cNvPr id="329" name="矩形 328">
            <a:extLst>
              <a:ext uri="{FF2B5EF4-FFF2-40B4-BE49-F238E27FC236}">
                <a16:creationId xmlns:a16="http://schemas.microsoft.com/office/drawing/2014/main" xmlns="" id="{9DA5D8DC-C39D-43FB-8BD1-F11BE061AF2F}"/>
              </a:ext>
            </a:extLst>
          </p:cNvPr>
          <p:cNvSpPr/>
          <p:nvPr/>
        </p:nvSpPr>
        <p:spPr>
          <a:xfrm>
            <a:off x="8481384" y="5458660"/>
            <a:ext cx="2952841" cy="923090"/>
          </a:xfrm>
          <a:prstGeom prst="rect">
            <a:avLst/>
          </a:prstGeom>
          <a:solidFill>
            <a:schemeClr val="bg1"/>
          </a:solidFill>
          <a:ln>
            <a:solidFill>
              <a:schemeClr val="bg1">
                <a:lumMod val="85000"/>
              </a:schemeClr>
            </a:solidFill>
          </a:ln>
        </p:spPr>
        <p:txBody>
          <a:bodyPr wrap="square" rtlCol="0">
            <a:spAutoFit/>
          </a:bodyPr>
          <a:lstStyle/>
          <a:p>
            <a:pPr marL="171399" indent="-171399">
              <a:lnSpc>
                <a:spcPct val="150000"/>
              </a:lnSpc>
              <a:buFont typeface="Arial" panose="020B0604020202020204" pitchFamily="34" charset="0"/>
              <a:buChar char="•"/>
            </a:pPr>
            <a:r>
              <a:rPr lang="zh-CN" altLang="en-US" sz="1200" dirty="0">
                <a:latin typeface="+mn-ea"/>
                <a:ea typeface="+mn-ea"/>
              </a:rPr>
              <a:t>为客户提供</a:t>
            </a:r>
            <a:r>
              <a:rPr lang="en-US" altLang="zh-CN" sz="1200" dirty="0">
                <a:latin typeface="+mn-ea"/>
                <a:ea typeface="+mn-ea"/>
              </a:rPr>
              <a:t>1-2</a:t>
            </a:r>
            <a:r>
              <a:rPr lang="zh-CN" altLang="en-US" sz="1200" dirty="0">
                <a:latin typeface="+mn-ea"/>
                <a:ea typeface="+mn-ea"/>
              </a:rPr>
              <a:t>次线上华为云鲲鹏云技术培训，包括：产品培训，技术培训，解决方案培训等</a:t>
            </a:r>
          </a:p>
        </p:txBody>
      </p:sp>
      <p:sp>
        <p:nvSpPr>
          <p:cNvPr id="336" name="矩形 335">
            <a:extLst>
              <a:ext uri="{FF2B5EF4-FFF2-40B4-BE49-F238E27FC236}">
                <a16:creationId xmlns:a16="http://schemas.microsoft.com/office/drawing/2014/main" xmlns="" id="{37DDA18A-869B-4376-A867-4584FDD7FC93}"/>
              </a:ext>
            </a:extLst>
          </p:cNvPr>
          <p:cNvSpPr/>
          <p:nvPr/>
        </p:nvSpPr>
        <p:spPr>
          <a:xfrm>
            <a:off x="1008063" y="1233488"/>
            <a:ext cx="2954911" cy="252000"/>
          </a:xfrm>
          <a:prstGeom prst="rect">
            <a:avLst/>
          </a:prstGeom>
          <a:solidFill>
            <a:srgbClr val="00B0F0"/>
          </a:solidFill>
          <a:ln w="12700" algn="ctr">
            <a:noFill/>
            <a:round/>
            <a:headEnd/>
            <a:tailE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1.</a:t>
            </a:r>
            <a:r>
              <a:rPr lang="zh-CN" altLang="en-US" sz="1200" b="1" dirty="0">
                <a:solidFill>
                  <a:schemeClr val="bg1"/>
                </a:solidFill>
                <a:latin typeface="+mn-ea"/>
                <a:ea typeface="+mn-ea"/>
                <a:cs typeface="Arial" panose="020B0604020202020204" pitchFamily="34" charset="0"/>
              </a:rPr>
              <a:t>咨询服务</a:t>
            </a:r>
          </a:p>
        </p:txBody>
      </p:sp>
      <p:sp>
        <p:nvSpPr>
          <p:cNvPr id="337" name="矩形 336">
            <a:extLst>
              <a:ext uri="{FF2B5EF4-FFF2-40B4-BE49-F238E27FC236}">
                <a16:creationId xmlns:a16="http://schemas.microsoft.com/office/drawing/2014/main" xmlns="" id="{0BA9F582-99B2-4773-9636-1BD2D0B9FB65}"/>
              </a:ext>
            </a:extLst>
          </p:cNvPr>
          <p:cNvSpPr/>
          <p:nvPr/>
        </p:nvSpPr>
        <p:spPr>
          <a:xfrm>
            <a:off x="1009984" y="1488794"/>
            <a:ext cx="2952841" cy="1476943"/>
          </a:xfrm>
          <a:prstGeom prst="rect">
            <a:avLst/>
          </a:prstGeom>
          <a:solidFill>
            <a:schemeClr val="bg1"/>
          </a:solidFill>
          <a:ln>
            <a:solidFill>
              <a:schemeClr val="bg1">
                <a:lumMod val="85000"/>
              </a:schemeClr>
            </a:solidFill>
          </a:ln>
        </p:spPr>
        <p:txBody>
          <a:bodyPr wrap="square" rtlCol="0">
            <a:spAutoFit/>
          </a:bodyPr>
          <a:lstStyle/>
          <a:p>
            <a:pPr marL="171399" indent="-171399">
              <a:lnSpc>
                <a:spcPct val="150000"/>
              </a:lnSpc>
              <a:buFont typeface="Arial" panose="020B0604020202020204" pitchFamily="34" charset="0"/>
              <a:buChar char="•"/>
            </a:pPr>
            <a:r>
              <a:rPr lang="zh-CN" altLang="en-US" sz="1200" dirty="0">
                <a:latin typeface="+mn-ea"/>
                <a:ea typeface="+mn-ea"/>
              </a:rPr>
              <a:t>迁移的可行性评估方案，包括软件兼容性评估、迁移工作量评估、风险评估等</a:t>
            </a:r>
            <a:endParaRPr lang="en-US" altLang="zh-CN" sz="1200" dirty="0">
              <a:latin typeface="+mn-ea"/>
              <a:ea typeface="+mn-ea"/>
            </a:endParaRPr>
          </a:p>
          <a:p>
            <a:pPr marL="171399" indent="-171399">
              <a:lnSpc>
                <a:spcPct val="150000"/>
              </a:lnSpc>
              <a:buFont typeface="Arial" panose="020B0604020202020204" pitchFamily="34" charset="0"/>
              <a:buChar char="•"/>
            </a:pPr>
            <a:r>
              <a:rPr lang="zh-CN" altLang="en-US" sz="1200" dirty="0">
                <a:latin typeface="+mn-ea"/>
                <a:ea typeface="+mn-ea"/>
              </a:rPr>
              <a:t>迁移方案设计、包括工具和指导：</a:t>
            </a:r>
            <a:r>
              <a:rPr lang="en-US" altLang="zh-CN" sz="1200" dirty="0">
                <a:latin typeface="+mn-ea"/>
                <a:ea typeface="+mn-ea"/>
              </a:rPr>
              <a:t>ARM</a:t>
            </a:r>
            <a:r>
              <a:rPr lang="zh-CN" altLang="en-US" sz="1200" dirty="0">
                <a:latin typeface="+mn-ea"/>
                <a:ea typeface="+mn-ea"/>
              </a:rPr>
              <a:t>第三方仓库、编译移植工具、依赖</a:t>
            </a:r>
            <a:r>
              <a:rPr lang="en-US" altLang="zh-CN" sz="1200" dirty="0">
                <a:latin typeface="+mn-ea"/>
                <a:ea typeface="+mn-ea"/>
              </a:rPr>
              <a:t>lib</a:t>
            </a:r>
            <a:r>
              <a:rPr lang="zh-CN" altLang="en-US" sz="1200" dirty="0">
                <a:latin typeface="+mn-ea"/>
                <a:ea typeface="+mn-ea"/>
              </a:rPr>
              <a:t>包、最佳实践指导</a:t>
            </a:r>
          </a:p>
        </p:txBody>
      </p:sp>
      <p:sp>
        <p:nvSpPr>
          <p:cNvPr id="338" name="矩形 337">
            <a:extLst>
              <a:ext uri="{FF2B5EF4-FFF2-40B4-BE49-F238E27FC236}">
                <a16:creationId xmlns:a16="http://schemas.microsoft.com/office/drawing/2014/main" xmlns="" id="{8CB03AAF-3FAE-40EB-87E7-1F756337ADC4}"/>
              </a:ext>
            </a:extLst>
          </p:cNvPr>
          <p:cNvSpPr/>
          <p:nvPr/>
        </p:nvSpPr>
        <p:spPr>
          <a:xfrm>
            <a:off x="1008063" y="2960573"/>
            <a:ext cx="2954911" cy="252000"/>
          </a:xfrm>
          <a:prstGeom prst="rect">
            <a:avLst/>
          </a:prstGeom>
          <a:solidFill>
            <a:srgbClr val="00B0F0"/>
          </a:solidFill>
          <a:ln w="12700" algn="ctr">
            <a:noFill/>
            <a:round/>
            <a:headEnd/>
            <a:tailE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2.</a:t>
            </a:r>
            <a:r>
              <a:rPr lang="zh-CN" altLang="en-US" sz="1200" b="1" dirty="0">
                <a:solidFill>
                  <a:schemeClr val="bg1"/>
                </a:solidFill>
                <a:latin typeface="+mn-ea"/>
                <a:ea typeface="+mn-ea"/>
                <a:cs typeface="Arial" panose="020B0604020202020204" pitchFamily="34" charset="0"/>
              </a:rPr>
              <a:t>专家服务</a:t>
            </a:r>
          </a:p>
        </p:txBody>
      </p:sp>
      <p:sp>
        <p:nvSpPr>
          <p:cNvPr id="4" name="流程图: 离页连接符 3">
            <a:extLst>
              <a:ext uri="{FF2B5EF4-FFF2-40B4-BE49-F238E27FC236}">
                <a16:creationId xmlns:a16="http://schemas.microsoft.com/office/drawing/2014/main" xmlns="" id="{532847F8-E1F8-464F-8378-150D2194511B}"/>
              </a:ext>
            </a:extLst>
          </p:cNvPr>
          <p:cNvSpPr/>
          <p:nvPr/>
        </p:nvSpPr>
        <p:spPr>
          <a:xfrm>
            <a:off x="4095223" y="1677505"/>
            <a:ext cx="2087435" cy="1118538"/>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dirty="0">
              <a:latin typeface="+mn-ea"/>
            </a:endParaRPr>
          </a:p>
        </p:txBody>
      </p:sp>
      <p:sp>
        <p:nvSpPr>
          <p:cNvPr id="339" name="矩形 338">
            <a:extLst>
              <a:ext uri="{FF2B5EF4-FFF2-40B4-BE49-F238E27FC236}">
                <a16:creationId xmlns:a16="http://schemas.microsoft.com/office/drawing/2014/main" xmlns="" id="{403D255A-25D8-46EC-A699-80B446F1C43F}"/>
              </a:ext>
            </a:extLst>
          </p:cNvPr>
          <p:cNvSpPr/>
          <p:nvPr/>
        </p:nvSpPr>
        <p:spPr>
          <a:xfrm>
            <a:off x="992307" y="3196601"/>
            <a:ext cx="2952841" cy="1476943"/>
          </a:xfrm>
          <a:prstGeom prst="rect">
            <a:avLst/>
          </a:prstGeom>
          <a:solidFill>
            <a:schemeClr val="bg1"/>
          </a:solidFill>
          <a:ln>
            <a:solidFill>
              <a:schemeClr val="bg1">
                <a:lumMod val="85000"/>
              </a:schemeClr>
            </a:solidFill>
          </a:ln>
        </p:spPr>
        <p:txBody>
          <a:bodyPr wrap="square" rtlCol="0">
            <a:spAutoFit/>
          </a:bodyPr>
          <a:lstStyle/>
          <a:p>
            <a:pPr marL="171399" indent="-171399">
              <a:lnSpc>
                <a:spcPct val="150000"/>
              </a:lnSpc>
              <a:buFont typeface="Arial" panose="020B0604020202020204" pitchFamily="34" charset="0"/>
              <a:buChar char="•"/>
            </a:pPr>
            <a:r>
              <a:rPr lang="zh-CN" altLang="en-US" sz="1200" dirty="0">
                <a:latin typeface="+mn-ea"/>
                <a:ea typeface="+mn-ea"/>
              </a:rPr>
              <a:t>针对不同服务包提供不同技术等级的技术支持工程师，提前预知技术风险并提供优化建议，指导或配合客户制定</a:t>
            </a:r>
            <a:r>
              <a:rPr lang="zh-CN" altLang="en-US" sz="1200" dirty="0" smtClean="0">
                <a:latin typeface="+mn-ea"/>
                <a:ea typeface="+mn-ea"/>
              </a:rPr>
              <a:t>最佳华为鲲鹏</a:t>
            </a:r>
            <a:r>
              <a:rPr lang="zh-CN" altLang="en-US" sz="1200" dirty="0">
                <a:latin typeface="+mn-ea"/>
                <a:ea typeface="+mn-ea"/>
              </a:rPr>
              <a:t>云解决方案，为客户提供更全面，更贴身，更主动的技术服务</a:t>
            </a:r>
          </a:p>
        </p:txBody>
      </p:sp>
      <p:sp>
        <p:nvSpPr>
          <p:cNvPr id="340" name="矩形 339">
            <a:extLst>
              <a:ext uri="{FF2B5EF4-FFF2-40B4-BE49-F238E27FC236}">
                <a16:creationId xmlns:a16="http://schemas.microsoft.com/office/drawing/2014/main" xmlns="" id="{1550B089-82F0-47BF-90A0-42F0686C93C4}"/>
              </a:ext>
            </a:extLst>
          </p:cNvPr>
          <p:cNvSpPr/>
          <p:nvPr/>
        </p:nvSpPr>
        <p:spPr>
          <a:xfrm>
            <a:off x="1010034" y="4671799"/>
            <a:ext cx="2954911" cy="252000"/>
          </a:xfrm>
          <a:prstGeom prst="rect">
            <a:avLst/>
          </a:prstGeom>
          <a:solidFill>
            <a:srgbClr val="00B0F0"/>
          </a:solidFill>
          <a:ln w="12700" algn="ctr">
            <a:noFill/>
            <a:round/>
            <a:headEnd/>
            <a:tailEnd/>
          </a:ln>
          <a:effectLst>
            <a:outerShdw blurRad="63500" sx="101000" sy="101000" algn="ctr" rotWithShape="0">
              <a:prstClr val="black">
                <a:alpha val="20000"/>
              </a:prstClr>
            </a:outerShdw>
          </a:effectLst>
        </p:spPr>
        <p:txBody>
          <a:bodyPr wrap="none" lIns="91388" tIns="45694" rIns="91388" bIns="45694" anchor="ctr"/>
          <a:lstStyle/>
          <a:p>
            <a:r>
              <a:rPr lang="en-US" altLang="zh-CN" sz="1200" b="1" dirty="0">
                <a:solidFill>
                  <a:schemeClr val="bg1"/>
                </a:solidFill>
                <a:latin typeface="+mn-ea"/>
                <a:ea typeface="+mn-ea"/>
                <a:cs typeface="Arial" panose="020B0604020202020204" pitchFamily="34" charset="0"/>
              </a:rPr>
              <a:t>3.</a:t>
            </a:r>
            <a:r>
              <a:rPr lang="zh-CN" altLang="en-US" sz="1200" b="1" dirty="0">
                <a:solidFill>
                  <a:schemeClr val="bg1"/>
                </a:solidFill>
                <a:latin typeface="+mn-ea"/>
                <a:ea typeface="+mn-ea"/>
                <a:cs typeface="Arial" panose="020B0604020202020204" pitchFamily="34" charset="0"/>
              </a:rPr>
              <a:t>实施服务</a:t>
            </a:r>
          </a:p>
        </p:txBody>
      </p:sp>
      <p:sp>
        <p:nvSpPr>
          <p:cNvPr id="341" name="矩形 340">
            <a:extLst>
              <a:ext uri="{FF2B5EF4-FFF2-40B4-BE49-F238E27FC236}">
                <a16:creationId xmlns:a16="http://schemas.microsoft.com/office/drawing/2014/main" xmlns="" id="{2B04BD21-26A5-4E82-9AD4-F8AA92E71BD9}"/>
              </a:ext>
            </a:extLst>
          </p:cNvPr>
          <p:cNvSpPr/>
          <p:nvPr/>
        </p:nvSpPr>
        <p:spPr>
          <a:xfrm>
            <a:off x="992306" y="4941866"/>
            <a:ext cx="2952841" cy="1200016"/>
          </a:xfrm>
          <a:prstGeom prst="rect">
            <a:avLst/>
          </a:prstGeom>
          <a:solidFill>
            <a:schemeClr val="bg1"/>
          </a:solidFill>
          <a:ln>
            <a:solidFill>
              <a:schemeClr val="bg1">
                <a:lumMod val="85000"/>
              </a:schemeClr>
            </a:solidFill>
          </a:ln>
        </p:spPr>
        <p:txBody>
          <a:bodyPr wrap="square" rtlCol="0">
            <a:spAutoFit/>
          </a:bodyPr>
          <a:lstStyle/>
          <a:p>
            <a:pPr marL="171399" indent="-171399">
              <a:lnSpc>
                <a:spcPct val="150000"/>
              </a:lnSpc>
              <a:buFont typeface="Arial" panose="020B0604020202020204" pitchFamily="34" charset="0"/>
              <a:buChar char="•"/>
            </a:pPr>
            <a:r>
              <a:rPr lang="zh-CN" altLang="en-US" sz="1200" dirty="0">
                <a:latin typeface="+mn-ea"/>
                <a:ea typeface="+mn-ea"/>
              </a:rPr>
              <a:t>针对基础语言环境，运行环境，基础组件，数据库软件，组件安装后的问题定位、处理和跟踪，涉及开源软件的</a:t>
            </a:r>
            <a:r>
              <a:rPr lang="en-US" altLang="zh-CN" sz="1200" dirty="0">
                <a:latin typeface="+mn-ea"/>
                <a:ea typeface="+mn-ea"/>
              </a:rPr>
              <a:t>Bug</a:t>
            </a:r>
            <a:r>
              <a:rPr lang="zh-CN" altLang="en-US" sz="1200" dirty="0">
                <a:latin typeface="+mn-ea"/>
                <a:ea typeface="+mn-ea"/>
              </a:rPr>
              <a:t>反馈到社区并跟踪解决方案</a:t>
            </a:r>
          </a:p>
        </p:txBody>
      </p:sp>
      <p:sp>
        <p:nvSpPr>
          <p:cNvPr id="284" name="圆角矩形 8">
            <a:extLst>
              <a:ext uri="{FF2B5EF4-FFF2-40B4-BE49-F238E27FC236}">
                <a16:creationId xmlns:a16="http://schemas.microsoft.com/office/drawing/2014/main" xmlns="" id="{96B78FDE-FF87-4640-9FD9-788D6F1AB5FB}"/>
              </a:ext>
            </a:extLst>
          </p:cNvPr>
          <p:cNvSpPr/>
          <p:nvPr/>
        </p:nvSpPr>
        <p:spPr>
          <a:xfrm>
            <a:off x="4045363" y="1661295"/>
            <a:ext cx="2136100" cy="926953"/>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285" name="文本框 284">
            <a:extLst>
              <a:ext uri="{FF2B5EF4-FFF2-40B4-BE49-F238E27FC236}">
                <a16:creationId xmlns:a16="http://schemas.microsoft.com/office/drawing/2014/main" xmlns="" id="{D6B8D1B7-9078-4395-909C-7C706E275D4A}"/>
              </a:ext>
            </a:extLst>
          </p:cNvPr>
          <p:cNvSpPr txBox="1"/>
          <p:nvPr/>
        </p:nvSpPr>
        <p:spPr>
          <a:xfrm>
            <a:off x="4621463" y="1702579"/>
            <a:ext cx="1266018" cy="274516"/>
          </a:xfrm>
          <a:prstGeom prst="rect">
            <a:avLst/>
          </a:prstGeom>
          <a:noFill/>
        </p:spPr>
        <p:txBody>
          <a:bodyPr wrap="square" rtlCol="0">
            <a:spAutoFit/>
          </a:bodyPr>
          <a:lstStyle/>
          <a:p>
            <a:pPr algn="ctr"/>
            <a:r>
              <a:rPr lang="zh-CN" altLang="en-US" sz="1200" b="1" dirty="0">
                <a:latin typeface="+mn-ea"/>
                <a:ea typeface="+mn-ea"/>
              </a:rPr>
              <a:t>咨询服务</a:t>
            </a:r>
          </a:p>
        </p:txBody>
      </p:sp>
      <p:sp>
        <p:nvSpPr>
          <p:cNvPr id="286" name="圆角矩形 14">
            <a:extLst>
              <a:ext uri="{FF2B5EF4-FFF2-40B4-BE49-F238E27FC236}">
                <a16:creationId xmlns:a16="http://schemas.microsoft.com/office/drawing/2014/main" xmlns="" id="{177F5A2C-4204-4C6F-A1D0-FD3511AE6B90}"/>
              </a:ext>
            </a:extLst>
          </p:cNvPr>
          <p:cNvSpPr/>
          <p:nvPr/>
        </p:nvSpPr>
        <p:spPr>
          <a:xfrm>
            <a:off x="4117852" y="1977299"/>
            <a:ext cx="1001561" cy="564878"/>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可行性评估</a:t>
            </a:r>
          </a:p>
        </p:txBody>
      </p:sp>
      <p:sp>
        <p:nvSpPr>
          <p:cNvPr id="343" name="流程图: 离页连接符 342">
            <a:extLst>
              <a:ext uri="{FF2B5EF4-FFF2-40B4-BE49-F238E27FC236}">
                <a16:creationId xmlns:a16="http://schemas.microsoft.com/office/drawing/2014/main" xmlns="" id="{9E10B66F-E6E8-4A73-A928-9BC800412DD7}"/>
              </a:ext>
            </a:extLst>
          </p:cNvPr>
          <p:cNvSpPr/>
          <p:nvPr/>
        </p:nvSpPr>
        <p:spPr>
          <a:xfrm>
            <a:off x="6295670" y="1677506"/>
            <a:ext cx="2078221" cy="1180479"/>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287" name="圆角矩形 239">
            <a:extLst>
              <a:ext uri="{FF2B5EF4-FFF2-40B4-BE49-F238E27FC236}">
                <a16:creationId xmlns:a16="http://schemas.microsoft.com/office/drawing/2014/main" xmlns="" id="{0058C196-B002-47B0-B555-E9712CDEF727}"/>
              </a:ext>
            </a:extLst>
          </p:cNvPr>
          <p:cNvSpPr/>
          <p:nvPr/>
        </p:nvSpPr>
        <p:spPr>
          <a:xfrm>
            <a:off x="5253220" y="1984588"/>
            <a:ext cx="841679" cy="549337"/>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移植方案设计</a:t>
            </a:r>
          </a:p>
        </p:txBody>
      </p:sp>
      <p:sp>
        <p:nvSpPr>
          <p:cNvPr id="302" name="圆角矩形 8">
            <a:extLst>
              <a:ext uri="{FF2B5EF4-FFF2-40B4-BE49-F238E27FC236}">
                <a16:creationId xmlns:a16="http://schemas.microsoft.com/office/drawing/2014/main" xmlns="" id="{628B752F-A17C-41C9-8CC9-2CCBF0E750AA}"/>
              </a:ext>
            </a:extLst>
          </p:cNvPr>
          <p:cNvSpPr/>
          <p:nvPr/>
        </p:nvSpPr>
        <p:spPr>
          <a:xfrm>
            <a:off x="6297804" y="1661721"/>
            <a:ext cx="2076087" cy="926527"/>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03" name="文本框 302">
            <a:extLst>
              <a:ext uri="{FF2B5EF4-FFF2-40B4-BE49-F238E27FC236}">
                <a16:creationId xmlns:a16="http://schemas.microsoft.com/office/drawing/2014/main" xmlns="" id="{1400D6CF-A9D8-4B04-9671-225DBF4E8075}"/>
              </a:ext>
            </a:extLst>
          </p:cNvPr>
          <p:cNvSpPr txBox="1"/>
          <p:nvPr/>
        </p:nvSpPr>
        <p:spPr>
          <a:xfrm>
            <a:off x="6417630" y="1674043"/>
            <a:ext cx="1624474" cy="274516"/>
          </a:xfrm>
          <a:prstGeom prst="rect">
            <a:avLst/>
          </a:prstGeom>
          <a:noFill/>
        </p:spPr>
        <p:txBody>
          <a:bodyPr wrap="square" rtlCol="0">
            <a:spAutoFit/>
          </a:bodyPr>
          <a:lstStyle/>
          <a:p>
            <a:pPr algn="ctr"/>
            <a:r>
              <a:rPr lang="zh-CN" altLang="en-US" sz="1200" b="1" dirty="0">
                <a:latin typeface="+mn-ea"/>
                <a:ea typeface="+mn-ea"/>
              </a:rPr>
              <a:t>专家服务</a:t>
            </a:r>
          </a:p>
        </p:txBody>
      </p:sp>
      <p:sp>
        <p:nvSpPr>
          <p:cNvPr id="308" name="圆角矩形 242">
            <a:extLst>
              <a:ext uri="{FF2B5EF4-FFF2-40B4-BE49-F238E27FC236}">
                <a16:creationId xmlns:a16="http://schemas.microsoft.com/office/drawing/2014/main" xmlns="" id="{61DB0B76-D256-4728-8D83-5D93B40530FD}"/>
              </a:ext>
            </a:extLst>
          </p:cNvPr>
          <p:cNvSpPr/>
          <p:nvPr/>
        </p:nvSpPr>
        <p:spPr>
          <a:xfrm>
            <a:off x="6348216" y="1975004"/>
            <a:ext cx="947921" cy="549335"/>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技术支持服务</a:t>
            </a:r>
          </a:p>
        </p:txBody>
      </p:sp>
      <p:sp>
        <p:nvSpPr>
          <p:cNvPr id="309" name="圆角矩形 242">
            <a:extLst>
              <a:ext uri="{FF2B5EF4-FFF2-40B4-BE49-F238E27FC236}">
                <a16:creationId xmlns:a16="http://schemas.microsoft.com/office/drawing/2014/main" xmlns="" id="{461D5FA2-384D-4ABA-9761-4D7218BEA2CA}"/>
              </a:ext>
            </a:extLst>
          </p:cNvPr>
          <p:cNvSpPr/>
          <p:nvPr/>
        </p:nvSpPr>
        <p:spPr>
          <a:xfrm>
            <a:off x="7389529" y="1956643"/>
            <a:ext cx="873433" cy="549335"/>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专属技术服务经理</a:t>
            </a:r>
          </a:p>
        </p:txBody>
      </p:sp>
      <p:sp>
        <p:nvSpPr>
          <p:cNvPr id="344" name="流程图: 离页连接符 343">
            <a:extLst>
              <a:ext uri="{FF2B5EF4-FFF2-40B4-BE49-F238E27FC236}">
                <a16:creationId xmlns:a16="http://schemas.microsoft.com/office/drawing/2014/main" xmlns="" id="{8D754A2E-8B1D-48C7-86A1-E68AFFFAEB7A}"/>
              </a:ext>
            </a:extLst>
          </p:cNvPr>
          <p:cNvSpPr/>
          <p:nvPr/>
        </p:nvSpPr>
        <p:spPr>
          <a:xfrm rot="10800000">
            <a:off x="5618361" y="3857005"/>
            <a:ext cx="1253902" cy="1008500"/>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316" name="圆角矩形 8">
            <a:extLst>
              <a:ext uri="{FF2B5EF4-FFF2-40B4-BE49-F238E27FC236}">
                <a16:creationId xmlns:a16="http://schemas.microsoft.com/office/drawing/2014/main" xmlns="" id="{794FEA7C-02AC-4A19-9534-2E4C10360477}"/>
              </a:ext>
            </a:extLst>
          </p:cNvPr>
          <p:cNvSpPr/>
          <p:nvPr/>
        </p:nvSpPr>
        <p:spPr>
          <a:xfrm>
            <a:off x="5576690" y="4070569"/>
            <a:ext cx="1295573" cy="794937"/>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17" name="文本框 316">
            <a:extLst>
              <a:ext uri="{FF2B5EF4-FFF2-40B4-BE49-F238E27FC236}">
                <a16:creationId xmlns:a16="http://schemas.microsoft.com/office/drawing/2014/main" xmlns="" id="{2E50E35D-C6D2-4B29-B66C-6060704C6965}"/>
              </a:ext>
            </a:extLst>
          </p:cNvPr>
          <p:cNvSpPr txBox="1"/>
          <p:nvPr/>
        </p:nvSpPr>
        <p:spPr>
          <a:xfrm>
            <a:off x="5685454" y="4112264"/>
            <a:ext cx="1013902" cy="274516"/>
          </a:xfrm>
          <a:prstGeom prst="rect">
            <a:avLst/>
          </a:prstGeom>
          <a:noFill/>
        </p:spPr>
        <p:txBody>
          <a:bodyPr wrap="square" rtlCol="0">
            <a:spAutoFit/>
          </a:bodyPr>
          <a:lstStyle/>
          <a:p>
            <a:pPr algn="ctr"/>
            <a:r>
              <a:rPr lang="zh-CN" altLang="en-US" sz="1200" b="1" dirty="0">
                <a:latin typeface="+mn-ea"/>
                <a:ea typeface="+mn-ea"/>
              </a:rPr>
              <a:t>售后服务</a:t>
            </a:r>
          </a:p>
        </p:txBody>
      </p:sp>
      <p:sp>
        <p:nvSpPr>
          <p:cNvPr id="318" name="圆角矩形 14">
            <a:extLst>
              <a:ext uri="{FF2B5EF4-FFF2-40B4-BE49-F238E27FC236}">
                <a16:creationId xmlns:a16="http://schemas.microsoft.com/office/drawing/2014/main" xmlns="" id="{FD8A0528-3895-4131-9459-9E081D02D59D}"/>
              </a:ext>
            </a:extLst>
          </p:cNvPr>
          <p:cNvSpPr/>
          <p:nvPr/>
        </p:nvSpPr>
        <p:spPr>
          <a:xfrm>
            <a:off x="5717592" y="4387987"/>
            <a:ext cx="1001561" cy="48669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运行保障</a:t>
            </a:r>
          </a:p>
        </p:txBody>
      </p:sp>
      <p:sp>
        <p:nvSpPr>
          <p:cNvPr id="345" name="流程图: 离页连接符 344">
            <a:extLst>
              <a:ext uri="{FF2B5EF4-FFF2-40B4-BE49-F238E27FC236}">
                <a16:creationId xmlns:a16="http://schemas.microsoft.com/office/drawing/2014/main" xmlns="" id="{22A316A8-B435-4025-83B7-7A1290232B19}"/>
              </a:ext>
            </a:extLst>
          </p:cNvPr>
          <p:cNvSpPr/>
          <p:nvPr/>
        </p:nvSpPr>
        <p:spPr>
          <a:xfrm rot="10800000">
            <a:off x="4030452" y="3894318"/>
            <a:ext cx="1492952" cy="975429"/>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346" name="流程图: 离页连接符 345">
            <a:extLst>
              <a:ext uri="{FF2B5EF4-FFF2-40B4-BE49-F238E27FC236}">
                <a16:creationId xmlns:a16="http://schemas.microsoft.com/office/drawing/2014/main" xmlns="" id="{003D3EF1-D0FE-4540-9DE1-5128BDD26598}"/>
              </a:ext>
            </a:extLst>
          </p:cNvPr>
          <p:cNvSpPr/>
          <p:nvPr/>
        </p:nvSpPr>
        <p:spPr>
          <a:xfrm rot="10800000">
            <a:off x="7003835" y="3882485"/>
            <a:ext cx="1332516" cy="983019"/>
          </a:xfrm>
          <a:prstGeom prst="flowChartOffpageConnector">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5400000" scaled="1"/>
            <a:tileRect/>
          </a:gradFill>
          <a:ln>
            <a:solidFill>
              <a:schemeClr val="bg1">
                <a:lumMod val="9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00">
              <a:latin typeface="+mn-ea"/>
            </a:endParaRPr>
          </a:p>
        </p:txBody>
      </p:sp>
      <p:sp>
        <p:nvSpPr>
          <p:cNvPr id="320" name="圆角矩形 8">
            <a:extLst>
              <a:ext uri="{FF2B5EF4-FFF2-40B4-BE49-F238E27FC236}">
                <a16:creationId xmlns:a16="http://schemas.microsoft.com/office/drawing/2014/main" xmlns="" id="{504AD058-2BD4-4C0F-88B3-2B24A1D988AF}"/>
              </a:ext>
            </a:extLst>
          </p:cNvPr>
          <p:cNvSpPr/>
          <p:nvPr/>
        </p:nvSpPr>
        <p:spPr>
          <a:xfrm>
            <a:off x="6987492" y="4102446"/>
            <a:ext cx="1348859" cy="772231"/>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21" name="文本框 320">
            <a:extLst>
              <a:ext uri="{FF2B5EF4-FFF2-40B4-BE49-F238E27FC236}">
                <a16:creationId xmlns:a16="http://schemas.microsoft.com/office/drawing/2014/main" xmlns="" id="{DFAEB9F5-3842-4D13-A638-49AD0BDE71E4}"/>
              </a:ext>
            </a:extLst>
          </p:cNvPr>
          <p:cNvSpPr txBox="1"/>
          <p:nvPr/>
        </p:nvSpPr>
        <p:spPr>
          <a:xfrm>
            <a:off x="6975658" y="4108025"/>
            <a:ext cx="1335437" cy="276999"/>
          </a:xfrm>
          <a:prstGeom prst="rect">
            <a:avLst/>
          </a:prstGeom>
          <a:noFill/>
        </p:spPr>
        <p:txBody>
          <a:bodyPr wrap="square" rtlCol="0">
            <a:spAutoFit/>
          </a:bodyPr>
          <a:lstStyle/>
          <a:p>
            <a:pPr algn="ctr"/>
            <a:r>
              <a:rPr lang="zh-CN" altLang="en-US" sz="1200" b="1" dirty="0">
                <a:latin typeface="+mn-ea"/>
                <a:ea typeface="+mn-ea"/>
              </a:rPr>
              <a:t>培训服务</a:t>
            </a:r>
          </a:p>
        </p:txBody>
      </p:sp>
      <p:sp>
        <p:nvSpPr>
          <p:cNvPr id="322" name="圆角矩形 14">
            <a:extLst>
              <a:ext uri="{FF2B5EF4-FFF2-40B4-BE49-F238E27FC236}">
                <a16:creationId xmlns:a16="http://schemas.microsoft.com/office/drawing/2014/main" xmlns="" id="{B0EFEFCF-3876-42E8-B2BF-1D19BCF3F3CC}"/>
              </a:ext>
            </a:extLst>
          </p:cNvPr>
          <p:cNvSpPr/>
          <p:nvPr/>
        </p:nvSpPr>
        <p:spPr>
          <a:xfrm>
            <a:off x="7122981" y="4417997"/>
            <a:ext cx="1013299" cy="42092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线上培训</a:t>
            </a:r>
          </a:p>
        </p:txBody>
      </p:sp>
      <p:sp>
        <p:nvSpPr>
          <p:cNvPr id="311" name="圆角矩形 8">
            <a:extLst>
              <a:ext uri="{FF2B5EF4-FFF2-40B4-BE49-F238E27FC236}">
                <a16:creationId xmlns:a16="http://schemas.microsoft.com/office/drawing/2014/main" xmlns="" id="{F5AE713A-4E5A-4222-979F-0EAEFAAC8C2C}"/>
              </a:ext>
            </a:extLst>
          </p:cNvPr>
          <p:cNvSpPr/>
          <p:nvPr/>
        </p:nvSpPr>
        <p:spPr>
          <a:xfrm>
            <a:off x="4033949" y="4070569"/>
            <a:ext cx="1489455" cy="799180"/>
          </a:xfrm>
          <a:prstGeom prst="roundRect">
            <a:avLst>
              <a:gd name="adj" fmla="val 7402"/>
            </a:avLst>
          </a:prstGeom>
          <a:solidFill>
            <a:srgbClr val="ECF0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12" name="文本框 311">
            <a:extLst>
              <a:ext uri="{FF2B5EF4-FFF2-40B4-BE49-F238E27FC236}">
                <a16:creationId xmlns:a16="http://schemas.microsoft.com/office/drawing/2014/main" xmlns="" id="{2329669E-79B5-4253-BF31-4A6154A87145}"/>
              </a:ext>
            </a:extLst>
          </p:cNvPr>
          <p:cNvSpPr txBox="1"/>
          <p:nvPr/>
        </p:nvSpPr>
        <p:spPr>
          <a:xfrm>
            <a:off x="4154212" y="4103093"/>
            <a:ext cx="1564754" cy="274516"/>
          </a:xfrm>
          <a:prstGeom prst="rect">
            <a:avLst/>
          </a:prstGeom>
          <a:noFill/>
        </p:spPr>
        <p:txBody>
          <a:bodyPr wrap="square" rtlCol="0">
            <a:spAutoFit/>
          </a:bodyPr>
          <a:lstStyle/>
          <a:p>
            <a:pPr algn="ctr"/>
            <a:r>
              <a:rPr lang="zh-CN" altLang="en-US" sz="1200" b="1" dirty="0">
                <a:latin typeface="+mn-ea"/>
                <a:ea typeface="+mn-ea"/>
              </a:rPr>
              <a:t>知识库服务</a:t>
            </a:r>
          </a:p>
        </p:txBody>
      </p:sp>
      <p:sp>
        <p:nvSpPr>
          <p:cNvPr id="313" name="圆角矩形 14">
            <a:extLst>
              <a:ext uri="{FF2B5EF4-FFF2-40B4-BE49-F238E27FC236}">
                <a16:creationId xmlns:a16="http://schemas.microsoft.com/office/drawing/2014/main" xmlns="" id="{ABE8E6F9-B8DB-4C11-88D6-DD6A5E349996}"/>
              </a:ext>
            </a:extLst>
          </p:cNvPr>
          <p:cNvSpPr/>
          <p:nvPr/>
        </p:nvSpPr>
        <p:spPr>
          <a:xfrm>
            <a:off x="4153226" y="4365038"/>
            <a:ext cx="601348" cy="500467"/>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镜像支持</a:t>
            </a:r>
          </a:p>
        </p:txBody>
      </p:sp>
      <p:sp>
        <p:nvSpPr>
          <p:cNvPr id="314" name="圆角矩形 239">
            <a:extLst>
              <a:ext uri="{FF2B5EF4-FFF2-40B4-BE49-F238E27FC236}">
                <a16:creationId xmlns:a16="http://schemas.microsoft.com/office/drawing/2014/main" xmlns="" id="{27800157-5DE8-40B2-8703-9F1F86E213C9}"/>
              </a:ext>
            </a:extLst>
          </p:cNvPr>
          <p:cNvSpPr/>
          <p:nvPr/>
        </p:nvSpPr>
        <p:spPr>
          <a:xfrm>
            <a:off x="4807860" y="4395951"/>
            <a:ext cx="611105" cy="473797"/>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mn-ea"/>
              </a:rPr>
              <a:t>帮助文档</a:t>
            </a:r>
          </a:p>
        </p:txBody>
      </p:sp>
      <p:sp>
        <p:nvSpPr>
          <p:cNvPr id="3" name="标题 2"/>
          <p:cNvSpPr>
            <a:spLocks noGrp="1"/>
          </p:cNvSpPr>
          <p:nvPr>
            <p:ph type="title"/>
          </p:nvPr>
        </p:nvSpPr>
        <p:spPr/>
        <p:txBody>
          <a:bodyPr/>
          <a:lstStyle/>
          <a:p>
            <a:r>
              <a:rPr lang="zh-CN" altLang="en-US" dirty="0" smtClean="0">
                <a:solidFill>
                  <a:schemeClr val="tx1"/>
                </a:solidFill>
              </a:rPr>
              <a:t>华为鲲鹏</a:t>
            </a:r>
            <a:r>
              <a:rPr lang="zh-CN" altLang="en-US" dirty="0">
                <a:solidFill>
                  <a:schemeClr val="tx1"/>
                </a:solidFill>
              </a:rPr>
              <a:t>云专业服务</a:t>
            </a:r>
          </a:p>
        </p:txBody>
      </p:sp>
    </p:spTree>
    <p:extLst>
      <p:ext uri="{BB962C8B-B14F-4D97-AF65-F5344CB8AC3E}">
        <p14:creationId xmlns:p14="http://schemas.microsoft.com/office/powerpoint/2010/main" val="1523121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001110" y="2005361"/>
            <a:ext cx="3456384" cy="842418"/>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bg1"/>
                </a:solidFill>
                <a:effectLst/>
                <a:latin typeface="+mn-ea"/>
                <a:ea typeface="+mn-ea"/>
              </a:rPr>
              <a:t>华为鲲鹏伙伴计划</a:t>
            </a:r>
          </a:p>
        </p:txBody>
      </p:sp>
      <p:sp>
        <p:nvSpPr>
          <p:cNvPr id="5" name="矩形 4"/>
          <p:cNvSpPr/>
          <p:nvPr/>
        </p:nvSpPr>
        <p:spPr bwMode="auto">
          <a:xfrm>
            <a:off x="3251684"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rgbClr val="00B0F0">
                <a:alpha val="2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华为鲲鹏凌云</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伙伴计划</a:t>
            </a:r>
          </a:p>
        </p:txBody>
      </p:sp>
      <p:sp>
        <p:nvSpPr>
          <p:cNvPr id="8" name="矩形 7"/>
          <p:cNvSpPr/>
          <p:nvPr/>
        </p:nvSpPr>
        <p:spPr bwMode="auto">
          <a:xfrm>
            <a:off x="5735960"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华为鲲鹏展翅</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伙伴计划</a:t>
            </a:r>
          </a:p>
        </p:txBody>
      </p:sp>
      <p:sp>
        <p:nvSpPr>
          <p:cNvPr id="9" name="矩形 8"/>
          <p:cNvSpPr/>
          <p:nvPr/>
        </p:nvSpPr>
        <p:spPr bwMode="auto">
          <a:xfrm>
            <a:off x="8292244" y="3716338"/>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2000" dirty="0" smtClean="0">
                <a:latin typeface="+mn-ea"/>
                <a:ea typeface="+mn-ea"/>
              </a:rPr>
              <a:t>华为鲲鹏</a:t>
            </a:r>
            <a:r>
              <a:rPr lang="zh-CN" altLang="en-US" sz="2000" dirty="0">
                <a:latin typeface="+mn-ea"/>
                <a:ea typeface="+mn-ea"/>
              </a:rPr>
              <a:t>智数</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伙伴计划</a:t>
            </a:r>
          </a:p>
        </p:txBody>
      </p:sp>
      <p:sp>
        <p:nvSpPr>
          <p:cNvPr id="3" name="文本框 2"/>
          <p:cNvSpPr txBox="1"/>
          <p:nvPr/>
        </p:nvSpPr>
        <p:spPr bwMode="auto">
          <a:xfrm>
            <a:off x="1199456" y="2121119"/>
            <a:ext cx="219624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2000" dirty="0" smtClean="0">
                <a:latin typeface="+mn-ea"/>
                <a:ea typeface="+mn-ea"/>
              </a:rPr>
              <a:t>伙伴计划</a:t>
            </a:r>
          </a:p>
        </p:txBody>
      </p:sp>
      <p:sp>
        <p:nvSpPr>
          <p:cNvPr id="10" name="文本框 9"/>
          <p:cNvSpPr txBox="1"/>
          <p:nvPr/>
        </p:nvSpPr>
        <p:spPr bwMode="auto">
          <a:xfrm>
            <a:off x="1415480" y="3874362"/>
            <a:ext cx="1548172"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2000" dirty="0" smtClean="0">
                <a:latin typeface="+mn-ea"/>
                <a:ea typeface="+mn-ea"/>
              </a:rPr>
              <a:t>子计划</a:t>
            </a:r>
          </a:p>
        </p:txBody>
      </p:sp>
      <p:cxnSp>
        <p:nvCxnSpPr>
          <p:cNvPr id="11" name="肘形连接符 10"/>
          <p:cNvCxnSpPr>
            <a:stCxn id="2" idx="2"/>
            <a:endCxn id="5" idx="0"/>
          </p:cNvCxnSpPr>
          <p:nvPr/>
        </p:nvCxnSpPr>
        <p:spPr bwMode="auto">
          <a:xfrm rot="5400000">
            <a:off x="5053500" y="2036073"/>
            <a:ext cx="864096" cy="248750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 name="肘形连接符 12"/>
          <p:cNvCxnSpPr/>
          <p:nvPr/>
        </p:nvCxnSpPr>
        <p:spPr bwMode="auto">
          <a:xfrm rot="16200000" flipH="1">
            <a:off x="7573274" y="2005532"/>
            <a:ext cx="868559" cy="255305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接连接符 14"/>
          <p:cNvCxnSpPr>
            <a:endCxn id="8" idx="0"/>
          </p:cNvCxnSpPr>
          <p:nvPr/>
        </p:nvCxnSpPr>
        <p:spPr bwMode="auto">
          <a:xfrm>
            <a:off x="6726070" y="3268988"/>
            <a:ext cx="0" cy="44288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文本框 15"/>
          <p:cNvSpPr txBox="1"/>
          <p:nvPr/>
        </p:nvSpPr>
        <p:spPr bwMode="auto">
          <a:xfrm>
            <a:off x="3473732" y="4624848"/>
            <a:ext cx="1548172"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600" dirty="0" smtClean="0">
                <a:latin typeface="+mn-ea"/>
                <a:ea typeface="+mn-ea"/>
              </a:rPr>
              <a:t>华为云服务鲲鹏子计划</a:t>
            </a:r>
          </a:p>
        </p:txBody>
      </p:sp>
      <p:sp>
        <p:nvSpPr>
          <p:cNvPr id="17" name="文本框 16"/>
          <p:cNvSpPr txBox="1"/>
          <p:nvPr/>
        </p:nvSpPr>
        <p:spPr bwMode="auto">
          <a:xfrm>
            <a:off x="5741984" y="4648887"/>
            <a:ext cx="1980220"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600" dirty="0" smtClean="0">
                <a:latin typeface="+mn-ea"/>
                <a:ea typeface="+mn-ea"/>
              </a:rPr>
              <a:t>华为</a:t>
            </a:r>
            <a:r>
              <a:rPr lang="en-US" altLang="zh-CN" sz="1600" dirty="0" err="1" smtClean="0">
                <a:latin typeface="+mn-ea"/>
                <a:ea typeface="+mn-ea"/>
              </a:rPr>
              <a:t>TaiShan</a:t>
            </a:r>
            <a:r>
              <a:rPr lang="zh-CN" altLang="en-US" sz="1600" dirty="0" smtClean="0">
                <a:latin typeface="+mn-ea"/>
                <a:ea typeface="+mn-ea"/>
              </a:rPr>
              <a:t>服务器鲲鹏子计划</a:t>
            </a:r>
          </a:p>
        </p:txBody>
      </p:sp>
      <p:sp>
        <p:nvSpPr>
          <p:cNvPr id="18" name="文本框 17"/>
          <p:cNvSpPr txBox="1"/>
          <p:nvPr/>
        </p:nvSpPr>
        <p:spPr bwMode="auto">
          <a:xfrm>
            <a:off x="8309796" y="4664591"/>
            <a:ext cx="1980220"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600" dirty="0" smtClean="0">
                <a:latin typeface="+mn-ea"/>
                <a:ea typeface="+mn-ea"/>
              </a:rPr>
              <a:t>华为智能数据</a:t>
            </a:r>
            <a:r>
              <a:rPr lang="en-US" altLang="zh-CN" sz="1600" dirty="0" smtClean="0">
                <a:latin typeface="+mn-ea"/>
                <a:ea typeface="+mn-ea"/>
              </a:rPr>
              <a:t>&amp;</a:t>
            </a:r>
            <a:r>
              <a:rPr lang="zh-CN" altLang="en-US" sz="1600" dirty="0" smtClean="0">
                <a:latin typeface="+mn-ea"/>
                <a:ea typeface="+mn-ea"/>
              </a:rPr>
              <a:t>存储鲲鹏子计划</a:t>
            </a:r>
          </a:p>
        </p:txBody>
      </p:sp>
      <p:sp>
        <p:nvSpPr>
          <p:cNvPr id="4" name="标题 3"/>
          <p:cNvSpPr>
            <a:spLocks noGrp="1"/>
          </p:cNvSpPr>
          <p:nvPr>
            <p:ph type="title"/>
          </p:nvPr>
        </p:nvSpPr>
        <p:spPr/>
        <p:txBody>
          <a:bodyPr/>
          <a:lstStyle/>
          <a:p>
            <a:r>
              <a:rPr lang="zh-CN" altLang="en-US" dirty="0" smtClean="0">
                <a:solidFill>
                  <a:schemeClr val="tx1"/>
                </a:solidFill>
              </a:rPr>
              <a:t>华为</a:t>
            </a:r>
            <a:r>
              <a:rPr lang="zh-CN" altLang="zh-CN" dirty="0" smtClean="0">
                <a:solidFill>
                  <a:schemeClr val="tx1"/>
                </a:solidFill>
              </a:rPr>
              <a:t>鲲鹏</a:t>
            </a:r>
            <a:r>
              <a:rPr lang="zh-CN" altLang="zh-CN" dirty="0">
                <a:solidFill>
                  <a:schemeClr val="tx1"/>
                </a:solidFill>
              </a:rPr>
              <a:t>伙伴计划</a:t>
            </a:r>
            <a:endParaRPr lang="zh-CN" altLang="en-US" dirty="0">
              <a:solidFill>
                <a:schemeClr val="tx1"/>
              </a:solidFill>
            </a:endParaRPr>
          </a:p>
        </p:txBody>
      </p:sp>
    </p:spTree>
    <p:extLst>
      <p:ext uri="{BB962C8B-B14F-4D97-AF65-F5344CB8AC3E}">
        <p14:creationId xmlns:p14="http://schemas.microsoft.com/office/powerpoint/2010/main" val="211241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bwMode="auto">
          <a:xfrm>
            <a:off x="5001110" y="2005361"/>
            <a:ext cx="3456384" cy="842418"/>
          </a:xfrm>
          <a:prstGeom prst="rect">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bg1"/>
                </a:solidFill>
                <a:effectLst/>
                <a:latin typeface="+mn-ea"/>
                <a:ea typeface="+mn-ea"/>
              </a:rPr>
              <a:t>华为鲲鹏伙伴计划</a:t>
            </a:r>
          </a:p>
        </p:txBody>
      </p:sp>
      <p:sp>
        <p:nvSpPr>
          <p:cNvPr id="5" name="矩形 4"/>
          <p:cNvSpPr/>
          <p:nvPr/>
        </p:nvSpPr>
        <p:spPr bwMode="auto">
          <a:xfrm>
            <a:off x="3251684"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rgbClr val="00B0F0">
                <a:alpha val="2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华为鲲鹏凌云</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伙伴计划</a:t>
            </a:r>
          </a:p>
        </p:txBody>
      </p:sp>
      <p:sp>
        <p:nvSpPr>
          <p:cNvPr id="8" name="矩形 7"/>
          <p:cNvSpPr/>
          <p:nvPr/>
        </p:nvSpPr>
        <p:spPr bwMode="auto">
          <a:xfrm>
            <a:off x="5735960" y="3711875"/>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华为鲲鹏展翅</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伙伴计划</a:t>
            </a:r>
          </a:p>
        </p:txBody>
      </p:sp>
      <p:sp>
        <p:nvSpPr>
          <p:cNvPr id="9" name="矩形 8"/>
          <p:cNvSpPr/>
          <p:nvPr/>
        </p:nvSpPr>
        <p:spPr bwMode="auto">
          <a:xfrm>
            <a:off x="8292244" y="3716338"/>
            <a:ext cx="1980220" cy="84241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2000" dirty="0" smtClean="0">
                <a:latin typeface="+mn-ea"/>
                <a:ea typeface="+mn-ea"/>
              </a:rPr>
              <a:t>华为鲲鹏</a:t>
            </a:r>
            <a:r>
              <a:rPr lang="zh-CN" altLang="en-US" sz="2000" dirty="0">
                <a:latin typeface="+mn-ea"/>
                <a:ea typeface="+mn-ea"/>
              </a:rPr>
              <a:t>智数</a:t>
            </a:r>
            <a:endParaRPr kumimoji="0" lang="en-US" altLang="zh-CN" sz="2000" i="0" u="none" strike="noStrike" cap="none" normalizeH="0" baseline="0" dirty="0" smtClean="0">
              <a:ln>
                <a:noFill/>
              </a:ln>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i="0" u="none" strike="noStrike" cap="none" normalizeH="0" baseline="0" dirty="0" smtClean="0">
                <a:ln>
                  <a:noFill/>
                </a:ln>
                <a:effectLst/>
                <a:latin typeface="+mn-ea"/>
                <a:ea typeface="+mn-ea"/>
              </a:rPr>
              <a:t>伙伴计划</a:t>
            </a:r>
          </a:p>
        </p:txBody>
      </p:sp>
      <p:sp>
        <p:nvSpPr>
          <p:cNvPr id="3" name="文本框 2"/>
          <p:cNvSpPr txBox="1"/>
          <p:nvPr/>
        </p:nvSpPr>
        <p:spPr bwMode="auto">
          <a:xfrm>
            <a:off x="1199456" y="2121119"/>
            <a:ext cx="219624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2000" dirty="0" smtClean="0">
                <a:latin typeface="+mn-ea"/>
                <a:ea typeface="+mn-ea"/>
              </a:rPr>
              <a:t>伙伴计划</a:t>
            </a:r>
          </a:p>
        </p:txBody>
      </p:sp>
      <p:sp>
        <p:nvSpPr>
          <p:cNvPr id="10" name="文本框 9"/>
          <p:cNvSpPr txBox="1"/>
          <p:nvPr/>
        </p:nvSpPr>
        <p:spPr bwMode="auto">
          <a:xfrm>
            <a:off x="1415480" y="3874362"/>
            <a:ext cx="1548172"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2000" dirty="0" smtClean="0">
                <a:latin typeface="+mn-ea"/>
                <a:ea typeface="+mn-ea"/>
              </a:rPr>
              <a:t>子计划</a:t>
            </a:r>
          </a:p>
        </p:txBody>
      </p:sp>
      <p:cxnSp>
        <p:nvCxnSpPr>
          <p:cNvPr id="11" name="肘形连接符 10"/>
          <p:cNvCxnSpPr>
            <a:stCxn id="2" idx="2"/>
            <a:endCxn id="5" idx="0"/>
          </p:cNvCxnSpPr>
          <p:nvPr/>
        </p:nvCxnSpPr>
        <p:spPr bwMode="auto">
          <a:xfrm rot="5400000">
            <a:off x="5053500" y="2036073"/>
            <a:ext cx="864096" cy="2487508"/>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 name="肘形连接符 12"/>
          <p:cNvCxnSpPr/>
          <p:nvPr/>
        </p:nvCxnSpPr>
        <p:spPr bwMode="auto">
          <a:xfrm rot="16200000" flipH="1">
            <a:off x="7573274" y="2005532"/>
            <a:ext cx="868559" cy="2553052"/>
          </a:xfrm>
          <a:prstGeom prst="bentConnector3">
            <a:avLst/>
          </a:prstGeom>
          <a:solidFill>
            <a:schemeClr val="accent1"/>
          </a:solidFill>
          <a:ln w="19050" cap="flat" cmpd="sng" algn="ctr">
            <a:solidFill>
              <a:schemeClr val="tx1"/>
            </a:solidFill>
            <a:prstDash val="solid"/>
            <a:round/>
            <a:headEnd type="none" w="med" len="med"/>
            <a:tailEnd type="none" w="med" len="med"/>
          </a:ln>
          <a:effectLst/>
        </p:spPr>
      </p:cxnSp>
      <p:cxnSp>
        <p:nvCxnSpPr>
          <p:cNvPr id="15" name="直接连接符 14"/>
          <p:cNvCxnSpPr>
            <a:endCxn id="8" idx="0"/>
          </p:cNvCxnSpPr>
          <p:nvPr/>
        </p:nvCxnSpPr>
        <p:spPr bwMode="auto">
          <a:xfrm>
            <a:off x="6726070" y="3268988"/>
            <a:ext cx="0" cy="44288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6" name="文本框 15"/>
          <p:cNvSpPr txBox="1"/>
          <p:nvPr/>
        </p:nvSpPr>
        <p:spPr bwMode="auto">
          <a:xfrm>
            <a:off x="3473732" y="4624848"/>
            <a:ext cx="1548172"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600" dirty="0" smtClean="0">
                <a:latin typeface="+mn-ea"/>
                <a:ea typeface="+mn-ea"/>
              </a:rPr>
              <a:t>华为云服务鲲鹏子计划</a:t>
            </a:r>
          </a:p>
        </p:txBody>
      </p:sp>
      <p:sp>
        <p:nvSpPr>
          <p:cNvPr id="17" name="文本框 16"/>
          <p:cNvSpPr txBox="1"/>
          <p:nvPr/>
        </p:nvSpPr>
        <p:spPr bwMode="auto">
          <a:xfrm>
            <a:off x="5741984" y="4648887"/>
            <a:ext cx="1980220"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600" dirty="0" smtClean="0">
                <a:latin typeface="+mn-ea"/>
                <a:ea typeface="+mn-ea"/>
              </a:rPr>
              <a:t>华为</a:t>
            </a:r>
            <a:r>
              <a:rPr lang="en-US" altLang="zh-CN" sz="1600" dirty="0" err="1" smtClean="0">
                <a:latin typeface="+mn-ea"/>
                <a:ea typeface="+mn-ea"/>
              </a:rPr>
              <a:t>TaiShan</a:t>
            </a:r>
            <a:r>
              <a:rPr lang="zh-CN" altLang="en-US" sz="1600" dirty="0" smtClean="0">
                <a:latin typeface="+mn-ea"/>
                <a:ea typeface="+mn-ea"/>
              </a:rPr>
              <a:t>服务器鲲鹏子计划</a:t>
            </a:r>
          </a:p>
        </p:txBody>
      </p:sp>
      <p:sp>
        <p:nvSpPr>
          <p:cNvPr id="18" name="文本框 17"/>
          <p:cNvSpPr txBox="1"/>
          <p:nvPr/>
        </p:nvSpPr>
        <p:spPr bwMode="auto">
          <a:xfrm>
            <a:off x="8309796" y="4664591"/>
            <a:ext cx="1980220"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600" dirty="0" smtClean="0">
                <a:latin typeface="+mn-ea"/>
                <a:ea typeface="+mn-ea"/>
              </a:rPr>
              <a:t>华为智能数据</a:t>
            </a:r>
            <a:r>
              <a:rPr lang="en-US" altLang="zh-CN" sz="1600" dirty="0" smtClean="0">
                <a:latin typeface="+mn-ea"/>
                <a:ea typeface="+mn-ea"/>
              </a:rPr>
              <a:t>&amp;</a:t>
            </a:r>
            <a:r>
              <a:rPr lang="zh-CN" altLang="en-US" sz="1600" dirty="0" smtClean="0">
                <a:latin typeface="+mn-ea"/>
                <a:ea typeface="+mn-ea"/>
              </a:rPr>
              <a:t>存储鲲鹏子计划</a:t>
            </a:r>
          </a:p>
        </p:txBody>
      </p:sp>
      <p:sp>
        <p:nvSpPr>
          <p:cNvPr id="4" name="标题 3"/>
          <p:cNvSpPr>
            <a:spLocks noGrp="1"/>
          </p:cNvSpPr>
          <p:nvPr>
            <p:ph type="title"/>
          </p:nvPr>
        </p:nvSpPr>
        <p:spPr/>
        <p:txBody>
          <a:bodyPr/>
          <a:lstStyle/>
          <a:p>
            <a:r>
              <a:rPr lang="zh-CN" altLang="en-US" dirty="0" smtClean="0">
                <a:solidFill>
                  <a:schemeClr val="tx1"/>
                </a:solidFill>
              </a:rPr>
              <a:t>华为</a:t>
            </a:r>
            <a:r>
              <a:rPr lang="zh-CN" altLang="zh-CN" dirty="0" smtClean="0">
                <a:solidFill>
                  <a:schemeClr val="tx1"/>
                </a:solidFill>
              </a:rPr>
              <a:t>鲲鹏</a:t>
            </a:r>
            <a:r>
              <a:rPr lang="zh-CN" altLang="zh-CN" dirty="0">
                <a:solidFill>
                  <a:schemeClr val="tx1"/>
                </a:solidFill>
              </a:rPr>
              <a:t>伙伴计划</a:t>
            </a:r>
            <a:endParaRPr lang="zh-CN" altLang="en-US" dirty="0">
              <a:solidFill>
                <a:schemeClr val="tx1"/>
              </a:solidFill>
            </a:endParaRPr>
          </a:p>
        </p:txBody>
      </p:sp>
    </p:spTree>
    <p:extLst>
      <p:ext uri="{BB962C8B-B14F-4D97-AF65-F5344CB8AC3E}">
        <p14:creationId xmlns:p14="http://schemas.microsoft.com/office/powerpoint/2010/main" val="428926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7957" y="1256826"/>
            <a:ext cx="10420797" cy="338554"/>
          </a:xfrm>
          <a:prstGeom prst="rect">
            <a:avLst/>
          </a:prstGeom>
        </p:spPr>
        <p:txBody>
          <a:bodyPr wrap="square">
            <a:spAutoFit/>
          </a:bodyPr>
          <a:lstStyle/>
          <a:p>
            <a:r>
              <a:rPr lang="zh-CN" altLang="zh-CN" sz="1600" dirty="0">
                <a:latin typeface="+mn-ea"/>
                <a:ea typeface="+mn-ea"/>
                <a:cs typeface="宋体" panose="02010600030101010101" pitchFamily="2" charset="-122"/>
              </a:rPr>
              <a:t>伙伴</a:t>
            </a:r>
            <a:r>
              <a:rPr lang="zh-CN" altLang="zh-CN" sz="1600" dirty="0" smtClean="0">
                <a:latin typeface="+mn-ea"/>
                <a:ea typeface="+mn-ea"/>
                <a:cs typeface="宋体" panose="02010600030101010101" pitchFamily="2" charset="-122"/>
              </a:rPr>
              <a:t>通过</a:t>
            </a:r>
            <a:r>
              <a:rPr lang="zh-CN" altLang="en-US" sz="1600" dirty="0" smtClean="0">
                <a:latin typeface="+mn-ea"/>
                <a:ea typeface="+mn-ea"/>
                <a:cs typeface="宋体" panose="02010600030101010101" pitchFamily="2" charset="-122"/>
              </a:rPr>
              <a:t>华为</a:t>
            </a:r>
            <a:r>
              <a:rPr lang="zh-CN" altLang="zh-CN" sz="1600" dirty="0" smtClean="0">
                <a:latin typeface="+mn-ea"/>
                <a:ea typeface="+mn-ea"/>
                <a:cs typeface="宋体" panose="02010600030101010101" pitchFamily="2" charset="-122"/>
              </a:rPr>
              <a:t>鲲鹏</a:t>
            </a:r>
            <a:r>
              <a:rPr lang="zh-CN" altLang="zh-CN" sz="1600" dirty="0">
                <a:latin typeface="+mn-ea"/>
                <a:ea typeface="+mn-ea"/>
                <a:cs typeface="宋体" panose="02010600030101010101" pitchFamily="2" charset="-122"/>
              </a:rPr>
              <a:t>生态统一门户注册认证，并成功</a:t>
            </a:r>
            <a:r>
              <a:rPr lang="zh-CN" altLang="zh-CN" sz="1600" dirty="0" smtClean="0">
                <a:latin typeface="+mn-ea"/>
                <a:ea typeface="+mn-ea"/>
                <a:cs typeface="宋体" panose="02010600030101010101" pitchFamily="2" charset="-122"/>
              </a:rPr>
              <a:t>加入</a:t>
            </a:r>
            <a:r>
              <a:rPr lang="zh-CN" altLang="en-US" sz="1600" dirty="0" smtClean="0">
                <a:latin typeface="+mn-ea"/>
                <a:ea typeface="+mn-ea"/>
                <a:cs typeface="宋体" panose="02010600030101010101" pitchFamily="2" charset="-122"/>
              </a:rPr>
              <a:t>华为</a:t>
            </a:r>
            <a:r>
              <a:rPr lang="zh-CN" altLang="zh-CN" sz="1600" dirty="0" smtClean="0">
                <a:latin typeface="+mn-ea"/>
                <a:ea typeface="+mn-ea"/>
                <a:cs typeface="宋体" panose="02010600030101010101" pitchFamily="2" charset="-122"/>
              </a:rPr>
              <a:t>鲲鹏</a:t>
            </a:r>
            <a:r>
              <a:rPr lang="zh-CN" altLang="zh-CN" sz="1600" dirty="0">
                <a:latin typeface="+mn-ea"/>
                <a:ea typeface="+mn-ea"/>
                <a:cs typeface="宋体" panose="02010600030101010101" pitchFamily="2" charset="-122"/>
              </a:rPr>
              <a:t>伙伴计划，可享受以下公共</a:t>
            </a:r>
            <a:r>
              <a:rPr lang="zh-CN" altLang="zh-CN" sz="1600" dirty="0" smtClean="0">
                <a:latin typeface="+mn-ea"/>
                <a:ea typeface="+mn-ea"/>
                <a:cs typeface="宋体" panose="02010600030101010101" pitchFamily="2" charset="-122"/>
              </a:rPr>
              <a:t>权益</a:t>
            </a:r>
            <a:r>
              <a:rPr lang="zh-CN" altLang="en-US" sz="1600" dirty="0" smtClean="0">
                <a:latin typeface="+mn-ea"/>
                <a:ea typeface="+mn-ea"/>
                <a:cs typeface="宋体" panose="02010600030101010101" pitchFamily="2" charset="-122"/>
              </a:rPr>
              <a:t>。</a:t>
            </a:r>
            <a:endParaRPr lang="en-US" altLang="zh-CN" sz="1600" dirty="0" smtClean="0">
              <a:latin typeface="+mn-ea"/>
              <a:ea typeface="+mn-ea"/>
              <a:cs typeface="宋体" panose="0201060003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282030470"/>
              </p:ext>
            </p:extLst>
          </p:nvPr>
        </p:nvGraphicFramePr>
        <p:xfrm>
          <a:off x="1127957" y="1778168"/>
          <a:ext cx="10365120" cy="2862670"/>
        </p:xfrm>
        <a:graphic>
          <a:graphicData uri="http://schemas.openxmlformats.org/drawingml/2006/table">
            <a:tbl>
              <a:tblPr firstRow="1" firstCol="1" bandRow="1"/>
              <a:tblGrid>
                <a:gridCol w="5182560"/>
                <a:gridCol w="5182560"/>
              </a:tblGrid>
              <a:tr h="471816">
                <a:tc>
                  <a:txBody>
                    <a:bodyPr/>
                    <a:lstStyle/>
                    <a:p>
                      <a:pPr algn="ctr">
                        <a:lnSpc>
                          <a:spcPct val="100000"/>
                        </a:lnSpc>
                        <a:spcAft>
                          <a:spcPts val="0"/>
                        </a:spcAft>
                      </a:pPr>
                      <a:r>
                        <a:rPr lang="zh-CN" sz="1600" b="1" dirty="0">
                          <a:effectLst/>
                          <a:latin typeface="+mn-ea"/>
                          <a:ea typeface="+mn-ea"/>
                          <a:cs typeface="宋体" panose="02010600030101010101" pitchFamily="2" charset="-122"/>
                        </a:rPr>
                        <a:t>权益项</a:t>
                      </a:r>
                      <a:endParaRPr lang="zh-CN" sz="1200" b="1" dirty="0">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lnSpc>
                          <a:spcPct val="100000"/>
                        </a:lnSpc>
                        <a:spcAft>
                          <a:spcPts val="0"/>
                        </a:spcAft>
                      </a:pPr>
                      <a:r>
                        <a:rPr lang="zh-CN" altLang="en-US" sz="1600" b="1" kern="1200" dirty="0" smtClean="0">
                          <a:solidFill>
                            <a:schemeClr val="tx1"/>
                          </a:solidFill>
                          <a:effectLst/>
                          <a:latin typeface="+mn-ea"/>
                          <a:ea typeface="+mn-ea"/>
                          <a:cs typeface="宋体" panose="02010600030101010101" pitchFamily="2" charset="-122"/>
                        </a:rPr>
                        <a:t>具体说明</a:t>
                      </a:r>
                      <a:endParaRPr lang="zh-CN" sz="1600" b="1" kern="1200" dirty="0">
                        <a:solidFill>
                          <a:schemeClr val="tx1"/>
                        </a:solidFill>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08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b="0" kern="1200" dirty="0" smtClean="0">
                          <a:solidFill>
                            <a:schemeClr val="tx1"/>
                          </a:solidFill>
                          <a:effectLst/>
                          <a:latin typeface="+mn-ea"/>
                          <a:ea typeface="+mn-ea"/>
                          <a:cs typeface="宋体" panose="02010600030101010101" pitchFamily="2" charset="-122"/>
                        </a:rPr>
                        <a:t>培训支持</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0" indent="0" algn="l" defTabSz="914400" rtl="0" eaLnBrk="1" fontAlgn="auto" latinLnBrk="0" hangingPunct="1">
                        <a:lnSpc>
                          <a:spcPct val="150000"/>
                        </a:lnSpc>
                        <a:spcBef>
                          <a:spcPts val="0"/>
                        </a:spcBef>
                        <a:spcAft>
                          <a:spcPts val="0"/>
                        </a:spcAft>
                        <a:buClrTx/>
                        <a:buSzTx/>
                        <a:buFontTx/>
                        <a:buNone/>
                        <a:tabLst/>
                        <a:defRPr/>
                      </a:pPr>
                      <a:r>
                        <a:rPr lang="zh-CN" altLang="zh-CN" sz="1200" b="0" i="0" u="none" strike="noStrike" kern="1200" dirty="0" smtClean="0">
                          <a:solidFill>
                            <a:schemeClr val="tx1"/>
                          </a:solidFill>
                          <a:effectLst/>
                          <a:latin typeface="+mn-ea"/>
                          <a:ea typeface="+mn-ea"/>
                          <a:cs typeface="+mn-cs"/>
                        </a:rPr>
                        <a:t>访问云学院，获得在线课程和在线实训</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rowSpan="2">
                  <a:txBody>
                    <a:bodyPr/>
                    <a:lstStyle/>
                    <a:p>
                      <a:pPr algn="ctr">
                        <a:lnSpc>
                          <a:spcPct val="150000"/>
                        </a:lnSpc>
                        <a:spcAft>
                          <a:spcPts val="0"/>
                        </a:spcAft>
                      </a:pPr>
                      <a:r>
                        <a:rPr lang="zh-CN" sz="1400" b="0" dirty="0">
                          <a:effectLst/>
                          <a:latin typeface="+mn-ea"/>
                          <a:ea typeface="+mn-ea"/>
                          <a:cs typeface="宋体" panose="02010600030101010101" pitchFamily="2" charset="-122"/>
                        </a:rPr>
                        <a:t>技术支持</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0" indent="0" algn="l" defTabSz="914400" rtl="0" eaLnBrk="1" fontAlgn="auto" latinLnBrk="0" hangingPunct="1">
                        <a:lnSpc>
                          <a:spcPct val="150000"/>
                        </a:lnSpc>
                        <a:spcBef>
                          <a:spcPts val="0"/>
                        </a:spcBef>
                        <a:spcAft>
                          <a:spcPts val="0"/>
                        </a:spcAft>
                        <a:buClrTx/>
                        <a:buSzTx/>
                        <a:buFontTx/>
                        <a:buNone/>
                        <a:tabLst/>
                        <a:defRPr/>
                      </a:pPr>
                      <a:r>
                        <a:rPr lang="zh-CN" altLang="zh-CN" sz="1200" b="0" dirty="0" smtClean="0">
                          <a:effectLst/>
                          <a:latin typeface="+mn-ea"/>
                          <a:ea typeface="+mn-ea"/>
                          <a:cs typeface="宋体" panose="02010600030101010101" pitchFamily="2" charset="-122"/>
                        </a:rPr>
                        <a:t>应用移植开发文档工具包</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vMerge="1">
                  <a:txBody>
                    <a:bodyPr/>
                    <a:lstStyle/>
                    <a:p>
                      <a:endParaRPr lang="zh-CN" altLang="en-US"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zh-CN" sz="1200" b="0" dirty="0">
                          <a:effectLst/>
                          <a:latin typeface="+mn-ea"/>
                          <a:ea typeface="+mn-ea"/>
                          <a:cs typeface="宋体" panose="02010600030101010101" pitchFamily="2" charset="-122"/>
                        </a:rPr>
                        <a:t>在线实验室</a:t>
                      </a:r>
                      <a:r>
                        <a:rPr lang="en-US" sz="1200" b="0" dirty="0">
                          <a:effectLst/>
                          <a:latin typeface="+mn-ea"/>
                          <a:ea typeface="+mn-ea"/>
                          <a:cs typeface="宋体" panose="02010600030101010101" pitchFamily="2" charset="-122"/>
                        </a:rPr>
                        <a:t>/</a:t>
                      </a:r>
                      <a:r>
                        <a:rPr lang="en-US" sz="1200" b="0" dirty="0" err="1">
                          <a:effectLst/>
                          <a:latin typeface="+mn-ea"/>
                          <a:ea typeface="+mn-ea"/>
                          <a:cs typeface="宋体" panose="02010600030101010101" pitchFamily="2" charset="-122"/>
                        </a:rPr>
                        <a:t>Openlab</a:t>
                      </a:r>
                      <a:r>
                        <a:rPr lang="zh-CN" sz="1200" b="0" dirty="0">
                          <a:effectLst/>
                          <a:latin typeface="+mn-ea"/>
                          <a:ea typeface="+mn-ea"/>
                          <a:cs typeface="宋体" panose="02010600030101010101" pitchFamily="2" charset="-122"/>
                        </a:rPr>
                        <a:t>技术支持</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rowSpan="2">
                  <a:txBody>
                    <a:bodyPr/>
                    <a:lstStyle/>
                    <a:p>
                      <a:pPr algn="ctr">
                        <a:lnSpc>
                          <a:spcPct val="150000"/>
                        </a:lnSpc>
                        <a:spcAft>
                          <a:spcPts val="0"/>
                        </a:spcAft>
                      </a:pPr>
                      <a:r>
                        <a:rPr lang="zh-CN" sz="1400" b="0" dirty="0">
                          <a:effectLst/>
                          <a:latin typeface="+mn-ea"/>
                          <a:ea typeface="+mn-ea"/>
                          <a:cs typeface="宋体" panose="02010600030101010101" pitchFamily="2" charset="-122"/>
                        </a:rPr>
                        <a:t>营销</a:t>
                      </a:r>
                      <a:r>
                        <a:rPr lang="zh-CN" sz="1400" b="0" dirty="0" smtClean="0">
                          <a:effectLst/>
                          <a:latin typeface="+mn-ea"/>
                          <a:ea typeface="+mn-ea"/>
                          <a:cs typeface="宋体" panose="02010600030101010101" pitchFamily="2" charset="-122"/>
                        </a:rPr>
                        <a:t>支持</a:t>
                      </a:r>
                      <a:endParaRPr lang="en-US" altLang="zh-CN" sz="1400" b="0" dirty="0" smtClean="0">
                        <a:effectLst/>
                        <a:latin typeface="+mn-ea"/>
                        <a:ea typeface="+mn-ea"/>
                        <a:cs typeface="宋体" panose="02010600030101010101" pitchFamily="2"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l">
                        <a:lnSpc>
                          <a:spcPct val="150000"/>
                        </a:lnSpc>
                        <a:spcAft>
                          <a:spcPts val="0"/>
                        </a:spcAft>
                      </a:pPr>
                      <a:r>
                        <a:rPr lang="zh-CN" sz="1200" b="0" dirty="0">
                          <a:effectLst/>
                          <a:latin typeface="+mn-ea"/>
                          <a:ea typeface="+mn-ea"/>
                          <a:cs typeface="宋体" panose="02010600030101010101" pitchFamily="2" charset="-122"/>
                        </a:rPr>
                        <a:t>通过认证</a:t>
                      </a:r>
                      <a:r>
                        <a:rPr lang="zh-CN" sz="1200" b="0" dirty="0" smtClean="0">
                          <a:effectLst/>
                          <a:latin typeface="+mn-ea"/>
                          <a:ea typeface="+mn-ea"/>
                          <a:cs typeface="宋体" panose="02010600030101010101" pitchFamily="2" charset="-122"/>
                        </a:rPr>
                        <a:t>获得</a:t>
                      </a:r>
                      <a:r>
                        <a:rPr lang="zh-CN" altLang="en-US" sz="1200" b="0" dirty="0" smtClean="0">
                          <a:effectLst/>
                          <a:latin typeface="+mn-ea"/>
                          <a:ea typeface="+mn-ea"/>
                          <a:cs typeface="宋体" panose="02010600030101010101" pitchFamily="2" charset="-122"/>
                        </a:rPr>
                        <a:t>华为</a:t>
                      </a:r>
                      <a:r>
                        <a:rPr lang="zh-CN" sz="1200" b="0" dirty="0" smtClean="0">
                          <a:effectLst/>
                          <a:latin typeface="+mn-ea"/>
                          <a:ea typeface="+mn-ea"/>
                          <a:cs typeface="宋体" panose="02010600030101010101" pitchFamily="2" charset="-122"/>
                        </a:rPr>
                        <a:t>鲲鹏</a:t>
                      </a:r>
                      <a:r>
                        <a:rPr lang="zh-CN" sz="1200" b="0" dirty="0">
                          <a:effectLst/>
                          <a:latin typeface="+mn-ea"/>
                          <a:ea typeface="+mn-ea"/>
                          <a:cs typeface="宋体" panose="02010600030101010101" pitchFamily="2" charset="-122"/>
                        </a:rPr>
                        <a:t>兼容性技术认证书</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229">
                <a:tc vMerge="1">
                  <a:txBody>
                    <a:bodyPr/>
                    <a:lstStyle/>
                    <a:p>
                      <a:endParaRPr lang="zh-CN" altLang="en-US"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lnSpc>
                          <a:spcPct val="150000"/>
                        </a:lnSpc>
                        <a:spcAft>
                          <a:spcPts val="0"/>
                        </a:spcAft>
                      </a:pPr>
                      <a:r>
                        <a:rPr lang="zh-CN" sz="1200" b="0" dirty="0">
                          <a:effectLst/>
                          <a:latin typeface="+mn-ea"/>
                          <a:ea typeface="+mn-ea"/>
                          <a:cs typeface="宋体" panose="02010600030101010101" pitchFamily="2" charset="-122"/>
                        </a:rPr>
                        <a:t>使用华为鲲鹏伙伴名称及</a:t>
                      </a:r>
                      <a:r>
                        <a:rPr lang="en-US" sz="1200" b="0" dirty="0">
                          <a:effectLst/>
                          <a:latin typeface="+mn-ea"/>
                          <a:ea typeface="+mn-ea"/>
                          <a:cs typeface="宋体" panose="02010600030101010101" pitchFamily="2" charset="-122"/>
                        </a:rPr>
                        <a:t>LOGO</a:t>
                      </a:r>
                      <a:endParaRPr lang="zh-CN" sz="1200" b="0" dirty="0">
                        <a:effectLst/>
                        <a:latin typeface="+mn-ea"/>
                        <a:ea typeface="+mn-ea"/>
                        <a:cs typeface="宋体" panose="02010600030101010101" pitchFamily="2"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400" b="0" dirty="0" smtClean="0">
                          <a:effectLst/>
                          <a:latin typeface="+mn-ea"/>
                          <a:ea typeface="+mn-ea"/>
                          <a:cs typeface="宋体" panose="02010600030101010101" pitchFamily="2" charset="-122"/>
                        </a:rPr>
                        <a:t>业务支持</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457200" marR="0" lvl="0" indent="0" algn="l" defTabSz="914400" rtl="0" eaLnBrk="1" fontAlgn="auto" latinLnBrk="0" hangingPunct="1">
                        <a:lnSpc>
                          <a:spcPct val="150000"/>
                        </a:lnSpc>
                        <a:spcBef>
                          <a:spcPts val="0"/>
                        </a:spcBef>
                        <a:spcAft>
                          <a:spcPts val="0"/>
                        </a:spcAft>
                        <a:buClrTx/>
                        <a:buSzTx/>
                        <a:buFontTx/>
                        <a:buNone/>
                        <a:tabLst/>
                        <a:defRPr/>
                      </a:pPr>
                      <a:r>
                        <a:rPr lang="zh-CN" altLang="zh-CN" sz="1200" b="0" dirty="0" smtClean="0">
                          <a:effectLst/>
                          <a:latin typeface="+mn-ea"/>
                          <a:ea typeface="+mn-ea"/>
                          <a:cs typeface="宋体" panose="02010600030101010101" pitchFamily="2" charset="-122"/>
                        </a:rPr>
                        <a:t>华为云测试券</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3" name="标题 2"/>
          <p:cNvSpPr>
            <a:spLocks noGrp="1"/>
          </p:cNvSpPr>
          <p:nvPr>
            <p:ph type="title"/>
          </p:nvPr>
        </p:nvSpPr>
        <p:spPr/>
        <p:txBody>
          <a:bodyPr/>
          <a:lstStyle/>
          <a:p>
            <a:r>
              <a:rPr lang="zh-CN" altLang="en-US" dirty="0" smtClean="0"/>
              <a:t>华为</a:t>
            </a:r>
            <a:r>
              <a:rPr lang="zh-CN" altLang="zh-CN" dirty="0" smtClean="0"/>
              <a:t>鲲鹏</a:t>
            </a:r>
            <a:r>
              <a:rPr lang="zh-CN" altLang="zh-CN" dirty="0"/>
              <a:t>伙伴计划公共权益</a:t>
            </a:r>
            <a:endParaRPr lang="zh-CN" altLang="en-US" dirty="0"/>
          </a:p>
        </p:txBody>
      </p:sp>
      <p:sp>
        <p:nvSpPr>
          <p:cNvPr id="7" name="矩形 6"/>
          <p:cNvSpPr/>
          <p:nvPr/>
        </p:nvSpPr>
        <p:spPr>
          <a:xfrm>
            <a:off x="1143898" y="5139347"/>
            <a:ext cx="10009112" cy="1200329"/>
          </a:xfrm>
          <a:prstGeom prst="rect">
            <a:avLst/>
          </a:prstGeom>
        </p:spPr>
        <p:txBody>
          <a:bodyPr wrap="square">
            <a:spAutoFit/>
          </a:bodyPr>
          <a:lstStyle/>
          <a:p>
            <a:pPr>
              <a:lnSpc>
                <a:spcPct val="150000"/>
              </a:lnSpc>
            </a:pPr>
            <a:r>
              <a:rPr lang="zh-CN" altLang="en-US" sz="1600" dirty="0" smtClean="0">
                <a:latin typeface="+mn-ea"/>
                <a:ea typeface="+mn-ea"/>
              </a:rPr>
              <a:t>鲲鹏凌云伙伴计划：</a:t>
            </a:r>
            <a:r>
              <a:rPr lang="en-US" altLang="zh-CN" sz="1600" dirty="0">
                <a:hlinkClick r:id="rId3"/>
              </a:rPr>
              <a:t> https://www.huaweicloud.com/partners/kunPeng/</a:t>
            </a:r>
            <a:endParaRPr lang="en-US" altLang="zh-CN" sz="1600" dirty="0" smtClean="0">
              <a:latin typeface="+mn-ea"/>
              <a:ea typeface="+mn-ea"/>
            </a:endParaRPr>
          </a:p>
          <a:p>
            <a:pPr>
              <a:lnSpc>
                <a:spcPct val="150000"/>
              </a:lnSpc>
            </a:pPr>
            <a:r>
              <a:rPr lang="zh-CN" altLang="en-US" sz="1600" dirty="0" smtClean="0">
                <a:latin typeface="+mn-ea"/>
                <a:ea typeface="+mn-ea"/>
              </a:rPr>
              <a:t>鲲鹏展翅伙伴计划：</a:t>
            </a:r>
            <a:r>
              <a:rPr lang="en-US" altLang="zh-CN" sz="1600" dirty="0">
                <a:hlinkClick r:id="rId4"/>
              </a:rPr>
              <a:t>http://ic-openlabs.huawei.com/#/teamdetail</a:t>
            </a:r>
            <a:endParaRPr lang="en-US" altLang="zh-CN" sz="1600" dirty="0" smtClean="0">
              <a:latin typeface="+mn-ea"/>
              <a:ea typeface="+mn-ea"/>
            </a:endParaRPr>
          </a:p>
          <a:p>
            <a:pPr>
              <a:lnSpc>
                <a:spcPct val="150000"/>
              </a:lnSpc>
            </a:pPr>
            <a:r>
              <a:rPr lang="zh-CN" altLang="en-US" sz="1600" dirty="0" smtClean="0">
                <a:latin typeface="+mn-ea"/>
                <a:ea typeface="+mn-ea"/>
              </a:rPr>
              <a:t>鲲鹏智数伙伴计划：</a:t>
            </a:r>
            <a:r>
              <a:rPr lang="en-US" altLang="zh-CN" sz="1600" dirty="0">
                <a:hlinkClick r:id="rId5"/>
              </a:rPr>
              <a:t>https://partner.huawei.com/</a:t>
            </a:r>
            <a:endParaRPr lang="en-US" altLang="zh-CN" sz="1600" dirty="0" smtClean="0">
              <a:latin typeface="+mn-ea"/>
              <a:ea typeface="+mn-ea"/>
            </a:endParaRPr>
          </a:p>
        </p:txBody>
      </p:sp>
      <p:sp>
        <p:nvSpPr>
          <p:cNvPr id="8" name="矩形 7"/>
          <p:cNvSpPr/>
          <p:nvPr/>
        </p:nvSpPr>
        <p:spPr>
          <a:xfrm>
            <a:off x="1143898" y="4800793"/>
            <a:ext cx="5724644"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各子计划权益及申请入口请上华为官网对应计划详情页</a:t>
            </a:r>
            <a:r>
              <a:rPr lang="zh-CN" altLang="en-US" sz="1600" dirty="0" smtClean="0">
                <a:latin typeface="微软雅黑" panose="020B0503020204020204" pitchFamily="34" charset="-122"/>
                <a:ea typeface="微软雅黑" panose="020B0503020204020204" pitchFamily="34" charset="-122"/>
              </a:rPr>
              <a:t>了解：</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122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032075" y="4675927"/>
            <a:ext cx="6484599" cy="171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descr="\\Bchief-sever180\共享\华为\2016\6月\D-201606417-金融营销材料设计-刘泉\文件\link\组 26.png"/>
          <p:cNvPicPr>
            <a:picLocks noChangeAspect="1" noChangeArrowheads="1"/>
          </p:cNvPicPr>
          <p:nvPr/>
        </p:nvPicPr>
        <p:blipFill>
          <a:blip r:embed="rId4" cstate="print"/>
          <a:stretch>
            <a:fillRect/>
          </a:stretch>
        </p:blipFill>
        <p:spPr bwMode="auto">
          <a:xfrm>
            <a:off x="623392" y="3405632"/>
            <a:ext cx="10582420" cy="2813976"/>
          </a:xfrm>
          <a:prstGeom prst="rect">
            <a:avLst/>
          </a:prstGeom>
          <a:noFill/>
          <a:ln>
            <a:noFill/>
          </a:ln>
        </p:spPr>
      </p:pic>
      <p:grpSp>
        <p:nvGrpSpPr>
          <p:cNvPr id="3" name="组合 2"/>
          <p:cNvGrpSpPr/>
          <p:nvPr/>
        </p:nvGrpSpPr>
        <p:grpSpPr>
          <a:xfrm>
            <a:off x="1235460" y="1555714"/>
            <a:ext cx="9842001" cy="3962472"/>
            <a:chOff x="1453071" y="1449574"/>
            <a:chExt cx="9217024" cy="4078006"/>
          </a:xfrm>
        </p:grpSpPr>
        <p:sp>
          <p:nvSpPr>
            <p:cNvPr id="98" name="Text Box 9"/>
            <p:cNvSpPr txBox="1">
              <a:spLocks noChangeArrowheads="1"/>
            </p:cNvSpPr>
            <p:nvPr/>
          </p:nvSpPr>
          <p:spPr bwMode="gray">
            <a:xfrm>
              <a:off x="3370970" y="4545918"/>
              <a:ext cx="5242816" cy="981662"/>
            </a:xfrm>
            <a:prstGeom prst="rect">
              <a:avLst/>
            </a:prstGeom>
            <a:noFill/>
            <a:ln w="9525" algn="ctr">
              <a:noFill/>
              <a:miter lim="800000"/>
              <a:headEnd/>
              <a:tailEnd/>
            </a:ln>
          </p:spPr>
          <p:txBody>
            <a:bodyPr wrap="square">
              <a:spAutoFit/>
            </a:bodyPr>
            <a:lstStyle/>
            <a:p>
              <a:pPr algn="ctr" eaLnBrk="0" hangingPunct="0"/>
              <a:r>
                <a:rPr lang="en-US" altLang="zh-CN" sz="2799" b="1" dirty="0">
                  <a:latin typeface="+mn-ea"/>
                  <a:ea typeface="+mn-ea"/>
                  <a:hlinkClick r:id="rId5" action="ppaction://hlinkfile"/>
                </a:rPr>
                <a:t>Kunpeng.huaweicloud.com</a:t>
              </a:r>
              <a:endParaRPr lang="en-US" altLang="zh-CN" sz="2799" b="1" dirty="0">
                <a:latin typeface="+mn-ea"/>
                <a:ea typeface="+mn-ea"/>
              </a:endParaRPr>
            </a:p>
            <a:p>
              <a:pPr algn="ctr" eaLnBrk="0" hangingPunct="0"/>
              <a:r>
                <a:rPr lang="zh-CN" altLang="en-US" sz="2799" b="1" dirty="0" smtClean="0">
                  <a:latin typeface="+mn-ea"/>
                  <a:ea typeface="+mn-ea"/>
                </a:rPr>
                <a:t>华为鲲鹏</a:t>
              </a:r>
              <a:r>
                <a:rPr lang="zh-CN" altLang="en-US" sz="2799" b="1" dirty="0">
                  <a:latin typeface="+mn-ea"/>
                  <a:ea typeface="+mn-ea"/>
                </a:rPr>
                <a:t>社区</a:t>
              </a:r>
              <a:endParaRPr lang="en-US" altLang="zh-CN" sz="2799" b="1" dirty="0">
                <a:latin typeface="+mn-ea"/>
                <a:ea typeface="+mn-ea"/>
              </a:endParaRPr>
            </a:p>
          </p:txBody>
        </p:sp>
        <p:grpSp>
          <p:nvGrpSpPr>
            <p:cNvPr id="16" name="组合 15"/>
            <p:cNvGrpSpPr/>
            <p:nvPr/>
          </p:nvGrpSpPr>
          <p:grpSpPr>
            <a:xfrm>
              <a:off x="1453071" y="1449574"/>
              <a:ext cx="1728192" cy="2438295"/>
              <a:chOff x="1359317" y="1593690"/>
              <a:chExt cx="1728192" cy="2438295"/>
            </a:xfrm>
          </p:grpSpPr>
          <p:pic>
            <p:nvPicPr>
              <p:cNvPr id="95" name="Picture 6" descr="https://timgsa.baidu.com/timg?image&amp;quality=80&amp;size=b9999_10000&amp;sec=1562414852152&amp;di=8bb9355a7e4f9987387d6f7e539faef8&amp;imgtype=0&amp;src=http%3A%2F%2Fimg.mp.itc.cn%2Fupload%2F20170411%2F820e55f5b43a4100a581fbf24aa0e751_th.jpeg"/>
              <p:cNvPicPr>
                <a:picLocks noChangeAspect="1" noChangeArrowheads="1"/>
              </p:cNvPicPr>
              <p:nvPr/>
            </p:nvPicPr>
            <p:blipFill>
              <a:blip r:embed="rId6" cstate="print">
                <a:clrChange>
                  <a:clrFrom>
                    <a:srgbClr val="D4EDF2"/>
                  </a:clrFrom>
                  <a:clrTo>
                    <a:srgbClr val="D4EDF2">
                      <a:alpha val="0"/>
                    </a:srgbClr>
                  </a:clrTo>
                </a:clrChange>
                <a:grayscl/>
                <a:extLst>
                  <a:ext uri="{28A0092B-C50C-407E-A947-70E740481C1C}">
                    <a14:useLocalDpi xmlns:a14="http://schemas.microsoft.com/office/drawing/2010/main" val="0"/>
                  </a:ext>
                </a:extLst>
              </a:blip>
              <a:srcRect/>
              <a:stretch>
                <a:fillRect/>
              </a:stretch>
            </p:blipFill>
            <p:spPr bwMode="auto">
              <a:xfrm>
                <a:off x="1533593" y="1593690"/>
                <a:ext cx="1379640" cy="900000"/>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45"/>
              <p:cNvSpPr>
                <a:spLocks noChangeArrowheads="1"/>
              </p:cNvSpPr>
              <p:nvPr/>
            </p:nvSpPr>
            <p:spPr bwMode="gray">
              <a:xfrm>
                <a:off x="1359317" y="2416558"/>
                <a:ext cx="1728192" cy="1615427"/>
              </a:xfrm>
              <a:prstGeom prst="rect">
                <a:avLst/>
              </a:prstGeom>
              <a:noFill/>
              <a:ln w="9525">
                <a:noFill/>
                <a:miter lim="800000"/>
                <a:headEnd/>
                <a:tailEnd/>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全栈资源</a:t>
                </a:r>
                <a:endParaRPr lang="en-US" altLang="zh-CN" sz="1600" b="1" dirty="0">
                  <a:solidFill>
                    <a:srgbClr val="080808"/>
                  </a:solidFill>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应用市场</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代码仓库</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编译器</a:t>
                </a:r>
                <a:r>
                  <a:rPr lang="en-US" altLang="zh-CN" sz="1200" dirty="0">
                    <a:latin typeface="+mn-ea"/>
                    <a:ea typeface="+mn-ea"/>
                  </a:rPr>
                  <a:t>&amp;</a:t>
                </a:r>
                <a:r>
                  <a:rPr lang="zh-CN" altLang="en-US" sz="1200" dirty="0">
                    <a:latin typeface="+mn-ea"/>
                    <a:ea typeface="+mn-ea"/>
                  </a:rPr>
                  <a:t>工具链</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交叉编译</a:t>
                </a:r>
                <a:endParaRPr lang="en-US" altLang="zh-CN" sz="1200" dirty="0">
                  <a:latin typeface="+mn-ea"/>
                  <a:ea typeface="+mn-ea"/>
                </a:endParaRPr>
              </a:p>
            </p:txBody>
          </p:sp>
        </p:grpSp>
        <p:grpSp>
          <p:nvGrpSpPr>
            <p:cNvPr id="15" name="组合 14"/>
            <p:cNvGrpSpPr/>
            <p:nvPr/>
          </p:nvGrpSpPr>
          <p:grpSpPr>
            <a:xfrm>
              <a:off x="3949348" y="1449574"/>
              <a:ext cx="1728192" cy="2153220"/>
              <a:chOff x="4014717" y="1593690"/>
              <a:chExt cx="1728192" cy="2153220"/>
            </a:xfrm>
          </p:grpSpPr>
          <p:pic>
            <p:nvPicPr>
              <p:cNvPr id="93" name="Picture 2" descr="https://timgsa.baidu.com/timg?image&amp;quality=80&amp;size=b9999_10000&amp;sec=1562414692706&amp;di=ae7b4ed71666514ffd312c8a71798ae4&amp;imgtype=0&amp;src=http%3A%2F%2Fbpic.588ku.com%2Felement_origin_min_pic%2F01%2F60%2F99%2F595748b07818a21.jpg"/>
              <p:cNvPicPr>
                <a:picLocks noChangeAspect="1" noChangeArrowheads="1"/>
              </p:cNvPicPr>
              <p:nvPr/>
            </p:nvPicPr>
            <p:blipFill>
              <a:blip r:embed="rId7"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18908" y="1593690"/>
                <a:ext cx="919811" cy="900000"/>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45"/>
              <p:cNvSpPr>
                <a:spLocks noChangeArrowheads="1"/>
              </p:cNvSpPr>
              <p:nvPr/>
            </p:nvSpPr>
            <p:spPr bwMode="gray">
              <a:xfrm>
                <a:off x="4014717" y="2416558"/>
                <a:ext cx="1728192" cy="1330352"/>
              </a:xfrm>
              <a:prstGeom prst="rect">
                <a:avLst/>
              </a:prstGeom>
              <a:noFill/>
              <a:ln w="9525">
                <a:noFill/>
                <a:miter lim="800000"/>
                <a:headEnd/>
                <a:tailEnd/>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知识经验</a:t>
                </a:r>
                <a:endParaRPr lang="en-US" altLang="zh-CN" sz="1600" b="1" dirty="0">
                  <a:solidFill>
                    <a:srgbClr val="080808"/>
                  </a:solidFill>
                  <a:latin typeface="+mn-ea"/>
                  <a:ea typeface="+mn-ea"/>
                </a:endParaRPr>
              </a:p>
              <a:p>
                <a:pPr marL="171450" indent="-171450">
                  <a:lnSpc>
                    <a:spcPct val="150000"/>
                  </a:lnSpc>
                  <a:buSzPct val="75000"/>
                  <a:buFont typeface="Wingdings" panose="05000000000000000000" pitchFamily="2" charset="2"/>
                  <a:buChar char="l"/>
                </a:pPr>
                <a:r>
                  <a:rPr lang="zh-CN" altLang="en-US" sz="1200" dirty="0">
                    <a:latin typeface="+mn-ea"/>
                    <a:ea typeface="+mn-ea"/>
                  </a:rPr>
                  <a:t>常用开源移植指南</a:t>
                </a:r>
                <a:endParaRPr lang="en-US" altLang="zh-CN" sz="1200" dirty="0">
                  <a:latin typeface="+mn-ea"/>
                  <a:ea typeface="+mn-ea"/>
                </a:endParaRPr>
              </a:p>
              <a:p>
                <a:pPr marL="171450" indent="-171450">
                  <a:lnSpc>
                    <a:spcPct val="150000"/>
                  </a:lnSpc>
                  <a:buSzPct val="75000"/>
                  <a:buFont typeface="Wingdings" panose="05000000000000000000" pitchFamily="2" charset="2"/>
                  <a:buChar char="l"/>
                </a:pPr>
                <a:r>
                  <a:rPr lang="zh-CN" altLang="en-US" sz="1200" dirty="0">
                    <a:latin typeface="+mn-ea"/>
                    <a:ea typeface="+mn-ea"/>
                  </a:rPr>
                  <a:t>社区和博客</a:t>
                </a:r>
                <a:endParaRPr lang="en-US" altLang="zh-CN" sz="1200" dirty="0">
                  <a:latin typeface="+mn-ea"/>
                  <a:ea typeface="+mn-ea"/>
                </a:endParaRPr>
              </a:p>
              <a:p>
                <a:pPr marL="171450" indent="-171450">
                  <a:lnSpc>
                    <a:spcPct val="150000"/>
                  </a:lnSpc>
                  <a:buSzPct val="75000"/>
                  <a:buFont typeface="Wingdings" panose="05000000000000000000" pitchFamily="2" charset="2"/>
                  <a:buChar char="l"/>
                </a:pPr>
                <a:r>
                  <a:rPr lang="zh-CN" altLang="en-US" sz="1200" dirty="0" smtClean="0">
                    <a:latin typeface="+mn-ea"/>
                    <a:ea typeface="+mn-ea"/>
                  </a:rPr>
                  <a:t>华为鲲鹏</a:t>
                </a:r>
                <a:r>
                  <a:rPr lang="zh-CN" altLang="en-US" sz="1200" dirty="0">
                    <a:latin typeface="+mn-ea"/>
                    <a:ea typeface="+mn-ea"/>
                  </a:rPr>
                  <a:t>论坛</a:t>
                </a:r>
                <a:endParaRPr lang="en-US" altLang="zh-CN" sz="1200" dirty="0">
                  <a:latin typeface="+mn-ea"/>
                  <a:ea typeface="+mn-ea"/>
                </a:endParaRPr>
              </a:p>
            </p:txBody>
          </p:sp>
        </p:grpSp>
        <p:grpSp>
          <p:nvGrpSpPr>
            <p:cNvPr id="14" name="组合 13"/>
            <p:cNvGrpSpPr/>
            <p:nvPr/>
          </p:nvGrpSpPr>
          <p:grpSpPr>
            <a:xfrm>
              <a:off x="6445625" y="1449574"/>
              <a:ext cx="1728192" cy="2438295"/>
              <a:chOff x="6658680" y="1593690"/>
              <a:chExt cx="1728192" cy="2438295"/>
            </a:xfrm>
          </p:grpSpPr>
          <p:pic>
            <p:nvPicPr>
              <p:cNvPr id="94" name="Picture 4" descr="åå¡ç·å­åªå½±å¾æ "/>
              <p:cNvPicPr>
                <a:picLocks noChangeAspect="1" noChangeArrowheads="1"/>
              </p:cNvPicPr>
              <p:nvPr/>
            </p:nvPicPr>
            <p:blipFill rotWithShape="1">
              <a:blip r:embed="rId8">
                <a:clrChange>
                  <a:clrFrom>
                    <a:srgbClr val="EBECF0"/>
                  </a:clrFrom>
                  <a:clrTo>
                    <a:srgbClr val="EBECF0">
                      <a:alpha val="0"/>
                    </a:srgbClr>
                  </a:clrTo>
                </a:clrChange>
                <a:extLst>
                  <a:ext uri="{28A0092B-C50C-407E-A947-70E740481C1C}">
                    <a14:useLocalDpi xmlns:a14="http://schemas.microsoft.com/office/drawing/2010/main" val="0"/>
                  </a:ext>
                </a:extLst>
              </a:blip>
              <a:srcRect l="61169" t="76426" r="19714" b="4961"/>
              <a:stretch/>
            </p:blipFill>
            <p:spPr bwMode="auto">
              <a:xfrm>
                <a:off x="6857776" y="1593690"/>
                <a:ext cx="1330001" cy="900000"/>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45"/>
              <p:cNvSpPr>
                <a:spLocks noChangeArrowheads="1"/>
              </p:cNvSpPr>
              <p:nvPr/>
            </p:nvSpPr>
            <p:spPr bwMode="gray">
              <a:xfrm>
                <a:off x="6658680" y="2416558"/>
                <a:ext cx="1728192" cy="1615427"/>
              </a:xfrm>
              <a:prstGeom prst="rect">
                <a:avLst/>
              </a:prstGeom>
              <a:noFill/>
              <a:ln w="9525">
                <a:noFill/>
                <a:miter lim="800000"/>
                <a:headEnd/>
                <a:tailEnd/>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人才圈子</a:t>
                </a:r>
                <a:endParaRPr lang="en-US" altLang="zh-CN" sz="1600" b="1" dirty="0">
                  <a:solidFill>
                    <a:srgbClr val="080808"/>
                  </a:solidFill>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基础课程</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职业认证</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大赛</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人才培养</a:t>
                </a:r>
                <a:endParaRPr lang="en-US" altLang="zh-CN" sz="1200" dirty="0">
                  <a:latin typeface="+mn-ea"/>
                  <a:ea typeface="+mn-ea"/>
                </a:endParaRPr>
              </a:p>
            </p:txBody>
          </p:sp>
        </p:grpSp>
        <p:grpSp>
          <p:nvGrpSpPr>
            <p:cNvPr id="13" name="组合 12"/>
            <p:cNvGrpSpPr/>
            <p:nvPr/>
          </p:nvGrpSpPr>
          <p:grpSpPr>
            <a:xfrm>
              <a:off x="8941903" y="1449574"/>
              <a:ext cx="1728192" cy="2153220"/>
              <a:chOff x="8941903" y="1593690"/>
              <a:chExt cx="1728192" cy="2153220"/>
            </a:xfrm>
          </p:grpSpPr>
          <p:pic>
            <p:nvPicPr>
              <p:cNvPr id="96" name="Picture 12" descr="https://timgsa.baidu.com/timg?image&amp;quality=80&amp;size=b9999_10000&amp;sec=1562415228183&amp;di=e39be990ccdedc10e3a75904b0826e2b&amp;imgtype=jpg&amp;src=http%3A%2F%2Fimg2.imgtn.bdimg.com%2Fit%2Fu%3D4063463992%2C2659949890%26fm%3D214%26gp%3D0.jpg"/>
              <p:cNvPicPr>
                <a:picLocks noChangeAspect="1" noChangeArrowheads="1"/>
              </p:cNvPicPr>
              <p:nvPr/>
            </p:nvPicPr>
            <p:blipFill rotWithShape="1">
              <a:blip r:embed="rId9">
                <a:clrChange>
                  <a:clrFrom>
                    <a:srgbClr val="D0E4ED"/>
                  </a:clrFrom>
                  <a:clrTo>
                    <a:srgbClr val="D0E4ED">
                      <a:alpha val="0"/>
                    </a:srgbClr>
                  </a:clrTo>
                </a:clrChange>
                <a:extLst>
                  <a:ext uri="{28A0092B-C50C-407E-A947-70E740481C1C}">
                    <a14:useLocalDpi xmlns:a14="http://schemas.microsoft.com/office/drawing/2010/main" val="0"/>
                  </a:ext>
                </a:extLst>
              </a:blip>
              <a:srcRect l="76095" t="52432" r="5155" b="28520"/>
              <a:stretch/>
            </p:blipFill>
            <p:spPr bwMode="auto">
              <a:xfrm>
                <a:off x="9361920" y="1593690"/>
                <a:ext cx="888159" cy="900000"/>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45"/>
              <p:cNvSpPr>
                <a:spLocks noChangeArrowheads="1"/>
              </p:cNvSpPr>
              <p:nvPr/>
            </p:nvSpPr>
            <p:spPr bwMode="gray">
              <a:xfrm>
                <a:off x="8941903" y="2416558"/>
                <a:ext cx="1728192" cy="1330352"/>
              </a:xfrm>
              <a:prstGeom prst="rect">
                <a:avLst/>
              </a:prstGeom>
              <a:noFill/>
              <a:ln w="9525">
                <a:noFill/>
                <a:miter lim="800000"/>
                <a:headEnd/>
                <a:tailEnd/>
              </a:ln>
            </p:spPr>
            <p:txBody>
              <a:bodyPr wrap="square">
                <a:spAutoFit/>
              </a:bodyPr>
              <a:lstStyle/>
              <a:p>
                <a:pPr algn="ctr">
                  <a:lnSpc>
                    <a:spcPct val="150000"/>
                  </a:lnSpc>
                  <a:buClr>
                    <a:srgbClr val="FF0066"/>
                  </a:buClr>
                  <a:buSzPct val="75000"/>
                </a:pPr>
                <a:r>
                  <a:rPr lang="zh-CN" altLang="en-US" sz="1600" b="1" dirty="0">
                    <a:solidFill>
                      <a:srgbClr val="080808"/>
                    </a:solidFill>
                    <a:latin typeface="+mn-ea"/>
                    <a:ea typeface="+mn-ea"/>
                  </a:rPr>
                  <a:t>凌云计划</a:t>
                </a:r>
                <a:endParaRPr lang="en-US" altLang="zh-CN" sz="1600" b="1" dirty="0">
                  <a:solidFill>
                    <a:srgbClr val="080808"/>
                  </a:solidFill>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品牌合作</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原厂认证</a:t>
                </a:r>
                <a:endParaRPr lang="en-US" altLang="zh-CN" sz="1200" dirty="0">
                  <a:latin typeface="+mn-ea"/>
                  <a:ea typeface="+mn-ea"/>
                </a:endParaRPr>
              </a:p>
              <a:p>
                <a:pPr marL="285664" indent="-285664">
                  <a:lnSpc>
                    <a:spcPct val="150000"/>
                  </a:lnSpc>
                  <a:buSzPct val="75000"/>
                  <a:buFont typeface="Wingdings" panose="05000000000000000000" pitchFamily="2" charset="2"/>
                  <a:buChar char="l"/>
                </a:pPr>
                <a:r>
                  <a:rPr lang="zh-CN" altLang="en-US" sz="1200" dirty="0">
                    <a:latin typeface="+mn-ea"/>
                    <a:ea typeface="+mn-ea"/>
                  </a:rPr>
                  <a:t>联合展示和宣传</a:t>
                </a:r>
                <a:endParaRPr lang="en-US" altLang="zh-CN" sz="1200" dirty="0">
                  <a:latin typeface="+mn-ea"/>
                  <a:ea typeface="+mn-ea"/>
                </a:endParaRPr>
              </a:p>
            </p:txBody>
          </p:sp>
        </p:grpSp>
      </p:grpSp>
      <p:sp>
        <p:nvSpPr>
          <p:cNvPr id="4" name="标题 3"/>
          <p:cNvSpPr>
            <a:spLocks noGrp="1"/>
          </p:cNvSpPr>
          <p:nvPr>
            <p:ph type="title"/>
          </p:nvPr>
        </p:nvSpPr>
        <p:spPr/>
        <p:txBody>
          <a:bodyPr/>
          <a:lstStyle/>
          <a:p>
            <a:r>
              <a:rPr lang="zh-CN" altLang="en-US" dirty="0" smtClean="0">
                <a:solidFill>
                  <a:schemeClr val="tx1"/>
                </a:solidFill>
              </a:rPr>
              <a:t>鲲鹏社区</a:t>
            </a:r>
            <a:endParaRPr lang="zh-CN" altLang="en-US" dirty="0">
              <a:solidFill>
                <a:schemeClr val="tx1"/>
              </a:solidFill>
            </a:endParaRPr>
          </a:p>
        </p:txBody>
      </p:sp>
    </p:spTree>
    <p:extLst>
      <p:ext uri="{BB962C8B-B14F-4D97-AF65-F5344CB8AC3E}">
        <p14:creationId xmlns:p14="http://schemas.microsoft.com/office/powerpoint/2010/main" val="2430812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buSzPct val="60000"/>
              <a:buFont typeface="Wingdings" panose="05000000000000000000" pitchFamily="2" charset="2"/>
              <a:buChar char="n"/>
            </a:pPr>
            <a:r>
              <a:rPr lang="zh-CN" altLang="en-US" sz="1600" dirty="0">
                <a:latin typeface="+mn-ea"/>
              </a:rPr>
              <a:t>华为鲲鹏处理器概述</a:t>
            </a:r>
          </a:p>
          <a:p>
            <a:pPr lvl="1">
              <a:buClrTx/>
            </a:pPr>
            <a:r>
              <a:rPr lang="zh-CN" altLang="en-US" sz="1600" dirty="0">
                <a:solidFill>
                  <a:schemeClr val="bg1">
                    <a:lumMod val="50000"/>
                  </a:schemeClr>
                </a:solidFill>
                <a:latin typeface="+mn-ea"/>
              </a:rPr>
              <a:t>华为鲲鹏处理器架构介绍</a:t>
            </a: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华为鲲鹏处理器应用场景介绍</a:t>
            </a: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4037728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华为鲲鹏处理器概述</a:t>
            </a:r>
            <a:endParaRPr lang="zh-CN" altLang="en-US" dirty="0">
              <a:solidFill>
                <a:schemeClr val="tx1"/>
              </a:solidFill>
            </a:endParaRPr>
          </a:p>
        </p:txBody>
      </p:sp>
      <p:sp>
        <p:nvSpPr>
          <p:cNvPr id="3" name="文本占位符 2"/>
          <p:cNvSpPr>
            <a:spLocks noGrp="1"/>
          </p:cNvSpPr>
          <p:nvPr>
            <p:ph type="body" sz="quarter" idx="10"/>
          </p:nvPr>
        </p:nvSpPr>
        <p:spPr>
          <a:xfrm>
            <a:off x="912815" y="1168504"/>
            <a:ext cx="10560048" cy="4680000"/>
          </a:xfrm>
        </p:spPr>
        <p:txBody>
          <a:bodyPr/>
          <a:lstStyle/>
          <a:p>
            <a:pPr algn="l"/>
            <a:r>
              <a:rPr lang="zh-CN" altLang="en-US" sz="1800" dirty="0" smtClean="0"/>
              <a:t>华为鲲鹏处理器是华为自主研发的基于</a:t>
            </a:r>
            <a:r>
              <a:rPr lang="en-US" altLang="zh-CN" sz="1800" dirty="0" smtClean="0"/>
              <a:t>ARM</a:t>
            </a:r>
            <a:r>
              <a:rPr lang="zh-CN" altLang="en-US" sz="1800" dirty="0"/>
              <a:t>架构</a:t>
            </a:r>
            <a:r>
              <a:rPr lang="zh-CN" altLang="en-US" sz="1800" dirty="0" smtClean="0"/>
              <a:t>的企业级</a:t>
            </a:r>
            <a:r>
              <a:rPr lang="zh-CN" altLang="en-US" sz="1800" dirty="0"/>
              <a:t>系列</a:t>
            </a:r>
            <a:r>
              <a:rPr lang="zh-CN" altLang="en-US" sz="1800" dirty="0" smtClean="0"/>
              <a:t>处理器产品，包含</a:t>
            </a:r>
            <a:r>
              <a:rPr lang="zh-CN" altLang="en-US" sz="1800" dirty="0"/>
              <a:t>“算、存、传、管、智”五</a:t>
            </a:r>
            <a:r>
              <a:rPr lang="zh-CN" altLang="en-US" sz="1800" dirty="0" smtClean="0"/>
              <a:t>个产品系统体系。</a:t>
            </a:r>
            <a:endParaRPr lang="en-US" altLang="zh-CN" sz="1800" dirty="0"/>
          </a:p>
          <a:p>
            <a:pPr algn="l"/>
            <a:endParaRPr lang="zh-CN" altLang="en-US" sz="1800" dirty="0"/>
          </a:p>
        </p:txBody>
      </p:sp>
      <p:grpSp>
        <p:nvGrpSpPr>
          <p:cNvPr id="4" name="组合 3"/>
          <p:cNvGrpSpPr/>
          <p:nvPr/>
        </p:nvGrpSpPr>
        <p:grpSpPr>
          <a:xfrm>
            <a:off x="1008064" y="2168860"/>
            <a:ext cx="10464800" cy="4101564"/>
            <a:chOff x="372907" y="2027736"/>
            <a:chExt cx="11638804" cy="4677628"/>
          </a:xfrm>
        </p:grpSpPr>
        <p:pic>
          <p:nvPicPr>
            <p:cNvPr id="10" name="图片 9"/>
            <p:cNvPicPr>
              <a:picLocks noChangeAspect="1"/>
            </p:cNvPicPr>
            <p:nvPr/>
          </p:nvPicPr>
          <p:blipFill>
            <a:blip r:embed="rId3"/>
            <a:stretch>
              <a:fillRect/>
            </a:stretch>
          </p:blipFill>
          <p:spPr>
            <a:xfrm>
              <a:off x="1287875" y="2117251"/>
              <a:ext cx="563147" cy="511952"/>
            </a:xfrm>
            <a:prstGeom prst="rect">
              <a:avLst/>
            </a:prstGeom>
          </p:spPr>
        </p:pic>
        <p:pic>
          <p:nvPicPr>
            <p:cNvPr id="11" name="图片 10"/>
            <p:cNvPicPr>
              <a:picLocks noChangeAspect="1"/>
            </p:cNvPicPr>
            <p:nvPr/>
          </p:nvPicPr>
          <p:blipFill>
            <a:blip r:embed="rId4"/>
            <a:stretch>
              <a:fillRect/>
            </a:stretch>
          </p:blipFill>
          <p:spPr>
            <a:xfrm>
              <a:off x="2649407" y="2119214"/>
              <a:ext cx="495899" cy="495899"/>
            </a:xfrm>
            <a:prstGeom prst="rect">
              <a:avLst/>
            </a:prstGeom>
          </p:spPr>
        </p:pic>
        <p:pic>
          <p:nvPicPr>
            <p:cNvPr id="12" name="图片 11"/>
            <p:cNvPicPr>
              <a:picLocks noChangeAspect="1"/>
            </p:cNvPicPr>
            <p:nvPr/>
          </p:nvPicPr>
          <p:blipFill>
            <a:blip r:embed="rId5"/>
            <a:stretch>
              <a:fillRect/>
            </a:stretch>
          </p:blipFill>
          <p:spPr>
            <a:xfrm>
              <a:off x="4030483" y="2116076"/>
              <a:ext cx="457726" cy="469588"/>
            </a:xfrm>
            <a:prstGeom prst="rect">
              <a:avLst/>
            </a:prstGeom>
          </p:spPr>
        </p:pic>
        <p:pic>
          <p:nvPicPr>
            <p:cNvPr id="13" name="图片 12"/>
            <p:cNvPicPr>
              <a:picLocks noChangeAspect="1"/>
            </p:cNvPicPr>
            <p:nvPr/>
          </p:nvPicPr>
          <p:blipFill>
            <a:blip r:embed="rId6"/>
            <a:stretch>
              <a:fillRect/>
            </a:stretch>
          </p:blipFill>
          <p:spPr>
            <a:xfrm>
              <a:off x="5859816" y="2102331"/>
              <a:ext cx="506128" cy="500627"/>
            </a:xfrm>
            <a:prstGeom prst="rect">
              <a:avLst/>
            </a:prstGeom>
          </p:spPr>
        </p:pic>
        <p:pic>
          <p:nvPicPr>
            <p:cNvPr id="14" name="图片 13"/>
            <p:cNvPicPr>
              <a:picLocks noChangeAspect="1"/>
            </p:cNvPicPr>
            <p:nvPr/>
          </p:nvPicPr>
          <p:blipFill>
            <a:blip r:embed="rId7"/>
            <a:stretch>
              <a:fillRect/>
            </a:stretch>
          </p:blipFill>
          <p:spPr>
            <a:xfrm>
              <a:off x="6483763" y="2097736"/>
              <a:ext cx="484557" cy="506335"/>
            </a:xfrm>
            <a:prstGeom prst="rect">
              <a:avLst/>
            </a:prstGeom>
          </p:spPr>
        </p:pic>
        <p:pic>
          <p:nvPicPr>
            <p:cNvPr id="15" name="图片 14"/>
            <p:cNvPicPr>
              <a:picLocks noChangeAspect="1"/>
            </p:cNvPicPr>
            <p:nvPr/>
          </p:nvPicPr>
          <p:blipFill>
            <a:blip r:embed="rId8"/>
            <a:stretch>
              <a:fillRect/>
            </a:stretch>
          </p:blipFill>
          <p:spPr>
            <a:xfrm>
              <a:off x="7729289" y="2077895"/>
              <a:ext cx="502946" cy="519527"/>
            </a:xfrm>
            <a:prstGeom prst="rect">
              <a:avLst/>
            </a:prstGeom>
          </p:spPr>
        </p:pic>
        <p:pic>
          <p:nvPicPr>
            <p:cNvPr id="16" name="图片 15"/>
            <p:cNvPicPr>
              <a:picLocks noChangeAspect="1"/>
            </p:cNvPicPr>
            <p:nvPr/>
          </p:nvPicPr>
          <p:blipFill>
            <a:blip r:embed="rId9"/>
            <a:stretch>
              <a:fillRect/>
            </a:stretch>
          </p:blipFill>
          <p:spPr>
            <a:xfrm>
              <a:off x="8405331" y="2077895"/>
              <a:ext cx="509491" cy="526105"/>
            </a:xfrm>
            <a:prstGeom prst="rect">
              <a:avLst/>
            </a:prstGeom>
          </p:spPr>
        </p:pic>
        <p:pic>
          <p:nvPicPr>
            <p:cNvPr id="17" name="图片 16"/>
            <p:cNvPicPr>
              <a:picLocks noChangeAspect="1"/>
            </p:cNvPicPr>
            <p:nvPr/>
          </p:nvPicPr>
          <p:blipFill>
            <a:blip r:embed="rId10"/>
            <a:stretch>
              <a:fillRect/>
            </a:stretch>
          </p:blipFill>
          <p:spPr>
            <a:xfrm>
              <a:off x="9653956" y="2077896"/>
              <a:ext cx="512870" cy="509086"/>
            </a:xfrm>
            <a:prstGeom prst="rect">
              <a:avLst/>
            </a:prstGeom>
          </p:spPr>
        </p:pic>
        <p:pic>
          <p:nvPicPr>
            <p:cNvPr id="18" name="图片 17"/>
            <p:cNvPicPr>
              <a:picLocks noChangeAspect="1"/>
            </p:cNvPicPr>
            <p:nvPr/>
          </p:nvPicPr>
          <p:blipFill>
            <a:blip r:embed="rId11"/>
            <a:stretch>
              <a:fillRect/>
            </a:stretch>
          </p:blipFill>
          <p:spPr>
            <a:xfrm>
              <a:off x="11039787" y="2085544"/>
              <a:ext cx="470421" cy="501437"/>
            </a:xfrm>
            <a:prstGeom prst="rect">
              <a:avLst/>
            </a:prstGeom>
          </p:spPr>
        </p:pic>
        <p:sp>
          <p:nvSpPr>
            <p:cNvPr id="19" name="文本框 18"/>
            <p:cNvSpPr txBox="1"/>
            <p:nvPr/>
          </p:nvSpPr>
          <p:spPr>
            <a:xfrm>
              <a:off x="1771449" y="2148974"/>
              <a:ext cx="942580" cy="40011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嵌入式</a:t>
              </a:r>
              <a:r>
                <a:rPr lang="en-US" altLang="zh-CN" dirty="0">
                  <a:latin typeface="微软雅黑" panose="020B0503020204020204" pitchFamily="34" charset="-122"/>
                  <a:ea typeface="微软雅黑" panose="020B0503020204020204" pitchFamily="34" charset="-122"/>
                </a:rPr>
                <a:t>CPU</a:t>
              </a:r>
            </a:p>
            <a:p>
              <a:r>
                <a:rPr lang="zh-CN" altLang="en-US" dirty="0">
                  <a:latin typeface="微软雅黑" panose="020B0503020204020204" pitchFamily="34" charset="-122"/>
                  <a:ea typeface="微软雅黑" panose="020B0503020204020204" pitchFamily="34" charset="-122"/>
                </a:rPr>
                <a:t>（启航）</a:t>
              </a:r>
            </a:p>
          </p:txBody>
        </p:sp>
        <p:sp>
          <p:nvSpPr>
            <p:cNvPr id="20" name="文本框 19"/>
            <p:cNvSpPr txBox="1"/>
            <p:nvPr/>
          </p:nvSpPr>
          <p:spPr>
            <a:xfrm>
              <a:off x="3042877" y="2079113"/>
              <a:ext cx="923924" cy="553998"/>
            </a:xfrm>
            <a:prstGeom prst="rect">
              <a:avLst/>
            </a:prstGeom>
            <a:noFill/>
          </p:spPr>
          <p:txBody>
            <a:bodyPr wrap="square" rtlCol="0">
              <a:spAutoFit/>
            </a:bodyPr>
            <a:lstStyle/>
            <a:p>
              <a:pPr algn="ctr"/>
              <a:r>
                <a:rPr lang="en-US" altLang="zh-CN" dirty="0" err="1" smtClean="0">
                  <a:latin typeface="微软雅黑" panose="020B0503020204020204" pitchFamily="34" charset="-122"/>
                  <a:ea typeface="微软雅黑" panose="020B0503020204020204" pitchFamily="34" charset="-122"/>
                </a:rPr>
                <a:t>Kunpeng</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处理器</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p>
          </p:txBody>
        </p:sp>
        <p:sp>
          <p:nvSpPr>
            <p:cNvPr id="21" name="文本框 20"/>
            <p:cNvSpPr txBox="1"/>
            <p:nvPr/>
          </p:nvSpPr>
          <p:spPr>
            <a:xfrm>
              <a:off x="4386218" y="2065031"/>
              <a:ext cx="862452" cy="553998"/>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Kunpeng</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处理器</a:t>
              </a: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代）</a:t>
              </a:r>
            </a:p>
          </p:txBody>
        </p:sp>
        <p:sp>
          <p:nvSpPr>
            <p:cNvPr id="22" name="文本框 21"/>
            <p:cNvSpPr txBox="1"/>
            <p:nvPr/>
          </p:nvSpPr>
          <p:spPr>
            <a:xfrm>
              <a:off x="5110646" y="2053152"/>
              <a:ext cx="868456" cy="631807"/>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Kunpeng</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处理器</a:t>
              </a:r>
            </a:p>
            <a:p>
              <a:pPr algn="ct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代</a:t>
              </a:r>
              <a:r>
                <a:rPr lang="zh-CN" altLang="en-US" dirty="0">
                  <a:latin typeface="微软雅黑" panose="020B0503020204020204" pitchFamily="34" charset="-122"/>
                  <a:ea typeface="微软雅黑" panose="020B0503020204020204" pitchFamily="34" charset="-122"/>
                </a:rPr>
                <a:t>）</a:t>
              </a:r>
            </a:p>
          </p:txBody>
        </p:sp>
        <p:sp>
          <p:nvSpPr>
            <p:cNvPr id="23" name="文本框 22"/>
            <p:cNvSpPr txBox="1"/>
            <p:nvPr/>
          </p:nvSpPr>
          <p:spPr>
            <a:xfrm>
              <a:off x="6799426" y="2040167"/>
              <a:ext cx="1053536" cy="553997"/>
            </a:xfrm>
            <a:prstGeom prst="rect">
              <a:avLst/>
            </a:prstGeom>
            <a:noFill/>
          </p:spPr>
          <p:txBody>
            <a:bodyPr wrap="square" rtlCol="0">
              <a:spAutoFit/>
            </a:bodyPr>
            <a:lstStyle/>
            <a:p>
              <a:pPr algn="ctr"/>
              <a:r>
                <a:rPr lang="en-US" altLang="zh-CN" dirty="0" err="1">
                  <a:solidFill>
                    <a:srgbClr val="E57943"/>
                  </a:solidFill>
                  <a:latin typeface="微软雅黑" panose="020B0503020204020204" pitchFamily="34" charset="-122"/>
                  <a:ea typeface="微软雅黑" panose="020B0503020204020204" pitchFamily="34" charset="-122"/>
                </a:rPr>
                <a:t>Kunpeng</a:t>
              </a:r>
              <a:endParaRPr lang="en-US" altLang="zh-CN" dirty="0">
                <a:solidFill>
                  <a:srgbClr val="E57943"/>
                </a:solidFill>
                <a:latin typeface="微软雅黑" panose="020B0503020204020204" pitchFamily="34" charset="-122"/>
                <a:ea typeface="微软雅黑" panose="020B0503020204020204" pitchFamily="34" charset="-122"/>
              </a:endParaRPr>
            </a:p>
            <a:p>
              <a:pPr algn="ctr"/>
              <a:r>
                <a:rPr lang="en-US" altLang="zh-CN" dirty="0">
                  <a:solidFill>
                    <a:srgbClr val="E57943"/>
                  </a:solidFill>
                  <a:latin typeface="微软雅黑" panose="020B0503020204020204" pitchFamily="34" charset="-122"/>
                  <a:ea typeface="微软雅黑" panose="020B0503020204020204" pitchFamily="34" charset="-122"/>
                </a:rPr>
                <a:t>PC</a:t>
              </a:r>
              <a:r>
                <a:rPr lang="zh-CN" altLang="en-US" dirty="0">
                  <a:solidFill>
                    <a:srgbClr val="E57943"/>
                  </a:solidFill>
                  <a:latin typeface="微软雅黑" panose="020B0503020204020204" pitchFamily="34" charset="-122"/>
                  <a:ea typeface="微软雅黑" panose="020B0503020204020204" pitchFamily="34" charset="-122"/>
                </a:rPr>
                <a:t>级处理器</a:t>
              </a: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1</a:t>
              </a:r>
              <a:r>
                <a:rPr lang="zh-CN" altLang="en-US" dirty="0">
                  <a:solidFill>
                    <a:srgbClr val="E57943"/>
                  </a:solidFill>
                  <a:latin typeface="微软雅黑" panose="020B0503020204020204" pitchFamily="34" charset="-122"/>
                  <a:ea typeface="微软雅黑" panose="020B0503020204020204" pitchFamily="34" charset="-122"/>
                </a:rPr>
                <a:t>代）</a:t>
              </a:r>
            </a:p>
          </p:txBody>
        </p:sp>
        <p:sp>
          <p:nvSpPr>
            <p:cNvPr id="24" name="文本框 23"/>
            <p:cNvSpPr txBox="1"/>
            <p:nvPr/>
          </p:nvSpPr>
          <p:spPr>
            <a:xfrm>
              <a:off x="8848570" y="2027736"/>
              <a:ext cx="838854" cy="553998"/>
            </a:xfrm>
            <a:prstGeom prst="rect">
              <a:avLst/>
            </a:prstGeom>
            <a:noFill/>
          </p:spPr>
          <p:txBody>
            <a:bodyPr wrap="square" rtlCol="0">
              <a:spAutoFit/>
            </a:bodyPr>
            <a:lstStyle/>
            <a:p>
              <a:pPr algn="ctr"/>
              <a:r>
                <a:rPr lang="en-US" altLang="zh-CN" dirty="0" err="1">
                  <a:solidFill>
                    <a:srgbClr val="E57943"/>
                  </a:solidFill>
                  <a:latin typeface="微软雅黑" panose="020B0503020204020204" pitchFamily="34" charset="-122"/>
                  <a:ea typeface="微软雅黑" panose="020B0503020204020204" pitchFamily="34" charset="-122"/>
                </a:rPr>
                <a:t>Kunpeng</a:t>
              </a:r>
              <a:endParaRPr lang="en-US" altLang="zh-CN"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处理器</a:t>
              </a: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4</a:t>
              </a:r>
              <a:r>
                <a:rPr lang="zh-CN" altLang="en-US" dirty="0">
                  <a:solidFill>
                    <a:srgbClr val="E57943"/>
                  </a:solidFill>
                  <a:latin typeface="微软雅黑" panose="020B0503020204020204" pitchFamily="34" charset="-122"/>
                  <a:ea typeface="微软雅黑" panose="020B0503020204020204" pitchFamily="34" charset="-122"/>
                </a:rPr>
                <a:t>代）</a:t>
              </a:r>
            </a:p>
          </p:txBody>
        </p:sp>
        <p:sp>
          <p:nvSpPr>
            <p:cNvPr id="25" name="文本框 24"/>
            <p:cNvSpPr txBox="1"/>
            <p:nvPr/>
          </p:nvSpPr>
          <p:spPr>
            <a:xfrm>
              <a:off x="10078745" y="2027737"/>
              <a:ext cx="989867" cy="553998"/>
            </a:xfrm>
            <a:prstGeom prst="rect">
              <a:avLst/>
            </a:prstGeom>
            <a:noFill/>
          </p:spPr>
          <p:txBody>
            <a:bodyPr wrap="square" rtlCol="0">
              <a:spAutoFit/>
            </a:bodyPr>
            <a:lstStyle/>
            <a:p>
              <a:pPr algn="ctr"/>
              <a:r>
                <a:rPr lang="en-US" altLang="zh-CN" dirty="0" err="1">
                  <a:solidFill>
                    <a:srgbClr val="34AD5A"/>
                  </a:solidFill>
                  <a:latin typeface="微软雅黑" panose="020B0503020204020204" pitchFamily="34" charset="-122"/>
                  <a:ea typeface="微软雅黑" panose="020B0503020204020204" pitchFamily="34" charset="-122"/>
                </a:rPr>
                <a:t>Kunpeng</a:t>
              </a:r>
              <a:endParaRPr lang="en-US" altLang="zh-CN" dirty="0">
                <a:solidFill>
                  <a:srgbClr val="34AD5A"/>
                </a:solidFill>
                <a:latin typeface="微软雅黑" panose="020B0503020204020204" pitchFamily="34" charset="-122"/>
                <a:ea typeface="微软雅黑" panose="020B0503020204020204" pitchFamily="34" charset="-122"/>
              </a:endParaRPr>
            </a:p>
            <a:p>
              <a:pPr algn="ctr"/>
              <a:r>
                <a:rPr lang="en-US" altLang="zh-CN" dirty="0">
                  <a:solidFill>
                    <a:srgbClr val="34AD5A"/>
                  </a:solidFill>
                  <a:latin typeface="微软雅黑" panose="020B0503020204020204" pitchFamily="34" charset="-122"/>
                  <a:ea typeface="微软雅黑" panose="020B0503020204020204" pitchFamily="34" charset="-122"/>
                </a:rPr>
                <a:t>PC</a:t>
              </a:r>
              <a:r>
                <a:rPr lang="zh-CN" altLang="en-US" dirty="0">
                  <a:solidFill>
                    <a:srgbClr val="34AD5A"/>
                  </a:solidFill>
                  <a:latin typeface="微软雅黑" panose="020B0503020204020204" pitchFamily="34" charset="-122"/>
                  <a:ea typeface="微软雅黑" panose="020B0503020204020204" pitchFamily="34" charset="-122"/>
                </a:rPr>
                <a:t>级处理器</a:t>
              </a: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smtClean="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p>
          </p:txBody>
        </p:sp>
        <p:pic>
          <p:nvPicPr>
            <p:cNvPr id="26" name="图片 25"/>
            <p:cNvPicPr>
              <a:picLocks noChangeAspect="1"/>
            </p:cNvPicPr>
            <p:nvPr/>
          </p:nvPicPr>
          <p:blipFill>
            <a:blip r:embed="rId12"/>
            <a:stretch>
              <a:fillRect/>
            </a:stretch>
          </p:blipFill>
          <p:spPr>
            <a:xfrm>
              <a:off x="1934952" y="2970327"/>
              <a:ext cx="610154" cy="558125"/>
            </a:xfrm>
            <a:prstGeom prst="rect">
              <a:avLst/>
            </a:prstGeom>
          </p:spPr>
        </p:pic>
        <p:pic>
          <p:nvPicPr>
            <p:cNvPr id="27" name="图片 26"/>
            <p:cNvPicPr>
              <a:picLocks noChangeAspect="1"/>
            </p:cNvPicPr>
            <p:nvPr/>
          </p:nvPicPr>
          <p:blipFill>
            <a:blip r:embed="rId13"/>
            <a:stretch>
              <a:fillRect/>
            </a:stretch>
          </p:blipFill>
          <p:spPr>
            <a:xfrm>
              <a:off x="2696070" y="2970327"/>
              <a:ext cx="620138" cy="558125"/>
            </a:xfrm>
            <a:prstGeom prst="rect">
              <a:avLst/>
            </a:prstGeom>
          </p:spPr>
        </p:pic>
        <p:pic>
          <p:nvPicPr>
            <p:cNvPr id="28" name="图片 27"/>
            <p:cNvPicPr>
              <a:picLocks noChangeAspect="1"/>
            </p:cNvPicPr>
            <p:nvPr/>
          </p:nvPicPr>
          <p:blipFill>
            <a:blip r:embed="rId14"/>
            <a:stretch>
              <a:fillRect/>
            </a:stretch>
          </p:blipFill>
          <p:spPr>
            <a:xfrm>
              <a:off x="4156875" y="2970328"/>
              <a:ext cx="620138" cy="558124"/>
            </a:xfrm>
            <a:prstGeom prst="rect">
              <a:avLst/>
            </a:prstGeom>
          </p:spPr>
        </p:pic>
        <p:pic>
          <p:nvPicPr>
            <p:cNvPr id="29" name="图片 28"/>
            <p:cNvPicPr>
              <a:picLocks noChangeAspect="1"/>
            </p:cNvPicPr>
            <p:nvPr/>
          </p:nvPicPr>
          <p:blipFill>
            <a:blip r:embed="rId15"/>
            <a:stretch>
              <a:fillRect/>
            </a:stretch>
          </p:blipFill>
          <p:spPr>
            <a:xfrm>
              <a:off x="5829983" y="2970327"/>
              <a:ext cx="590975" cy="531877"/>
            </a:xfrm>
            <a:prstGeom prst="rect">
              <a:avLst/>
            </a:prstGeom>
          </p:spPr>
        </p:pic>
        <p:pic>
          <p:nvPicPr>
            <p:cNvPr id="30" name="图片 29"/>
            <p:cNvPicPr>
              <a:picLocks noChangeAspect="1"/>
            </p:cNvPicPr>
            <p:nvPr/>
          </p:nvPicPr>
          <p:blipFill>
            <a:blip r:embed="rId16"/>
            <a:stretch>
              <a:fillRect/>
            </a:stretch>
          </p:blipFill>
          <p:spPr>
            <a:xfrm>
              <a:off x="7314837" y="2970328"/>
              <a:ext cx="573482" cy="517002"/>
            </a:xfrm>
            <a:prstGeom prst="rect">
              <a:avLst/>
            </a:prstGeom>
          </p:spPr>
        </p:pic>
        <p:pic>
          <p:nvPicPr>
            <p:cNvPr id="31" name="图片 30"/>
            <p:cNvPicPr>
              <a:picLocks noChangeAspect="1"/>
            </p:cNvPicPr>
            <p:nvPr/>
          </p:nvPicPr>
          <p:blipFill>
            <a:blip r:embed="rId17"/>
            <a:stretch>
              <a:fillRect/>
            </a:stretch>
          </p:blipFill>
          <p:spPr>
            <a:xfrm>
              <a:off x="8999732" y="2970327"/>
              <a:ext cx="578341" cy="517002"/>
            </a:xfrm>
            <a:prstGeom prst="rect">
              <a:avLst/>
            </a:prstGeom>
          </p:spPr>
        </p:pic>
        <p:sp>
          <p:nvSpPr>
            <p:cNvPr id="32" name="文本框 31"/>
            <p:cNvSpPr txBox="1"/>
            <p:nvPr/>
          </p:nvSpPr>
          <p:spPr>
            <a:xfrm>
              <a:off x="1135166" y="3040539"/>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p>
            <a:p>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第</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代</a:t>
              </a:r>
              <a:r>
                <a:rPr lang="zh-CN" altLang="en-US" dirty="0">
                  <a:latin typeface="微软雅黑" panose="020B0503020204020204" pitchFamily="34" charset="-122"/>
                  <a:ea typeface="微软雅黑" panose="020B0503020204020204" pitchFamily="34" charset="-122"/>
                </a:rPr>
                <a:t>）</a:t>
              </a:r>
            </a:p>
          </p:txBody>
        </p:sp>
        <p:sp>
          <p:nvSpPr>
            <p:cNvPr id="33" name="文本框 32"/>
            <p:cNvSpPr txBox="1"/>
            <p:nvPr/>
          </p:nvSpPr>
          <p:spPr>
            <a:xfrm>
              <a:off x="3281943" y="3040539"/>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p>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代）</a:t>
              </a:r>
            </a:p>
          </p:txBody>
        </p:sp>
        <p:sp>
          <p:nvSpPr>
            <p:cNvPr id="34" name="文本框 33"/>
            <p:cNvSpPr txBox="1"/>
            <p:nvPr/>
          </p:nvSpPr>
          <p:spPr>
            <a:xfrm>
              <a:off x="4781588" y="3027300"/>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p>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代）</a:t>
              </a:r>
            </a:p>
          </p:txBody>
        </p:sp>
        <p:sp>
          <p:nvSpPr>
            <p:cNvPr id="35" name="文本框 34"/>
            <p:cNvSpPr txBox="1"/>
            <p:nvPr/>
          </p:nvSpPr>
          <p:spPr>
            <a:xfrm>
              <a:off x="6420958" y="3028879"/>
              <a:ext cx="942580" cy="40011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SSD</a:t>
              </a:r>
              <a:r>
                <a:rPr lang="zh-CN" altLang="en-US" dirty="0">
                  <a:latin typeface="微软雅黑" panose="020B0503020204020204" pitchFamily="34" charset="-122"/>
                  <a:ea typeface="微软雅黑" panose="020B0503020204020204" pitchFamily="34" charset="-122"/>
                </a:rPr>
                <a:t>控制器</a:t>
              </a:r>
            </a:p>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代）</a:t>
              </a:r>
            </a:p>
          </p:txBody>
        </p:sp>
        <p:sp>
          <p:nvSpPr>
            <p:cNvPr id="36" name="文本框 35"/>
            <p:cNvSpPr txBox="1"/>
            <p:nvPr/>
          </p:nvSpPr>
          <p:spPr>
            <a:xfrm>
              <a:off x="7838986" y="2995573"/>
              <a:ext cx="942580" cy="400110"/>
            </a:xfrm>
            <a:prstGeom prst="rect">
              <a:avLst/>
            </a:prstGeom>
            <a:noFill/>
          </p:spPr>
          <p:txBody>
            <a:bodyPr wrap="square" rtlCol="0">
              <a:spAutoFit/>
            </a:bodyPr>
            <a:lstStyle/>
            <a:p>
              <a:r>
                <a:rPr lang="en-US" altLang="zh-CN" dirty="0">
                  <a:solidFill>
                    <a:srgbClr val="E57943"/>
                  </a:solidFill>
                  <a:latin typeface="微软雅黑" panose="020B0503020204020204" pitchFamily="34" charset="-122"/>
                  <a:ea typeface="微软雅黑" panose="020B0503020204020204" pitchFamily="34" charset="-122"/>
                </a:rPr>
                <a:t>Raid</a:t>
              </a:r>
              <a:r>
                <a:rPr lang="zh-CN" altLang="en-US" dirty="0">
                  <a:solidFill>
                    <a:srgbClr val="E57943"/>
                  </a:solidFill>
                  <a:latin typeface="微软雅黑" panose="020B0503020204020204" pitchFamily="34" charset="-122"/>
                  <a:ea typeface="微软雅黑" panose="020B0503020204020204" pitchFamily="34" charset="-122"/>
                </a:rPr>
                <a:t>控制器</a:t>
              </a:r>
            </a:p>
            <a:p>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1</a:t>
              </a:r>
              <a:r>
                <a:rPr lang="zh-CN" altLang="en-US" dirty="0">
                  <a:solidFill>
                    <a:srgbClr val="E57943"/>
                  </a:solidFill>
                  <a:latin typeface="微软雅黑" panose="020B0503020204020204" pitchFamily="34" charset="-122"/>
                  <a:ea typeface="微软雅黑" panose="020B0503020204020204" pitchFamily="34" charset="-122"/>
                </a:rPr>
                <a:t>代）</a:t>
              </a:r>
            </a:p>
          </p:txBody>
        </p:sp>
        <p:sp>
          <p:nvSpPr>
            <p:cNvPr id="37" name="文本框 36"/>
            <p:cNvSpPr txBox="1"/>
            <p:nvPr/>
          </p:nvSpPr>
          <p:spPr>
            <a:xfrm>
              <a:off x="9642095" y="2995572"/>
              <a:ext cx="942580" cy="400110"/>
            </a:xfrm>
            <a:prstGeom prst="rect">
              <a:avLst/>
            </a:prstGeom>
            <a:noFill/>
          </p:spPr>
          <p:txBody>
            <a:bodyPr wrap="square" rtlCol="0">
              <a:spAutoFit/>
            </a:bodyPr>
            <a:lstStyle/>
            <a:p>
              <a:r>
                <a:rPr lang="en-US" altLang="zh-CN" dirty="0">
                  <a:solidFill>
                    <a:srgbClr val="E57943"/>
                  </a:solidFill>
                  <a:latin typeface="微软雅黑" panose="020B0503020204020204" pitchFamily="34" charset="-122"/>
                  <a:ea typeface="微软雅黑" panose="020B0503020204020204" pitchFamily="34" charset="-122"/>
                </a:rPr>
                <a:t>SSD</a:t>
              </a:r>
              <a:r>
                <a:rPr lang="zh-CN" altLang="en-US" dirty="0">
                  <a:solidFill>
                    <a:srgbClr val="E57943"/>
                  </a:solidFill>
                  <a:latin typeface="微软雅黑" panose="020B0503020204020204" pitchFamily="34" charset="-122"/>
                  <a:ea typeface="微软雅黑" panose="020B0503020204020204" pitchFamily="34" charset="-122"/>
                </a:rPr>
                <a:t>控制器</a:t>
              </a:r>
            </a:p>
            <a:p>
              <a:r>
                <a:rPr lang="zh-CN" altLang="en-US" dirty="0">
                  <a:solidFill>
                    <a:srgbClr val="E57943"/>
                  </a:solidFill>
                  <a:latin typeface="微软雅黑" panose="020B0503020204020204" pitchFamily="34" charset="-122"/>
                  <a:ea typeface="微软雅黑" panose="020B0503020204020204" pitchFamily="34" charset="-122"/>
                </a:rPr>
                <a:t>（</a:t>
              </a:r>
              <a:r>
                <a:rPr lang="zh-CN" altLang="en-US" dirty="0" smtClean="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5</a:t>
              </a:r>
              <a:r>
                <a:rPr lang="zh-CN" altLang="en-US" dirty="0" smtClean="0">
                  <a:solidFill>
                    <a:srgbClr val="E57943"/>
                  </a:solidFill>
                  <a:latin typeface="微软雅黑" panose="020B0503020204020204" pitchFamily="34" charset="-122"/>
                  <a:ea typeface="微软雅黑" panose="020B0503020204020204" pitchFamily="34" charset="-122"/>
                </a:rPr>
                <a:t>代</a:t>
              </a:r>
              <a:r>
                <a:rPr lang="zh-CN" altLang="en-US" dirty="0">
                  <a:solidFill>
                    <a:srgbClr val="E57943"/>
                  </a:solidFill>
                  <a:latin typeface="微软雅黑" panose="020B0503020204020204" pitchFamily="34" charset="-122"/>
                  <a:ea typeface="微软雅黑" panose="020B0503020204020204" pitchFamily="34" charset="-122"/>
                </a:rPr>
                <a:t>）</a:t>
              </a:r>
            </a:p>
          </p:txBody>
        </p:sp>
        <p:pic>
          <p:nvPicPr>
            <p:cNvPr id="38" name="图片 37"/>
            <p:cNvPicPr>
              <a:picLocks noChangeAspect="1"/>
            </p:cNvPicPr>
            <p:nvPr/>
          </p:nvPicPr>
          <p:blipFill>
            <a:blip r:embed="rId18"/>
            <a:stretch>
              <a:fillRect/>
            </a:stretch>
          </p:blipFill>
          <p:spPr>
            <a:xfrm>
              <a:off x="3169581" y="3784179"/>
              <a:ext cx="619124" cy="557212"/>
            </a:xfrm>
            <a:prstGeom prst="rect">
              <a:avLst/>
            </a:prstGeom>
          </p:spPr>
        </p:pic>
        <p:pic>
          <p:nvPicPr>
            <p:cNvPr id="39" name="图片 38"/>
            <p:cNvPicPr>
              <a:picLocks noChangeAspect="1"/>
            </p:cNvPicPr>
            <p:nvPr/>
          </p:nvPicPr>
          <p:blipFill>
            <a:blip r:embed="rId19"/>
            <a:stretch>
              <a:fillRect/>
            </a:stretch>
          </p:blipFill>
          <p:spPr>
            <a:xfrm>
              <a:off x="3988452" y="3784180"/>
              <a:ext cx="613400" cy="557211"/>
            </a:xfrm>
            <a:prstGeom prst="rect">
              <a:avLst/>
            </a:prstGeom>
          </p:spPr>
        </p:pic>
        <p:pic>
          <p:nvPicPr>
            <p:cNvPr id="40" name="图片 39"/>
            <p:cNvPicPr>
              <a:picLocks noChangeAspect="1"/>
            </p:cNvPicPr>
            <p:nvPr/>
          </p:nvPicPr>
          <p:blipFill>
            <a:blip r:embed="rId20"/>
            <a:stretch>
              <a:fillRect/>
            </a:stretch>
          </p:blipFill>
          <p:spPr>
            <a:xfrm>
              <a:off x="6233019" y="3776242"/>
              <a:ext cx="608352" cy="561192"/>
            </a:xfrm>
            <a:prstGeom prst="rect">
              <a:avLst/>
            </a:prstGeom>
          </p:spPr>
        </p:pic>
        <p:pic>
          <p:nvPicPr>
            <p:cNvPr id="41" name="图片 40"/>
            <p:cNvPicPr>
              <a:picLocks noChangeAspect="1"/>
            </p:cNvPicPr>
            <p:nvPr/>
          </p:nvPicPr>
          <p:blipFill>
            <a:blip r:embed="rId21"/>
            <a:stretch>
              <a:fillRect/>
            </a:stretch>
          </p:blipFill>
          <p:spPr>
            <a:xfrm>
              <a:off x="7554144" y="3776242"/>
              <a:ext cx="562019" cy="522502"/>
            </a:xfrm>
            <a:prstGeom prst="rect">
              <a:avLst/>
            </a:prstGeom>
          </p:spPr>
        </p:pic>
        <p:pic>
          <p:nvPicPr>
            <p:cNvPr id="42" name="图片 41"/>
            <p:cNvPicPr>
              <a:picLocks noChangeAspect="1"/>
            </p:cNvPicPr>
            <p:nvPr/>
          </p:nvPicPr>
          <p:blipFill>
            <a:blip r:embed="rId22"/>
            <a:stretch>
              <a:fillRect/>
            </a:stretch>
          </p:blipFill>
          <p:spPr>
            <a:xfrm>
              <a:off x="8781566" y="3776242"/>
              <a:ext cx="538115" cy="495744"/>
            </a:xfrm>
            <a:prstGeom prst="rect">
              <a:avLst/>
            </a:prstGeom>
          </p:spPr>
        </p:pic>
        <p:sp>
          <p:nvSpPr>
            <p:cNvPr id="43" name="文本框 42"/>
            <p:cNvSpPr txBox="1"/>
            <p:nvPr/>
          </p:nvSpPr>
          <p:spPr>
            <a:xfrm>
              <a:off x="2265749" y="3848661"/>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智能网卡</a:t>
              </a: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p>
          </p:txBody>
        </p:sp>
        <p:sp>
          <p:nvSpPr>
            <p:cNvPr id="44" name="文本框 43"/>
            <p:cNvSpPr txBox="1"/>
            <p:nvPr/>
          </p:nvSpPr>
          <p:spPr>
            <a:xfrm>
              <a:off x="4521645" y="3848662"/>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多</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互联</a:t>
              </a: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p>
          </p:txBody>
        </p:sp>
        <p:sp>
          <p:nvSpPr>
            <p:cNvPr id="45" name="文本框 44"/>
            <p:cNvSpPr txBox="1"/>
            <p:nvPr/>
          </p:nvSpPr>
          <p:spPr>
            <a:xfrm>
              <a:off x="6667585" y="3814163"/>
              <a:ext cx="942580" cy="400110"/>
            </a:xfrm>
            <a:prstGeom prst="rect">
              <a:avLst/>
            </a:prstGeom>
            <a:noFill/>
          </p:spPr>
          <p:txBody>
            <a:bodyPr wrap="square" rtlCol="0">
              <a:spAutoFit/>
            </a:bodyPr>
            <a:lstStyle/>
            <a:p>
              <a:pPr algn="ctr"/>
              <a:r>
                <a:rPr lang="zh-CN" altLang="en-US" dirty="0">
                  <a:solidFill>
                    <a:srgbClr val="E57943"/>
                  </a:solidFill>
                  <a:latin typeface="微软雅黑" panose="020B0503020204020204" pitchFamily="34" charset="-122"/>
                  <a:ea typeface="微软雅黑" panose="020B0503020204020204" pitchFamily="34" charset="-122"/>
                </a:rPr>
                <a:t>智能网卡</a:t>
              </a: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2</a:t>
              </a:r>
              <a:r>
                <a:rPr lang="zh-CN" altLang="en-US" dirty="0">
                  <a:solidFill>
                    <a:srgbClr val="E57943"/>
                  </a:solidFill>
                  <a:latin typeface="微软雅黑" panose="020B0503020204020204" pitchFamily="34" charset="-122"/>
                  <a:ea typeface="微软雅黑" panose="020B0503020204020204" pitchFamily="34" charset="-122"/>
                </a:rPr>
                <a:t>代）</a:t>
              </a:r>
            </a:p>
          </p:txBody>
        </p:sp>
        <p:sp>
          <p:nvSpPr>
            <p:cNvPr id="46" name="文本框 45"/>
            <p:cNvSpPr txBox="1"/>
            <p:nvPr/>
          </p:nvSpPr>
          <p:spPr>
            <a:xfrm>
              <a:off x="7988318" y="3832240"/>
              <a:ext cx="942580" cy="400110"/>
            </a:xfrm>
            <a:prstGeom prst="rect">
              <a:avLst/>
            </a:prstGeom>
            <a:noFill/>
          </p:spPr>
          <p:txBody>
            <a:bodyPr wrap="square" rtlCol="0">
              <a:spAutoFit/>
            </a:bodyPr>
            <a:lstStyle/>
            <a:p>
              <a:pPr algn="ctr"/>
              <a:r>
                <a:rPr lang="zh-CN" altLang="en-US" dirty="0">
                  <a:solidFill>
                    <a:srgbClr val="E57943"/>
                  </a:solidFill>
                  <a:latin typeface="微软雅黑" panose="020B0503020204020204" pitchFamily="34" charset="-122"/>
                  <a:ea typeface="微软雅黑" panose="020B0503020204020204" pitchFamily="34" charset="-122"/>
                </a:rPr>
                <a:t>智能网卡</a:t>
              </a: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3</a:t>
              </a:r>
              <a:r>
                <a:rPr lang="zh-CN" altLang="en-US" dirty="0">
                  <a:solidFill>
                    <a:srgbClr val="E57943"/>
                  </a:solidFill>
                  <a:latin typeface="微软雅黑" panose="020B0503020204020204" pitchFamily="34" charset="-122"/>
                  <a:ea typeface="微软雅黑" panose="020B0503020204020204" pitchFamily="34" charset="-122"/>
                </a:rPr>
                <a:t>代）</a:t>
              </a:r>
            </a:p>
          </p:txBody>
        </p:sp>
        <p:sp>
          <p:nvSpPr>
            <p:cNvPr id="47" name="文本框 46"/>
            <p:cNvSpPr txBox="1"/>
            <p:nvPr/>
          </p:nvSpPr>
          <p:spPr>
            <a:xfrm>
              <a:off x="9215111" y="3833720"/>
              <a:ext cx="1314380" cy="400110"/>
            </a:xfrm>
            <a:prstGeom prst="rect">
              <a:avLst/>
            </a:prstGeom>
            <a:noFill/>
          </p:spPr>
          <p:txBody>
            <a:bodyPr wrap="square" rtlCol="0">
              <a:spAutoFit/>
            </a:bodyPr>
            <a:lstStyle/>
            <a:p>
              <a:pPr algn="ctr"/>
              <a:r>
                <a:rPr lang="zh-CN" altLang="en-US" dirty="0">
                  <a:solidFill>
                    <a:srgbClr val="34AD5A"/>
                  </a:solidFill>
                  <a:latin typeface="微软雅黑" panose="020B0503020204020204" pitchFamily="34" charset="-122"/>
                  <a:ea typeface="微软雅黑" panose="020B0503020204020204" pitchFamily="34" charset="-122"/>
                </a:rPr>
                <a:t>多</a:t>
              </a:r>
              <a:r>
                <a:rPr lang="en-US" altLang="zh-CN" dirty="0">
                  <a:solidFill>
                    <a:srgbClr val="34AD5A"/>
                  </a:solidFill>
                  <a:latin typeface="微软雅黑" panose="020B0503020204020204" pitchFamily="34" charset="-122"/>
                  <a:ea typeface="微软雅黑" panose="020B0503020204020204" pitchFamily="34" charset="-122"/>
                </a:rPr>
                <a:t>CPU</a:t>
              </a:r>
              <a:r>
                <a:rPr lang="zh-CN" altLang="en-US" dirty="0">
                  <a:solidFill>
                    <a:srgbClr val="34AD5A"/>
                  </a:solidFill>
                  <a:latin typeface="微软雅黑" panose="020B0503020204020204" pitchFamily="34" charset="-122"/>
                  <a:ea typeface="微软雅黑" panose="020B0503020204020204" pitchFamily="34" charset="-122"/>
                </a:rPr>
                <a:t>互联芯片</a:t>
              </a:r>
            </a:p>
            <a:p>
              <a:pPr algn="ctr"/>
              <a:r>
                <a:rPr lang="zh-CN" altLang="en-US" dirty="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a:solidFill>
                    <a:srgbClr val="34AD5A"/>
                  </a:solidFill>
                  <a:latin typeface="微软雅黑" panose="020B0503020204020204" pitchFamily="34" charset="-122"/>
                  <a:ea typeface="微软雅黑" panose="020B0503020204020204" pitchFamily="34" charset="-122"/>
                </a:rPr>
                <a:t>代）</a:t>
              </a:r>
            </a:p>
          </p:txBody>
        </p:sp>
        <p:pic>
          <p:nvPicPr>
            <p:cNvPr id="48" name="图片 47"/>
            <p:cNvPicPr>
              <a:picLocks noChangeAspect="1"/>
            </p:cNvPicPr>
            <p:nvPr/>
          </p:nvPicPr>
          <p:blipFill>
            <a:blip r:embed="rId23"/>
            <a:stretch>
              <a:fillRect/>
            </a:stretch>
          </p:blipFill>
          <p:spPr>
            <a:xfrm>
              <a:off x="2694267" y="4603228"/>
              <a:ext cx="537665" cy="493386"/>
            </a:xfrm>
            <a:prstGeom prst="rect">
              <a:avLst/>
            </a:prstGeom>
          </p:spPr>
        </p:pic>
        <p:pic>
          <p:nvPicPr>
            <p:cNvPr id="49" name="图片 48"/>
            <p:cNvPicPr>
              <a:picLocks noChangeAspect="1"/>
            </p:cNvPicPr>
            <p:nvPr/>
          </p:nvPicPr>
          <p:blipFill>
            <a:blip r:embed="rId24"/>
            <a:stretch>
              <a:fillRect/>
            </a:stretch>
          </p:blipFill>
          <p:spPr>
            <a:xfrm>
              <a:off x="5463772" y="4552892"/>
              <a:ext cx="584502" cy="543722"/>
            </a:xfrm>
            <a:prstGeom prst="rect">
              <a:avLst/>
            </a:prstGeom>
          </p:spPr>
        </p:pic>
        <p:pic>
          <p:nvPicPr>
            <p:cNvPr id="50" name="图片 49"/>
            <p:cNvPicPr>
              <a:picLocks noChangeAspect="1"/>
            </p:cNvPicPr>
            <p:nvPr/>
          </p:nvPicPr>
          <p:blipFill>
            <a:blip r:embed="rId25"/>
            <a:stretch>
              <a:fillRect/>
            </a:stretch>
          </p:blipFill>
          <p:spPr>
            <a:xfrm>
              <a:off x="10382674" y="4590774"/>
              <a:ext cx="563468" cy="505840"/>
            </a:xfrm>
            <a:prstGeom prst="rect">
              <a:avLst/>
            </a:prstGeom>
          </p:spPr>
        </p:pic>
        <p:sp>
          <p:nvSpPr>
            <p:cNvPr id="51" name="文本框 50"/>
            <p:cNvSpPr txBox="1"/>
            <p:nvPr/>
          </p:nvSpPr>
          <p:spPr>
            <a:xfrm>
              <a:off x="6088816" y="4509120"/>
              <a:ext cx="942580" cy="553998"/>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智能管理</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代）</a:t>
              </a:r>
            </a:p>
          </p:txBody>
        </p:sp>
        <p:sp>
          <p:nvSpPr>
            <p:cNvPr id="52" name="文本框 51"/>
            <p:cNvSpPr txBox="1"/>
            <p:nvPr/>
          </p:nvSpPr>
          <p:spPr>
            <a:xfrm>
              <a:off x="9578073" y="4582751"/>
              <a:ext cx="942580" cy="553998"/>
            </a:xfrm>
            <a:prstGeom prst="rect">
              <a:avLst/>
            </a:prstGeom>
            <a:noFill/>
          </p:spPr>
          <p:txBody>
            <a:bodyPr wrap="square" rtlCol="0">
              <a:spAutoFit/>
            </a:bodyPr>
            <a:lstStyle/>
            <a:p>
              <a:pPr algn="ctr"/>
              <a:r>
                <a:rPr lang="zh-CN" altLang="en-US" dirty="0" smtClean="0">
                  <a:solidFill>
                    <a:srgbClr val="34AD5A"/>
                  </a:solidFill>
                  <a:latin typeface="微软雅黑" panose="020B0503020204020204" pitchFamily="34" charset="-122"/>
                  <a:ea typeface="微软雅黑" panose="020B0503020204020204" pitchFamily="34" charset="-122"/>
                </a:rPr>
                <a:t>智能管理</a:t>
              </a:r>
              <a:endParaRPr lang="en-US" altLang="zh-CN" dirty="0" smtClean="0">
                <a:solidFill>
                  <a:srgbClr val="34AD5A"/>
                </a:solidFill>
                <a:latin typeface="微软雅黑" panose="020B0503020204020204" pitchFamily="34" charset="-122"/>
                <a:ea typeface="微软雅黑" panose="020B0503020204020204" pitchFamily="34" charset="-122"/>
              </a:endParaRPr>
            </a:p>
            <a:p>
              <a:pPr algn="ct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smtClean="0">
                  <a:solidFill>
                    <a:srgbClr val="34AD5A"/>
                  </a:solidFill>
                  <a:latin typeface="微软雅黑" panose="020B0503020204020204" pitchFamily="34" charset="-122"/>
                  <a:ea typeface="微软雅黑" panose="020B0503020204020204" pitchFamily="34" charset="-122"/>
                </a:rPr>
                <a:t>（</a:t>
              </a:r>
              <a:r>
                <a:rPr lang="zh-CN" altLang="en-US" dirty="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3</a:t>
              </a:r>
              <a:r>
                <a:rPr lang="zh-CN" altLang="en-US" dirty="0">
                  <a:solidFill>
                    <a:srgbClr val="34AD5A"/>
                  </a:solidFill>
                  <a:latin typeface="微软雅黑" panose="020B0503020204020204" pitchFamily="34" charset="-122"/>
                  <a:ea typeface="微软雅黑" panose="020B0503020204020204" pitchFamily="34" charset="-122"/>
                </a:rPr>
                <a:t>代）</a:t>
              </a:r>
            </a:p>
          </p:txBody>
        </p:sp>
        <p:sp>
          <p:nvSpPr>
            <p:cNvPr id="53" name="文本框 52"/>
            <p:cNvSpPr txBox="1"/>
            <p:nvPr/>
          </p:nvSpPr>
          <p:spPr>
            <a:xfrm>
              <a:off x="3231932" y="4594610"/>
              <a:ext cx="942580" cy="553998"/>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智能管理</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代</a:t>
              </a:r>
              <a:r>
                <a:rPr lang="zh-CN" altLang="en-US" dirty="0">
                  <a:latin typeface="微软雅黑" panose="020B0503020204020204" pitchFamily="34" charset="-122"/>
                  <a:ea typeface="微软雅黑" panose="020B0503020204020204" pitchFamily="34" charset="-122"/>
                </a:rPr>
                <a:t>）</a:t>
              </a:r>
            </a:p>
          </p:txBody>
        </p:sp>
        <p:pic>
          <p:nvPicPr>
            <p:cNvPr id="54" name="图片 53"/>
            <p:cNvPicPr>
              <a:picLocks noChangeAspect="1"/>
            </p:cNvPicPr>
            <p:nvPr/>
          </p:nvPicPr>
          <p:blipFill>
            <a:blip r:embed="rId26"/>
            <a:stretch>
              <a:fillRect/>
            </a:stretch>
          </p:blipFill>
          <p:spPr>
            <a:xfrm>
              <a:off x="4881931" y="5289415"/>
              <a:ext cx="520798" cy="482921"/>
            </a:xfrm>
            <a:prstGeom prst="rect">
              <a:avLst/>
            </a:prstGeom>
          </p:spPr>
        </p:pic>
        <p:pic>
          <p:nvPicPr>
            <p:cNvPr id="55" name="图片 54"/>
            <p:cNvPicPr>
              <a:picLocks noChangeAspect="1"/>
            </p:cNvPicPr>
            <p:nvPr/>
          </p:nvPicPr>
          <p:blipFill>
            <a:blip r:embed="rId27"/>
            <a:stretch>
              <a:fillRect/>
            </a:stretch>
          </p:blipFill>
          <p:spPr>
            <a:xfrm>
              <a:off x="5635876" y="5285407"/>
              <a:ext cx="510798" cy="486929"/>
            </a:xfrm>
            <a:prstGeom prst="rect">
              <a:avLst/>
            </a:prstGeom>
          </p:spPr>
        </p:pic>
        <p:pic>
          <p:nvPicPr>
            <p:cNvPr id="56" name="图片 55"/>
            <p:cNvPicPr>
              <a:picLocks noChangeAspect="1"/>
            </p:cNvPicPr>
            <p:nvPr/>
          </p:nvPicPr>
          <p:blipFill>
            <a:blip r:embed="rId28"/>
            <a:stretch>
              <a:fillRect/>
            </a:stretch>
          </p:blipFill>
          <p:spPr>
            <a:xfrm>
              <a:off x="6993914" y="5268543"/>
              <a:ext cx="528371" cy="484744"/>
            </a:xfrm>
            <a:prstGeom prst="rect">
              <a:avLst/>
            </a:prstGeom>
          </p:spPr>
        </p:pic>
        <p:pic>
          <p:nvPicPr>
            <p:cNvPr id="57" name="图片 56"/>
            <p:cNvPicPr>
              <a:picLocks noChangeAspect="1"/>
            </p:cNvPicPr>
            <p:nvPr/>
          </p:nvPicPr>
          <p:blipFill>
            <a:blip r:embed="rId29"/>
            <a:stretch>
              <a:fillRect/>
            </a:stretch>
          </p:blipFill>
          <p:spPr>
            <a:xfrm>
              <a:off x="8294609" y="5248834"/>
              <a:ext cx="517778" cy="480460"/>
            </a:xfrm>
            <a:prstGeom prst="rect">
              <a:avLst/>
            </a:prstGeom>
          </p:spPr>
        </p:pic>
        <p:pic>
          <p:nvPicPr>
            <p:cNvPr id="58" name="图片 57"/>
            <p:cNvPicPr>
              <a:picLocks noChangeAspect="1"/>
            </p:cNvPicPr>
            <p:nvPr/>
          </p:nvPicPr>
          <p:blipFill>
            <a:blip r:embed="rId30"/>
            <a:stretch>
              <a:fillRect/>
            </a:stretch>
          </p:blipFill>
          <p:spPr>
            <a:xfrm>
              <a:off x="10583192" y="5256600"/>
              <a:ext cx="541625" cy="497710"/>
            </a:xfrm>
            <a:prstGeom prst="rect">
              <a:avLst/>
            </a:prstGeom>
          </p:spPr>
        </p:pic>
        <p:pic>
          <p:nvPicPr>
            <p:cNvPr id="59" name="图片 58"/>
            <p:cNvPicPr>
              <a:picLocks noChangeAspect="1"/>
            </p:cNvPicPr>
            <p:nvPr/>
          </p:nvPicPr>
          <p:blipFill>
            <a:blip r:embed="rId31"/>
            <a:stretch>
              <a:fillRect/>
            </a:stretch>
          </p:blipFill>
          <p:spPr>
            <a:xfrm>
              <a:off x="9419316" y="5256427"/>
              <a:ext cx="536216" cy="496860"/>
            </a:xfrm>
            <a:prstGeom prst="rect">
              <a:avLst/>
            </a:prstGeom>
          </p:spPr>
        </p:pic>
        <p:sp>
          <p:nvSpPr>
            <p:cNvPr id="60" name="文本框 59"/>
            <p:cNvSpPr txBox="1"/>
            <p:nvPr/>
          </p:nvSpPr>
          <p:spPr>
            <a:xfrm>
              <a:off x="3956059" y="5304770"/>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推理芯片</a:t>
              </a: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p>
          </p:txBody>
        </p:sp>
        <p:sp>
          <p:nvSpPr>
            <p:cNvPr id="61" name="文本框 60"/>
            <p:cNvSpPr txBox="1"/>
            <p:nvPr/>
          </p:nvSpPr>
          <p:spPr>
            <a:xfrm>
              <a:off x="6055171" y="5299534"/>
              <a:ext cx="942580" cy="40011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训练</a:t>
              </a:r>
              <a:r>
                <a:rPr lang="zh-CN" altLang="en-US" dirty="0" smtClean="0">
                  <a:latin typeface="微软雅黑" panose="020B0503020204020204" pitchFamily="34" charset="-122"/>
                  <a:ea typeface="微软雅黑" panose="020B0503020204020204" pitchFamily="34" charset="-122"/>
                </a:rPr>
                <a:t>芯片</a:t>
              </a:r>
              <a:endParaRPr lang="zh-CN" altLang="en-US"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代）</a:t>
              </a:r>
            </a:p>
          </p:txBody>
        </p:sp>
        <p:sp>
          <p:nvSpPr>
            <p:cNvPr id="62" name="文本框 61"/>
            <p:cNvSpPr txBox="1"/>
            <p:nvPr/>
          </p:nvSpPr>
          <p:spPr>
            <a:xfrm>
              <a:off x="7390891" y="5269090"/>
              <a:ext cx="942580" cy="400110"/>
            </a:xfrm>
            <a:prstGeom prst="rect">
              <a:avLst/>
            </a:prstGeom>
            <a:noFill/>
          </p:spPr>
          <p:txBody>
            <a:bodyPr wrap="square" rtlCol="0">
              <a:spAutoFit/>
            </a:bodyPr>
            <a:lstStyle/>
            <a:p>
              <a:pPr algn="ctr"/>
              <a:r>
                <a:rPr lang="en-US" altLang="zh-CN" dirty="0" smtClean="0">
                  <a:solidFill>
                    <a:srgbClr val="E57943"/>
                  </a:solidFill>
                  <a:latin typeface="微软雅黑" panose="020B0503020204020204" pitchFamily="34" charset="-122"/>
                  <a:ea typeface="微软雅黑" panose="020B0503020204020204" pitchFamily="34" charset="-122"/>
                </a:rPr>
                <a:t>MDC</a:t>
              </a:r>
              <a:r>
                <a:rPr lang="zh-CN" altLang="en-US" dirty="0" smtClean="0">
                  <a:solidFill>
                    <a:srgbClr val="E57943"/>
                  </a:solidFill>
                  <a:latin typeface="微软雅黑" panose="020B0503020204020204" pitchFamily="34" charset="-122"/>
                  <a:ea typeface="微软雅黑" panose="020B0503020204020204" pitchFamily="34" charset="-122"/>
                </a:rPr>
                <a:t>芯片</a:t>
              </a:r>
              <a:endParaRPr lang="zh-CN" altLang="en-US" dirty="0">
                <a:solidFill>
                  <a:srgbClr val="E57943"/>
                </a:solidFill>
                <a:latin typeface="微软雅黑" panose="020B0503020204020204" pitchFamily="34" charset="-122"/>
                <a:ea typeface="微软雅黑" panose="020B0503020204020204" pitchFamily="34" charset="-122"/>
              </a:endParaRPr>
            </a:p>
            <a:p>
              <a:pPr algn="ctr"/>
              <a:r>
                <a:rPr lang="zh-CN" altLang="en-US" dirty="0">
                  <a:solidFill>
                    <a:srgbClr val="E57943"/>
                  </a:solidFill>
                  <a:latin typeface="微软雅黑" panose="020B0503020204020204" pitchFamily="34" charset="-122"/>
                  <a:ea typeface="微软雅黑" panose="020B0503020204020204" pitchFamily="34" charset="-122"/>
                </a:rPr>
                <a:t>（第</a:t>
              </a:r>
              <a:r>
                <a:rPr lang="en-US" altLang="zh-CN" dirty="0">
                  <a:solidFill>
                    <a:srgbClr val="E57943"/>
                  </a:solidFill>
                  <a:latin typeface="微软雅黑" panose="020B0503020204020204" pitchFamily="34" charset="-122"/>
                  <a:ea typeface="微软雅黑" panose="020B0503020204020204" pitchFamily="34" charset="-122"/>
                </a:rPr>
                <a:t>1</a:t>
              </a:r>
              <a:r>
                <a:rPr lang="zh-CN" altLang="en-US" dirty="0">
                  <a:solidFill>
                    <a:srgbClr val="E57943"/>
                  </a:solidFill>
                  <a:latin typeface="微软雅黑" panose="020B0503020204020204" pitchFamily="34" charset="-122"/>
                  <a:ea typeface="微软雅黑" panose="020B0503020204020204" pitchFamily="34" charset="-122"/>
                </a:rPr>
                <a:t>代）</a:t>
              </a:r>
            </a:p>
          </p:txBody>
        </p:sp>
        <p:sp>
          <p:nvSpPr>
            <p:cNvPr id="63" name="文本框 62"/>
            <p:cNvSpPr txBox="1"/>
            <p:nvPr/>
          </p:nvSpPr>
          <p:spPr>
            <a:xfrm>
              <a:off x="8613758" y="5260058"/>
              <a:ext cx="942580" cy="400110"/>
            </a:xfrm>
            <a:prstGeom prst="rect">
              <a:avLst/>
            </a:prstGeom>
            <a:noFill/>
          </p:spPr>
          <p:txBody>
            <a:bodyPr wrap="square" rtlCol="0">
              <a:spAutoFit/>
            </a:bodyPr>
            <a:lstStyle/>
            <a:p>
              <a:pPr algn="ctr"/>
              <a:r>
                <a:rPr lang="zh-CN" altLang="en-US" dirty="0">
                  <a:solidFill>
                    <a:srgbClr val="34AD5A"/>
                  </a:solidFill>
                  <a:latin typeface="微软雅黑" panose="020B0503020204020204" pitchFamily="34" charset="-122"/>
                  <a:ea typeface="微软雅黑" panose="020B0503020204020204" pitchFamily="34" charset="-122"/>
                </a:rPr>
                <a:t>推理</a:t>
              </a: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p>
          </p:txBody>
        </p:sp>
        <p:sp>
          <p:nvSpPr>
            <p:cNvPr id="64" name="文本框 63"/>
            <p:cNvSpPr txBox="1"/>
            <p:nvPr/>
          </p:nvSpPr>
          <p:spPr>
            <a:xfrm>
              <a:off x="9794019" y="5269090"/>
              <a:ext cx="942580" cy="400110"/>
            </a:xfrm>
            <a:prstGeom prst="rect">
              <a:avLst/>
            </a:prstGeom>
            <a:noFill/>
          </p:spPr>
          <p:txBody>
            <a:bodyPr wrap="square" rtlCol="0">
              <a:spAutoFit/>
            </a:bodyPr>
            <a:lstStyle/>
            <a:p>
              <a:pPr algn="ctr"/>
              <a:r>
                <a:rPr lang="zh-CN" altLang="en-US" dirty="0">
                  <a:solidFill>
                    <a:srgbClr val="34AD5A"/>
                  </a:solidFill>
                  <a:latin typeface="微软雅黑" panose="020B0503020204020204" pitchFamily="34" charset="-122"/>
                  <a:ea typeface="微软雅黑" panose="020B0503020204020204" pitchFamily="34" charset="-122"/>
                </a:rPr>
                <a:t>训练</a:t>
              </a: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p>
          </p:txBody>
        </p:sp>
        <p:sp>
          <p:nvSpPr>
            <p:cNvPr id="65" name="文本框 64"/>
            <p:cNvSpPr txBox="1"/>
            <p:nvPr/>
          </p:nvSpPr>
          <p:spPr>
            <a:xfrm>
              <a:off x="11002490" y="5290338"/>
              <a:ext cx="942580" cy="400110"/>
            </a:xfrm>
            <a:prstGeom prst="rect">
              <a:avLst/>
            </a:prstGeom>
            <a:noFill/>
          </p:spPr>
          <p:txBody>
            <a:bodyPr wrap="square" rtlCol="0">
              <a:spAutoFit/>
            </a:bodyPr>
            <a:lstStyle/>
            <a:p>
              <a:pPr algn="ctr"/>
              <a:r>
                <a:rPr lang="en-US" altLang="zh-CN" dirty="0" smtClean="0">
                  <a:solidFill>
                    <a:srgbClr val="34AD5A"/>
                  </a:solidFill>
                  <a:latin typeface="微软雅黑" panose="020B0503020204020204" pitchFamily="34" charset="-122"/>
                  <a:ea typeface="微软雅黑" panose="020B0503020204020204" pitchFamily="34" charset="-122"/>
                </a:rPr>
                <a:t>MDC</a:t>
              </a:r>
              <a:r>
                <a:rPr lang="zh-CN" altLang="en-US" dirty="0" smtClean="0">
                  <a:solidFill>
                    <a:srgbClr val="34AD5A"/>
                  </a:solidFill>
                  <a:latin typeface="微软雅黑" panose="020B0503020204020204" pitchFamily="34" charset="-122"/>
                  <a:ea typeface="微软雅黑" panose="020B0503020204020204" pitchFamily="34" charset="-122"/>
                </a:rPr>
                <a:t>芯片</a:t>
              </a:r>
              <a:endParaRPr lang="zh-CN" altLang="en-US" dirty="0">
                <a:solidFill>
                  <a:srgbClr val="34AD5A"/>
                </a:solidFill>
                <a:latin typeface="微软雅黑" panose="020B0503020204020204" pitchFamily="34" charset="-122"/>
                <a:ea typeface="微软雅黑" panose="020B0503020204020204" pitchFamily="34" charset="-122"/>
              </a:endParaRPr>
            </a:p>
            <a:p>
              <a:pPr algn="ctr"/>
              <a:r>
                <a:rPr lang="zh-CN" altLang="en-US" dirty="0">
                  <a:solidFill>
                    <a:srgbClr val="34AD5A"/>
                  </a:solidFill>
                  <a:latin typeface="微软雅黑" panose="020B0503020204020204" pitchFamily="34" charset="-122"/>
                  <a:ea typeface="微软雅黑" panose="020B0503020204020204" pitchFamily="34" charset="-122"/>
                </a:rPr>
                <a:t>（</a:t>
              </a:r>
              <a:r>
                <a:rPr lang="zh-CN" altLang="en-US" dirty="0" smtClean="0">
                  <a:solidFill>
                    <a:srgbClr val="34AD5A"/>
                  </a:solidFill>
                  <a:latin typeface="微软雅黑" panose="020B0503020204020204" pitchFamily="34" charset="-122"/>
                  <a:ea typeface="微软雅黑" panose="020B0503020204020204" pitchFamily="34" charset="-122"/>
                </a:rPr>
                <a:t>第</a:t>
              </a:r>
              <a:r>
                <a:rPr lang="en-US" altLang="zh-CN" dirty="0">
                  <a:solidFill>
                    <a:srgbClr val="34AD5A"/>
                  </a:solidFill>
                  <a:latin typeface="微软雅黑" panose="020B0503020204020204" pitchFamily="34" charset="-122"/>
                  <a:ea typeface="微软雅黑" panose="020B0503020204020204" pitchFamily="34" charset="-122"/>
                </a:rPr>
                <a:t>2</a:t>
              </a:r>
              <a:r>
                <a:rPr lang="zh-CN" altLang="en-US" dirty="0" smtClean="0">
                  <a:solidFill>
                    <a:srgbClr val="34AD5A"/>
                  </a:solidFill>
                  <a:latin typeface="微软雅黑" panose="020B0503020204020204" pitchFamily="34" charset="-122"/>
                  <a:ea typeface="微软雅黑" panose="020B0503020204020204" pitchFamily="34" charset="-122"/>
                </a:rPr>
                <a:t>代</a:t>
              </a:r>
              <a:r>
                <a:rPr lang="zh-CN" altLang="en-US" dirty="0">
                  <a:solidFill>
                    <a:srgbClr val="34AD5A"/>
                  </a:solidFill>
                  <a:latin typeface="微软雅黑" panose="020B0503020204020204" pitchFamily="34" charset="-122"/>
                  <a:ea typeface="微软雅黑" panose="020B0503020204020204" pitchFamily="34" charset="-122"/>
                </a:rPr>
                <a:t>）</a:t>
              </a:r>
            </a:p>
          </p:txBody>
        </p:sp>
        <p:cxnSp>
          <p:nvCxnSpPr>
            <p:cNvPr id="66" name="直接箭头连接符 65"/>
            <p:cNvCxnSpPr/>
            <p:nvPr/>
          </p:nvCxnSpPr>
          <p:spPr>
            <a:xfrm flipV="1">
              <a:off x="416278" y="6008307"/>
              <a:ext cx="11580881" cy="315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流程图: 联系 66"/>
            <p:cNvSpPr/>
            <p:nvPr/>
          </p:nvSpPr>
          <p:spPr>
            <a:xfrm>
              <a:off x="124557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68" name="流程图: 联系 67"/>
            <p:cNvSpPr/>
            <p:nvPr/>
          </p:nvSpPr>
          <p:spPr>
            <a:xfrm>
              <a:off x="2088211" y="593730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69" name="流程图: 联系 68"/>
            <p:cNvSpPr/>
            <p:nvPr/>
          </p:nvSpPr>
          <p:spPr>
            <a:xfrm>
              <a:off x="292922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0" name="流程图: 联系 69"/>
            <p:cNvSpPr/>
            <p:nvPr/>
          </p:nvSpPr>
          <p:spPr>
            <a:xfrm>
              <a:off x="3575456"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1" name="流程图: 联系 70"/>
            <p:cNvSpPr/>
            <p:nvPr/>
          </p:nvSpPr>
          <p:spPr>
            <a:xfrm>
              <a:off x="4135130"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2" name="流程图: 联系 71"/>
            <p:cNvSpPr/>
            <p:nvPr/>
          </p:nvSpPr>
          <p:spPr>
            <a:xfrm>
              <a:off x="4704354"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3" name="流程图: 联系 72"/>
            <p:cNvSpPr/>
            <p:nvPr/>
          </p:nvSpPr>
          <p:spPr>
            <a:xfrm>
              <a:off x="527624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4" name="流程图: 联系 73"/>
            <p:cNvSpPr/>
            <p:nvPr/>
          </p:nvSpPr>
          <p:spPr>
            <a:xfrm>
              <a:off x="5841897"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5" name="流程图: 联系 74"/>
            <p:cNvSpPr/>
            <p:nvPr/>
          </p:nvSpPr>
          <p:spPr>
            <a:xfrm>
              <a:off x="7147808"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6" name="流程图: 联系 75"/>
            <p:cNvSpPr/>
            <p:nvPr/>
          </p:nvSpPr>
          <p:spPr>
            <a:xfrm>
              <a:off x="8498899" y="5936578"/>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7" name="流程图: 联系 76"/>
            <p:cNvSpPr/>
            <p:nvPr/>
          </p:nvSpPr>
          <p:spPr>
            <a:xfrm>
              <a:off x="10751628" y="5918307"/>
              <a:ext cx="180000" cy="180000"/>
            </a:xfrm>
            <a:prstGeom prst="flowChartConnector">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077117" y="6172587"/>
              <a:ext cx="10885035" cy="261610"/>
            </a:xfrm>
            <a:prstGeom prst="rect">
              <a:avLst/>
            </a:prstGeom>
            <a:noFill/>
          </p:spPr>
          <p:txBody>
            <a:bodyPr wrap="square" rtlCol="0">
              <a:spAutoFit/>
            </a:bodyPr>
            <a:lstStyle/>
            <a:p>
              <a:r>
                <a:rPr lang="en-US" altLang="zh-CN" sz="1050" dirty="0" smtClean="0">
                  <a:latin typeface="微软雅黑" panose="020B0503020204020204" pitchFamily="34" charset="-122"/>
                  <a:ea typeface="微软雅黑" panose="020B0503020204020204" pitchFamily="34" charset="-122"/>
                </a:rPr>
                <a:t>2004             2011             2014          2015      2016      2017       2018      2019                          2020                          2021                                                 2022  </a:t>
              </a:r>
              <a:endParaRPr lang="zh-CN" altLang="en-US" sz="1050" dirty="0">
                <a:latin typeface="微软雅黑" panose="020B0503020204020204" pitchFamily="34" charset="-122"/>
                <a:ea typeface="微软雅黑" panose="020B0503020204020204" pitchFamily="34" charset="-122"/>
              </a:endParaRPr>
            </a:p>
          </p:txBody>
        </p:sp>
        <p:cxnSp>
          <p:nvCxnSpPr>
            <p:cNvPr id="79" name="直线连接符 36">
              <a:extLst>
                <a:ext uri="{FF2B5EF4-FFF2-40B4-BE49-F238E27FC236}">
                  <a16:creationId xmlns:a16="http://schemas.microsoft.com/office/drawing/2014/main" xmlns="" id="{17786092-CE0A-C34F-929E-7B373DCA57A3}"/>
                </a:ext>
              </a:extLst>
            </p:cNvPr>
            <p:cNvCxnSpPr>
              <a:cxnSpLocks/>
            </p:cNvCxnSpPr>
            <p:nvPr/>
          </p:nvCxnSpPr>
          <p:spPr>
            <a:xfrm>
              <a:off x="430793" y="2789943"/>
              <a:ext cx="11580881" cy="1"/>
            </a:xfrm>
            <a:prstGeom prst="line">
              <a:avLst/>
            </a:prstGeom>
            <a:noFill/>
            <a:ln w="19050" cap="flat">
              <a:solidFill>
                <a:srgbClr val="E57943"/>
              </a:solidFill>
              <a:prstDash val="solid"/>
              <a:miter lim="800000"/>
            </a:ln>
            <a:effectLst/>
            <a:sp3d/>
          </p:spPr>
          <p:style>
            <a:lnRef idx="0">
              <a:scrgbClr r="0" g="0" b="0"/>
            </a:lnRef>
            <a:fillRef idx="0">
              <a:scrgbClr r="0" g="0" b="0"/>
            </a:fillRef>
            <a:effectRef idx="0">
              <a:scrgbClr r="0" g="0" b="0"/>
            </a:effectRef>
            <a:fontRef idx="none"/>
          </p:style>
        </p:cxnSp>
        <p:cxnSp>
          <p:nvCxnSpPr>
            <p:cNvPr id="80" name="直线连接符 36">
              <a:extLst>
                <a:ext uri="{FF2B5EF4-FFF2-40B4-BE49-F238E27FC236}">
                  <a16:creationId xmlns:a16="http://schemas.microsoft.com/office/drawing/2014/main" xmlns="" id="{17786092-CE0A-C34F-929E-7B373DCA57A3}"/>
                </a:ext>
              </a:extLst>
            </p:cNvPr>
            <p:cNvCxnSpPr>
              <a:cxnSpLocks/>
            </p:cNvCxnSpPr>
            <p:nvPr/>
          </p:nvCxnSpPr>
          <p:spPr>
            <a:xfrm>
              <a:off x="430830" y="3624152"/>
              <a:ext cx="11580881" cy="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1" name="直线连接符 36">
              <a:extLst>
                <a:ext uri="{FF2B5EF4-FFF2-40B4-BE49-F238E27FC236}">
                  <a16:creationId xmlns:a16="http://schemas.microsoft.com/office/drawing/2014/main" xmlns="" id="{17786092-CE0A-C34F-929E-7B373DCA57A3}"/>
                </a:ext>
              </a:extLst>
            </p:cNvPr>
            <p:cNvCxnSpPr>
              <a:cxnSpLocks/>
            </p:cNvCxnSpPr>
            <p:nvPr/>
          </p:nvCxnSpPr>
          <p:spPr>
            <a:xfrm>
              <a:off x="430792" y="4482652"/>
              <a:ext cx="11580881" cy="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2" name="直线连接符 36">
              <a:extLst>
                <a:ext uri="{FF2B5EF4-FFF2-40B4-BE49-F238E27FC236}">
                  <a16:creationId xmlns:a16="http://schemas.microsoft.com/office/drawing/2014/main" xmlns="" id="{17786092-CE0A-C34F-929E-7B373DCA57A3}"/>
                </a:ext>
              </a:extLst>
            </p:cNvPr>
            <p:cNvCxnSpPr>
              <a:cxnSpLocks/>
            </p:cNvCxnSpPr>
            <p:nvPr/>
          </p:nvCxnSpPr>
          <p:spPr>
            <a:xfrm>
              <a:off x="430791" y="5191513"/>
              <a:ext cx="11580881" cy="1"/>
            </a:xfrm>
            <a:prstGeom prst="line">
              <a:avLst/>
            </a:prstGeom>
            <a:ln/>
          </p:spPr>
          <p:style>
            <a:lnRef idx="1">
              <a:schemeClr val="accent3"/>
            </a:lnRef>
            <a:fillRef idx="0">
              <a:schemeClr val="accent3"/>
            </a:fillRef>
            <a:effectRef idx="0">
              <a:schemeClr val="accent3"/>
            </a:effectRef>
            <a:fontRef idx="minor">
              <a:schemeClr val="tx1"/>
            </a:fontRef>
          </p:style>
        </p:cxnSp>
        <p:sp>
          <p:nvSpPr>
            <p:cNvPr id="83" name="文本框 82"/>
            <p:cNvSpPr txBox="1"/>
            <p:nvPr/>
          </p:nvSpPr>
          <p:spPr>
            <a:xfrm>
              <a:off x="372907" y="2224118"/>
              <a:ext cx="942580" cy="276999"/>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通用计算</a:t>
              </a:r>
              <a:endParaRPr lang="zh-CN" altLang="en-US" sz="1200" b="1" dirty="0">
                <a:latin typeface="微软雅黑" panose="020B0503020204020204" pitchFamily="34" charset="-122"/>
                <a:ea typeface="微软雅黑" panose="020B0503020204020204" pitchFamily="34" charset="-122"/>
              </a:endParaRPr>
            </a:p>
          </p:txBody>
        </p:sp>
        <p:sp>
          <p:nvSpPr>
            <p:cNvPr id="84" name="文本框 83"/>
            <p:cNvSpPr txBox="1"/>
            <p:nvPr/>
          </p:nvSpPr>
          <p:spPr>
            <a:xfrm>
              <a:off x="525012" y="3072515"/>
              <a:ext cx="94258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存储</a:t>
              </a:r>
              <a:endParaRPr lang="zh-CN" altLang="en-US" sz="1200" dirty="0">
                <a:latin typeface="微软雅黑" panose="020B0503020204020204" pitchFamily="34" charset="-122"/>
                <a:ea typeface="微软雅黑" panose="020B0503020204020204" pitchFamily="34" charset="-122"/>
              </a:endParaRPr>
            </a:p>
          </p:txBody>
        </p:sp>
        <p:sp>
          <p:nvSpPr>
            <p:cNvPr id="85" name="文本框 84"/>
            <p:cNvSpPr txBox="1"/>
            <p:nvPr/>
          </p:nvSpPr>
          <p:spPr>
            <a:xfrm>
              <a:off x="553822" y="3949141"/>
              <a:ext cx="94258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传输</a:t>
              </a:r>
              <a:endParaRPr lang="zh-CN" altLang="en-US" sz="1200"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553822" y="4652100"/>
              <a:ext cx="94258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管理</a:t>
              </a:r>
              <a:endParaRPr lang="zh-CN" altLang="en-US" sz="1200"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461651" y="5412409"/>
              <a:ext cx="942580" cy="276999"/>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rPr>
                <a:t>AI</a:t>
              </a:r>
              <a:r>
                <a:rPr lang="zh-CN" altLang="en-US" sz="1200" b="1" dirty="0" smtClean="0">
                  <a:latin typeface="微软雅黑" panose="020B0503020204020204" pitchFamily="34" charset="-122"/>
                  <a:ea typeface="微软雅黑" panose="020B0503020204020204" pitchFamily="34" charset="-122"/>
                </a:rPr>
                <a:t>计算</a:t>
              </a:r>
              <a:endParaRPr lang="zh-CN" altLang="en-US" sz="12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400256" y="6443754"/>
              <a:ext cx="678771" cy="261610"/>
            </a:xfrm>
            <a:prstGeom prst="rect">
              <a:avLst/>
            </a:prstGeom>
            <a:solidFill>
              <a:srgbClr val="2E2F30"/>
            </a:solidFill>
          </p:spPr>
          <p:txBody>
            <a:bodyPr wrap="square" rtlCol="0">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已量产</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130962" y="6436458"/>
              <a:ext cx="678771" cy="261610"/>
            </a:xfrm>
            <a:prstGeom prst="rect">
              <a:avLst/>
            </a:prstGeom>
            <a:solidFill>
              <a:srgbClr val="E57943"/>
            </a:solid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研发中</a:t>
              </a:r>
            </a:p>
          </p:txBody>
        </p:sp>
        <p:sp>
          <p:nvSpPr>
            <p:cNvPr id="9" name="文本框 8"/>
            <p:cNvSpPr txBox="1"/>
            <p:nvPr/>
          </p:nvSpPr>
          <p:spPr>
            <a:xfrm>
              <a:off x="9861668" y="6442198"/>
              <a:ext cx="678771" cy="261610"/>
            </a:xfrm>
            <a:prstGeom prst="rect">
              <a:avLst/>
            </a:prstGeom>
            <a:solidFill>
              <a:srgbClr val="34AD5A"/>
            </a:solidFill>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规划中</a:t>
              </a:r>
            </a:p>
          </p:txBody>
        </p:sp>
      </p:grpSp>
    </p:spTree>
    <p:extLst>
      <p:ext uri="{BB962C8B-B14F-4D97-AF65-F5344CB8AC3E}">
        <p14:creationId xmlns:p14="http://schemas.microsoft.com/office/powerpoint/2010/main" val="1315666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p>
          <a:p>
            <a:pPr lvl="1">
              <a:buClrTx/>
              <a:buSzPct val="60000"/>
              <a:buFont typeface="Wingdings" panose="05000000000000000000" pitchFamily="2" charset="2"/>
              <a:buChar char="n"/>
            </a:pPr>
            <a:r>
              <a:rPr lang="zh-CN" altLang="en-US" sz="1600" dirty="0">
                <a:latin typeface="+mn-ea"/>
              </a:rPr>
              <a:t>华为鲲鹏处理器架构介绍</a:t>
            </a: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华为鲲鹏处理器应用场景介绍</a:t>
            </a: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881123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chemeClr val="tx1"/>
                </a:solidFill>
              </a:rPr>
              <a:t>华为鲲鹏处理器架构介绍</a:t>
            </a:r>
            <a:endParaRPr lang="zh-CN" altLang="en-US" dirty="0">
              <a:solidFill>
                <a:schemeClr val="tx1"/>
              </a:solidFill>
            </a:endParaRPr>
          </a:p>
        </p:txBody>
      </p:sp>
      <p:cxnSp>
        <p:nvCxnSpPr>
          <p:cNvPr id="26" name="Straight Connector 24"/>
          <p:cNvCxnSpPr/>
          <p:nvPr/>
        </p:nvCxnSpPr>
        <p:spPr bwMode="auto">
          <a:xfrm>
            <a:off x="6066912" y="7696094"/>
            <a:ext cx="854821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占位符 3"/>
          <p:cNvSpPr>
            <a:spLocks noGrp="1"/>
          </p:cNvSpPr>
          <p:nvPr>
            <p:ph type="body" sz="quarter" idx="10"/>
          </p:nvPr>
        </p:nvSpPr>
        <p:spPr>
          <a:xfrm>
            <a:off x="912285" y="1233488"/>
            <a:ext cx="10560048" cy="1403424"/>
          </a:xfrm>
        </p:spPr>
        <p:txBody>
          <a:bodyPr/>
          <a:lstStyle/>
          <a:p>
            <a:pPr marL="0" indent="0">
              <a:buNone/>
            </a:pPr>
            <a:r>
              <a:rPr lang="zh-CN" altLang="en-US" sz="2000" dirty="0" smtClean="0"/>
              <a:t>华为鲲鹏处理器基于</a:t>
            </a:r>
            <a:r>
              <a:rPr lang="en-US" altLang="zh-CN" sz="2000" dirty="0" smtClean="0"/>
              <a:t>ARM</a:t>
            </a:r>
            <a:r>
              <a:rPr lang="zh-CN" altLang="en-US" sz="2000" dirty="0" smtClean="0"/>
              <a:t>架构。</a:t>
            </a:r>
            <a:r>
              <a:rPr lang="en-US" altLang="zh-CN" sz="2000" dirty="0" smtClean="0"/>
              <a:t>ARM</a:t>
            </a:r>
            <a:r>
              <a:rPr lang="zh-CN" altLang="en-US" sz="2000" dirty="0" smtClean="0"/>
              <a:t>是</a:t>
            </a:r>
            <a:r>
              <a:rPr lang="zh-CN" altLang="en-US" sz="2000" dirty="0"/>
              <a:t>一种</a:t>
            </a:r>
            <a:r>
              <a:rPr lang="en-US" altLang="zh-CN" sz="2000" dirty="0" smtClean="0"/>
              <a:t>CPU</a:t>
            </a:r>
            <a:r>
              <a:rPr lang="zh-CN" altLang="en-US" sz="2000" dirty="0"/>
              <a:t>架构</a:t>
            </a:r>
            <a:r>
              <a:rPr lang="zh-CN" altLang="en-US" sz="2000" dirty="0" smtClean="0"/>
              <a:t>，</a:t>
            </a:r>
            <a:r>
              <a:rPr lang="zh-CN" altLang="en-US" sz="2000" dirty="0"/>
              <a:t>有别于</a:t>
            </a:r>
            <a:r>
              <a:rPr lang="en-US" altLang="zh-CN" sz="2000" dirty="0"/>
              <a:t>Intel</a:t>
            </a:r>
            <a:r>
              <a:rPr lang="zh-CN" altLang="en-US" sz="2000" dirty="0"/>
              <a:t>、</a:t>
            </a:r>
            <a:r>
              <a:rPr lang="en-US" altLang="zh-CN" sz="2000" dirty="0"/>
              <a:t>AMD CPU</a:t>
            </a:r>
            <a:r>
              <a:rPr lang="zh-CN" altLang="en-US" sz="2000" dirty="0"/>
              <a:t>采用的</a:t>
            </a:r>
            <a:r>
              <a:rPr lang="en-US" altLang="zh-CN" sz="2000" dirty="0"/>
              <a:t>CISC</a:t>
            </a:r>
            <a:r>
              <a:rPr lang="zh-CN" altLang="en-US" sz="2000" dirty="0"/>
              <a:t>复杂指令集，</a:t>
            </a:r>
            <a:r>
              <a:rPr lang="en-US" altLang="zh-CN" sz="2000" dirty="0"/>
              <a:t>ARM CPU</a:t>
            </a:r>
            <a:r>
              <a:rPr lang="zh-CN" altLang="en-US" sz="2000" dirty="0"/>
              <a:t>采用</a:t>
            </a:r>
            <a:r>
              <a:rPr lang="en-US" altLang="zh-CN" sz="2000" dirty="0"/>
              <a:t>RISC</a:t>
            </a:r>
            <a:r>
              <a:rPr lang="zh-CN" altLang="en-US" sz="2000" dirty="0"/>
              <a:t>精简指令集（</a:t>
            </a:r>
            <a:r>
              <a:rPr lang="en-US" altLang="zh-CN" sz="2000" dirty="0"/>
              <a:t>reduced instruction set computer</a:t>
            </a:r>
            <a:r>
              <a:rPr lang="zh-CN" altLang="en-US" sz="2000" dirty="0"/>
              <a:t>，精简指令集计算机</a:t>
            </a:r>
            <a:r>
              <a:rPr lang="zh-CN" altLang="en-US" sz="2000" dirty="0" smtClean="0"/>
              <a:t>）。</a:t>
            </a:r>
            <a:endParaRPr lang="zh-CN" altLang="en-US" sz="2000" dirty="0"/>
          </a:p>
          <a:p>
            <a:endParaRPr lang="zh-CN" altLang="en-US" sz="2000" i="1" dirty="0"/>
          </a:p>
        </p:txBody>
      </p:sp>
      <p:graphicFrame>
        <p:nvGraphicFramePr>
          <p:cNvPr id="6" name="表格 5"/>
          <p:cNvGraphicFramePr>
            <a:graphicFrameLocks noGrp="1"/>
          </p:cNvGraphicFramePr>
          <p:nvPr>
            <p:extLst>
              <p:ext uri="{D42A27DB-BD31-4B8C-83A1-F6EECF244321}">
                <p14:modId xmlns:p14="http://schemas.microsoft.com/office/powerpoint/2010/main" val="817802384"/>
              </p:ext>
            </p:extLst>
          </p:nvPr>
        </p:nvGraphicFramePr>
        <p:xfrm>
          <a:off x="1559496" y="3248980"/>
          <a:ext cx="9469752" cy="1522968"/>
        </p:xfrm>
        <a:graphic>
          <a:graphicData uri="http://schemas.openxmlformats.org/drawingml/2006/table">
            <a:tbl>
              <a:tblPr firstRow="1" bandRow="1">
                <a:tableStyleId>{5C22544A-7EE6-4342-B048-85BDC9FD1C3A}</a:tableStyleId>
              </a:tblPr>
              <a:tblGrid>
                <a:gridCol w="1212768"/>
                <a:gridCol w="4007812"/>
                <a:gridCol w="4249172"/>
              </a:tblGrid>
              <a:tr h="370840">
                <a:tc>
                  <a:txBody>
                    <a:bodyPr/>
                    <a:lstStyle/>
                    <a:p>
                      <a:endParaRPr lang="zh-CN" altLang="en-US" sz="2000" b="1" dirty="0">
                        <a:solidFill>
                          <a:schemeClr val="tx1"/>
                        </a:solidFill>
                        <a:latin typeface="+mn-ea"/>
                        <a:ea typeface="+mn-ea"/>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2000" b="1" dirty="0" smtClean="0">
                          <a:solidFill>
                            <a:schemeClr val="tx1"/>
                          </a:solidFill>
                          <a:latin typeface="+mn-ea"/>
                          <a:ea typeface="+mn-ea"/>
                        </a:rPr>
                        <a:t>x86</a:t>
                      </a:r>
                      <a:endParaRPr lang="zh-CN" altLang="en-US" sz="2000"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2000" b="1" dirty="0" smtClean="0">
                          <a:solidFill>
                            <a:schemeClr val="tx1"/>
                          </a:solidFill>
                          <a:latin typeface="+mn-ea"/>
                          <a:ea typeface="+mn-ea"/>
                        </a:rPr>
                        <a:t>ARM</a:t>
                      </a:r>
                      <a:endParaRPr lang="zh-CN" altLang="en-US" sz="2000" b="1"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85048">
                <a:tc>
                  <a:txBody>
                    <a:bodyPr/>
                    <a:lstStyle/>
                    <a:p>
                      <a:pPr algn="ctr"/>
                      <a:r>
                        <a:rPr lang="zh-CN" altLang="en-US" sz="1600" dirty="0" smtClean="0">
                          <a:solidFill>
                            <a:schemeClr val="tx1"/>
                          </a:solidFill>
                        </a:rPr>
                        <a:t>指令集</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mn-ea"/>
                          <a:ea typeface="+mn-ea"/>
                        </a:rPr>
                        <a:t>CISC</a:t>
                      </a:r>
                      <a:endParaRPr lang="zh-CN" altLang="en-US"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tx1"/>
                          </a:solidFill>
                          <a:latin typeface="+mn-ea"/>
                          <a:ea typeface="+mn-ea"/>
                        </a:rPr>
                        <a:t>RISC</a:t>
                      </a:r>
                      <a:endParaRPr lang="zh-CN" altLang="en-US"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1600" dirty="0" smtClean="0">
                          <a:solidFill>
                            <a:schemeClr val="tx1"/>
                          </a:solidFill>
                        </a:rPr>
                        <a:t>供应商</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smtClean="0">
                          <a:solidFill>
                            <a:schemeClr val="tx1"/>
                          </a:solidFill>
                          <a:latin typeface="+mn-ea"/>
                          <a:ea typeface="+mn-ea"/>
                        </a:rPr>
                        <a:t>主要有</a:t>
                      </a:r>
                      <a:r>
                        <a:rPr lang="en-US" altLang="zh-CN" sz="1600" dirty="0" smtClean="0">
                          <a:solidFill>
                            <a:schemeClr val="tx1"/>
                          </a:solidFill>
                          <a:latin typeface="+mn-ea"/>
                          <a:ea typeface="+mn-ea"/>
                        </a:rPr>
                        <a:t>intel</a:t>
                      </a:r>
                      <a:r>
                        <a:rPr lang="zh-CN" altLang="en-US" sz="1600" dirty="0" smtClean="0">
                          <a:solidFill>
                            <a:schemeClr val="tx1"/>
                          </a:solidFill>
                          <a:latin typeface="+mn-ea"/>
                          <a:ea typeface="+mn-ea"/>
                        </a:rPr>
                        <a:t>和</a:t>
                      </a:r>
                      <a:r>
                        <a:rPr lang="en-US" altLang="zh-CN" sz="1600" dirty="0" smtClean="0">
                          <a:solidFill>
                            <a:schemeClr val="tx1"/>
                          </a:solidFill>
                          <a:latin typeface="+mn-ea"/>
                          <a:ea typeface="+mn-ea"/>
                        </a:rPr>
                        <a:t>AMD</a:t>
                      </a:r>
                      <a:r>
                        <a:rPr lang="zh-CN" altLang="en-US" sz="1600" dirty="0" smtClean="0">
                          <a:solidFill>
                            <a:schemeClr val="tx1"/>
                          </a:solidFill>
                          <a:latin typeface="+mn-ea"/>
                          <a:ea typeface="+mn-ea"/>
                        </a:rPr>
                        <a:t>，</a:t>
                      </a:r>
                      <a:r>
                        <a:rPr lang="en-US" altLang="zh-CN" sz="1600" dirty="0" smtClean="0">
                          <a:solidFill>
                            <a:schemeClr val="tx1"/>
                          </a:solidFill>
                          <a:latin typeface="+mn-ea"/>
                          <a:ea typeface="+mn-ea"/>
                        </a:rPr>
                        <a:t>Intel</a:t>
                      </a:r>
                      <a:r>
                        <a:rPr lang="zh-CN" altLang="en-US" sz="1600" dirty="0" smtClean="0">
                          <a:solidFill>
                            <a:schemeClr val="tx1"/>
                          </a:solidFill>
                          <a:latin typeface="+mn-ea"/>
                          <a:ea typeface="+mn-ea"/>
                        </a:rPr>
                        <a:t>处于垄断地位</a:t>
                      </a:r>
                      <a:endParaRPr lang="en-US" altLang="zh-CN" sz="1600" dirty="0" smtClean="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smtClean="0">
                          <a:solidFill>
                            <a:schemeClr val="tx1"/>
                          </a:solidFill>
                          <a:latin typeface="+mn-ea"/>
                          <a:ea typeface="+mn-ea"/>
                        </a:rPr>
                        <a:t>开放的授权策略，众多供应商</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1600" dirty="0" smtClean="0">
                          <a:solidFill>
                            <a:schemeClr val="tx1"/>
                          </a:solidFill>
                        </a:rPr>
                        <a:t>产业链</a:t>
                      </a:r>
                      <a:endParaRPr lang="zh-CN" altLang="en-US" sz="1600" dirty="0">
                        <a:solidFill>
                          <a:schemeClr val="tx1"/>
                        </a:solidFill>
                      </a:endParaRP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chemeClr val="tx1"/>
                          </a:solidFill>
                          <a:latin typeface="+mn-ea"/>
                          <a:ea typeface="+mn-ea"/>
                        </a:rPr>
                        <a:t>成熟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r>
                        <a:rPr lang="zh-CN" altLang="en-US" sz="1600" dirty="0" smtClean="0">
                          <a:solidFill>
                            <a:schemeClr val="tx1"/>
                          </a:solidFill>
                        </a:rPr>
                        <a:t>快速发展中</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1958106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solidFill>
              </a:rPr>
              <a:t>华</a:t>
            </a:r>
            <a:r>
              <a:rPr lang="zh-CN" altLang="en-US" dirty="0" smtClean="0">
                <a:solidFill>
                  <a:schemeClr val="tx1"/>
                </a:solidFill>
              </a:rPr>
              <a:t>为鲲鹏处理器架构（</a:t>
            </a:r>
            <a:r>
              <a:rPr lang="en-US" altLang="zh-CN" dirty="0" smtClean="0">
                <a:solidFill>
                  <a:schemeClr val="tx1"/>
                </a:solidFill>
              </a:rPr>
              <a:t>ARM</a:t>
            </a:r>
            <a:r>
              <a:rPr lang="zh-CN" altLang="en-US" dirty="0" smtClean="0">
                <a:solidFill>
                  <a:schemeClr val="tx1"/>
                </a:solidFill>
              </a:rPr>
              <a:t>）特点</a:t>
            </a:r>
            <a:endParaRPr lang="zh-CN" altLang="en-US" dirty="0">
              <a:solidFill>
                <a:schemeClr val="tx1"/>
              </a:solidFill>
            </a:endParaRPr>
          </a:p>
        </p:txBody>
      </p:sp>
      <p:sp>
        <p:nvSpPr>
          <p:cNvPr id="4" name="文本占位符 3"/>
          <p:cNvSpPr>
            <a:spLocks noGrp="1"/>
          </p:cNvSpPr>
          <p:nvPr>
            <p:ph type="body" sz="quarter" idx="10"/>
          </p:nvPr>
        </p:nvSpPr>
        <p:spPr>
          <a:xfrm>
            <a:off x="1005659" y="1233488"/>
            <a:ext cx="10560048" cy="4680000"/>
          </a:xfrm>
        </p:spPr>
        <p:txBody>
          <a:bodyPr/>
          <a:lstStyle/>
          <a:p>
            <a:pPr marL="0" indent="0">
              <a:buNone/>
            </a:pPr>
            <a:r>
              <a:rPr lang="zh-CN" altLang="en-US" sz="2400" b="1" dirty="0" smtClean="0"/>
              <a:t>优点</a:t>
            </a:r>
            <a:endParaRPr lang="zh-CN" altLang="en-US" sz="2400" b="1" dirty="0"/>
          </a:p>
          <a:p>
            <a:r>
              <a:rPr lang="zh-CN" altLang="en-US" sz="1600" dirty="0" smtClean="0"/>
              <a:t>采用</a:t>
            </a:r>
            <a:r>
              <a:rPr lang="en-US" altLang="zh-CN" sz="1600" dirty="0" smtClean="0"/>
              <a:t>ARM</a:t>
            </a:r>
            <a:r>
              <a:rPr lang="zh-CN" altLang="en-US" sz="1600" dirty="0" smtClean="0"/>
              <a:t>架构，同样</a:t>
            </a:r>
            <a:r>
              <a:rPr lang="zh-CN" altLang="en-US" sz="1600" dirty="0"/>
              <a:t>功能性能占用的芯片面积小、功耗低、集成度更高，更多的硬件</a:t>
            </a:r>
            <a:r>
              <a:rPr lang="en-US" altLang="zh-CN" sz="1600" dirty="0"/>
              <a:t>CPU</a:t>
            </a:r>
            <a:r>
              <a:rPr lang="zh-CN" altLang="en-US" sz="1600" dirty="0"/>
              <a:t>核具备更好的并发</a:t>
            </a:r>
            <a:r>
              <a:rPr lang="zh-CN" altLang="en-US" sz="1600" dirty="0" smtClean="0"/>
              <a:t>性能。</a:t>
            </a:r>
            <a:endParaRPr lang="zh-CN" altLang="en-US" sz="1600" dirty="0"/>
          </a:p>
          <a:p>
            <a:r>
              <a:rPr lang="zh-CN" altLang="en-US" sz="1600" dirty="0"/>
              <a:t>支持</a:t>
            </a:r>
            <a:r>
              <a:rPr lang="en-US" altLang="zh-CN" sz="1600" dirty="0"/>
              <a:t>16</a:t>
            </a:r>
            <a:r>
              <a:rPr lang="zh-CN" altLang="en-US" sz="1600" dirty="0"/>
              <a:t>位、</a:t>
            </a:r>
            <a:r>
              <a:rPr lang="en-US" altLang="zh-CN" sz="1600" dirty="0"/>
              <a:t>32</a:t>
            </a:r>
            <a:r>
              <a:rPr lang="zh-CN" altLang="en-US" sz="1600" dirty="0"/>
              <a:t>位、</a:t>
            </a:r>
            <a:r>
              <a:rPr lang="en-US" altLang="zh-CN" sz="1600" dirty="0"/>
              <a:t>64</a:t>
            </a:r>
            <a:r>
              <a:rPr lang="zh-CN" altLang="en-US" sz="1600" dirty="0"/>
              <a:t>位多种指令集，能很好的兼容从</a:t>
            </a:r>
            <a:r>
              <a:rPr lang="en-US" altLang="zh-CN" sz="1600" dirty="0"/>
              <a:t>IOT</a:t>
            </a:r>
            <a:r>
              <a:rPr lang="zh-CN" altLang="en-US" sz="1600" dirty="0"/>
              <a:t>、终端到云端的各类应用</a:t>
            </a:r>
            <a:r>
              <a:rPr lang="zh-CN" altLang="en-US" sz="1600" dirty="0" smtClean="0"/>
              <a:t>场景。</a:t>
            </a:r>
            <a:endParaRPr lang="zh-CN" altLang="en-US" sz="1600" dirty="0"/>
          </a:p>
          <a:p>
            <a:r>
              <a:rPr lang="zh-CN" altLang="en-US" sz="1600" dirty="0"/>
              <a:t>大量使用寄存器，大多数数据操作都在寄存器中完成，指令执行速度更</a:t>
            </a:r>
            <a:r>
              <a:rPr lang="zh-CN" altLang="en-US" sz="1600" dirty="0" smtClean="0"/>
              <a:t>快。</a:t>
            </a:r>
            <a:endParaRPr lang="zh-CN" altLang="en-US" sz="1600" dirty="0"/>
          </a:p>
          <a:p>
            <a:r>
              <a:rPr lang="zh-CN" altLang="en-US" sz="1600" dirty="0" smtClean="0"/>
              <a:t>采用</a:t>
            </a:r>
            <a:r>
              <a:rPr lang="en-US" altLang="zh-CN" sz="1600" dirty="0"/>
              <a:t>R</a:t>
            </a:r>
            <a:r>
              <a:rPr lang="en-US" altLang="zh-CN" sz="1600" dirty="0" smtClean="0"/>
              <a:t>ISC</a:t>
            </a:r>
            <a:r>
              <a:rPr lang="zh-CN" altLang="en-US" sz="1600" dirty="0" smtClean="0"/>
              <a:t>指令集，指令长度</a:t>
            </a:r>
            <a:r>
              <a:rPr lang="zh-CN" altLang="en-US" sz="1600" dirty="0"/>
              <a:t>固定，寻址方式灵活简单，执行效率</a:t>
            </a:r>
            <a:r>
              <a:rPr lang="zh-CN" altLang="en-US" sz="1600" dirty="0" smtClean="0"/>
              <a:t>高。</a:t>
            </a:r>
            <a:endParaRPr lang="en-US" altLang="zh-CN" sz="1600" dirty="0" smtClean="0"/>
          </a:p>
          <a:p>
            <a:endParaRPr lang="zh-CN" altLang="en-US" sz="1600" dirty="0"/>
          </a:p>
          <a:p>
            <a:pPr marL="0" indent="0">
              <a:buNone/>
            </a:pPr>
            <a:r>
              <a:rPr lang="zh-CN" altLang="en-US" sz="2400" b="1" dirty="0"/>
              <a:t>不足</a:t>
            </a:r>
          </a:p>
          <a:p>
            <a:r>
              <a:rPr lang="zh-CN" altLang="en-US" sz="1600" dirty="0" smtClean="0"/>
              <a:t>在数据中心领域属于新进入者，其生态仍处于快速发展阶段。</a:t>
            </a:r>
            <a:endParaRPr lang="zh-CN" altLang="en-US" sz="1600" dirty="0"/>
          </a:p>
        </p:txBody>
      </p:sp>
    </p:spTree>
    <p:extLst>
      <p:ext uri="{BB962C8B-B14F-4D97-AF65-F5344CB8AC3E}">
        <p14:creationId xmlns:p14="http://schemas.microsoft.com/office/powerpoint/2010/main" val="2582179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移动应用云化、万物</a:t>
            </a:r>
            <a:r>
              <a:rPr lang="zh-CN" altLang="en-US" dirty="0" smtClean="0">
                <a:solidFill>
                  <a:schemeClr val="tx1"/>
                </a:solidFill>
              </a:rPr>
              <a:t>互联兴起</a:t>
            </a:r>
            <a:r>
              <a:rPr lang="zh-CN" altLang="en-US" dirty="0">
                <a:solidFill>
                  <a:schemeClr val="tx1"/>
                </a:solidFill>
              </a:rPr>
              <a:t>，呼唤新的算力</a:t>
            </a:r>
          </a:p>
        </p:txBody>
      </p:sp>
      <p:grpSp>
        <p:nvGrpSpPr>
          <p:cNvPr id="3" name="组合 2"/>
          <p:cNvGrpSpPr/>
          <p:nvPr/>
        </p:nvGrpSpPr>
        <p:grpSpPr>
          <a:xfrm>
            <a:off x="1159066" y="1643235"/>
            <a:ext cx="10313797" cy="3306794"/>
            <a:chOff x="672435" y="1126755"/>
            <a:chExt cx="10926598" cy="3454987"/>
          </a:xfrm>
        </p:grpSpPr>
        <p:sp>
          <p:nvSpPr>
            <p:cNvPr id="4" name="Freeform 380"/>
            <p:cNvSpPr/>
            <p:nvPr/>
          </p:nvSpPr>
          <p:spPr>
            <a:xfrm>
              <a:off x="6874481" y="3895050"/>
              <a:ext cx="4724552" cy="232971"/>
            </a:xfrm>
            <a:custGeom>
              <a:avLst/>
              <a:gdLst/>
              <a:ahLst/>
              <a:cxnLst>
                <a:cxn ang="0">
                  <a:pos x="wd2" y="hd2"/>
                </a:cxn>
                <a:cxn ang="5400000">
                  <a:pos x="wd2" y="hd2"/>
                </a:cxn>
                <a:cxn ang="10800000">
                  <a:pos x="wd2" y="hd2"/>
                </a:cxn>
                <a:cxn ang="16200000">
                  <a:pos x="wd2" y="hd2"/>
                </a:cxn>
              </a:cxnLst>
              <a:rect l="0" t="0" r="r" b="b"/>
              <a:pathLst>
                <a:path w="21600" h="21600" extrusionOk="0">
                  <a:moveTo>
                    <a:pt x="21130" y="21600"/>
                  </a:moveTo>
                  <a:cubicBezTo>
                    <a:pt x="470" y="21600"/>
                    <a:pt x="470" y="21600"/>
                    <a:pt x="470" y="21600"/>
                  </a:cubicBezTo>
                  <a:cubicBezTo>
                    <a:pt x="205" y="21600"/>
                    <a:pt x="0" y="16875"/>
                    <a:pt x="0" y="10800"/>
                  </a:cubicBezTo>
                  <a:cubicBezTo>
                    <a:pt x="0" y="10800"/>
                    <a:pt x="0" y="10800"/>
                    <a:pt x="0" y="10800"/>
                  </a:cubicBezTo>
                  <a:cubicBezTo>
                    <a:pt x="0" y="4725"/>
                    <a:pt x="205" y="0"/>
                    <a:pt x="470" y="0"/>
                  </a:cubicBezTo>
                  <a:cubicBezTo>
                    <a:pt x="21130" y="0"/>
                    <a:pt x="21130" y="0"/>
                    <a:pt x="21130" y="0"/>
                  </a:cubicBezTo>
                  <a:cubicBezTo>
                    <a:pt x="21395" y="0"/>
                    <a:pt x="21600" y="4725"/>
                    <a:pt x="21600" y="10800"/>
                  </a:cubicBezTo>
                  <a:cubicBezTo>
                    <a:pt x="21600" y="10800"/>
                    <a:pt x="21600" y="10800"/>
                    <a:pt x="21600" y="10800"/>
                  </a:cubicBezTo>
                  <a:cubicBezTo>
                    <a:pt x="21600" y="16875"/>
                    <a:pt x="21395" y="21600"/>
                    <a:pt x="21130" y="21600"/>
                  </a:cubicBezTo>
                  <a:close/>
                </a:path>
              </a:pathLst>
            </a:custGeom>
            <a:solidFill>
              <a:srgbClr val="01A6F1">
                <a:alpha val="61000"/>
              </a:srgbClr>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5" name="Freeform 381"/>
            <p:cNvSpPr/>
            <p:nvPr/>
          </p:nvSpPr>
          <p:spPr>
            <a:xfrm>
              <a:off x="10061474" y="2647507"/>
              <a:ext cx="199450" cy="1831875"/>
            </a:xfrm>
            <a:custGeom>
              <a:avLst/>
              <a:gdLst/>
              <a:ahLst/>
              <a:cxnLst>
                <a:cxn ang="0">
                  <a:pos x="wd2" y="hd2"/>
                </a:cxn>
                <a:cxn ang="5400000">
                  <a:pos x="wd2" y="hd2"/>
                </a:cxn>
                <a:cxn ang="10800000">
                  <a:pos x="wd2" y="hd2"/>
                </a:cxn>
                <a:cxn ang="16200000">
                  <a:pos x="wd2" y="hd2"/>
                </a:cxn>
              </a:cxnLst>
              <a:rect l="0" t="0" r="r" b="b"/>
              <a:pathLst>
                <a:path w="21600" h="21600" extrusionOk="0">
                  <a:moveTo>
                    <a:pt x="0" y="20432"/>
                  </a:moveTo>
                  <a:cubicBezTo>
                    <a:pt x="0" y="1168"/>
                    <a:pt x="0" y="1168"/>
                    <a:pt x="0" y="1168"/>
                  </a:cubicBezTo>
                  <a:cubicBezTo>
                    <a:pt x="0" y="511"/>
                    <a:pt x="4725" y="0"/>
                    <a:pt x="10800" y="0"/>
                  </a:cubicBezTo>
                  <a:cubicBezTo>
                    <a:pt x="10800" y="0"/>
                    <a:pt x="10800" y="0"/>
                    <a:pt x="10800" y="0"/>
                  </a:cubicBezTo>
                  <a:cubicBezTo>
                    <a:pt x="16875" y="0"/>
                    <a:pt x="21600" y="511"/>
                    <a:pt x="21600" y="1168"/>
                  </a:cubicBezTo>
                  <a:cubicBezTo>
                    <a:pt x="21600" y="20432"/>
                    <a:pt x="21600" y="20432"/>
                    <a:pt x="21600" y="20432"/>
                  </a:cubicBezTo>
                  <a:cubicBezTo>
                    <a:pt x="21600" y="21089"/>
                    <a:pt x="16875" y="21600"/>
                    <a:pt x="10800" y="21600"/>
                  </a:cubicBezTo>
                  <a:cubicBezTo>
                    <a:pt x="10800" y="21600"/>
                    <a:pt x="10800" y="21600"/>
                    <a:pt x="10800" y="21600"/>
                  </a:cubicBezTo>
                  <a:cubicBezTo>
                    <a:pt x="4725" y="21600"/>
                    <a:pt x="0" y="21089"/>
                    <a:pt x="0" y="20432"/>
                  </a:cubicBezTo>
                  <a:close/>
                </a:path>
              </a:pathLst>
            </a:custGeom>
            <a:solidFill>
              <a:srgbClr val="01A6F1">
                <a:alpha val="38000"/>
              </a:srgbClr>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6" name="Freeform 382"/>
            <p:cNvSpPr/>
            <p:nvPr/>
          </p:nvSpPr>
          <p:spPr>
            <a:xfrm>
              <a:off x="7339474" y="4159226"/>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228" y="11302"/>
                    <a:pt x="21228" y="11302"/>
                    <a:pt x="21228" y="11302"/>
                  </a:cubicBezTo>
                  <a:cubicBezTo>
                    <a:pt x="21600" y="11553"/>
                    <a:pt x="21600" y="11553"/>
                    <a:pt x="21600" y="11805"/>
                  </a:cubicBezTo>
                  <a:cubicBezTo>
                    <a:pt x="21600" y="12056"/>
                    <a:pt x="21228" y="12558"/>
                    <a:pt x="20855" y="12809"/>
                  </a:cubicBezTo>
                  <a:cubicBezTo>
                    <a:pt x="20483" y="13060"/>
                    <a:pt x="20110" y="13312"/>
                    <a:pt x="19738" y="13563"/>
                  </a:cubicBezTo>
                  <a:cubicBezTo>
                    <a:pt x="19366" y="13563"/>
                    <a:pt x="19366" y="13563"/>
                    <a:pt x="18993" y="13563"/>
                  </a:cubicBezTo>
                  <a:cubicBezTo>
                    <a:pt x="18993" y="13563"/>
                    <a:pt x="18621"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034" y="21098"/>
                    <a:pt x="13407" y="21600"/>
                  </a:cubicBezTo>
                  <a:cubicBezTo>
                    <a:pt x="8566" y="21600"/>
                    <a:pt x="8566" y="21600"/>
                    <a:pt x="8566" y="21600"/>
                  </a:cubicBezTo>
                  <a:cubicBezTo>
                    <a:pt x="8566" y="20847"/>
                    <a:pt x="8566" y="20847"/>
                    <a:pt x="8566" y="20847"/>
                  </a:cubicBezTo>
                  <a:cubicBezTo>
                    <a:pt x="8566" y="20595"/>
                    <a:pt x="8938" y="20093"/>
                    <a:pt x="8938" y="19591"/>
                  </a:cubicBezTo>
                  <a:cubicBezTo>
                    <a:pt x="8938" y="18837"/>
                    <a:pt x="8938" y="18084"/>
                    <a:pt x="8938" y="17330"/>
                  </a:cubicBezTo>
                  <a:cubicBezTo>
                    <a:pt x="8938" y="13814"/>
                    <a:pt x="8938" y="13814"/>
                    <a:pt x="8938" y="13814"/>
                  </a:cubicBezTo>
                  <a:cubicBezTo>
                    <a:pt x="8566" y="14065"/>
                    <a:pt x="8193" y="14316"/>
                    <a:pt x="7448" y="14316"/>
                  </a:cubicBezTo>
                  <a:cubicBezTo>
                    <a:pt x="7076" y="14316"/>
                    <a:pt x="7076" y="14065"/>
                    <a:pt x="6703" y="14065"/>
                  </a:cubicBezTo>
                  <a:cubicBezTo>
                    <a:pt x="6331" y="14065"/>
                    <a:pt x="6331" y="13814"/>
                    <a:pt x="5959" y="13563"/>
                  </a:cubicBezTo>
                  <a:cubicBezTo>
                    <a:pt x="2234" y="13563"/>
                    <a:pt x="2234" y="13563"/>
                    <a:pt x="2234" y="13563"/>
                  </a:cubicBezTo>
                  <a:cubicBezTo>
                    <a:pt x="1490" y="13312"/>
                    <a:pt x="1117" y="13060"/>
                    <a:pt x="745" y="12809"/>
                  </a:cubicBezTo>
                  <a:cubicBezTo>
                    <a:pt x="0" y="12307"/>
                    <a:pt x="0" y="12056"/>
                    <a:pt x="0" y="11553"/>
                  </a:cubicBezTo>
                  <a:cubicBezTo>
                    <a:pt x="0" y="11302"/>
                    <a:pt x="0" y="11302"/>
                    <a:pt x="0" y="11302"/>
                  </a:cubicBezTo>
                  <a:cubicBezTo>
                    <a:pt x="0" y="11051"/>
                    <a:pt x="0" y="11051"/>
                    <a:pt x="0" y="11051"/>
                  </a:cubicBezTo>
                  <a:cubicBezTo>
                    <a:pt x="745" y="9795"/>
                    <a:pt x="745" y="9795"/>
                    <a:pt x="745" y="9795"/>
                  </a:cubicBezTo>
                  <a:cubicBezTo>
                    <a:pt x="745" y="9293"/>
                    <a:pt x="1117" y="9042"/>
                    <a:pt x="1117" y="8791"/>
                  </a:cubicBezTo>
                  <a:cubicBezTo>
                    <a:pt x="1490" y="8540"/>
                    <a:pt x="1862" y="8288"/>
                    <a:pt x="2234" y="8037"/>
                  </a:cubicBezTo>
                  <a:cubicBezTo>
                    <a:pt x="7076" y="1758"/>
                    <a:pt x="7076" y="1758"/>
                    <a:pt x="7076" y="1758"/>
                  </a:cubicBezTo>
                  <a:cubicBezTo>
                    <a:pt x="7076" y="1758"/>
                    <a:pt x="7076" y="1758"/>
                    <a:pt x="7076" y="1758"/>
                  </a:cubicBezTo>
                  <a:cubicBezTo>
                    <a:pt x="7448" y="1256"/>
                    <a:pt x="8193" y="1005"/>
                    <a:pt x="8566" y="502"/>
                  </a:cubicBezTo>
                  <a:cubicBezTo>
                    <a:pt x="9310" y="251"/>
                    <a:pt x="9683" y="0"/>
                    <a:pt x="10800" y="0"/>
                  </a:cubicBezTo>
                  <a:cubicBezTo>
                    <a:pt x="11545" y="0"/>
                    <a:pt x="12290" y="251"/>
                    <a:pt x="12662" y="502"/>
                  </a:cubicBezTo>
                  <a:cubicBezTo>
                    <a:pt x="13407" y="753"/>
                    <a:pt x="13779" y="1005"/>
                    <a:pt x="14152" y="1507"/>
                  </a:cubicBezTo>
                  <a:cubicBezTo>
                    <a:pt x="18248" y="6781"/>
                    <a:pt x="18248" y="6781"/>
                    <a:pt x="18248" y="6781"/>
                  </a:cubicBezTo>
                  <a:cubicBezTo>
                    <a:pt x="18993" y="7033"/>
                    <a:pt x="19366" y="7284"/>
                    <a:pt x="20110" y="7786"/>
                  </a:cubicBezTo>
                  <a:cubicBezTo>
                    <a:pt x="20483" y="8288"/>
                    <a:pt x="20855" y="8540"/>
                    <a:pt x="20855" y="9293"/>
                  </a:cubicBezTo>
                  <a:cubicBezTo>
                    <a:pt x="20855" y="9544"/>
                    <a:pt x="20483"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7" name="Freeform 383"/>
            <p:cNvSpPr/>
            <p:nvPr/>
          </p:nvSpPr>
          <p:spPr>
            <a:xfrm>
              <a:off x="7127764" y="4159226"/>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600" y="11051"/>
                  </a:cubicBezTo>
                  <a:cubicBezTo>
                    <a:pt x="21600" y="11302"/>
                    <a:pt x="21600" y="11302"/>
                    <a:pt x="21600" y="11302"/>
                  </a:cubicBezTo>
                  <a:cubicBezTo>
                    <a:pt x="21600" y="11553"/>
                    <a:pt x="21600" y="11553"/>
                    <a:pt x="21600" y="11805"/>
                  </a:cubicBezTo>
                  <a:cubicBezTo>
                    <a:pt x="21600" y="12056"/>
                    <a:pt x="21600" y="12558"/>
                    <a:pt x="21228" y="12809"/>
                  </a:cubicBezTo>
                  <a:cubicBezTo>
                    <a:pt x="20855" y="13060"/>
                    <a:pt x="20483" y="13312"/>
                    <a:pt x="20110" y="13563"/>
                  </a:cubicBezTo>
                  <a:cubicBezTo>
                    <a:pt x="19738" y="13563"/>
                    <a:pt x="19366" y="13563"/>
                    <a:pt x="19366" y="13563"/>
                  </a:cubicBezTo>
                  <a:cubicBezTo>
                    <a:pt x="18993" y="13563"/>
                    <a:pt x="18993" y="13563"/>
                    <a:pt x="18621" y="13563"/>
                  </a:cubicBezTo>
                  <a:cubicBezTo>
                    <a:pt x="18248" y="13563"/>
                    <a:pt x="18248" y="13563"/>
                    <a:pt x="18248" y="13563"/>
                  </a:cubicBezTo>
                  <a:cubicBezTo>
                    <a:pt x="13034" y="13563"/>
                    <a:pt x="13034" y="13563"/>
                    <a:pt x="13034" y="13563"/>
                  </a:cubicBezTo>
                  <a:cubicBezTo>
                    <a:pt x="13034" y="17079"/>
                    <a:pt x="13034" y="17079"/>
                    <a:pt x="13034" y="17079"/>
                  </a:cubicBezTo>
                  <a:cubicBezTo>
                    <a:pt x="13034" y="17581"/>
                    <a:pt x="13034" y="18084"/>
                    <a:pt x="13034" y="18837"/>
                  </a:cubicBezTo>
                  <a:cubicBezTo>
                    <a:pt x="13407" y="19340"/>
                    <a:pt x="13407" y="19842"/>
                    <a:pt x="13407" y="20093"/>
                  </a:cubicBezTo>
                  <a:cubicBezTo>
                    <a:pt x="13407" y="20595"/>
                    <a:pt x="13407" y="21098"/>
                    <a:pt x="13407" y="21600"/>
                  </a:cubicBezTo>
                  <a:cubicBezTo>
                    <a:pt x="8938" y="21600"/>
                    <a:pt x="8938" y="21600"/>
                    <a:pt x="8938"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703" y="14065"/>
                    <a:pt x="6331" y="13814"/>
                    <a:pt x="6331" y="13563"/>
                  </a:cubicBezTo>
                  <a:cubicBezTo>
                    <a:pt x="2607" y="13563"/>
                    <a:pt x="2607" y="13563"/>
                    <a:pt x="2607" y="13563"/>
                  </a:cubicBezTo>
                  <a:cubicBezTo>
                    <a:pt x="1862" y="13312"/>
                    <a:pt x="1490" y="13060"/>
                    <a:pt x="745" y="12809"/>
                  </a:cubicBezTo>
                  <a:cubicBezTo>
                    <a:pt x="372" y="12307"/>
                    <a:pt x="0" y="12056"/>
                    <a:pt x="0" y="11553"/>
                  </a:cubicBezTo>
                  <a:cubicBezTo>
                    <a:pt x="0" y="11302"/>
                    <a:pt x="0" y="11302"/>
                    <a:pt x="0" y="11302"/>
                  </a:cubicBezTo>
                  <a:cubicBezTo>
                    <a:pt x="372" y="11051"/>
                    <a:pt x="372" y="11051"/>
                    <a:pt x="372" y="11051"/>
                  </a:cubicBezTo>
                  <a:cubicBezTo>
                    <a:pt x="1117" y="9795"/>
                    <a:pt x="1117" y="9795"/>
                    <a:pt x="1117" y="9795"/>
                  </a:cubicBezTo>
                  <a:cubicBezTo>
                    <a:pt x="1117" y="9293"/>
                    <a:pt x="1117" y="9042"/>
                    <a:pt x="1490" y="8791"/>
                  </a:cubicBezTo>
                  <a:cubicBezTo>
                    <a:pt x="1862" y="8540"/>
                    <a:pt x="1862" y="8288"/>
                    <a:pt x="2234" y="8037"/>
                  </a:cubicBezTo>
                  <a:cubicBezTo>
                    <a:pt x="7448" y="1758"/>
                    <a:pt x="7448" y="1758"/>
                    <a:pt x="7448" y="1758"/>
                  </a:cubicBezTo>
                  <a:cubicBezTo>
                    <a:pt x="7448" y="1758"/>
                    <a:pt x="7448" y="1758"/>
                    <a:pt x="7448" y="1758"/>
                  </a:cubicBezTo>
                  <a:cubicBezTo>
                    <a:pt x="7821" y="1256"/>
                    <a:pt x="8193" y="1005"/>
                    <a:pt x="8938" y="502"/>
                  </a:cubicBezTo>
                  <a:cubicBezTo>
                    <a:pt x="9310" y="251"/>
                    <a:pt x="10055" y="0"/>
                    <a:pt x="10800" y="0"/>
                  </a:cubicBezTo>
                  <a:cubicBezTo>
                    <a:pt x="11917" y="0"/>
                    <a:pt x="12290" y="251"/>
                    <a:pt x="13034" y="502"/>
                  </a:cubicBezTo>
                  <a:cubicBezTo>
                    <a:pt x="13779" y="753"/>
                    <a:pt x="14152" y="1005"/>
                    <a:pt x="14524" y="1507"/>
                  </a:cubicBezTo>
                  <a:cubicBezTo>
                    <a:pt x="18248" y="6781"/>
                    <a:pt x="18248" y="6781"/>
                    <a:pt x="18248" y="6781"/>
                  </a:cubicBezTo>
                  <a:cubicBezTo>
                    <a:pt x="18993" y="7033"/>
                    <a:pt x="19738" y="7284"/>
                    <a:pt x="20110" y="7786"/>
                  </a:cubicBezTo>
                  <a:cubicBezTo>
                    <a:pt x="20855" y="8288"/>
                    <a:pt x="20855" y="8540"/>
                    <a:pt x="20855" y="9293"/>
                  </a:cubicBezTo>
                  <a:cubicBezTo>
                    <a:pt x="20855" y="9544"/>
                    <a:pt x="20855" y="9795"/>
                    <a:pt x="20855"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8" name="Freeform 384"/>
            <p:cNvSpPr/>
            <p:nvPr/>
          </p:nvSpPr>
          <p:spPr>
            <a:xfrm>
              <a:off x="6919322" y="4159226"/>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600" y="11302"/>
                    <a:pt x="21600" y="11302"/>
                    <a:pt x="21600" y="11302"/>
                  </a:cubicBezTo>
                  <a:cubicBezTo>
                    <a:pt x="21600" y="11553"/>
                    <a:pt x="21600" y="11553"/>
                    <a:pt x="21600" y="11805"/>
                  </a:cubicBezTo>
                  <a:cubicBezTo>
                    <a:pt x="21600" y="12056"/>
                    <a:pt x="21228" y="12558"/>
                    <a:pt x="21228" y="12809"/>
                  </a:cubicBezTo>
                  <a:cubicBezTo>
                    <a:pt x="20855" y="13060"/>
                    <a:pt x="20483" y="13312"/>
                    <a:pt x="19738" y="13563"/>
                  </a:cubicBezTo>
                  <a:cubicBezTo>
                    <a:pt x="19738" y="13563"/>
                    <a:pt x="19366" y="13563"/>
                    <a:pt x="19366" y="13563"/>
                  </a:cubicBezTo>
                  <a:cubicBezTo>
                    <a:pt x="18993" y="13563"/>
                    <a:pt x="18993"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407" y="21098"/>
                    <a:pt x="13407" y="21600"/>
                  </a:cubicBezTo>
                  <a:cubicBezTo>
                    <a:pt x="8566" y="21600"/>
                    <a:pt x="8566" y="21600"/>
                    <a:pt x="8566"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331" y="14065"/>
                    <a:pt x="6331" y="13814"/>
                    <a:pt x="5959" y="13563"/>
                  </a:cubicBezTo>
                  <a:cubicBezTo>
                    <a:pt x="2607" y="13563"/>
                    <a:pt x="2607" y="13563"/>
                    <a:pt x="2607" y="13563"/>
                  </a:cubicBezTo>
                  <a:cubicBezTo>
                    <a:pt x="1862" y="13312"/>
                    <a:pt x="1117" y="13060"/>
                    <a:pt x="745" y="12809"/>
                  </a:cubicBezTo>
                  <a:cubicBezTo>
                    <a:pt x="372" y="12307"/>
                    <a:pt x="0" y="12056"/>
                    <a:pt x="0" y="11553"/>
                  </a:cubicBezTo>
                  <a:cubicBezTo>
                    <a:pt x="0" y="11302"/>
                    <a:pt x="0" y="11302"/>
                    <a:pt x="0" y="11302"/>
                  </a:cubicBezTo>
                  <a:cubicBezTo>
                    <a:pt x="0" y="11051"/>
                    <a:pt x="0" y="11051"/>
                    <a:pt x="0" y="11051"/>
                  </a:cubicBezTo>
                  <a:cubicBezTo>
                    <a:pt x="745" y="9795"/>
                    <a:pt x="745" y="9795"/>
                    <a:pt x="745" y="9795"/>
                  </a:cubicBezTo>
                  <a:cubicBezTo>
                    <a:pt x="1117" y="9293"/>
                    <a:pt x="1117" y="9042"/>
                    <a:pt x="1490" y="8791"/>
                  </a:cubicBezTo>
                  <a:cubicBezTo>
                    <a:pt x="1490" y="8540"/>
                    <a:pt x="1862" y="8288"/>
                    <a:pt x="2234" y="8037"/>
                  </a:cubicBezTo>
                  <a:cubicBezTo>
                    <a:pt x="7076" y="1758"/>
                    <a:pt x="7076" y="1758"/>
                    <a:pt x="7076" y="1758"/>
                  </a:cubicBezTo>
                  <a:cubicBezTo>
                    <a:pt x="7076" y="1758"/>
                    <a:pt x="7076" y="1758"/>
                    <a:pt x="7076" y="1758"/>
                  </a:cubicBezTo>
                  <a:cubicBezTo>
                    <a:pt x="7821" y="1256"/>
                    <a:pt x="8193" y="1005"/>
                    <a:pt x="8566" y="502"/>
                  </a:cubicBezTo>
                  <a:cubicBezTo>
                    <a:pt x="9310" y="251"/>
                    <a:pt x="10055" y="0"/>
                    <a:pt x="10800" y="0"/>
                  </a:cubicBezTo>
                  <a:cubicBezTo>
                    <a:pt x="11545" y="0"/>
                    <a:pt x="12290" y="251"/>
                    <a:pt x="13034" y="502"/>
                  </a:cubicBezTo>
                  <a:cubicBezTo>
                    <a:pt x="13407" y="753"/>
                    <a:pt x="13779" y="1005"/>
                    <a:pt x="14152" y="1507"/>
                  </a:cubicBezTo>
                  <a:cubicBezTo>
                    <a:pt x="18248" y="6781"/>
                    <a:pt x="18248" y="6781"/>
                    <a:pt x="18248" y="6781"/>
                  </a:cubicBezTo>
                  <a:cubicBezTo>
                    <a:pt x="18993" y="7033"/>
                    <a:pt x="19738" y="7284"/>
                    <a:pt x="20110" y="7786"/>
                  </a:cubicBezTo>
                  <a:cubicBezTo>
                    <a:pt x="20483" y="8288"/>
                    <a:pt x="20855" y="8540"/>
                    <a:pt x="20855" y="9293"/>
                  </a:cubicBezTo>
                  <a:cubicBezTo>
                    <a:pt x="20855" y="9544"/>
                    <a:pt x="20855"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 name="Freeform 385"/>
            <p:cNvSpPr/>
            <p:nvPr/>
          </p:nvSpPr>
          <p:spPr>
            <a:xfrm>
              <a:off x="10797149" y="4166210"/>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228" y="11302"/>
                    <a:pt x="21228" y="11302"/>
                    <a:pt x="21228" y="11302"/>
                  </a:cubicBezTo>
                  <a:cubicBezTo>
                    <a:pt x="21600" y="11553"/>
                    <a:pt x="21600" y="11553"/>
                    <a:pt x="21600" y="11805"/>
                  </a:cubicBezTo>
                  <a:cubicBezTo>
                    <a:pt x="21600" y="12056"/>
                    <a:pt x="21228" y="12558"/>
                    <a:pt x="20855" y="12809"/>
                  </a:cubicBezTo>
                  <a:cubicBezTo>
                    <a:pt x="20483" y="13060"/>
                    <a:pt x="20110" y="13312"/>
                    <a:pt x="19738" y="13563"/>
                  </a:cubicBezTo>
                  <a:cubicBezTo>
                    <a:pt x="19366" y="13563"/>
                    <a:pt x="19366" y="13563"/>
                    <a:pt x="18993" y="13563"/>
                  </a:cubicBezTo>
                  <a:cubicBezTo>
                    <a:pt x="18993" y="13563"/>
                    <a:pt x="18621"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034" y="21098"/>
                    <a:pt x="13407" y="21600"/>
                  </a:cubicBezTo>
                  <a:cubicBezTo>
                    <a:pt x="8566" y="21600"/>
                    <a:pt x="8566" y="21600"/>
                    <a:pt x="8566" y="21600"/>
                  </a:cubicBezTo>
                  <a:cubicBezTo>
                    <a:pt x="8566" y="20847"/>
                    <a:pt x="8566" y="20847"/>
                    <a:pt x="8566" y="20847"/>
                  </a:cubicBezTo>
                  <a:cubicBezTo>
                    <a:pt x="8566" y="20595"/>
                    <a:pt x="8938" y="20093"/>
                    <a:pt x="8938" y="19591"/>
                  </a:cubicBezTo>
                  <a:cubicBezTo>
                    <a:pt x="8938" y="18837"/>
                    <a:pt x="8938" y="18084"/>
                    <a:pt x="8938" y="17330"/>
                  </a:cubicBezTo>
                  <a:cubicBezTo>
                    <a:pt x="8938" y="13814"/>
                    <a:pt x="8938" y="13814"/>
                    <a:pt x="8938" y="13814"/>
                  </a:cubicBezTo>
                  <a:cubicBezTo>
                    <a:pt x="8566" y="14065"/>
                    <a:pt x="8193" y="14316"/>
                    <a:pt x="7448" y="14316"/>
                  </a:cubicBezTo>
                  <a:cubicBezTo>
                    <a:pt x="7076" y="14316"/>
                    <a:pt x="7076" y="14065"/>
                    <a:pt x="6703" y="14065"/>
                  </a:cubicBezTo>
                  <a:cubicBezTo>
                    <a:pt x="6331" y="14065"/>
                    <a:pt x="6331" y="13814"/>
                    <a:pt x="5959" y="13563"/>
                  </a:cubicBezTo>
                  <a:cubicBezTo>
                    <a:pt x="2234" y="13563"/>
                    <a:pt x="2234" y="13563"/>
                    <a:pt x="2234" y="13563"/>
                  </a:cubicBezTo>
                  <a:cubicBezTo>
                    <a:pt x="1490" y="13312"/>
                    <a:pt x="1117" y="13060"/>
                    <a:pt x="745" y="12809"/>
                  </a:cubicBezTo>
                  <a:cubicBezTo>
                    <a:pt x="0" y="12307"/>
                    <a:pt x="0" y="12056"/>
                    <a:pt x="0" y="11553"/>
                  </a:cubicBezTo>
                  <a:cubicBezTo>
                    <a:pt x="0" y="11302"/>
                    <a:pt x="0" y="11302"/>
                    <a:pt x="0" y="11302"/>
                  </a:cubicBezTo>
                  <a:cubicBezTo>
                    <a:pt x="0" y="11051"/>
                    <a:pt x="0" y="11051"/>
                    <a:pt x="0" y="11051"/>
                  </a:cubicBezTo>
                  <a:cubicBezTo>
                    <a:pt x="745" y="9795"/>
                    <a:pt x="745" y="9795"/>
                    <a:pt x="745" y="9795"/>
                  </a:cubicBezTo>
                  <a:cubicBezTo>
                    <a:pt x="745" y="9293"/>
                    <a:pt x="1117" y="9042"/>
                    <a:pt x="1117" y="8791"/>
                  </a:cubicBezTo>
                  <a:cubicBezTo>
                    <a:pt x="1490" y="8540"/>
                    <a:pt x="1862" y="8288"/>
                    <a:pt x="2234" y="8037"/>
                  </a:cubicBezTo>
                  <a:cubicBezTo>
                    <a:pt x="7076" y="1758"/>
                    <a:pt x="7076" y="1758"/>
                    <a:pt x="7076" y="1758"/>
                  </a:cubicBezTo>
                  <a:cubicBezTo>
                    <a:pt x="7076" y="1758"/>
                    <a:pt x="7076" y="1758"/>
                    <a:pt x="7076" y="1758"/>
                  </a:cubicBezTo>
                  <a:cubicBezTo>
                    <a:pt x="7448" y="1256"/>
                    <a:pt x="8193" y="1005"/>
                    <a:pt x="8566" y="502"/>
                  </a:cubicBezTo>
                  <a:cubicBezTo>
                    <a:pt x="9310" y="251"/>
                    <a:pt x="9683" y="0"/>
                    <a:pt x="10800" y="0"/>
                  </a:cubicBezTo>
                  <a:cubicBezTo>
                    <a:pt x="11545" y="0"/>
                    <a:pt x="12290" y="251"/>
                    <a:pt x="12662" y="502"/>
                  </a:cubicBezTo>
                  <a:cubicBezTo>
                    <a:pt x="13407" y="753"/>
                    <a:pt x="13779" y="1005"/>
                    <a:pt x="14152" y="1507"/>
                  </a:cubicBezTo>
                  <a:cubicBezTo>
                    <a:pt x="18248" y="6781"/>
                    <a:pt x="18248" y="6781"/>
                    <a:pt x="18248" y="6781"/>
                  </a:cubicBezTo>
                  <a:cubicBezTo>
                    <a:pt x="18993" y="7033"/>
                    <a:pt x="19366" y="7284"/>
                    <a:pt x="20110" y="7786"/>
                  </a:cubicBezTo>
                  <a:cubicBezTo>
                    <a:pt x="20483" y="8288"/>
                    <a:pt x="20855" y="8540"/>
                    <a:pt x="20855" y="9293"/>
                  </a:cubicBezTo>
                  <a:cubicBezTo>
                    <a:pt x="20855" y="9544"/>
                    <a:pt x="20483"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 name="Freeform 386"/>
            <p:cNvSpPr/>
            <p:nvPr/>
          </p:nvSpPr>
          <p:spPr>
            <a:xfrm>
              <a:off x="10584621" y="4166210"/>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600" y="11051"/>
                  </a:cubicBezTo>
                  <a:cubicBezTo>
                    <a:pt x="21600" y="11302"/>
                    <a:pt x="21600" y="11302"/>
                    <a:pt x="21600" y="11302"/>
                  </a:cubicBezTo>
                  <a:cubicBezTo>
                    <a:pt x="21600" y="11553"/>
                    <a:pt x="21600" y="11553"/>
                    <a:pt x="21600" y="11805"/>
                  </a:cubicBezTo>
                  <a:cubicBezTo>
                    <a:pt x="21600" y="12056"/>
                    <a:pt x="21600" y="12558"/>
                    <a:pt x="21228" y="12809"/>
                  </a:cubicBezTo>
                  <a:cubicBezTo>
                    <a:pt x="20855" y="13060"/>
                    <a:pt x="20483" y="13312"/>
                    <a:pt x="20110" y="13563"/>
                  </a:cubicBezTo>
                  <a:cubicBezTo>
                    <a:pt x="19738" y="13563"/>
                    <a:pt x="19366" y="13563"/>
                    <a:pt x="19366" y="13563"/>
                  </a:cubicBezTo>
                  <a:cubicBezTo>
                    <a:pt x="18993" y="13563"/>
                    <a:pt x="18993" y="13563"/>
                    <a:pt x="18621" y="13563"/>
                  </a:cubicBezTo>
                  <a:cubicBezTo>
                    <a:pt x="18248" y="13563"/>
                    <a:pt x="18248" y="13563"/>
                    <a:pt x="18248" y="13563"/>
                  </a:cubicBezTo>
                  <a:cubicBezTo>
                    <a:pt x="13034" y="13563"/>
                    <a:pt x="13034" y="13563"/>
                    <a:pt x="13034" y="13563"/>
                  </a:cubicBezTo>
                  <a:cubicBezTo>
                    <a:pt x="13034" y="17079"/>
                    <a:pt x="13034" y="17079"/>
                    <a:pt x="13034" y="17079"/>
                  </a:cubicBezTo>
                  <a:cubicBezTo>
                    <a:pt x="13034" y="17581"/>
                    <a:pt x="13034" y="18084"/>
                    <a:pt x="13034" y="18837"/>
                  </a:cubicBezTo>
                  <a:cubicBezTo>
                    <a:pt x="13407" y="19340"/>
                    <a:pt x="13407" y="19842"/>
                    <a:pt x="13407" y="20093"/>
                  </a:cubicBezTo>
                  <a:cubicBezTo>
                    <a:pt x="13407" y="20595"/>
                    <a:pt x="13407" y="21098"/>
                    <a:pt x="13407" y="21600"/>
                  </a:cubicBezTo>
                  <a:cubicBezTo>
                    <a:pt x="8938" y="21600"/>
                    <a:pt x="8938" y="21600"/>
                    <a:pt x="8938"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703" y="14065"/>
                    <a:pt x="6331" y="13814"/>
                    <a:pt x="6331" y="13563"/>
                  </a:cubicBezTo>
                  <a:cubicBezTo>
                    <a:pt x="2607" y="13563"/>
                    <a:pt x="2607" y="13563"/>
                    <a:pt x="2607" y="13563"/>
                  </a:cubicBezTo>
                  <a:cubicBezTo>
                    <a:pt x="1862" y="13312"/>
                    <a:pt x="1490" y="13060"/>
                    <a:pt x="745" y="12809"/>
                  </a:cubicBezTo>
                  <a:cubicBezTo>
                    <a:pt x="372" y="12307"/>
                    <a:pt x="0" y="12056"/>
                    <a:pt x="0" y="11553"/>
                  </a:cubicBezTo>
                  <a:cubicBezTo>
                    <a:pt x="0" y="11302"/>
                    <a:pt x="0" y="11302"/>
                    <a:pt x="0" y="11302"/>
                  </a:cubicBezTo>
                  <a:cubicBezTo>
                    <a:pt x="372" y="11051"/>
                    <a:pt x="372" y="11051"/>
                    <a:pt x="372" y="11051"/>
                  </a:cubicBezTo>
                  <a:cubicBezTo>
                    <a:pt x="1117" y="9795"/>
                    <a:pt x="1117" y="9795"/>
                    <a:pt x="1117" y="9795"/>
                  </a:cubicBezTo>
                  <a:cubicBezTo>
                    <a:pt x="1117" y="9293"/>
                    <a:pt x="1117" y="9042"/>
                    <a:pt x="1490" y="8791"/>
                  </a:cubicBezTo>
                  <a:cubicBezTo>
                    <a:pt x="1862" y="8540"/>
                    <a:pt x="1862" y="8288"/>
                    <a:pt x="2234" y="8037"/>
                  </a:cubicBezTo>
                  <a:cubicBezTo>
                    <a:pt x="7448" y="1758"/>
                    <a:pt x="7448" y="1758"/>
                    <a:pt x="7448" y="1758"/>
                  </a:cubicBezTo>
                  <a:cubicBezTo>
                    <a:pt x="7448" y="1758"/>
                    <a:pt x="7448" y="1758"/>
                    <a:pt x="7448" y="1758"/>
                  </a:cubicBezTo>
                  <a:cubicBezTo>
                    <a:pt x="7821" y="1256"/>
                    <a:pt x="8193" y="1005"/>
                    <a:pt x="8938" y="502"/>
                  </a:cubicBezTo>
                  <a:cubicBezTo>
                    <a:pt x="9310" y="251"/>
                    <a:pt x="10055" y="0"/>
                    <a:pt x="10800" y="0"/>
                  </a:cubicBezTo>
                  <a:cubicBezTo>
                    <a:pt x="11917" y="0"/>
                    <a:pt x="12290" y="251"/>
                    <a:pt x="13034" y="502"/>
                  </a:cubicBezTo>
                  <a:cubicBezTo>
                    <a:pt x="13779" y="753"/>
                    <a:pt x="14152" y="1005"/>
                    <a:pt x="14524" y="1507"/>
                  </a:cubicBezTo>
                  <a:cubicBezTo>
                    <a:pt x="18248" y="6781"/>
                    <a:pt x="18248" y="6781"/>
                    <a:pt x="18248" y="6781"/>
                  </a:cubicBezTo>
                  <a:cubicBezTo>
                    <a:pt x="18993" y="7033"/>
                    <a:pt x="19738" y="7284"/>
                    <a:pt x="20110" y="7786"/>
                  </a:cubicBezTo>
                  <a:cubicBezTo>
                    <a:pt x="20855" y="8288"/>
                    <a:pt x="20855" y="8540"/>
                    <a:pt x="20855" y="9293"/>
                  </a:cubicBezTo>
                  <a:cubicBezTo>
                    <a:pt x="20855" y="9544"/>
                    <a:pt x="20855" y="9795"/>
                    <a:pt x="20855"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 name="Freeform 387"/>
            <p:cNvSpPr/>
            <p:nvPr/>
          </p:nvSpPr>
          <p:spPr>
            <a:xfrm>
              <a:off x="10376178" y="4166210"/>
              <a:ext cx="180649" cy="313172"/>
            </a:xfrm>
            <a:custGeom>
              <a:avLst/>
              <a:gdLst/>
              <a:ahLst/>
              <a:cxnLst>
                <a:cxn ang="0">
                  <a:pos x="wd2" y="hd2"/>
                </a:cxn>
                <a:cxn ang="5400000">
                  <a:pos x="wd2" y="hd2"/>
                </a:cxn>
                <a:cxn ang="10800000">
                  <a:pos x="wd2" y="hd2"/>
                </a:cxn>
                <a:cxn ang="16200000">
                  <a:pos x="wd2" y="hd2"/>
                </a:cxn>
              </a:cxnLst>
              <a:rect l="0" t="0" r="r" b="b"/>
              <a:pathLst>
                <a:path w="21600" h="21600" extrusionOk="0">
                  <a:moveTo>
                    <a:pt x="21228" y="10800"/>
                  </a:moveTo>
                  <a:cubicBezTo>
                    <a:pt x="21228" y="10800"/>
                    <a:pt x="21228" y="11051"/>
                    <a:pt x="21228" y="11051"/>
                  </a:cubicBezTo>
                  <a:cubicBezTo>
                    <a:pt x="21600" y="11302"/>
                    <a:pt x="21600" y="11302"/>
                    <a:pt x="21600" y="11302"/>
                  </a:cubicBezTo>
                  <a:cubicBezTo>
                    <a:pt x="21600" y="11553"/>
                    <a:pt x="21600" y="11553"/>
                    <a:pt x="21600" y="11805"/>
                  </a:cubicBezTo>
                  <a:cubicBezTo>
                    <a:pt x="21600" y="12056"/>
                    <a:pt x="21228" y="12558"/>
                    <a:pt x="21228" y="12809"/>
                  </a:cubicBezTo>
                  <a:cubicBezTo>
                    <a:pt x="20855" y="13060"/>
                    <a:pt x="20483" y="13312"/>
                    <a:pt x="19738" y="13563"/>
                  </a:cubicBezTo>
                  <a:cubicBezTo>
                    <a:pt x="19738" y="13563"/>
                    <a:pt x="19366" y="13563"/>
                    <a:pt x="19366" y="13563"/>
                  </a:cubicBezTo>
                  <a:cubicBezTo>
                    <a:pt x="18993" y="13563"/>
                    <a:pt x="18993" y="13563"/>
                    <a:pt x="18621" y="13563"/>
                  </a:cubicBezTo>
                  <a:cubicBezTo>
                    <a:pt x="17876" y="13563"/>
                    <a:pt x="17876" y="13563"/>
                    <a:pt x="17876" y="13563"/>
                  </a:cubicBezTo>
                  <a:cubicBezTo>
                    <a:pt x="13034" y="13563"/>
                    <a:pt x="13034" y="13563"/>
                    <a:pt x="13034" y="13563"/>
                  </a:cubicBezTo>
                  <a:cubicBezTo>
                    <a:pt x="13034" y="17079"/>
                    <a:pt x="13034" y="17079"/>
                    <a:pt x="13034" y="17079"/>
                  </a:cubicBezTo>
                  <a:cubicBezTo>
                    <a:pt x="13034" y="17581"/>
                    <a:pt x="13034" y="18084"/>
                    <a:pt x="13034" y="18837"/>
                  </a:cubicBezTo>
                  <a:cubicBezTo>
                    <a:pt x="13034" y="19340"/>
                    <a:pt x="13034" y="19842"/>
                    <a:pt x="13034" y="20093"/>
                  </a:cubicBezTo>
                  <a:cubicBezTo>
                    <a:pt x="13034" y="20595"/>
                    <a:pt x="13407" y="21098"/>
                    <a:pt x="13407" y="21600"/>
                  </a:cubicBezTo>
                  <a:cubicBezTo>
                    <a:pt x="8566" y="21600"/>
                    <a:pt x="8566" y="21600"/>
                    <a:pt x="8566" y="21600"/>
                  </a:cubicBezTo>
                  <a:cubicBezTo>
                    <a:pt x="8938" y="20847"/>
                    <a:pt x="8938" y="20847"/>
                    <a:pt x="8938" y="20847"/>
                  </a:cubicBezTo>
                  <a:cubicBezTo>
                    <a:pt x="8938" y="20595"/>
                    <a:pt x="8938" y="20093"/>
                    <a:pt x="8938" y="19591"/>
                  </a:cubicBezTo>
                  <a:cubicBezTo>
                    <a:pt x="8938" y="18837"/>
                    <a:pt x="8938" y="18084"/>
                    <a:pt x="8938" y="17330"/>
                  </a:cubicBezTo>
                  <a:cubicBezTo>
                    <a:pt x="8938" y="13814"/>
                    <a:pt x="8938" y="13814"/>
                    <a:pt x="8938" y="13814"/>
                  </a:cubicBezTo>
                  <a:cubicBezTo>
                    <a:pt x="8566" y="14065"/>
                    <a:pt x="8193" y="14316"/>
                    <a:pt x="7821" y="14316"/>
                  </a:cubicBezTo>
                  <a:cubicBezTo>
                    <a:pt x="7448" y="14316"/>
                    <a:pt x="7076" y="14065"/>
                    <a:pt x="6703" y="14065"/>
                  </a:cubicBezTo>
                  <a:cubicBezTo>
                    <a:pt x="6331" y="14065"/>
                    <a:pt x="6331" y="13814"/>
                    <a:pt x="5959" y="13563"/>
                  </a:cubicBezTo>
                  <a:cubicBezTo>
                    <a:pt x="2607" y="13563"/>
                    <a:pt x="2607" y="13563"/>
                    <a:pt x="2607" y="13563"/>
                  </a:cubicBezTo>
                  <a:cubicBezTo>
                    <a:pt x="1862" y="13312"/>
                    <a:pt x="1117" y="13060"/>
                    <a:pt x="745" y="12809"/>
                  </a:cubicBezTo>
                  <a:cubicBezTo>
                    <a:pt x="372" y="12307"/>
                    <a:pt x="0" y="12056"/>
                    <a:pt x="0" y="11553"/>
                  </a:cubicBezTo>
                  <a:cubicBezTo>
                    <a:pt x="0" y="11302"/>
                    <a:pt x="0" y="11302"/>
                    <a:pt x="0" y="11302"/>
                  </a:cubicBezTo>
                  <a:cubicBezTo>
                    <a:pt x="0" y="11051"/>
                    <a:pt x="0" y="11051"/>
                    <a:pt x="0" y="11051"/>
                  </a:cubicBezTo>
                  <a:cubicBezTo>
                    <a:pt x="745" y="9795"/>
                    <a:pt x="745" y="9795"/>
                    <a:pt x="745" y="9795"/>
                  </a:cubicBezTo>
                  <a:cubicBezTo>
                    <a:pt x="1117" y="9293"/>
                    <a:pt x="1117" y="9042"/>
                    <a:pt x="1490" y="8791"/>
                  </a:cubicBezTo>
                  <a:cubicBezTo>
                    <a:pt x="1490" y="8540"/>
                    <a:pt x="1862" y="8288"/>
                    <a:pt x="2234" y="8037"/>
                  </a:cubicBezTo>
                  <a:cubicBezTo>
                    <a:pt x="7076" y="1758"/>
                    <a:pt x="7076" y="1758"/>
                    <a:pt x="7076" y="1758"/>
                  </a:cubicBezTo>
                  <a:cubicBezTo>
                    <a:pt x="7076" y="1758"/>
                    <a:pt x="7076" y="1758"/>
                    <a:pt x="7076" y="1758"/>
                  </a:cubicBezTo>
                  <a:cubicBezTo>
                    <a:pt x="7821" y="1256"/>
                    <a:pt x="8193" y="1005"/>
                    <a:pt x="8566" y="502"/>
                  </a:cubicBezTo>
                  <a:cubicBezTo>
                    <a:pt x="9310" y="251"/>
                    <a:pt x="10055" y="0"/>
                    <a:pt x="10800" y="0"/>
                  </a:cubicBezTo>
                  <a:cubicBezTo>
                    <a:pt x="11545" y="0"/>
                    <a:pt x="12290" y="251"/>
                    <a:pt x="13034" y="502"/>
                  </a:cubicBezTo>
                  <a:cubicBezTo>
                    <a:pt x="13407" y="753"/>
                    <a:pt x="13779" y="1005"/>
                    <a:pt x="14152" y="1507"/>
                  </a:cubicBezTo>
                  <a:cubicBezTo>
                    <a:pt x="18248" y="6781"/>
                    <a:pt x="18248" y="6781"/>
                    <a:pt x="18248" y="6781"/>
                  </a:cubicBezTo>
                  <a:cubicBezTo>
                    <a:pt x="18993" y="7033"/>
                    <a:pt x="19738" y="7284"/>
                    <a:pt x="20110" y="7786"/>
                  </a:cubicBezTo>
                  <a:cubicBezTo>
                    <a:pt x="20483" y="8288"/>
                    <a:pt x="20855" y="8540"/>
                    <a:pt x="20855" y="9293"/>
                  </a:cubicBezTo>
                  <a:cubicBezTo>
                    <a:pt x="20855" y="9544"/>
                    <a:pt x="20855" y="9795"/>
                    <a:pt x="20483" y="10047"/>
                  </a:cubicBezTo>
                  <a:cubicBezTo>
                    <a:pt x="21228" y="10800"/>
                    <a:pt x="21228" y="10800"/>
                    <a:pt x="21228" y="10800"/>
                  </a:cubicBezTo>
                  <a:close/>
                </a:path>
              </a:pathLst>
            </a:custGeom>
            <a:gradFill>
              <a:gsLst>
                <a:gs pos="0">
                  <a:srgbClr val="58BFC7">
                    <a:alpha val="60000"/>
                  </a:srgbClr>
                </a:gs>
                <a:gs pos="100000">
                  <a:srgbClr val="407C83">
                    <a:alpha val="72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2" name="Freeform 388"/>
            <p:cNvSpPr/>
            <p:nvPr/>
          </p:nvSpPr>
          <p:spPr>
            <a:xfrm>
              <a:off x="10321409" y="2457131"/>
              <a:ext cx="1152559" cy="1350078"/>
            </a:xfrm>
            <a:custGeom>
              <a:avLst/>
              <a:gdLst/>
              <a:ahLst/>
              <a:cxnLst>
                <a:cxn ang="0">
                  <a:pos x="wd2" y="hd2"/>
                </a:cxn>
                <a:cxn ang="5400000">
                  <a:pos x="wd2" y="hd2"/>
                </a:cxn>
                <a:cxn ang="10800000">
                  <a:pos x="wd2" y="hd2"/>
                </a:cxn>
                <a:cxn ang="16200000">
                  <a:pos x="wd2" y="hd2"/>
                </a:cxn>
              </a:cxnLst>
              <a:rect l="0" t="0" r="r" b="b"/>
              <a:pathLst>
                <a:path w="21600" h="21600" extrusionOk="0">
                  <a:moveTo>
                    <a:pt x="10049" y="810"/>
                  </a:moveTo>
                  <a:lnTo>
                    <a:pt x="11689" y="810"/>
                  </a:lnTo>
                  <a:lnTo>
                    <a:pt x="11689" y="0"/>
                  </a:lnTo>
                  <a:lnTo>
                    <a:pt x="17050" y="0"/>
                  </a:lnTo>
                  <a:lnTo>
                    <a:pt x="17050" y="810"/>
                  </a:lnTo>
                  <a:lnTo>
                    <a:pt x="18751" y="810"/>
                  </a:lnTo>
                  <a:lnTo>
                    <a:pt x="18751" y="18453"/>
                  </a:lnTo>
                  <a:lnTo>
                    <a:pt x="21600" y="18453"/>
                  </a:lnTo>
                  <a:lnTo>
                    <a:pt x="21600" y="21600"/>
                  </a:lnTo>
                  <a:lnTo>
                    <a:pt x="0" y="21600"/>
                  </a:lnTo>
                  <a:lnTo>
                    <a:pt x="0" y="18453"/>
                  </a:lnTo>
                  <a:lnTo>
                    <a:pt x="1057" y="18453"/>
                  </a:lnTo>
                  <a:lnTo>
                    <a:pt x="1057" y="8157"/>
                  </a:lnTo>
                  <a:lnTo>
                    <a:pt x="2574" y="8157"/>
                  </a:lnTo>
                  <a:lnTo>
                    <a:pt x="2574" y="6523"/>
                  </a:lnTo>
                  <a:lnTo>
                    <a:pt x="5959" y="6523"/>
                  </a:lnTo>
                  <a:lnTo>
                    <a:pt x="5959" y="5530"/>
                  </a:lnTo>
                  <a:lnTo>
                    <a:pt x="6786" y="5530"/>
                  </a:lnTo>
                  <a:lnTo>
                    <a:pt x="6786" y="6523"/>
                  </a:lnTo>
                  <a:lnTo>
                    <a:pt x="8012" y="6523"/>
                  </a:lnTo>
                  <a:lnTo>
                    <a:pt x="8012" y="8157"/>
                  </a:lnTo>
                  <a:lnTo>
                    <a:pt x="9529" y="8157"/>
                  </a:lnTo>
                  <a:lnTo>
                    <a:pt x="9529" y="18453"/>
                  </a:lnTo>
                  <a:lnTo>
                    <a:pt x="10049" y="18453"/>
                  </a:lnTo>
                  <a:lnTo>
                    <a:pt x="10049" y="810"/>
                  </a:lnTo>
                  <a:close/>
                  <a:moveTo>
                    <a:pt x="1700" y="16544"/>
                  </a:moveTo>
                  <a:lnTo>
                    <a:pt x="3217" y="16544"/>
                  </a:lnTo>
                  <a:lnTo>
                    <a:pt x="3217" y="17995"/>
                  </a:lnTo>
                  <a:lnTo>
                    <a:pt x="1700" y="17995"/>
                  </a:lnTo>
                  <a:lnTo>
                    <a:pt x="1700" y="16544"/>
                  </a:lnTo>
                  <a:close/>
                  <a:moveTo>
                    <a:pt x="7369" y="10540"/>
                  </a:moveTo>
                  <a:lnTo>
                    <a:pt x="8885" y="10540"/>
                  </a:lnTo>
                  <a:lnTo>
                    <a:pt x="8885" y="11992"/>
                  </a:lnTo>
                  <a:lnTo>
                    <a:pt x="7369" y="11992"/>
                  </a:lnTo>
                  <a:lnTo>
                    <a:pt x="7369" y="10540"/>
                  </a:lnTo>
                  <a:close/>
                  <a:moveTo>
                    <a:pt x="5500" y="10540"/>
                  </a:moveTo>
                  <a:lnTo>
                    <a:pt x="6955" y="10540"/>
                  </a:lnTo>
                  <a:lnTo>
                    <a:pt x="6955" y="11992"/>
                  </a:lnTo>
                  <a:lnTo>
                    <a:pt x="5500" y="11992"/>
                  </a:lnTo>
                  <a:lnTo>
                    <a:pt x="5500" y="10540"/>
                  </a:lnTo>
                  <a:close/>
                  <a:moveTo>
                    <a:pt x="3631" y="10540"/>
                  </a:moveTo>
                  <a:lnTo>
                    <a:pt x="5086" y="10540"/>
                  </a:lnTo>
                  <a:lnTo>
                    <a:pt x="5086" y="11992"/>
                  </a:lnTo>
                  <a:lnTo>
                    <a:pt x="3631" y="11992"/>
                  </a:lnTo>
                  <a:lnTo>
                    <a:pt x="3631" y="10540"/>
                  </a:lnTo>
                  <a:close/>
                  <a:moveTo>
                    <a:pt x="1700" y="10540"/>
                  </a:moveTo>
                  <a:lnTo>
                    <a:pt x="3217" y="10540"/>
                  </a:lnTo>
                  <a:lnTo>
                    <a:pt x="3217" y="11992"/>
                  </a:lnTo>
                  <a:lnTo>
                    <a:pt x="1700" y="11992"/>
                  </a:lnTo>
                  <a:lnTo>
                    <a:pt x="1700" y="10540"/>
                  </a:lnTo>
                  <a:close/>
                  <a:moveTo>
                    <a:pt x="7369" y="12526"/>
                  </a:moveTo>
                  <a:lnTo>
                    <a:pt x="8885" y="12526"/>
                  </a:lnTo>
                  <a:lnTo>
                    <a:pt x="8885" y="14038"/>
                  </a:lnTo>
                  <a:lnTo>
                    <a:pt x="7369" y="14038"/>
                  </a:lnTo>
                  <a:lnTo>
                    <a:pt x="7369" y="12526"/>
                  </a:lnTo>
                  <a:close/>
                  <a:moveTo>
                    <a:pt x="5500" y="12526"/>
                  </a:moveTo>
                  <a:lnTo>
                    <a:pt x="6955" y="12526"/>
                  </a:lnTo>
                  <a:lnTo>
                    <a:pt x="6955" y="14038"/>
                  </a:lnTo>
                  <a:lnTo>
                    <a:pt x="5500" y="14038"/>
                  </a:lnTo>
                  <a:lnTo>
                    <a:pt x="5500" y="12526"/>
                  </a:lnTo>
                  <a:close/>
                  <a:moveTo>
                    <a:pt x="3631" y="12526"/>
                  </a:moveTo>
                  <a:lnTo>
                    <a:pt x="5086" y="12526"/>
                  </a:lnTo>
                  <a:lnTo>
                    <a:pt x="5086" y="14038"/>
                  </a:lnTo>
                  <a:lnTo>
                    <a:pt x="3631" y="14038"/>
                  </a:lnTo>
                  <a:lnTo>
                    <a:pt x="3631" y="12526"/>
                  </a:lnTo>
                  <a:close/>
                  <a:moveTo>
                    <a:pt x="1700" y="12526"/>
                  </a:moveTo>
                  <a:lnTo>
                    <a:pt x="3217" y="12526"/>
                  </a:lnTo>
                  <a:lnTo>
                    <a:pt x="3217" y="14038"/>
                  </a:lnTo>
                  <a:lnTo>
                    <a:pt x="1700" y="14038"/>
                  </a:lnTo>
                  <a:lnTo>
                    <a:pt x="1700" y="12526"/>
                  </a:lnTo>
                  <a:close/>
                  <a:moveTo>
                    <a:pt x="7369" y="14558"/>
                  </a:moveTo>
                  <a:lnTo>
                    <a:pt x="8885" y="14558"/>
                  </a:lnTo>
                  <a:lnTo>
                    <a:pt x="8885" y="16009"/>
                  </a:lnTo>
                  <a:lnTo>
                    <a:pt x="7369" y="16009"/>
                  </a:lnTo>
                  <a:lnTo>
                    <a:pt x="7369" y="14558"/>
                  </a:lnTo>
                  <a:close/>
                  <a:moveTo>
                    <a:pt x="5500" y="14558"/>
                  </a:moveTo>
                  <a:lnTo>
                    <a:pt x="6955" y="14558"/>
                  </a:lnTo>
                  <a:lnTo>
                    <a:pt x="6955" y="16009"/>
                  </a:lnTo>
                  <a:lnTo>
                    <a:pt x="5500" y="16009"/>
                  </a:lnTo>
                  <a:lnTo>
                    <a:pt x="5500" y="14558"/>
                  </a:lnTo>
                  <a:close/>
                  <a:moveTo>
                    <a:pt x="3631" y="14558"/>
                  </a:moveTo>
                  <a:lnTo>
                    <a:pt x="5086" y="14558"/>
                  </a:lnTo>
                  <a:lnTo>
                    <a:pt x="5086" y="16009"/>
                  </a:lnTo>
                  <a:lnTo>
                    <a:pt x="3631" y="16009"/>
                  </a:lnTo>
                  <a:lnTo>
                    <a:pt x="3631" y="14558"/>
                  </a:lnTo>
                  <a:close/>
                  <a:moveTo>
                    <a:pt x="1700" y="14558"/>
                  </a:moveTo>
                  <a:lnTo>
                    <a:pt x="3217" y="14558"/>
                  </a:lnTo>
                  <a:lnTo>
                    <a:pt x="3217" y="16009"/>
                  </a:lnTo>
                  <a:lnTo>
                    <a:pt x="1700" y="16009"/>
                  </a:lnTo>
                  <a:lnTo>
                    <a:pt x="1700" y="14558"/>
                  </a:lnTo>
                  <a:close/>
                  <a:moveTo>
                    <a:pt x="7369" y="16544"/>
                  </a:moveTo>
                  <a:lnTo>
                    <a:pt x="8885" y="16544"/>
                  </a:lnTo>
                  <a:lnTo>
                    <a:pt x="8885" y="17995"/>
                  </a:lnTo>
                  <a:lnTo>
                    <a:pt x="7369" y="17995"/>
                  </a:lnTo>
                  <a:lnTo>
                    <a:pt x="7369" y="16544"/>
                  </a:lnTo>
                  <a:close/>
                  <a:moveTo>
                    <a:pt x="5500" y="16544"/>
                  </a:moveTo>
                  <a:lnTo>
                    <a:pt x="6955" y="16544"/>
                  </a:lnTo>
                  <a:lnTo>
                    <a:pt x="6955" y="17995"/>
                  </a:lnTo>
                  <a:lnTo>
                    <a:pt x="5500" y="17995"/>
                  </a:lnTo>
                  <a:lnTo>
                    <a:pt x="5500" y="16544"/>
                  </a:lnTo>
                  <a:close/>
                  <a:moveTo>
                    <a:pt x="3631" y="16544"/>
                  </a:moveTo>
                  <a:lnTo>
                    <a:pt x="5086" y="16544"/>
                  </a:lnTo>
                  <a:lnTo>
                    <a:pt x="5086" y="17995"/>
                  </a:lnTo>
                  <a:lnTo>
                    <a:pt x="3631" y="17995"/>
                  </a:lnTo>
                  <a:lnTo>
                    <a:pt x="3631" y="16544"/>
                  </a:lnTo>
                  <a:close/>
                  <a:moveTo>
                    <a:pt x="10800" y="2566"/>
                  </a:moveTo>
                  <a:lnTo>
                    <a:pt x="12271" y="2566"/>
                  </a:lnTo>
                  <a:lnTo>
                    <a:pt x="12271" y="4018"/>
                  </a:lnTo>
                  <a:lnTo>
                    <a:pt x="10800" y="4018"/>
                  </a:lnTo>
                  <a:lnTo>
                    <a:pt x="10800" y="2566"/>
                  </a:lnTo>
                  <a:close/>
                  <a:moveTo>
                    <a:pt x="10800" y="16544"/>
                  </a:moveTo>
                  <a:lnTo>
                    <a:pt x="12271" y="16544"/>
                  </a:lnTo>
                  <a:lnTo>
                    <a:pt x="12271" y="17995"/>
                  </a:lnTo>
                  <a:lnTo>
                    <a:pt x="10800" y="17995"/>
                  </a:lnTo>
                  <a:lnTo>
                    <a:pt x="10800" y="16544"/>
                  </a:lnTo>
                  <a:close/>
                  <a:moveTo>
                    <a:pt x="12669" y="16544"/>
                  </a:moveTo>
                  <a:lnTo>
                    <a:pt x="14201" y="16544"/>
                  </a:lnTo>
                  <a:lnTo>
                    <a:pt x="14201" y="17995"/>
                  </a:lnTo>
                  <a:lnTo>
                    <a:pt x="12669" y="17995"/>
                  </a:lnTo>
                  <a:lnTo>
                    <a:pt x="12669" y="16544"/>
                  </a:lnTo>
                  <a:close/>
                  <a:moveTo>
                    <a:pt x="14599" y="16544"/>
                  </a:moveTo>
                  <a:lnTo>
                    <a:pt x="16054" y="16544"/>
                  </a:lnTo>
                  <a:lnTo>
                    <a:pt x="16054" y="17995"/>
                  </a:lnTo>
                  <a:lnTo>
                    <a:pt x="14599" y="17995"/>
                  </a:lnTo>
                  <a:lnTo>
                    <a:pt x="14599" y="16544"/>
                  </a:lnTo>
                  <a:close/>
                  <a:moveTo>
                    <a:pt x="16468" y="16544"/>
                  </a:moveTo>
                  <a:lnTo>
                    <a:pt x="17923" y="16544"/>
                  </a:lnTo>
                  <a:lnTo>
                    <a:pt x="17923" y="17995"/>
                  </a:lnTo>
                  <a:lnTo>
                    <a:pt x="16468" y="17995"/>
                  </a:lnTo>
                  <a:lnTo>
                    <a:pt x="16468" y="16544"/>
                  </a:lnTo>
                  <a:close/>
                  <a:moveTo>
                    <a:pt x="10800" y="14558"/>
                  </a:moveTo>
                  <a:lnTo>
                    <a:pt x="12271" y="14558"/>
                  </a:lnTo>
                  <a:lnTo>
                    <a:pt x="12271" y="16009"/>
                  </a:lnTo>
                  <a:lnTo>
                    <a:pt x="10800" y="16009"/>
                  </a:lnTo>
                  <a:lnTo>
                    <a:pt x="10800" y="14558"/>
                  </a:lnTo>
                  <a:close/>
                  <a:moveTo>
                    <a:pt x="12669" y="14558"/>
                  </a:moveTo>
                  <a:lnTo>
                    <a:pt x="14201" y="14558"/>
                  </a:lnTo>
                  <a:lnTo>
                    <a:pt x="14201" y="16009"/>
                  </a:lnTo>
                  <a:lnTo>
                    <a:pt x="12669" y="16009"/>
                  </a:lnTo>
                  <a:lnTo>
                    <a:pt x="12669" y="14558"/>
                  </a:lnTo>
                  <a:close/>
                  <a:moveTo>
                    <a:pt x="14599" y="14558"/>
                  </a:moveTo>
                  <a:lnTo>
                    <a:pt x="16054" y="14558"/>
                  </a:lnTo>
                  <a:lnTo>
                    <a:pt x="16054" y="16009"/>
                  </a:lnTo>
                  <a:lnTo>
                    <a:pt x="14599" y="16009"/>
                  </a:lnTo>
                  <a:lnTo>
                    <a:pt x="14599" y="14558"/>
                  </a:lnTo>
                  <a:close/>
                  <a:moveTo>
                    <a:pt x="16468" y="14558"/>
                  </a:moveTo>
                  <a:lnTo>
                    <a:pt x="17923" y="14558"/>
                  </a:lnTo>
                  <a:lnTo>
                    <a:pt x="17923" y="16009"/>
                  </a:lnTo>
                  <a:lnTo>
                    <a:pt x="16468" y="16009"/>
                  </a:lnTo>
                  <a:lnTo>
                    <a:pt x="16468" y="14558"/>
                  </a:lnTo>
                  <a:close/>
                  <a:moveTo>
                    <a:pt x="10800" y="12526"/>
                  </a:moveTo>
                  <a:lnTo>
                    <a:pt x="12271" y="12526"/>
                  </a:lnTo>
                  <a:lnTo>
                    <a:pt x="12271" y="14038"/>
                  </a:lnTo>
                  <a:lnTo>
                    <a:pt x="10800" y="14038"/>
                  </a:lnTo>
                  <a:lnTo>
                    <a:pt x="10800" y="12526"/>
                  </a:lnTo>
                  <a:close/>
                  <a:moveTo>
                    <a:pt x="12669" y="12526"/>
                  </a:moveTo>
                  <a:lnTo>
                    <a:pt x="14201" y="12526"/>
                  </a:lnTo>
                  <a:lnTo>
                    <a:pt x="14201" y="14038"/>
                  </a:lnTo>
                  <a:lnTo>
                    <a:pt x="12669" y="14038"/>
                  </a:lnTo>
                  <a:lnTo>
                    <a:pt x="12669" y="12526"/>
                  </a:lnTo>
                  <a:close/>
                  <a:moveTo>
                    <a:pt x="14599" y="12526"/>
                  </a:moveTo>
                  <a:lnTo>
                    <a:pt x="16054" y="12526"/>
                  </a:lnTo>
                  <a:lnTo>
                    <a:pt x="16054" y="14038"/>
                  </a:lnTo>
                  <a:lnTo>
                    <a:pt x="14599" y="14038"/>
                  </a:lnTo>
                  <a:lnTo>
                    <a:pt x="14599" y="12526"/>
                  </a:lnTo>
                  <a:close/>
                  <a:moveTo>
                    <a:pt x="16468" y="12526"/>
                  </a:moveTo>
                  <a:lnTo>
                    <a:pt x="17923" y="12526"/>
                  </a:lnTo>
                  <a:lnTo>
                    <a:pt x="17923" y="14038"/>
                  </a:lnTo>
                  <a:lnTo>
                    <a:pt x="16468" y="14038"/>
                  </a:lnTo>
                  <a:lnTo>
                    <a:pt x="16468" y="12526"/>
                  </a:lnTo>
                  <a:close/>
                  <a:moveTo>
                    <a:pt x="10800" y="10540"/>
                  </a:moveTo>
                  <a:lnTo>
                    <a:pt x="12271" y="10540"/>
                  </a:lnTo>
                  <a:lnTo>
                    <a:pt x="12271" y="11992"/>
                  </a:lnTo>
                  <a:lnTo>
                    <a:pt x="10800" y="11992"/>
                  </a:lnTo>
                  <a:lnTo>
                    <a:pt x="10800" y="10540"/>
                  </a:lnTo>
                  <a:close/>
                  <a:moveTo>
                    <a:pt x="12669" y="10540"/>
                  </a:moveTo>
                  <a:lnTo>
                    <a:pt x="14201" y="10540"/>
                  </a:lnTo>
                  <a:lnTo>
                    <a:pt x="14201" y="11992"/>
                  </a:lnTo>
                  <a:lnTo>
                    <a:pt x="12669" y="11992"/>
                  </a:lnTo>
                  <a:lnTo>
                    <a:pt x="12669" y="10540"/>
                  </a:lnTo>
                  <a:close/>
                  <a:moveTo>
                    <a:pt x="14599" y="10540"/>
                  </a:moveTo>
                  <a:lnTo>
                    <a:pt x="16054" y="10540"/>
                  </a:lnTo>
                  <a:lnTo>
                    <a:pt x="16054" y="11992"/>
                  </a:lnTo>
                  <a:lnTo>
                    <a:pt x="14599" y="11992"/>
                  </a:lnTo>
                  <a:lnTo>
                    <a:pt x="14599" y="10540"/>
                  </a:lnTo>
                  <a:close/>
                  <a:moveTo>
                    <a:pt x="16468" y="10540"/>
                  </a:moveTo>
                  <a:lnTo>
                    <a:pt x="17923" y="10540"/>
                  </a:lnTo>
                  <a:lnTo>
                    <a:pt x="17923" y="11992"/>
                  </a:lnTo>
                  <a:lnTo>
                    <a:pt x="16468" y="11992"/>
                  </a:lnTo>
                  <a:lnTo>
                    <a:pt x="16468" y="10540"/>
                  </a:lnTo>
                  <a:close/>
                  <a:moveTo>
                    <a:pt x="10800" y="8554"/>
                  </a:moveTo>
                  <a:lnTo>
                    <a:pt x="12271" y="8554"/>
                  </a:lnTo>
                  <a:lnTo>
                    <a:pt x="12271" y="10021"/>
                  </a:lnTo>
                  <a:lnTo>
                    <a:pt x="10800" y="10021"/>
                  </a:lnTo>
                  <a:lnTo>
                    <a:pt x="10800" y="8554"/>
                  </a:lnTo>
                  <a:close/>
                  <a:moveTo>
                    <a:pt x="12669" y="8554"/>
                  </a:moveTo>
                  <a:lnTo>
                    <a:pt x="14201" y="8554"/>
                  </a:lnTo>
                  <a:lnTo>
                    <a:pt x="14201" y="10021"/>
                  </a:lnTo>
                  <a:lnTo>
                    <a:pt x="12669" y="10021"/>
                  </a:lnTo>
                  <a:lnTo>
                    <a:pt x="12669" y="8554"/>
                  </a:lnTo>
                  <a:close/>
                  <a:moveTo>
                    <a:pt x="14599" y="8554"/>
                  </a:moveTo>
                  <a:lnTo>
                    <a:pt x="16054" y="8554"/>
                  </a:lnTo>
                  <a:lnTo>
                    <a:pt x="16054" y="10021"/>
                  </a:lnTo>
                  <a:lnTo>
                    <a:pt x="14599" y="10021"/>
                  </a:lnTo>
                  <a:lnTo>
                    <a:pt x="14599" y="8554"/>
                  </a:lnTo>
                  <a:close/>
                  <a:moveTo>
                    <a:pt x="16468" y="8554"/>
                  </a:moveTo>
                  <a:lnTo>
                    <a:pt x="17923" y="8554"/>
                  </a:lnTo>
                  <a:lnTo>
                    <a:pt x="17923" y="10021"/>
                  </a:lnTo>
                  <a:lnTo>
                    <a:pt x="16468" y="10021"/>
                  </a:lnTo>
                  <a:lnTo>
                    <a:pt x="16468" y="8554"/>
                  </a:lnTo>
                  <a:close/>
                  <a:moveTo>
                    <a:pt x="10800" y="6584"/>
                  </a:moveTo>
                  <a:lnTo>
                    <a:pt x="12271" y="6584"/>
                  </a:lnTo>
                  <a:lnTo>
                    <a:pt x="12271" y="8035"/>
                  </a:lnTo>
                  <a:lnTo>
                    <a:pt x="10800" y="8035"/>
                  </a:lnTo>
                  <a:lnTo>
                    <a:pt x="10800" y="6584"/>
                  </a:lnTo>
                  <a:close/>
                  <a:moveTo>
                    <a:pt x="12669" y="6584"/>
                  </a:moveTo>
                  <a:lnTo>
                    <a:pt x="14201" y="6584"/>
                  </a:lnTo>
                  <a:lnTo>
                    <a:pt x="14201" y="8035"/>
                  </a:lnTo>
                  <a:lnTo>
                    <a:pt x="12669" y="8035"/>
                  </a:lnTo>
                  <a:lnTo>
                    <a:pt x="12669" y="6584"/>
                  </a:lnTo>
                  <a:close/>
                  <a:moveTo>
                    <a:pt x="14599" y="6584"/>
                  </a:moveTo>
                  <a:lnTo>
                    <a:pt x="16054" y="6584"/>
                  </a:lnTo>
                  <a:lnTo>
                    <a:pt x="16054" y="8035"/>
                  </a:lnTo>
                  <a:lnTo>
                    <a:pt x="14599" y="8035"/>
                  </a:lnTo>
                  <a:lnTo>
                    <a:pt x="14599" y="6584"/>
                  </a:lnTo>
                  <a:close/>
                  <a:moveTo>
                    <a:pt x="16468" y="6584"/>
                  </a:moveTo>
                  <a:lnTo>
                    <a:pt x="17923" y="6584"/>
                  </a:lnTo>
                  <a:lnTo>
                    <a:pt x="17923" y="8035"/>
                  </a:lnTo>
                  <a:lnTo>
                    <a:pt x="16468" y="8035"/>
                  </a:lnTo>
                  <a:lnTo>
                    <a:pt x="16468" y="6584"/>
                  </a:lnTo>
                  <a:close/>
                  <a:moveTo>
                    <a:pt x="10800" y="4537"/>
                  </a:moveTo>
                  <a:lnTo>
                    <a:pt x="12271" y="4537"/>
                  </a:lnTo>
                  <a:lnTo>
                    <a:pt x="12271" y="6049"/>
                  </a:lnTo>
                  <a:lnTo>
                    <a:pt x="10800" y="6049"/>
                  </a:lnTo>
                  <a:lnTo>
                    <a:pt x="10800" y="4537"/>
                  </a:lnTo>
                  <a:close/>
                  <a:moveTo>
                    <a:pt x="12669" y="4537"/>
                  </a:moveTo>
                  <a:lnTo>
                    <a:pt x="14201" y="4537"/>
                  </a:lnTo>
                  <a:lnTo>
                    <a:pt x="14201" y="6049"/>
                  </a:lnTo>
                  <a:lnTo>
                    <a:pt x="12669" y="6049"/>
                  </a:lnTo>
                  <a:lnTo>
                    <a:pt x="12669" y="4537"/>
                  </a:lnTo>
                  <a:close/>
                  <a:moveTo>
                    <a:pt x="14599" y="4537"/>
                  </a:moveTo>
                  <a:lnTo>
                    <a:pt x="16054" y="4537"/>
                  </a:lnTo>
                  <a:lnTo>
                    <a:pt x="16054" y="6049"/>
                  </a:lnTo>
                  <a:lnTo>
                    <a:pt x="14599" y="6049"/>
                  </a:lnTo>
                  <a:lnTo>
                    <a:pt x="14599" y="4537"/>
                  </a:lnTo>
                  <a:close/>
                  <a:moveTo>
                    <a:pt x="12669" y="2566"/>
                  </a:moveTo>
                  <a:lnTo>
                    <a:pt x="14201" y="2566"/>
                  </a:lnTo>
                  <a:lnTo>
                    <a:pt x="14201" y="4018"/>
                  </a:lnTo>
                  <a:lnTo>
                    <a:pt x="12669" y="4018"/>
                  </a:lnTo>
                  <a:lnTo>
                    <a:pt x="12669" y="2566"/>
                  </a:lnTo>
                  <a:close/>
                  <a:moveTo>
                    <a:pt x="14599" y="2566"/>
                  </a:moveTo>
                  <a:lnTo>
                    <a:pt x="16054" y="2566"/>
                  </a:lnTo>
                  <a:lnTo>
                    <a:pt x="16054" y="4018"/>
                  </a:lnTo>
                  <a:lnTo>
                    <a:pt x="14599" y="4018"/>
                  </a:lnTo>
                  <a:lnTo>
                    <a:pt x="14599" y="2566"/>
                  </a:lnTo>
                  <a:close/>
                  <a:moveTo>
                    <a:pt x="16468" y="2566"/>
                  </a:moveTo>
                  <a:lnTo>
                    <a:pt x="17923" y="2566"/>
                  </a:lnTo>
                  <a:lnTo>
                    <a:pt x="17923" y="4018"/>
                  </a:lnTo>
                  <a:lnTo>
                    <a:pt x="16468" y="4018"/>
                  </a:lnTo>
                  <a:lnTo>
                    <a:pt x="16468" y="2566"/>
                  </a:lnTo>
                  <a:close/>
                  <a:moveTo>
                    <a:pt x="16468" y="4537"/>
                  </a:moveTo>
                  <a:lnTo>
                    <a:pt x="17923" y="4537"/>
                  </a:lnTo>
                  <a:lnTo>
                    <a:pt x="17923" y="6049"/>
                  </a:lnTo>
                  <a:lnTo>
                    <a:pt x="16468" y="6049"/>
                  </a:lnTo>
                  <a:lnTo>
                    <a:pt x="16468" y="4537"/>
                  </a:lnTo>
                  <a:close/>
                </a:path>
              </a:pathLst>
            </a:custGeom>
            <a:solidFill>
              <a:srgbClr val="01A6F1">
                <a:alpha val="49000"/>
              </a:srgbClr>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nvGrpSpPr>
            <p:cNvPr id="13" name="组合 271"/>
            <p:cNvGrpSpPr/>
            <p:nvPr/>
          </p:nvGrpSpPr>
          <p:grpSpPr>
            <a:xfrm>
              <a:off x="8380862" y="3019729"/>
              <a:ext cx="687040" cy="784616"/>
              <a:chOff x="-1" y="0"/>
              <a:chExt cx="2464585" cy="2754524"/>
            </a:xfrm>
          </p:grpSpPr>
          <p:sp>
            <p:nvSpPr>
              <p:cNvPr id="119" name="Freeform 389"/>
              <p:cNvSpPr/>
              <p:nvPr/>
            </p:nvSpPr>
            <p:spPr>
              <a:xfrm>
                <a:off x="1275991" y="0"/>
                <a:ext cx="1178606" cy="5765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0693"/>
                    </a:lnTo>
                    <a:lnTo>
                      <a:pt x="21600" y="21600"/>
                    </a:lnTo>
                    <a:lnTo>
                      <a:pt x="0" y="21600"/>
                    </a:lnTo>
                    <a:lnTo>
                      <a:pt x="5400" y="10693"/>
                    </a:lnTo>
                    <a:lnTo>
                      <a:pt x="10800" y="0"/>
                    </a:lnTo>
                    <a:close/>
                  </a:path>
                </a:pathLst>
              </a:custGeom>
              <a:solidFill>
                <a:srgbClr val="01A6F1">
                  <a:alpha val="70000"/>
                </a:srgbClr>
              </a:soli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20" name="Freeform 390"/>
              <p:cNvSpPr/>
              <p:nvPr/>
            </p:nvSpPr>
            <p:spPr>
              <a:xfrm>
                <a:off x="-1" y="1327310"/>
                <a:ext cx="1178606" cy="5765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1014"/>
                    </a:lnTo>
                    <a:lnTo>
                      <a:pt x="21600" y="21600"/>
                    </a:lnTo>
                    <a:lnTo>
                      <a:pt x="0" y="21600"/>
                    </a:lnTo>
                    <a:lnTo>
                      <a:pt x="5400" y="11014"/>
                    </a:lnTo>
                    <a:lnTo>
                      <a:pt x="10800" y="0"/>
                    </a:lnTo>
                    <a:close/>
                  </a:path>
                </a:pathLst>
              </a:custGeom>
              <a:solidFill>
                <a:srgbClr val="01A6F1">
                  <a:alpha val="61000"/>
                </a:srgbClr>
              </a:soli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21" name="Freeform 391"/>
              <p:cNvSpPr/>
              <p:nvPr/>
            </p:nvSpPr>
            <p:spPr>
              <a:xfrm>
                <a:off x="-1" y="1969554"/>
                <a:ext cx="1188596" cy="7849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906" y="2749"/>
                    </a:moveTo>
                    <a:lnTo>
                      <a:pt x="5718" y="2749"/>
                    </a:lnTo>
                    <a:lnTo>
                      <a:pt x="5718" y="9583"/>
                    </a:lnTo>
                    <a:lnTo>
                      <a:pt x="1906" y="9583"/>
                    </a:lnTo>
                    <a:lnTo>
                      <a:pt x="1906" y="2749"/>
                    </a:lnTo>
                    <a:close/>
                    <a:moveTo>
                      <a:pt x="1906" y="12017"/>
                    </a:moveTo>
                    <a:lnTo>
                      <a:pt x="5718" y="12017"/>
                    </a:lnTo>
                    <a:lnTo>
                      <a:pt x="5718" y="18615"/>
                    </a:lnTo>
                    <a:lnTo>
                      <a:pt x="1906" y="18615"/>
                    </a:lnTo>
                    <a:lnTo>
                      <a:pt x="1906" y="12017"/>
                    </a:lnTo>
                    <a:close/>
                    <a:moveTo>
                      <a:pt x="6580" y="12017"/>
                    </a:moveTo>
                    <a:lnTo>
                      <a:pt x="10392" y="12017"/>
                    </a:lnTo>
                    <a:lnTo>
                      <a:pt x="10392" y="18615"/>
                    </a:lnTo>
                    <a:lnTo>
                      <a:pt x="6580" y="18615"/>
                    </a:lnTo>
                    <a:lnTo>
                      <a:pt x="6580" y="12017"/>
                    </a:lnTo>
                    <a:close/>
                    <a:moveTo>
                      <a:pt x="11254" y="12017"/>
                    </a:moveTo>
                    <a:lnTo>
                      <a:pt x="15020" y="12017"/>
                    </a:lnTo>
                    <a:lnTo>
                      <a:pt x="15020" y="18615"/>
                    </a:lnTo>
                    <a:lnTo>
                      <a:pt x="11254" y="18615"/>
                    </a:lnTo>
                    <a:lnTo>
                      <a:pt x="11254" y="12017"/>
                    </a:lnTo>
                    <a:close/>
                    <a:moveTo>
                      <a:pt x="6580" y="2749"/>
                    </a:moveTo>
                    <a:lnTo>
                      <a:pt x="10392" y="2749"/>
                    </a:lnTo>
                    <a:lnTo>
                      <a:pt x="10392" y="9583"/>
                    </a:lnTo>
                    <a:lnTo>
                      <a:pt x="6580" y="9583"/>
                    </a:lnTo>
                    <a:lnTo>
                      <a:pt x="6580" y="2749"/>
                    </a:lnTo>
                    <a:close/>
                    <a:moveTo>
                      <a:pt x="11254" y="2749"/>
                    </a:moveTo>
                    <a:lnTo>
                      <a:pt x="15020" y="2749"/>
                    </a:lnTo>
                    <a:lnTo>
                      <a:pt x="15020" y="9583"/>
                    </a:lnTo>
                    <a:lnTo>
                      <a:pt x="11254" y="9583"/>
                    </a:lnTo>
                    <a:lnTo>
                      <a:pt x="11254" y="2749"/>
                    </a:lnTo>
                    <a:close/>
                    <a:moveTo>
                      <a:pt x="15746" y="2749"/>
                    </a:moveTo>
                    <a:lnTo>
                      <a:pt x="19694" y="2749"/>
                    </a:lnTo>
                    <a:lnTo>
                      <a:pt x="19694" y="9583"/>
                    </a:lnTo>
                    <a:lnTo>
                      <a:pt x="15746" y="9583"/>
                    </a:lnTo>
                    <a:lnTo>
                      <a:pt x="15746" y="2749"/>
                    </a:lnTo>
                    <a:close/>
                    <a:moveTo>
                      <a:pt x="15746" y="12017"/>
                    </a:moveTo>
                    <a:lnTo>
                      <a:pt x="19694" y="12017"/>
                    </a:lnTo>
                    <a:lnTo>
                      <a:pt x="19694" y="18615"/>
                    </a:lnTo>
                    <a:lnTo>
                      <a:pt x="15746" y="18615"/>
                    </a:lnTo>
                    <a:lnTo>
                      <a:pt x="15746" y="12017"/>
                    </a:lnTo>
                    <a:close/>
                  </a:path>
                </a:pathLst>
              </a:custGeom>
              <a:solidFill>
                <a:srgbClr val="01A6F1">
                  <a:alpha val="65000"/>
                </a:srgbClr>
              </a:soli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22" name="Freeform 392"/>
              <p:cNvSpPr/>
              <p:nvPr/>
            </p:nvSpPr>
            <p:spPr>
              <a:xfrm>
                <a:off x="1275991" y="633681"/>
                <a:ext cx="1188593" cy="21208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1861" y="1192"/>
                    </a:moveTo>
                    <a:lnTo>
                      <a:pt x="5672" y="1192"/>
                    </a:lnTo>
                    <a:lnTo>
                      <a:pt x="5672" y="3634"/>
                    </a:lnTo>
                    <a:lnTo>
                      <a:pt x="1861" y="3634"/>
                    </a:lnTo>
                    <a:lnTo>
                      <a:pt x="1861" y="1192"/>
                    </a:lnTo>
                    <a:close/>
                    <a:moveTo>
                      <a:pt x="1861" y="18053"/>
                    </a:moveTo>
                    <a:lnTo>
                      <a:pt x="5672" y="18053"/>
                    </a:lnTo>
                    <a:lnTo>
                      <a:pt x="5672" y="20495"/>
                    </a:lnTo>
                    <a:lnTo>
                      <a:pt x="1861" y="20495"/>
                    </a:lnTo>
                    <a:lnTo>
                      <a:pt x="1861" y="18053"/>
                    </a:lnTo>
                    <a:close/>
                    <a:moveTo>
                      <a:pt x="6534" y="18053"/>
                    </a:moveTo>
                    <a:lnTo>
                      <a:pt x="10346" y="18053"/>
                    </a:lnTo>
                    <a:lnTo>
                      <a:pt x="10346" y="20495"/>
                    </a:lnTo>
                    <a:lnTo>
                      <a:pt x="6534" y="20495"/>
                    </a:lnTo>
                    <a:lnTo>
                      <a:pt x="6534" y="18053"/>
                    </a:lnTo>
                    <a:close/>
                    <a:moveTo>
                      <a:pt x="11027" y="18053"/>
                    </a:moveTo>
                    <a:lnTo>
                      <a:pt x="15020" y="18053"/>
                    </a:lnTo>
                    <a:lnTo>
                      <a:pt x="15020" y="20495"/>
                    </a:lnTo>
                    <a:lnTo>
                      <a:pt x="11027" y="20495"/>
                    </a:lnTo>
                    <a:lnTo>
                      <a:pt x="11027" y="18053"/>
                    </a:lnTo>
                    <a:close/>
                    <a:moveTo>
                      <a:pt x="15701" y="18053"/>
                    </a:moveTo>
                    <a:lnTo>
                      <a:pt x="19694" y="18053"/>
                    </a:lnTo>
                    <a:lnTo>
                      <a:pt x="19694" y="20495"/>
                    </a:lnTo>
                    <a:lnTo>
                      <a:pt x="15701" y="20495"/>
                    </a:lnTo>
                    <a:lnTo>
                      <a:pt x="15701" y="18053"/>
                    </a:lnTo>
                    <a:close/>
                    <a:moveTo>
                      <a:pt x="1861" y="14710"/>
                    </a:moveTo>
                    <a:lnTo>
                      <a:pt x="5672" y="14710"/>
                    </a:lnTo>
                    <a:lnTo>
                      <a:pt x="5672" y="17152"/>
                    </a:lnTo>
                    <a:lnTo>
                      <a:pt x="1861" y="17152"/>
                    </a:lnTo>
                    <a:lnTo>
                      <a:pt x="1861" y="14710"/>
                    </a:lnTo>
                    <a:close/>
                    <a:moveTo>
                      <a:pt x="6534" y="14710"/>
                    </a:moveTo>
                    <a:lnTo>
                      <a:pt x="10346" y="14710"/>
                    </a:lnTo>
                    <a:lnTo>
                      <a:pt x="10346" y="17152"/>
                    </a:lnTo>
                    <a:lnTo>
                      <a:pt x="6534" y="17152"/>
                    </a:lnTo>
                    <a:lnTo>
                      <a:pt x="6534" y="14710"/>
                    </a:lnTo>
                    <a:close/>
                    <a:moveTo>
                      <a:pt x="11027" y="14710"/>
                    </a:moveTo>
                    <a:lnTo>
                      <a:pt x="15020" y="14710"/>
                    </a:lnTo>
                    <a:lnTo>
                      <a:pt x="15020" y="17152"/>
                    </a:lnTo>
                    <a:lnTo>
                      <a:pt x="11027" y="17152"/>
                    </a:lnTo>
                    <a:lnTo>
                      <a:pt x="11027" y="14710"/>
                    </a:lnTo>
                    <a:close/>
                    <a:moveTo>
                      <a:pt x="15701" y="14710"/>
                    </a:moveTo>
                    <a:lnTo>
                      <a:pt x="19694" y="14710"/>
                    </a:lnTo>
                    <a:lnTo>
                      <a:pt x="19694" y="17152"/>
                    </a:lnTo>
                    <a:lnTo>
                      <a:pt x="15701" y="17152"/>
                    </a:lnTo>
                    <a:lnTo>
                      <a:pt x="15701" y="14710"/>
                    </a:lnTo>
                    <a:close/>
                    <a:moveTo>
                      <a:pt x="1861" y="11280"/>
                    </a:moveTo>
                    <a:lnTo>
                      <a:pt x="5672" y="11280"/>
                    </a:lnTo>
                    <a:lnTo>
                      <a:pt x="5672" y="13722"/>
                    </a:lnTo>
                    <a:lnTo>
                      <a:pt x="1861" y="13722"/>
                    </a:lnTo>
                    <a:lnTo>
                      <a:pt x="1861" y="11280"/>
                    </a:lnTo>
                    <a:close/>
                    <a:moveTo>
                      <a:pt x="6534" y="11280"/>
                    </a:moveTo>
                    <a:lnTo>
                      <a:pt x="10346" y="11280"/>
                    </a:lnTo>
                    <a:lnTo>
                      <a:pt x="10346" y="13722"/>
                    </a:lnTo>
                    <a:lnTo>
                      <a:pt x="6534" y="13722"/>
                    </a:lnTo>
                    <a:lnTo>
                      <a:pt x="6534" y="11280"/>
                    </a:lnTo>
                    <a:close/>
                    <a:moveTo>
                      <a:pt x="11027" y="11280"/>
                    </a:moveTo>
                    <a:lnTo>
                      <a:pt x="15020" y="11280"/>
                    </a:lnTo>
                    <a:lnTo>
                      <a:pt x="15020" y="13722"/>
                    </a:lnTo>
                    <a:lnTo>
                      <a:pt x="11027" y="13722"/>
                    </a:lnTo>
                    <a:lnTo>
                      <a:pt x="11027" y="11280"/>
                    </a:lnTo>
                    <a:close/>
                    <a:moveTo>
                      <a:pt x="15701" y="11280"/>
                    </a:moveTo>
                    <a:lnTo>
                      <a:pt x="19694" y="11280"/>
                    </a:lnTo>
                    <a:lnTo>
                      <a:pt x="19694" y="13722"/>
                    </a:lnTo>
                    <a:lnTo>
                      <a:pt x="15701" y="13722"/>
                    </a:lnTo>
                    <a:lnTo>
                      <a:pt x="15701" y="11280"/>
                    </a:lnTo>
                    <a:close/>
                    <a:moveTo>
                      <a:pt x="1861" y="7966"/>
                    </a:moveTo>
                    <a:lnTo>
                      <a:pt x="5672" y="7966"/>
                    </a:lnTo>
                    <a:lnTo>
                      <a:pt x="5672" y="10408"/>
                    </a:lnTo>
                    <a:lnTo>
                      <a:pt x="1861" y="10408"/>
                    </a:lnTo>
                    <a:lnTo>
                      <a:pt x="1861" y="7966"/>
                    </a:lnTo>
                    <a:close/>
                    <a:moveTo>
                      <a:pt x="6534" y="7966"/>
                    </a:moveTo>
                    <a:lnTo>
                      <a:pt x="10346" y="7966"/>
                    </a:lnTo>
                    <a:lnTo>
                      <a:pt x="10346" y="10408"/>
                    </a:lnTo>
                    <a:lnTo>
                      <a:pt x="6534" y="10408"/>
                    </a:lnTo>
                    <a:lnTo>
                      <a:pt x="6534" y="7966"/>
                    </a:lnTo>
                    <a:close/>
                    <a:moveTo>
                      <a:pt x="11027" y="7966"/>
                    </a:moveTo>
                    <a:lnTo>
                      <a:pt x="15020" y="7966"/>
                    </a:lnTo>
                    <a:lnTo>
                      <a:pt x="15020" y="10408"/>
                    </a:lnTo>
                    <a:lnTo>
                      <a:pt x="11027" y="10408"/>
                    </a:lnTo>
                    <a:lnTo>
                      <a:pt x="11027" y="7966"/>
                    </a:lnTo>
                    <a:close/>
                    <a:moveTo>
                      <a:pt x="15701" y="7966"/>
                    </a:moveTo>
                    <a:lnTo>
                      <a:pt x="19694" y="7966"/>
                    </a:lnTo>
                    <a:lnTo>
                      <a:pt x="19694" y="10408"/>
                    </a:lnTo>
                    <a:lnTo>
                      <a:pt x="15701" y="10408"/>
                    </a:lnTo>
                    <a:lnTo>
                      <a:pt x="15701" y="7966"/>
                    </a:lnTo>
                    <a:close/>
                    <a:moveTo>
                      <a:pt x="1861" y="4535"/>
                    </a:moveTo>
                    <a:lnTo>
                      <a:pt x="5672" y="4535"/>
                    </a:lnTo>
                    <a:lnTo>
                      <a:pt x="5672" y="7064"/>
                    </a:lnTo>
                    <a:lnTo>
                      <a:pt x="1861" y="7064"/>
                    </a:lnTo>
                    <a:lnTo>
                      <a:pt x="1861" y="4535"/>
                    </a:lnTo>
                    <a:close/>
                    <a:moveTo>
                      <a:pt x="6534" y="4535"/>
                    </a:moveTo>
                    <a:lnTo>
                      <a:pt x="10346" y="4535"/>
                    </a:lnTo>
                    <a:lnTo>
                      <a:pt x="10346" y="7064"/>
                    </a:lnTo>
                    <a:lnTo>
                      <a:pt x="6534" y="7064"/>
                    </a:lnTo>
                    <a:lnTo>
                      <a:pt x="6534" y="4535"/>
                    </a:lnTo>
                    <a:close/>
                    <a:moveTo>
                      <a:pt x="11027" y="4535"/>
                    </a:moveTo>
                    <a:lnTo>
                      <a:pt x="15020" y="4535"/>
                    </a:lnTo>
                    <a:lnTo>
                      <a:pt x="15020" y="7064"/>
                    </a:lnTo>
                    <a:lnTo>
                      <a:pt x="11027" y="7064"/>
                    </a:lnTo>
                    <a:lnTo>
                      <a:pt x="11027" y="4535"/>
                    </a:lnTo>
                    <a:close/>
                    <a:moveTo>
                      <a:pt x="6534" y="1192"/>
                    </a:moveTo>
                    <a:lnTo>
                      <a:pt x="10346" y="1192"/>
                    </a:lnTo>
                    <a:lnTo>
                      <a:pt x="10346" y="3634"/>
                    </a:lnTo>
                    <a:lnTo>
                      <a:pt x="6534" y="3634"/>
                    </a:lnTo>
                    <a:lnTo>
                      <a:pt x="6534" y="1192"/>
                    </a:lnTo>
                    <a:close/>
                    <a:moveTo>
                      <a:pt x="11027" y="1192"/>
                    </a:moveTo>
                    <a:lnTo>
                      <a:pt x="15020" y="1192"/>
                    </a:lnTo>
                    <a:lnTo>
                      <a:pt x="15020" y="3634"/>
                    </a:lnTo>
                    <a:lnTo>
                      <a:pt x="11027" y="3634"/>
                    </a:lnTo>
                    <a:lnTo>
                      <a:pt x="11027" y="1192"/>
                    </a:lnTo>
                    <a:close/>
                    <a:moveTo>
                      <a:pt x="15701" y="1192"/>
                    </a:moveTo>
                    <a:lnTo>
                      <a:pt x="19694" y="1192"/>
                    </a:lnTo>
                    <a:lnTo>
                      <a:pt x="19694" y="3634"/>
                    </a:lnTo>
                    <a:lnTo>
                      <a:pt x="15701" y="3634"/>
                    </a:lnTo>
                    <a:lnTo>
                      <a:pt x="15701" y="1192"/>
                    </a:lnTo>
                    <a:close/>
                    <a:moveTo>
                      <a:pt x="15701" y="4535"/>
                    </a:moveTo>
                    <a:lnTo>
                      <a:pt x="19694" y="4535"/>
                    </a:lnTo>
                    <a:lnTo>
                      <a:pt x="19694" y="7064"/>
                    </a:lnTo>
                    <a:lnTo>
                      <a:pt x="15701" y="7064"/>
                    </a:lnTo>
                    <a:lnTo>
                      <a:pt x="15701" y="4535"/>
                    </a:lnTo>
                    <a:close/>
                  </a:path>
                </a:pathLst>
              </a:custGeom>
              <a:solidFill>
                <a:srgbClr val="01A6F1">
                  <a:alpha val="67000"/>
                </a:srgbClr>
              </a:soli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grpSp>
          <p:nvGrpSpPr>
            <p:cNvPr id="14" name="组合 272"/>
            <p:cNvGrpSpPr/>
            <p:nvPr/>
          </p:nvGrpSpPr>
          <p:grpSpPr>
            <a:xfrm>
              <a:off x="9435678" y="3701004"/>
              <a:ext cx="408832" cy="183884"/>
              <a:chOff x="0" y="-1"/>
              <a:chExt cx="1466582" cy="831291"/>
            </a:xfrm>
          </p:grpSpPr>
          <p:sp>
            <p:nvSpPr>
              <p:cNvPr id="113" name="Oval 393"/>
              <p:cNvSpPr/>
              <p:nvPr/>
            </p:nvSpPr>
            <p:spPr>
              <a:xfrm>
                <a:off x="146614" y="486032"/>
                <a:ext cx="290298" cy="345253"/>
              </a:xfrm>
              <a:prstGeom prst="ellipse">
                <a:avLst/>
              </a:pr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4" name="Freeform 394"/>
              <p:cNvSpPr/>
              <p:nvPr/>
            </p:nvSpPr>
            <p:spPr>
              <a:xfrm>
                <a:off x="1307796" y="522903"/>
                <a:ext cx="158786" cy="167597"/>
              </a:xfrm>
              <a:custGeom>
                <a:avLst/>
                <a:gdLst/>
                <a:ahLst/>
                <a:cxnLst>
                  <a:cxn ang="0">
                    <a:pos x="wd2" y="hd2"/>
                  </a:cxn>
                  <a:cxn ang="5400000">
                    <a:pos x="wd2" y="hd2"/>
                  </a:cxn>
                  <a:cxn ang="10800000">
                    <a:pos x="wd2" y="hd2"/>
                  </a:cxn>
                  <a:cxn ang="16200000">
                    <a:pos x="wd2" y="hd2"/>
                  </a:cxn>
                </a:cxnLst>
                <a:rect l="0" t="0" r="r" b="b"/>
                <a:pathLst>
                  <a:path w="20520" h="21600" extrusionOk="0">
                    <a:moveTo>
                      <a:pt x="20160" y="9969"/>
                    </a:moveTo>
                    <a:cubicBezTo>
                      <a:pt x="18720" y="4985"/>
                      <a:pt x="18720" y="4985"/>
                      <a:pt x="18720" y="4985"/>
                    </a:cubicBezTo>
                    <a:cubicBezTo>
                      <a:pt x="18720" y="1662"/>
                      <a:pt x="17280" y="0"/>
                      <a:pt x="15840" y="0"/>
                    </a:cubicBezTo>
                    <a:cubicBezTo>
                      <a:pt x="0" y="0"/>
                      <a:pt x="0" y="0"/>
                      <a:pt x="0" y="0"/>
                    </a:cubicBezTo>
                    <a:cubicBezTo>
                      <a:pt x="2880" y="4985"/>
                      <a:pt x="4320" y="9969"/>
                      <a:pt x="4320" y="18277"/>
                    </a:cubicBezTo>
                    <a:cubicBezTo>
                      <a:pt x="4320" y="18277"/>
                      <a:pt x="4320" y="19938"/>
                      <a:pt x="4320" y="21600"/>
                    </a:cubicBezTo>
                    <a:cubicBezTo>
                      <a:pt x="11520" y="21600"/>
                      <a:pt x="11520" y="21600"/>
                      <a:pt x="11520" y="21600"/>
                    </a:cubicBezTo>
                    <a:cubicBezTo>
                      <a:pt x="18720" y="21600"/>
                      <a:pt x="21600" y="18277"/>
                      <a:pt x="20160" y="9969"/>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5" name="Oval 395"/>
              <p:cNvSpPr/>
              <p:nvPr/>
            </p:nvSpPr>
            <p:spPr>
              <a:xfrm>
                <a:off x="996975" y="486037"/>
                <a:ext cx="299094" cy="345253"/>
              </a:xfrm>
              <a:prstGeom prst="ellipse">
                <a:avLst/>
              </a:pr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6" name="Freeform 396"/>
              <p:cNvSpPr/>
              <p:nvPr/>
            </p:nvSpPr>
            <p:spPr>
              <a:xfrm>
                <a:off x="23457" y="-1"/>
                <a:ext cx="1386970" cy="472630"/>
              </a:xfrm>
              <a:custGeom>
                <a:avLst/>
                <a:gdLst/>
                <a:ahLst/>
                <a:cxnLst>
                  <a:cxn ang="0">
                    <a:pos x="wd2" y="hd2"/>
                  </a:cxn>
                  <a:cxn ang="5400000">
                    <a:pos x="wd2" y="hd2"/>
                  </a:cxn>
                  <a:cxn ang="10800000">
                    <a:pos x="wd2" y="hd2"/>
                  </a:cxn>
                  <a:cxn ang="16200000">
                    <a:pos x="wd2" y="hd2"/>
                  </a:cxn>
                </a:cxnLst>
                <a:rect l="0" t="0" r="r" b="b"/>
                <a:pathLst>
                  <a:path w="21600" h="21600" extrusionOk="0">
                    <a:moveTo>
                      <a:pt x="2439" y="21600"/>
                    </a:moveTo>
                    <a:cubicBezTo>
                      <a:pt x="2787" y="20432"/>
                      <a:pt x="3310" y="19849"/>
                      <a:pt x="3832" y="19849"/>
                    </a:cubicBezTo>
                    <a:cubicBezTo>
                      <a:pt x="4529" y="19849"/>
                      <a:pt x="4529" y="19849"/>
                      <a:pt x="4529" y="19849"/>
                    </a:cubicBezTo>
                    <a:cubicBezTo>
                      <a:pt x="4529" y="19849"/>
                      <a:pt x="4529" y="19849"/>
                      <a:pt x="4529" y="19849"/>
                    </a:cubicBezTo>
                    <a:cubicBezTo>
                      <a:pt x="5052" y="19849"/>
                      <a:pt x="5574" y="20432"/>
                      <a:pt x="5923" y="21600"/>
                    </a:cubicBezTo>
                    <a:cubicBezTo>
                      <a:pt x="9058" y="21600"/>
                      <a:pt x="9058" y="21600"/>
                      <a:pt x="9058" y="21600"/>
                    </a:cubicBezTo>
                    <a:cubicBezTo>
                      <a:pt x="15677" y="21600"/>
                      <a:pt x="15677" y="21600"/>
                      <a:pt x="15677" y="21600"/>
                    </a:cubicBezTo>
                    <a:cubicBezTo>
                      <a:pt x="16200" y="20432"/>
                      <a:pt x="16897" y="19849"/>
                      <a:pt x="17419" y="19849"/>
                    </a:cubicBezTo>
                    <a:cubicBezTo>
                      <a:pt x="18116" y="19849"/>
                      <a:pt x="18813" y="20432"/>
                      <a:pt x="19335" y="21600"/>
                    </a:cubicBezTo>
                    <a:cubicBezTo>
                      <a:pt x="21600" y="21600"/>
                      <a:pt x="21600" y="21600"/>
                      <a:pt x="21600" y="21600"/>
                    </a:cubicBezTo>
                    <a:cubicBezTo>
                      <a:pt x="21426" y="16346"/>
                      <a:pt x="21426" y="16346"/>
                      <a:pt x="21426" y="16346"/>
                    </a:cubicBezTo>
                    <a:cubicBezTo>
                      <a:pt x="21077" y="13427"/>
                      <a:pt x="20729" y="12843"/>
                      <a:pt x="19510" y="12259"/>
                    </a:cubicBezTo>
                    <a:cubicBezTo>
                      <a:pt x="17942" y="11676"/>
                      <a:pt x="15155" y="9924"/>
                      <a:pt x="15155" y="9924"/>
                    </a:cubicBezTo>
                    <a:cubicBezTo>
                      <a:pt x="13935" y="7005"/>
                      <a:pt x="12716" y="3503"/>
                      <a:pt x="10800" y="2919"/>
                    </a:cubicBezTo>
                    <a:cubicBezTo>
                      <a:pt x="10626" y="1751"/>
                      <a:pt x="10626" y="1751"/>
                      <a:pt x="10626" y="1751"/>
                    </a:cubicBezTo>
                    <a:cubicBezTo>
                      <a:pt x="10626" y="1751"/>
                      <a:pt x="10452" y="0"/>
                      <a:pt x="9755" y="0"/>
                    </a:cubicBezTo>
                    <a:cubicBezTo>
                      <a:pt x="5226" y="0"/>
                      <a:pt x="5226" y="0"/>
                      <a:pt x="5226" y="0"/>
                    </a:cubicBezTo>
                    <a:cubicBezTo>
                      <a:pt x="4529" y="0"/>
                      <a:pt x="4355" y="1168"/>
                      <a:pt x="4355" y="1751"/>
                    </a:cubicBezTo>
                    <a:cubicBezTo>
                      <a:pt x="4181" y="2335"/>
                      <a:pt x="4181" y="2919"/>
                      <a:pt x="4181" y="2919"/>
                    </a:cubicBezTo>
                    <a:cubicBezTo>
                      <a:pt x="2090" y="3503"/>
                      <a:pt x="0" y="10508"/>
                      <a:pt x="0" y="13427"/>
                    </a:cubicBezTo>
                    <a:cubicBezTo>
                      <a:pt x="0" y="21600"/>
                      <a:pt x="0" y="21600"/>
                      <a:pt x="0" y="21600"/>
                    </a:cubicBezTo>
                    <a:cubicBezTo>
                      <a:pt x="2439" y="21600"/>
                      <a:pt x="2439" y="21600"/>
                      <a:pt x="2439" y="21600"/>
                    </a:cubicBezTo>
                    <a:cubicBezTo>
                      <a:pt x="2439" y="21600"/>
                      <a:pt x="2439" y="21600"/>
                      <a:pt x="2439" y="21600"/>
                    </a:cubicBezTo>
                    <a:close/>
                    <a:moveTo>
                      <a:pt x="19510" y="15762"/>
                    </a:moveTo>
                    <a:cubicBezTo>
                      <a:pt x="19510" y="15762"/>
                      <a:pt x="20381" y="15762"/>
                      <a:pt x="20729" y="15762"/>
                    </a:cubicBezTo>
                    <a:cubicBezTo>
                      <a:pt x="20729" y="15762"/>
                      <a:pt x="20903" y="16346"/>
                      <a:pt x="20903" y="16930"/>
                    </a:cubicBezTo>
                    <a:cubicBezTo>
                      <a:pt x="21077" y="19849"/>
                      <a:pt x="21077" y="19849"/>
                      <a:pt x="21077" y="19849"/>
                    </a:cubicBezTo>
                    <a:cubicBezTo>
                      <a:pt x="20381" y="19849"/>
                      <a:pt x="20381" y="19849"/>
                      <a:pt x="20381" y="19849"/>
                    </a:cubicBezTo>
                    <a:cubicBezTo>
                      <a:pt x="20032" y="19849"/>
                      <a:pt x="19684" y="19265"/>
                      <a:pt x="19510" y="18097"/>
                    </a:cubicBezTo>
                    <a:cubicBezTo>
                      <a:pt x="19335" y="16930"/>
                      <a:pt x="19335" y="16930"/>
                      <a:pt x="19335" y="16930"/>
                    </a:cubicBezTo>
                    <a:cubicBezTo>
                      <a:pt x="19161" y="15762"/>
                      <a:pt x="19335" y="15762"/>
                      <a:pt x="19510" y="15762"/>
                    </a:cubicBezTo>
                    <a:close/>
                    <a:moveTo>
                      <a:pt x="14110" y="11092"/>
                    </a:moveTo>
                    <a:cubicBezTo>
                      <a:pt x="9058" y="11092"/>
                      <a:pt x="9058" y="11092"/>
                      <a:pt x="9058" y="11092"/>
                    </a:cubicBezTo>
                    <a:cubicBezTo>
                      <a:pt x="8535" y="11092"/>
                      <a:pt x="8535" y="11092"/>
                      <a:pt x="8535" y="11092"/>
                    </a:cubicBezTo>
                    <a:cubicBezTo>
                      <a:pt x="8535" y="11092"/>
                      <a:pt x="8535" y="11092"/>
                      <a:pt x="8535" y="11092"/>
                    </a:cubicBezTo>
                    <a:cubicBezTo>
                      <a:pt x="5574" y="11092"/>
                      <a:pt x="5574" y="11092"/>
                      <a:pt x="5574" y="11092"/>
                    </a:cubicBezTo>
                    <a:cubicBezTo>
                      <a:pt x="6619" y="5254"/>
                      <a:pt x="6619" y="5254"/>
                      <a:pt x="6619" y="5254"/>
                    </a:cubicBezTo>
                    <a:cubicBezTo>
                      <a:pt x="9929" y="5254"/>
                      <a:pt x="9929" y="5254"/>
                      <a:pt x="9929" y="5254"/>
                    </a:cubicBezTo>
                    <a:cubicBezTo>
                      <a:pt x="11845" y="5254"/>
                      <a:pt x="12716" y="7589"/>
                      <a:pt x="14110" y="11092"/>
                    </a:cubicBezTo>
                    <a:close/>
                    <a:moveTo>
                      <a:pt x="4703" y="2335"/>
                    </a:moveTo>
                    <a:cubicBezTo>
                      <a:pt x="4877" y="2335"/>
                      <a:pt x="4877" y="1751"/>
                      <a:pt x="5226" y="1751"/>
                    </a:cubicBezTo>
                    <a:cubicBezTo>
                      <a:pt x="9755" y="1751"/>
                      <a:pt x="9755" y="1751"/>
                      <a:pt x="9755" y="1751"/>
                    </a:cubicBezTo>
                    <a:cubicBezTo>
                      <a:pt x="10103" y="1751"/>
                      <a:pt x="10103" y="2335"/>
                      <a:pt x="10277" y="2919"/>
                    </a:cubicBezTo>
                    <a:cubicBezTo>
                      <a:pt x="10277" y="2919"/>
                      <a:pt x="10277" y="2919"/>
                      <a:pt x="10277" y="2919"/>
                    </a:cubicBezTo>
                    <a:cubicBezTo>
                      <a:pt x="10277" y="2919"/>
                      <a:pt x="10277" y="2919"/>
                      <a:pt x="10277" y="2919"/>
                    </a:cubicBezTo>
                    <a:cubicBezTo>
                      <a:pt x="9058" y="2919"/>
                      <a:pt x="6445" y="2919"/>
                      <a:pt x="4703" y="2919"/>
                    </a:cubicBezTo>
                    <a:cubicBezTo>
                      <a:pt x="4703" y="2335"/>
                      <a:pt x="4703" y="2335"/>
                      <a:pt x="4703" y="2335"/>
                    </a:cubicBezTo>
                    <a:close/>
                    <a:moveTo>
                      <a:pt x="4529" y="5254"/>
                    </a:moveTo>
                    <a:cubicBezTo>
                      <a:pt x="5748" y="5254"/>
                      <a:pt x="5748" y="5254"/>
                      <a:pt x="5748" y="5254"/>
                    </a:cubicBezTo>
                    <a:cubicBezTo>
                      <a:pt x="4529" y="11092"/>
                      <a:pt x="4529" y="11092"/>
                      <a:pt x="4529" y="11092"/>
                    </a:cubicBezTo>
                    <a:cubicBezTo>
                      <a:pt x="2787" y="11092"/>
                      <a:pt x="2787" y="11092"/>
                      <a:pt x="2787" y="11092"/>
                    </a:cubicBezTo>
                    <a:cubicBezTo>
                      <a:pt x="2787" y="11092"/>
                      <a:pt x="2787" y="11092"/>
                      <a:pt x="2787" y="11092"/>
                    </a:cubicBezTo>
                    <a:cubicBezTo>
                      <a:pt x="1394" y="11092"/>
                      <a:pt x="1394" y="11092"/>
                      <a:pt x="1394" y="11092"/>
                    </a:cubicBezTo>
                    <a:cubicBezTo>
                      <a:pt x="1742" y="8757"/>
                      <a:pt x="3135" y="5254"/>
                      <a:pt x="4529" y="5254"/>
                    </a:cubicBezTo>
                    <a:close/>
                    <a:moveTo>
                      <a:pt x="523" y="15762"/>
                    </a:moveTo>
                    <a:cubicBezTo>
                      <a:pt x="1394" y="15762"/>
                      <a:pt x="1394" y="15762"/>
                      <a:pt x="1394" y="15762"/>
                    </a:cubicBezTo>
                    <a:cubicBezTo>
                      <a:pt x="1568" y="15762"/>
                      <a:pt x="1742" y="16346"/>
                      <a:pt x="1568" y="17514"/>
                    </a:cubicBezTo>
                    <a:cubicBezTo>
                      <a:pt x="1394" y="17514"/>
                      <a:pt x="871" y="19849"/>
                      <a:pt x="871" y="19849"/>
                    </a:cubicBezTo>
                    <a:cubicBezTo>
                      <a:pt x="523" y="19849"/>
                      <a:pt x="523" y="19849"/>
                      <a:pt x="523" y="19849"/>
                    </a:cubicBezTo>
                    <a:cubicBezTo>
                      <a:pt x="523" y="15762"/>
                      <a:pt x="523" y="15762"/>
                      <a:pt x="523" y="1576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7" name="Freeform 397"/>
              <p:cNvSpPr/>
              <p:nvPr/>
            </p:nvSpPr>
            <p:spPr>
              <a:xfrm>
                <a:off x="0" y="522903"/>
                <a:ext cx="134884" cy="167597"/>
              </a:xfrm>
              <a:custGeom>
                <a:avLst/>
                <a:gdLst/>
                <a:ahLst/>
                <a:cxnLst>
                  <a:cxn ang="0">
                    <a:pos x="wd2" y="hd2"/>
                  </a:cxn>
                  <a:cxn ang="5400000">
                    <a:pos x="wd2" y="hd2"/>
                  </a:cxn>
                  <a:cxn ang="10800000">
                    <a:pos x="wd2" y="hd2"/>
                  </a:cxn>
                  <a:cxn ang="16200000">
                    <a:pos x="wd2" y="hd2"/>
                  </a:cxn>
                </a:cxnLst>
                <a:rect l="0" t="0" r="r" b="b"/>
                <a:pathLst>
                  <a:path w="21600" h="21600" extrusionOk="0">
                    <a:moveTo>
                      <a:pt x="1800" y="0"/>
                    </a:moveTo>
                    <a:cubicBezTo>
                      <a:pt x="1800" y="1662"/>
                      <a:pt x="0" y="3323"/>
                      <a:pt x="0" y="6646"/>
                    </a:cubicBezTo>
                    <a:cubicBezTo>
                      <a:pt x="0" y="11631"/>
                      <a:pt x="0" y="11631"/>
                      <a:pt x="0" y="11631"/>
                    </a:cubicBezTo>
                    <a:cubicBezTo>
                      <a:pt x="0" y="18277"/>
                      <a:pt x="5400" y="19938"/>
                      <a:pt x="14400" y="21600"/>
                    </a:cubicBezTo>
                    <a:cubicBezTo>
                      <a:pt x="14400" y="19938"/>
                      <a:pt x="14400" y="18277"/>
                      <a:pt x="14400" y="18277"/>
                    </a:cubicBezTo>
                    <a:cubicBezTo>
                      <a:pt x="14400" y="9969"/>
                      <a:pt x="18000" y="4985"/>
                      <a:pt x="21600" y="0"/>
                    </a:cubicBezTo>
                    <a:cubicBezTo>
                      <a:pt x="1800" y="0"/>
                      <a:pt x="1800" y="0"/>
                      <a:pt x="1800" y="0"/>
                    </a:cubicBezTo>
                    <a:cubicBezTo>
                      <a:pt x="1800" y="0"/>
                      <a:pt x="1800" y="0"/>
                      <a:pt x="1800" y="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8" name="Freeform 398"/>
              <p:cNvSpPr/>
              <p:nvPr/>
            </p:nvSpPr>
            <p:spPr>
              <a:xfrm>
                <a:off x="448639" y="522903"/>
                <a:ext cx="536609" cy="1675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50" y="4985"/>
                      <a:pt x="1800" y="9969"/>
                      <a:pt x="1800" y="18277"/>
                    </a:cubicBezTo>
                    <a:cubicBezTo>
                      <a:pt x="1800" y="18277"/>
                      <a:pt x="1800" y="19938"/>
                      <a:pt x="1800" y="21600"/>
                    </a:cubicBezTo>
                    <a:cubicBezTo>
                      <a:pt x="20250" y="21600"/>
                      <a:pt x="20250" y="21600"/>
                      <a:pt x="20250" y="21600"/>
                    </a:cubicBezTo>
                    <a:cubicBezTo>
                      <a:pt x="20250" y="19938"/>
                      <a:pt x="20250" y="18277"/>
                      <a:pt x="20250" y="18277"/>
                    </a:cubicBezTo>
                    <a:cubicBezTo>
                      <a:pt x="20250" y="9969"/>
                      <a:pt x="20700" y="4985"/>
                      <a:pt x="21600" y="0"/>
                    </a:cubicBezTo>
                    <a:cubicBezTo>
                      <a:pt x="0" y="0"/>
                      <a:pt x="0" y="0"/>
                      <a:pt x="0" y="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grpSp>
          <p:nvGrpSpPr>
            <p:cNvPr id="15" name="组合 273"/>
            <p:cNvGrpSpPr/>
            <p:nvPr/>
          </p:nvGrpSpPr>
          <p:grpSpPr>
            <a:xfrm>
              <a:off x="9835570" y="3188232"/>
              <a:ext cx="221299" cy="238887"/>
              <a:chOff x="-1" y="2"/>
              <a:chExt cx="793856" cy="1719196"/>
            </a:xfrm>
          </p:grpSpPr>
          <p:sp>
            <p:nvSpPr>
              <p:cNvPr id="100" name="Freeform 399"/>
              <p:cNvSpPr/>
              <p:nvPr/>
            </p:nvSpPr>
            <p:spPr>
              <a:xfrm>
                <a:off x="115821" y="384601"/>
                <a:ext cx="564928" cy="470700"/>
              </a:xfrm>
              <a:custGeom>
                <a:avLst/>
                <a:gdLst/>
                <a:ahLst/>
                <a:cxnLst>
                  <a:cxn ang="0">
                    <a:pos x="wd2" y="hd2"/>
                  </a:cxn>
                  <a:cxn ang="5400000">
                    <a:pos x="wd2" y="hd2"/>
                  </a:cxn>
                  <a:cxn ang="10800000">
                    <a:pos x="wd2" y="hd2"/>
                  </a:cxn>
                  <a:cxn ang="16200000">
                    <a:pos x="wd2" y="hd2"/>
                  </a:cxn>
                </a:cxnLst>
                <a:rect l="0" t="0" r="r" b="b"/>
                <a:pathLst>
                  <a:path w="21600" h="21600" extrusionOk="0">
                    <a:moveTo>
                      <a:pt x="2563" y="21600"/>
                    </a:moveTo>
                    <a:cubicBezTo>
                      <a:pt x="0" y="5526"/>
                      <a:pt x="0" y="5526"/>
                      <a:pt x="0" y="5526"/>
                    </a:cubicBezTo>
                    <a:cubicBezTo>
                      <a:pt x="0" y="5526"/>
                      <a:pt x="0" y="5526"/>
                      <a:pt x="0" y="5526"/>
                    </a:cubicBezTo>
                    <a:cubicBezTo>
                      <a:pt x="1831" y="2009"/>
                      <a:pt x="6224" y="0"/>
                      <a:pt x="10983" y="0"/>
                    </a:cubicBezTo>
                    <a:cubicBezTo>
                      <a:pt x="15376" y="0"/>
                      <a:pt x="19403" y="2009"/>
                      <a:pt x="21234" y="5526"/>
                    </a:cubicBezTo>
                    <a:cubicBezTo>
                      <a:pt x="21600" y="5526"/>
                      <a:pt x="21600" y="5526"/>
                      <a:pt x="21600" y="5526"/>
                    </a:cubicBezTo>
                    <a:cubicBezTo>
                      <a:pt x="18671" y="21600"/>
                      <a:pt x="18671" y="21600"/>
                      <a:pt x="18671" y="21600"/>
                    </a:cubicBezTo>
                    <a:cubicBezTo>
                      <a:pt x="18305" y="21600"/>
                      <a:pt x="18305" y="21600"/>
                      <a:pt x="18305" y="21600"/>
                    </a:cubicBezTo>
                    <a:cubicBezTo>
                      <a:pt x="15742" y="20595"/>
                      <a:pt x="13180" y="19591"/>
                      <a:pt x="10617" y="19591"/>
                    </a:cubicBezTo>
                    <a:cubicBezTo>
                      <a:pt x="8054" y="19591"/>
                      <a:pt x="5492" y="20595"/>
                      <a:pt x="2929" y="21600"/>
                    </a:cubicBezTo>
                    <a:cubicBezTo>
                      <a:pt x="2563" y="21600"/>
                      <a:pt x="2563" y="21600"/>
                      <a:pt x="2563" y="21600"/>
                    </a:cubicBezTo>
                    <a:close/>
                    <a:moveTo>
                      <a:pt x="10617" y="19088"/>
                    </a:moveTo>
                    <a:cubicBezTo>
                      <a:pt x="13180" y="19088"/>
                      <a:pt x="15742" y="19591"/>
                      <a:pt x="18305" y="20595"/>
                    </a:cubicBezTo>
                    <a:cubicBezTo>
                      <a:pt x="20868" y="5526"/>
                      <a:pt x="20868" y="5526"/>
                      <a:pt x="20868" y="5526"/>
                    </a:cubicBezTo>
                    <a:cubicBezTo>
                      <a:pt x="18671" y="3014"/>
                      <a:pt x="15376" y="1005"/>
                      <a:pt x="10983" y="1005"/>
                    </a:cubicBezTo>
                    <a:cubicBezTo>
                      <a:pt x="6590" y="1005"/>
                      <a:pt x="2563" y="3014"/>
                      <a:pt x="732" y="5526"/>
                    </a:cubicBezTo>
                    <a:cubicBezTo>
                      <a:pt x="3295" y="20595"/>
                      <a:pt x="3295" y="20595"/>
                      <a:pt x="3295" y="20595"/>
                    </a:cubicBezTo>
                    <a:cubicBezTo>
                      <a:pt x="5492" y="19591"/>
                      <a:pt x="8054" y="19088"/>
                      <a:pt x="10617" y="19088"/>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1" name="Freeform 400"/>
              <p:cNvSpPr/>
              <p:nvPr/>
            </p:nvSpPr>
            <p:spPr>
              <a:xfrm>
                <a:off x="125865" y="427637"/>
                <a:ext cx="544840" cy="373113"/>
              </a:xfrm>
              <a:custGeom>
                <a:avLst/>
                <a:gdLst/>
                <a:ahLst/>
                <a:cxnLst>
                  <a:cxn ang="0">
                    <a:pos x="wd2" y="hd2"/>
                  </a:cxn>
                  <a:cxn ang="5400000">
                    <a:pos x="wd2" y="hd2"/>
                  </a:cxn>
                  <a:cxn ang="10800000">
                    <a:pos x="wd2" y="hd2"/>
                  </a:cxn>
                  <a:cxn ang="16200000">
                    <a:pos x="wd2" y="hd2"/>
                  </a:cxn>
                </a:cxnLst>
                <a:rect l="0" t="0" r="r" b="b"/>
                <a:pathLst>
                  <a:path w="21600" h="21600" extrusionOk="0">
                    <a:moveTo>
                      <a:pt x="3032" y="21600"/>
                    </a:moveTo>
                    <a:cubicBezTo>
                      <a:pt x="2274" y="21600"/>
                      <a:pt x="2274" y="20965"/>
                      <a:pt x="1137" y="13341"/>
                    </a:cubicBezTo>
                    <a:cubicBezTo>
                      <a:pt x="758" y="10800"/>
                      <a:pt x="379" y="8259"/>
                      <a:pt x="0" y="5082"/>
                    </a:cubicBezTo>
                    <a:cubicBezTo>
                      <a:pt x="0" y="5082"/>
                      <a:pt x="0" y="5082"/>
                      <a:pt x="0" y="5082"/>
                    </a:cubicBezTo>
                    <a:cubicBezTo>
                      <a:pt x="0" y="4447"/>
                      <a:pt x="0" y="4447"/>
                      <a:pt x="0" y="4447"/>
                    </a:cubicBezTo>
                    <a:cubicBezTo>
                      <a:pt x="2274" y="1906"/>
                      <a:pt x="6442" y="0"/>
                      <a:pt x="10989" y="0"/>
                    </a:cubicBezTo>
                    <a:cubicBezTo>
                      <a:pt x="15537" y="0"/>
                      <a:pt x="19326" y="1271"/>
                      <a:pt x="21221" y="4447"/>
                    </a:cubicBezTo>
                    <a:cubicBezTo>
                      <a:pt x="21600" y="5082"/>
                      <a:pt x="21600" y="5082"/>
                      <a:pt x="21600" y="5082"/>
                    </a:cubicBezTo>
                    <a:cubicBezTo>
                      <a:pt x="21221" y="5082"/>
                      <a:pt x="21221" y="5082"/>
                      <a:pt x="21221" y="5082"/>
                    </a:cubicBezTo>
                    <a:cubicBezTo>
                      <a:pt x="20842" y="8894"/>
                      <a:pt x="20463" y="11435"/>
                      <a:pt x="20084" y="13976"/>
                    </a:cubicBezTo>
                    <a:cubicBezTo>
                      <a:pt x="19326" y="20329"/>
                      <a:pt x="18947" y="21600"/>
                      <a:pt x="18189" y="21600"/>
                    </a:cubicBezTo>
                    <a:cubicBezTo>
                      <a:pt x="18189" y="21600"/>
                      <a:pt x="18189" y="21600"/>
                      <a:pt x="18189" y="21600"/>
                    </a:cubicBezTo>
                    <a:cubicBezTo>
                      <a:pt x="15916" y="20965"/>
                      <a:pt x="13263" y="20329"/>
                      <a:pt x="10989" y="20329"/>
                    </a:cubicBezTo>
                    <a:cubicBezTo>
                      <a:pt x="8337" y="20329"/>
                      <a:pt x="5684" y="20965"/>
                      <a:pt x="3032" y="21600"/>
                    </a:cubicBezTo>
                    <a:cubicBezTo>
                      <a:pt x="3032" y="21600"/>
                      <a:pt x="3032" y="21600"/>
                      <a:pt x="3032" y="21600"/>
                    </a:cubicBezTo>
                    <a:close/>
                    <a:moveTo>
                      <a:pt x="758" y="5082"/>
                    </a:moveTo>
                    <a:cubicBezTo>
                      <a:pt x="1137" y="8259"/>
                      <a:pt x="1516" y="10800"/>
                      <a:pt x="1895" y="13341"/>
                    </a:cubicBezTo>
                    <a:cubicBezTo>
                      <a:pt x="2274" y="16518"/>
                      <a:pt x="3032" y="19694"/>
                      <a:pt x="3032" y="20329"/>
                    </a:cubicBezTo>
                    <a:cubicBezTo>
                      <a:pt x="5684" y="19694"/>
                      <a:pt x="8337" y="19694"/>
                      <a:pt x="10989" y="19694"/>
                    </a:cubicBezTo>
                    <a:cubicBezTo>
                      <a:pt x="13263" y="19694"/>
                      <a:pt x="15916" y="19694"/>
                      <a:pt x="18189" y="20329"/>
                    </a:cubicBezTo>
                    <a:cubicBezTo>
                      <a:pt x="18568" y="19694"/>
                      <a:pt x="18947" y="17153"/>
                      <a:pt x="19326" y="13976"/>
                    </a:cubicBezTo>
                    <a:cubicBezTo>
                      <a:pt x="19705" y="11435"/>
                      <a:pt x="20084" y="8259"/>
                      <a:pt x="20463" y="5082"/>
                    </a:cubicBezTo>
                    <a:cubicBezTo>
                      <a:pt x="18568" y="2541"/>
                      <a:pt x="15158" y="1271"/>
                      <a:pt x="10989" y="1271"/>
                    </a:cubicBezTo>
                    <a:cubicBezTo>
                      <a:pt x="6821" y="1271"/>
                      <a:pt x="2653" y="2541"/>
                      <a:pt x="758" y="508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2" name="Freeform 401"/>
              <p:cNvSpPr/>
              <p:nvPr/>
            </p:nvSpPr>
            <p:spPr>
              <a:xfrm>
                <a:off x="183616" y="800756"/>
                <a:ext cx="431852" cy="720396"/>
              </a:xfrm>
              <a:custGeom>
                <a:avLst/>
                <a:gdLst/>
                <a:ahLst/>
                <a:cxnLst>
                  <a:cxn ang="0">
                    <a:pos x="wd2" y="hd2"/>
                  </a:cxn>
                  <a:cxn ang="5400000">
                    <a:pos x="wd2" y="hd2"/>
                  </a:cxn>
                  <a:cxn ang="10800000">
                    <a:pos x="wd2" y="hd2"/>
                  </a:cxn>
                  <a:cxn ang="16200000">
                    <a:pos x="wd2" y="hd2"/>
                  </a:cxn>
                </a:cxnLst>
                <a:rect l="0" t="0" r="r" b="b"/>
                <a:pathLst>
                  <a:path w="21600" h="21600" extrusionOk="0">
                    <a:moveTo>
                      <a:pt x="10560" y="21600"/>
                    </a:moveTo>
                    <a:cubicBezTo>
                      <a:pt x="8640" y="21600"/>
                      <a:pt x="1920" y="21600"/>
                      <a:pt x="960" y="20618"/>
                    </a:cubicBezTo>
                    <a:cubicBezTo>
                      <a:pt x="960" y="20618"/>
                      <a:pt x="960" y="20291"/>
                      <a:pt x="960" y="20291"/>
                    </a:cubicBezTo>
                    <a:cubicBezTo>
                      <a:pt x="1440" y="12109"/>
                      <a:pt x="1440" y="5891"/>
                      <a:pt x="0" y="1309"/>
                    </a:cubicBezTo>
                    <a:cubicBezTo>
                      <a:pt x="0" y="982"/>
                      <a:pt x="0" y="982"/>
                      <a:pt x="0" y="982"/>
                    </a:cubicBezTo>
                    <a:cubicBezTo>
                      <a:pt x="480" y="982"/>
                      <a:pt x="480" y="982"/>
                      <a:pt x="480" y="982"/>
                    </a:cubicBezTo>
                    <a:cubicBezTo>
                      <a:pt x="3840" y="327"/>
                      <a:pt x="7200" y="0"/>
                      <a:pt x="10560" y="0"/>
                    </a:cubicBezTo>
                    <a:cubicBezTo>
                      <a:pt x="13920" y="0"/>
                      <a:pt x="17280" y="327"/>
                      <a:pt x="21120" y="982"/>
                    </a:cubicBezTo>
                    <a:cubicBezTo>
                      <a:pt x="21600" y="982"/>
                      <a:pt x="21600" y="982"/>
                      <a:pt x="21600" y="982"/>
                    </a:cubicBezTo>
                    <a:cubicBezTo>
                      <a:pt x="21120" y="1309"/>
                      <a:pt x="21120" y="1309"/>
                      <a:pt x="21120" y="1309"/>
                    </a:cubicBezTo>
                    <a:cubicBezTo>
                      <a:pt x="20160" y="6873"/>
                      <a:pt x="19680" y="13091"/>
                      <a:pt x="20640" y="20291"/>
                    </a:cubicBezTo>
                    <a:cubicBezTo>
                      <a:pt x="20640" y="20291"/>
                      <a:pt x="20640" y="20291"/>
                      <a:pt x="20640" y="20291"/>
                    </a:cubicBezTo>
                    <a:cubicBezTo>
                      <a:pt x="20640" y="20291"/>
                      <a:pt x="20640" y="20291"/>
                      <a:pt x="20640" y="20291"/>
                    </a:cubicBezTo>
                    <a:cubicBezTo>
                      <a:pt x="20640" y="21273"/>
                      <a:pt x="14880" y="21600"/>
                      <a:pt x="10560" y="21600"/>
                    </a:cubicBezTo>
                    <a:close/>
                    <a:moveTo>
                      <a:pt x="1920" y="20291"/>
                    </a:moveTo>
                    <a:cubicBezTo>
                      <a:pt x="2400" y="20618"/>
                      <a:pt x="5280" y="20945"/>
                      <a:pt x="10560" y="20945"/>
                    </a:cubicBezTo>
                    <a:cubicBezTo>
                      <a:pt x="16320" y="20945"/>
                      <a:pt x="19200" y="20618"/>
                      <a:pt x="19680" y="20291"/>
                    </a:cubicBezTo>
                    <a:cubicBezTo>
                      <a:pt x="18720" y="13091"/>
                      <a:pt x="19200" y="7200"/>
                      <a:pt x="20160" y="1309"/>
                    </a:cubicBezTo>
                    <a:cubicBezTo>
                      <a:pt x="17280" y="655"/>
                      <a:pt x="13920" y="327"/>
                      <a:pt x="10560" y="327"/>
                    </a:cubicBezTo>
                    <a:cubicBezTo>
                      <a:pt x="7200" y="327"/>
                      <a:pt x="3840" y="655"/>
                      <a:pt x="960" y="1309"/>
                    </a:cubicBezTo>
                    <a:cubicBezTo>
                      <a:pt x="2400" y="5891"/>
                      <a:pt x="2400" y="12436"/>
                      <a:pt x="1920" y="20291"/>
                    </a:cubicBezTo>
                    <a:cubicBezTo>
                      <a:pt x="1920" y="20291"/>
                      <a:pt x="1920" y="20291"/>
                      <a:pt x="1920" y="20291"/>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3" name="Freeform 402"/>
              <p:cNvSpPr/>
              <p:nvPr/>
            </p:nvSpPr>
            <p:spPr>
              <a:xfrm>
                <a:off x="68117" y="2"/>
                <a:ext cx="660335" cy="1719196"/>
              </a:xfrm>
              <a:custGeom>
                <a:avLst/>
                <a:gdLst/>
                <a:ahLst/>
                <a:cxnLst>
                  <a:cxn ang="0">
                    <a:pos x="wd2" y="hd2"/>
                  </a:cxn>
                  <a:cxn ang="5400000">
                    <a:pos x="wd2" y="hd2"/>
                  </a:cxn>
                  <a:cxn ang="10800000">
                    <a:pos x="wd2" y="hd2"/>
                  </a:cxn>
                  <a:cxn ang="16200000">
                    <a:pos x="wd2" y="hd2"/>
                  </a:cxn>
                </a:cxnLst>
                <a:rect l="0" t="0" r="r" b="b"/>
                <a:pathLst>
                  <a:path w="21600" h="21600" extrusionOk="0">
                    <a:moveTo>
                      <a:pt x="10643" y="21600"/>
                    </a:moveTo>
                    <a:cubicBezTo>
                      <a:pt x="4070" y="21462"/>
                      <a:pt x="4070" y="21462"/>
                      <a:pt x="4070" y="21462"/>
                    </a:cubicBezTo>
                    <a:cubicBezTo>
                      <a:pt x="4070" y="21462"/>
                      <a:pt x="4070" y="21462"/>
                      <a:pt x="4070" y="21462"/>
                    </a:cubicBezTo>
                    <a:cubicBezTo>
                      <a:pt x="2191" y="21187"/>
                      <a:pt x="1565" y="20637"/>
                      <a:pt x="1565" y="19949"/>
                    </a:cubicBezTo>
                    <a:cubicBezTo>
                      <a:pt x="626" y="18711"/>
                      <a:pt x="626" y="18711"/>
                      <a:pt x="626" y="18711"/>
                    </a:cubicBezTo>
                    <a:cubicBezTo>
                      <a:pt x="0" y="12932"/>
                      <a:pt x="0" y="12932"/>
                      <a:pt x="0" y="12932"/>
                    </a:cubicBezTo>
                    <a:cubicBezTo>
                      <a:pt x="0" y="8668"/>
                      <a:pt x="0" y="8668"/>
                      <a:pt x="0" y="8668"/>
                    </a:cubicBezTo>
                    <a:cubicBezTo>
                      <a:pt x="0" y="8668"/>
                      <a:pt x="0" y="8668"/>
                      <a:pt x="0" y="8668"/>
                    </a:cubicBezTo>
                    <a:cubicBezTo>
                      <a:pt x="626" y="8668"/>
                      <a:pt x="626" y="8530"/>
                      <a:pt x="626" y="8530"/>
                    </a:cubicBezTo>
                    <a:cubicBezTo>
                      <a:pt x="626" y="8530"/>
                      <a:pt x="626" y="8392"/>
                      <a:pt x="626" y="8392"/>
                    </a:cubicBezTo>
                    <a:cubicBezTo>
                      <a:pt x="626" y="8255"/>
                      <a:pt x="626" y="8255"/>
                      <a:pt x="626" y="8255"/>
                    </a:cubicBezTo>
                    <a:cubicBezTo>
                      <a:pt x="1252" y="8117"/>
                      <a:pt x="1252" y="8117"/>
                      <a:pt x="1252" y="8117"/>
                    </a:cubicBezTo>
                    <a:cubicBezTo>
                      <a:pt x="1252" y="7980"/>
                      <a:pt x="1252" y="7980"/>
                      <a:pt x="1252" y="7980"/>
                    </a:cubicBezTo>
                    <a:cubicBezTo>
                      <a:pt x="939" y="7980"/>
                      <a:pt x="939" y="7980"/>
                      <a:pt x="939" y="7980"/>
                    </a:cubicBezTo>
                    <a:cubicBezTo>
                      <a:pt x="626" y="8117"/>
                      <a:pt x="626" y="8117"/>
                      <a:pt x="626" y="8117"/>
                    </a:cubicBezTo>
                    <a:cubicBezTo>
                      <a:pt x="0" y="7980"/>
                      <a:pt x="0" y="7980"/>
                      <a:pt x="0" y="7980"/>
                    </a:cubicBezTo>
                    <a:cubicBezTo>
                      <a:pt x="0" y="6466"/>
                      <a:pt x="0" y="6466"/>
                      <a:pt x="0" y="6466"/>
                    </a:cubicBezTo>
                    <a:cubicBezTo>
                      <a:pt x="0" y="3302"/>
                      <a:pt x="0" y="3302"/>
                      <a:pt x="0" y="3302"/>
                    </a:cubicBezTo>
                    <a:cubicBezTo>
                      <a:pt x="1252" y="1238"/>
                      <a:pt x="4696" y="138"/>
                      <a:pt x="10643" y="0"/>
                    </a:cubicBezTo>
                    <a:cubicBezTo>
                      <a:pt x="10957" y="0"/>
                      <a:pt x="10957" y="0"/>
                      <a:pt x="10957" y="0"/>
                    </a:cubicBezTo>
                    <a:cubicBezTo>
                      <a:pt x="10957" y="0"/>
                      <a:pt x="10957" y="0"/>
                      <a:pt x="10957" y="0"/>
                    </a:cubicBezTo>
                    <a:cubicBezTo>
                      <a:pt x="16904" y="138"/>
                      <a:pt x="20348" y="1376"/>
                      <a:pt x="21287" y="3302"/>
                    </a:cubicBezTo>
                    <a:cubicBezTo>
                      <a:pt x="21287" y="3302"/>
                      <a:pt x="21287" y="3302"/>
                      <a:pt x="21287" y="3302"/>
                    </a:cubicBezTo>
                    <a:cubicBezTo>
                      <a:pt x="21600" y="6466"/>
                      <a:pt x="21600" y="6466"/>
                      <a:pt x="21600" y="6466"/>
                    </a:cubicBezTo>
                    <a:cubicBezTo>
                      <a:pt x="21600" y="8117"/>
                      <a:pt x="21600" y="8117"/>
                      <a:pt x="21600" y="8117"/>
                    </a:cubicBezTo>
                    <a:cubicBezTo>
                      <a:pt x="21287" y="8117"/>
                      <a:pt x="21287" y="8117"/>
                      <a:pt x="21287" y="8117"/>
                    </a:cubicBezTo>
                    <a:cubicBezTo>
                      <a:pt x="20974" y="8117"/>
                      <a:pt x="20974" y="8117"/>
                      <a:pt x="20974" y="8117"/>
                    </a:cubicBezTo>
                    <a:cubicBezTo>
                      <a:pt x="20661" y="8117"/>
                      <a:pt x="20661" y="8117"/>
                      <a:pt x="20661" y="8117"/>
                    </a:cubicBezTo>
                    <a:cubicBezTo>
                      <a:pt x="20348" y="7980"/>
                      <a:pt x="20348" y="7980"/>
                      <a:pt x="20348" y="7980"/>
                    </a:cubicBezTo>
                    <a:cubicBezTo>
                      <a:pt x="20348" y="8117"/>
                      <a:pt x="20348" y="8117"/>
                      <a:pt x="20348" y="8117"/>
                    </a:cubicBezTo>
                    <a:cubicBezTo>
                      <a:pt x="20661" y="8255"/>
                      <a:pt x="20661" y="8255"/>
                      <a:pt x="20661" y="8255"/>
                    </a:cubicBezTo>
                    <a:cubicBezTo>
                      <a:pt x="20661" y="8530"/>
                      <a:pt x="20661" y="8530"/>
                      <a:pt x="20661" y="8530"/>
                    </a:cubicBezTo>
                    <a:cubicBezTo>
                      <a:pt x="20974" y="8530"/>
                      <a:pt x="20974" y="8668"/>
                      <a:pt x="21287" y="8668"/>
                    </a:cubicBezTo>
                    <a:cubicBezTo>
                      <a:pt x="21600" y="8668"/>
                      <a:pt x="21600" y="8668"/>
                      <a:pt x="21600" y="8668"/>
                    </a:cubicBezTo>
                    <a:cubicBezTo>
                      <a:pt x="21287" y="12932"/>
                      <a:pt x="21287" y="12932"/>
                      <a:pt x="21287" y="12932"/>
                    </a:cubicBezTo>
                    <a:cubicBezTo>
                      <a:pt x="20661" y="18573"/>
                      <a:pt x="20661" y="18573"/>
                      <a:pt x="20661" y="18573"/>
                    </a:cubicBezTo>
                    <a:cubicBezTo>
                      <a:pt x="20661" y="18573"/>
                      <a:pt x="20661" y="18573"/>
                      <a:pt x="20661" y="18573"/>
                    </a:cubicBezTo>
                    <a:cubicBezTo>
                      <a:pt x="20035" y="20087"/>
                      <a:pt x="20035" y="20087"/>
                      <a:pt x="20035" y="20087"/>
                    </a:cubicBezTo>
                    <a:cubicBezTo>
                      <a:pt x="20035" y="20637"/>
                      <a:pt x="19096" y="21050"/>
                      <a:pt x="17530" y="21462"/>
                    </a:cubicBezTo>
                    <a:cubicBezTo>
                      <a:pt x="17217" y="21462"/>
                      <a:pt x="17217" y="21462"/>
                      <a:pt x="17217" y="21462"/>
                    </a:cubicBezTo>
                    <a:cubicBezTo>
                      <a:pt x="17217" y="21462"/>
                      <a:pt x="17217" y="21462"/>
                      <a:pt x="17217" y="21462"/>
                    </a:cubicBezTo>
                    <a:cubicBezTo>
                      <a:pt x="10643" y="21600"/>
                      <a:pt x="10643" y="21600"/>
                      <a:pt x="10643" y="21600"/>
                    </a:cubicBezTo>
                    <a:close/>
                    <a:moveTo>
                      <a:pt x="4070" y="21187"/>
                    </a:moveTo>
                    <a:cubicBezTo>
                      <a:pt x="10643" y="21325"/>
                      <a:pt x="10643" y="21325"/>
                      <a:pt x="10643" y="21325"/>
                    </a:cubicBezTo>
                    <a:cubicBezTo>
                      <a:pt x="17217" y="21187"/>
                      <a:pt x="17217" y="21187"/>
                      <a:pt x="17217" y="21187"/>
                    </a:cubicBezTo>
                    <a:cubicBezTo>
                      <a:pt x="18783" y="20912"/>
                      <a:pt x="19409" y="20499"/>
                      <a:pt x="19409" y="20087"/>
                    </a:cubicBezTo>
                    <a:cubicBezTo>
                      <a:pt x="19409" y="19949"/>
                      <a:pt x="19409" y="19949"/>
                      <a:pt x="19409" y="19949"/>
                    </a:cubicBezTo>
                    <a:cubicBezTo>
                      <a:pt x="20035" y="18573"/>
                      <a:pt x="20035" y="18573"/>
                      <a:pt x="20035" y="18573"/>
                    </a:cubicBezTo>
                    <a:cubicBezTo>
                      <a:pt x="20661" y="12932"/>
                      <a:pt x="20661" y="12932"/>
                      <a:pt x="20661" y="12932"/>
                    </a:cubicBezTo>
                    <a:cubicBezTo>
                      <a:pt x="20974" y="8805"/>
                      <a:pt x="20974" y="8805"/>
                      <a:pt x="20974" y="8805"/>
                    </a:cubicBezTo>
                    <a:cubicBezTo>
                      <a:pt x="20661" y="8805"/>
                      <a:pt x="20348" y="8668"/>
                      <a:pt x="20348" y="8668"/>
                    </a:cubicBezTo>
                    <a:cubicBezTo>
                      <a:pt x="20035" y="8668"/>
                      <a:pt x="20035" y="8668"/>
                      <a:pt x="20035" y="8668"/>
                    </a:cubicBezTo>
                    <a:cubicBezTo>
                      <a:pt x="20035" y="8392"/>
                      <a:pt x="20035" y="8392"/>
                      <a:pt x="20035" y="8392"/>
                    </a:cubicBezTo>
                    <a:cubicBezTo>
                      <a:pt x="19409" y="8255"/>
                      <a:pt x="19409" y="8255"/>
                      <a:pt x="19409" y="8255"/>
                    </a:cubicBezTo>
                    <a:cubicBezTo>
                      <a:pt x="20035" y="7704"/>
                      <a:pt x="20035" y="7704"/>
                      <a:pt x="20035" y="7704"/>
                    </a:cubicBezTo>
                    <a:cubicBezTo>
                      <a:pt x="20974" y="7842"/>
                      <a:pt x="20974" y="7842"/>
                      <a:pt x="20974" y="7842"/>
                    </a:cubicBezTo>
                    <a:cubicBezTo>
                      <a:pt x="20974" y="7842"/>
                      <a:pt x="20974" y="7842"/>
                      <a:pt x="20974" y="7842"/>
                    </a:cubicBezTo>
                    <a:cubicBezTo>
                      <a:pt x="20974" y="6466"/>
                      <a:pt x="20974" y="6466"/>
                      <a:pt x="20974" y="6466"/>
                    </a:cubicBezTo>
                    <a:cubicBezTo>
                      <a:pt x="20661" y="3439"/>
                      <a:pt x="20661" y="3439"/>
                      <a:pt x="20661" y="3439"/>
                    </a:cubicBezTo>
                    <a:cubicBezTo>
                      <a:pt x="19722" y="1513"/>
                      <a:pt x="16591" y="413"/>
                      <a:pt x="10643" y="275"/>
                    </a:cubicBezTo>
                    <a:cubicBezTo>
                      <a:pt x="5009" y="413"/>
                      <a:pt x="1565" y="1376"/>
                      <a:pt x="626" y="3439"/>
                    </a:cubicBezTo>
                    <a:cubicBezTo>
                      <a:pt x="626" y="6466"/>
                      <a:pt x="626" y="6466"/>
                      <a:pt x="626" y="6466"/>
                    </a:cubicBezTo>
                    <a:cubicBezTo>
                      <a:pt x="626" y="7842"/>
                      <a:pt x="626" y="7842"/>
                      <a:pt x="626" y="7842"/>
                    </a:cubicBezTo>
                    <a:cubicBezTo>
                      <a:pt x="626" y="7842"/>
                      <a:pt x="626" y="7842"/>
                      <a:pt x="626" y="7842"/>
                    </a:cubicBezTo>
                    <a:cubicBezTo>
                      <a:pt x="1252" y="7567"/>
                      <a:pt x="1252" y="7567"/>
                      <a:pt x="1252" y="7567"/>
                    </a:cubicBezTo>
                    <a:cubicBezTo>
                      <a:pt x="1878" y="7980"/>
                      <a:pt x="1878" y="7980"/>
                      <a:pt x="1878" y="7980"/>
                    </a:cubicBezTo>
                    <a:cubicBezTo>
                      <a:pt x="1878" y="8255"/>
                      <a:pt x="1878" y="8255"/>
                      <a:pt x="1878" y="8255"/>
                    </a:cubicBezTo>
                    <a:cubicBezTo>
                      <a:pt x="1252" y="8392"/>
                      <a:pt x="1252" y="8392"/>
                      <a:pt x="1252" y="8392"/>
                    </a:cubicBezTo>
                    <a:cubicBezTo>
                      <a:pt x="1252" y="8392"/>
                      <a:pt x="1252" y="8530"/>
                      <a:pt x="1252" y="8530"/>
                    </a:cubicBezTo>
                    <a:cubicBezTo>
                      <a:pt x="1252" y="8668"/>
                      <a:pt x="939" y="8805"/>
                      <a:pt x="626" y="8943"/>
                    </a:cubicBezTo>
                    <a:cubicBezTo>
                      <a:pt x="626" y="12932"/>
                      <a:pt x="626" y="12932"/>
                      <a:pt x="626" y="12932"/>
                    </a:cubicBezTo>
                    <a:cubicBezTo>
                      <a:pt x="1252" y="18573"/>
                      <a:pt x="1252" y="18573"/>
                      <a:pt x="1252" y="18573"/>
                    </a:cubicBezTo>
                    <a:cubicBezTo>
                      <a:pt x="2191" y="19949"/>
                      <a:pt x="2191" y="19949"/>
                      <a:pt x="2191" y="19949"/>
                    </a:cubicBezTo>
                    <a:cubicBezTo>
                      <a:pt x="2191" y="19949"/>
                      <a:pt x="2191" y="19949"/>
                      <a:pt x="2191" y="19949"/>
                    </a:cubicBezTo>
                    <a:cubicBezTo>
                      <a:pt x="2191" y="20499"/>
                      <a:pt x="2817" y="20912"/>
                      <a:pt x="4070" y="21187"/>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4" name="Freeform 403"/>
              <p:cNvSpPr/>
              <p:nvPr/>
            </p:nvSpPr>
            <p:spPr>
              <a:xfrm>
                <a:off x="88206" y="525231"/>
                <a:ext cx="612628" cy="918435"/>
              </a:xfrm>
              <a:custGeom>
                <a:avLst/>
                <a:gdLst/>
                <a:ahLst/>
                <a:cxnLst>
                  <a:cxn ang="0">
                    <a:pos x="wd2" y="hd2"/>
                  </a:cxn>
                  <a:cxn ang="5400000">
                    <a:pos x="wd2" y="hd2"/>
                  </a:cxn>
                  <a:cxn ang="10800000">
                    <a:pos x="wd2" y="hd2"/>
                  </a:cxn>
                  <a:cxn ang="16200000">
                    <a:pos x="wd2" y="hd2"/>
                  </a:cxn>
                </a:cxnLst>
                <a:rect l="0" t="0" r="r" b="b"/>
                <a:pathLst>
                  <a:path w="21600" h="21600" extrusionOk="0">
                    <a:moveTo>
                      <a:pt x="2025" y="21343"/>
                    </a:moveTo>
                    <a:cubicBezTo>
                      <a:pt x="2025" y="21343"/>
                      <a:pt x="2025" y="21343"/>
                      <a:pt x="2025" y="21343"/>
                    </a:cubicBezTo>
                    <a:cubicBezTo>
                      <a:pt x="1350" y="21343"/>
                      <a:pt x="1350" y="20829"/>
                      <a:pt x="1013" y="20314"/>
                    </a:cubicBezTo>
                    <a:cubicBezTo>
                      <a:pt x="0" y="3600"/>
                      <a:pt x="0" y="3600"/>
                      <a:pt x="0" y="3600"/>
                    </a:cubicBezTo>
                    <a:cubicBezTo>
                      <a:pt x="0" y="3600"/>
                      <a:pt x="0" y="3600"/>
                      <a:pt x="0" y="3600"/>
                    </a:cubicBezTo>
                    <a:cubicBezTo>
                      <a:pt x="0" y="3600"/>
                      <a:pt x="0" y="3343"/>
                      <a:pt x="0" y="3343"/>
                    </a:cubicBezTo>
                    <a:cubicBezTo>
                      <a:pt x="0" y="3343"/>
                      <a:pt x="0" y="3343"/>
                      <a:pt x="0" y="3343"/>
                    </a:cubicBezTo>
                    <a:cubicBezTo>
                      <a:pt x="0" y="3086"/>
                      <a:pt x="0" y="3086"/>
                      <a:pt x="0" y="3086"/>
                    </a:cubicBezTo>
                    <a:cubicBezTo>
                      <a:pt x="675" y="2829"/>
                      <a:pt x="675" y="2829"/>
                      <a:pt x="675" y="2829"/>
                    </a:cubicBezTo>
                    <a:cubicBezTo>
                      <a:pt x="675" y="2571"/>
                      <a:pt x="675" y="2571"/>
                      <a:pt x="675" y="2571"/>
                    </a:cubicBezTo>
                    <a:cubicBezTo>
                      <a:pt x="338" y="2571"/>
                      <a:pt x="338" y="2571"/>
                      <a:pt x="338" y="2571"/>
                    </a:cubicBezTo>
                    <a:cubicBezTo>
                      <a:pt x="0" y="2829"/>
                      <a:pt x="0" y="2829"/>
                      <a:pt x="0" y="2829"/>
                    </a:cubicBezTo>
                    <a:cubicBezTo>
                      <a:pt x="0" y="0"/>
                      <a:pt x="0" y="0"/>
                      <a:pt x="0" y="0"/>
                    </a:cubicBezTo>
                    <a:cubicBezTo>
                      <a:pt x="675" y="0"/>
                      <a:pt x="675" y="0"/>
                      <a:pt x="675" y="0"/>
                    </a:cubicBezTo>
                    <a:cubicBezTo>
                      <a:pt x="1688" y="3086"/>
                      <a:pt x="2363" y="5914"/>
                      <a:pt x="3038" y="8743"/>
                    </a:cubicBezTo>
                    <a:cubicBezTo>
                      <a:pt x="3038" y="8743"/>
                      <a:pt x="3038" y="8743"/>
                      <a:pt x="3038" y="8743"/>
                    </a:cubicBezTo>
                    <a:cubicBezTo>
                      <a:pt x="3713" y="17743"/>
                      <a:pt x="3713" y="17743"/>
                      <a:pt x="3713" y="17743"/>
                    </a:cubicBezTo>
                    <a:cubicBezTo>
                      <a:pt x="3713" y="17743"/>
                      <a:pt x="3713" y="17743"/>
                      <a:pt x="3713" y="17743"/>
                    </a:cubicBezTo>
                    <a:cubicBezTo>
                      <a:pt x="3038" y="19800"/>
                      <a:pt x="2700" y="21086"/>
                      <a:pt x="2025" y="21343"/>
                    </a:cubicBezTo>
                    <a:cubicBezTo>
                      <a:pt x="2025" y="21343"/>
                      <a:pt x="2025" y="21343"/>
                      <a:pt x="2025" y="21343"/>
                    </a:cubicBezTo>
                    <a:close/>
                    <a:moveTo>
                      <a:pt x="675" y="3600"/>
                    </a:moveTo>
                    <a:cubicBezTo>
                      <a:pt x="1688" y="20314"/>
                      <a:pt x="1688" y="20314"/>
                      <a:pt x="1688" y="20314"/>
                    </a:cubicBezTo>
                    <a:cubicBezTo>
                      <a:pt x="1688" y="20571"/>
                      <a:pt x="2025" y="20829"/>
                      <a:pt x="2025" y="20829"/>
                    </a:cubicBezTo>
                    <a:cubicBezTo>
                      <a:pt x="2363" y="20571"/>
                      <a:pt x="2700" y="19543"/>
                      <a:pt x="3038" y="17743"/>
                    </a:cubicBezTo>
                    <a:cubicBezTo>
                      <a:pt x="2363" y="8743"/>
                      <a:pt x="2363" y="8743"/>
                      <a:pt x="2363" y="8743"/>
                    </a:cubicBezTo>
                    <a:cubicBezTo>
                      <a:pt x="2025" y="6943"/>
                      <a:pt x="1688" y="5143"/>
                      <a:pt x="1013" y="3343"/>
                    </a:cubicBezTo>
                    <a:cubicBezTo>
                      <a:pt x="675" y="3343"/>
                      <a:pt x="675" y="3343"/>
                      <a:pt x="675" y="3343"/>
                    </a:cubicBezTo>
                    <a:cubicBezTo>
                      <a:pt x="675" y="3343"/>
                      <a:pt x="675" y="3600"/>
                      <a:pt x="675" y="3600"/>
                    </a:cubicBezTo>
                    <a:close/>
                    <a:moveTo>
                      <a:pt x="19913" y="21600"/>
                    </a:moveTo>
                    <a:cubicBezTo>
                      <a:pt x="19575" y="21343"/>
                      <a:pt x="19575" y="21343"/>
                      <a:pt x="19575" y="21343"/>
                    </a:cubicBezTo>
                    <a:cubicBezTo>
                      <a:pt x="18900" y="21086"/>
                      <a:pt x="18563" y="19800"/>
                      <a:pt x="18225" y="17743"/>
                    </a:cubicBezTo>
                    <a:cubicBezTo>
                      <a:pt x="18225" y="17486"/>
                      <a:pt x="18225" y="17486"/>
                      <a:pt x="18225" y="17486"/>
                    </a:cubicBezTo>
                    <a:cubicBezTo>
                      <a:pt x="18225" y="17486"/>
                      <a:pt x="18225" y="17486"/>
                      <a:pt x="18225" y="17486"/>
                    </a:cubicBezTo>
                    <a:cubicBezTo>
                      <a:pt x="18225" y="13371"/>
                      <a:pt x="18225" y="13371"/>
                      <a:pt x="18225" y="13371"/>
                    </a:cubicBezTo>
                    <a:cubicBezTo>
                      <a:pt x="18225" y="12086"/>
                      <a:pt x="18225" y="12086"/>
                      <a:pt x="18225" y="12086"/>
                    </a:cubicBezTo>
                    <a:cubicBezTo>
                      <a:pt x="18563" y="8486"/>
                      <a:pt x="19575" y="4629"/>
                      <a:pt x="21263" y="0"/>
                    </a:cubicBezTo>
                    <a:cubicBezTo>
                      <a:pt x="21600" y="0"/>
                      <a:pt x="21600" y="0"/>
                      <a:pt x="21600" y="0"/>
                    </a:cubicBezTo>
                    <a:cubicBezTo>
                      <a:pt x="21600" y="2829"/>
                      <a:pt x="21600" y="2829"/>
                      <a:pt x="21600" y="2829"/>
                    </a:cubicBezTo>
                    <a:cubicBezTo>
                      <a:pt x="21263" y="2571"/>
                      <a:pt x="21263" y="2571"/>
                      <a:pt x="21263" y="2571"/>
                    </a:cubicBezTo>
                    <a:cubicBezTo>
                      <a:pt x="21263" y="2829"/>
                      <a:pt x="21263" y="2829"/>
                      <a:pt x="21263" y="2829"/>
                    </a:cubicBezTo>
                    <a:cubicBezTo>
                      <a:pt x="21600" y="3086"/>
                      <a:pt x="21600" y="3086"/>
                      <a:pt x="21600" y="3086"/>
                    </a:cubicBezTo>
                    <a:cubicBezTo>
                      <a:pt x="21600" y="3600"/>
                      <a:pt x="21600" y="3600"/>
                      <a:pt x="21600" y="3600"/>
                    </a:cubicBezTo>
                    <a:cubicBezTo>
                      <a:pt x="21600" y="3600"/>
                      <a:pt x="21600" y="3600"/>
                      <a:pt x="21600" y="3600"/>
                    </a:cubicBezTo>
                    <a:cubicBezTo>
                      <a:pt x="21263" y="12086"/>
                      <a:pt x="21263" y="12086"/>
                      <a:pt x="21263" y="12086"/>
                    </a:cubicBezTo>
                    <a:cubicBezTo>
                      <a:pt x="20925" y="19029"/>
                      <a:pt x="20587" y="21086"/>
                      <a:pt x="19913" y="21343"/>
                    </a:cubicBezTo>
                    <a:cubicBezTo>
                      <a:pt x="19913" y="21600"/>
                      <a:pt x="19913" y="21600"/>
                      <a:pt x="19913" y="21600"/>
                    </a:cubicBezTo>
                    <a:close/>
                    <a:moveTo>
                      <a:pt x="18900" y="17486"/>
                    </a:moveTo>
                    <a:cubicBezTo>
                      <a:pt x="19238" y="19543"/>
                      <a:pt x="19575" y="20314"/>
                      <a:pt x="19913" y="20829"/>
                    </a:cubicBezTo>
                    <a:cubicBezTo>
                      <a:pt x="20250" y="19800"/>
                      <a:pt x="20587" y="14657"/>
                      <a:pt x="20587" y="12086"/>
                    </a:cubicBezTo>
                    <a:cubicBezTo>
                      <a:pt x="20925" y="3600"/>
                      <a:pt x="20925" y="3600"/>
                      <a:pt x="20925" y="3600"/>
                    </a:cubicBezTo>
                    <a:cubicBezTo>
                      <a:pt x="20925" y="3343"/>
                      <a:pt x="20925" y="3343"/>
                      <a:pt x="20925" y="3343"/>
                    </a:cubicBezTo>
                    <a:cubicBezTo>
                      <a:pt x="20925" y="3343"/>
                      <a:pt x="20925" y="3343"/>
                      <a:pt x="20925" y="3343"/>
                    </a:cubicBezTo>
                    <a:cubicBezTo>
                      <a:pt x="19913" y="6429"/>
                      <a:pt x="19238" y="9257"/>
                      <a:pt x="18900" y="12086"/>
                    </a:cubicBezTo>
                    <a:cubicBezTo>
                      <a:pt x="18900" y="13371"/>
                      <a:pt x="18900" y="13371"/>
                      <a:pt x="18900" y="13371"/>
                    </a:cubicBezTo>
                    <a:cubicBezTo>
                      <a:pt x="18900" y="17486"/>
                      <a:pt x="18900" y="17486"/>
                      <a:pt x="18900" y="17486"/>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5" name="Freeform 404"/>
              <p:cNvSpPr/>
              <p:nvPr/>
            </p:nvSpPr>
            <p:spPr>
              <a:xfrm>
                <a:off x="108291" y="995924"/>
                <a:ext cx="75325" cy="889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452"/>
                    </a:lnTo>
                    <a:lnTo>
                      <a:pt x="0" y="0"/>
                    </a:lnTo>
                    <a:lnTo>
                      <a:pt x="21600" y="8361"/>
                    </a:lnTo>
                    <a:lnTo>
                      <a:pt x="21600" y="21600"/>
                    </a:lnTo>
                    <a:close/>
                    <a:moveTo>
                      <a:pt x="5040" y="8361"/>
                    </a:moveTo>
                    <a:lnTo>
                      <a:pt x="16560" y="13239"/>
                    </a:lnTo>
                    <a:lnTo>
                      <a:pt x="5040" y="8361"/>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6" name="Freeform 405"/>
              <p:cNvSpPr/>
              <p:nvPr/>
            </p:nvSpPr>
            <p:spPr>
              <a:xfrm>
                <a:off x="108291" y="995924"/>
                <a:ext cx="582499" cy="120545"/>
              </a:xfrm>
              <a:custGeom>
                <a:avLst/>
                <a:gdLst/>
                <a:ahLst/>
                <a:cxnLst>
                  <a:cxn ang="0">
                    <a:pos x="wd2" y="hd2"/>
                  </a:cxn>
                  <a:cxn ang="5400000">
                    <a:pos x="wd2" y="hd2"/>
                  </a:cxn>
                  <a:cxn ang="10800000">
                    <a:pos x="wd2" y="hd2"/>
                  </a:cxn>
                  <a:cxn ang="16200000">
                    <a:pos x="wd2" y="hd2"/>
                  </a:cxn>
                </a:cxnLst>
                <a:rect l="0" t="0" r="r" b="b"/>
                <a:pathLst>
                  <a:path w="21600" h="21600" extrusionOk="0">
                    <a:moveTo>
                      <a:pt x="2793" y="21600"/>
                    </a:moveTo>
                    <a:lnTo>
                      <a:pt x="0" y="13886"/>
                    </a:lnTo>
                    <a:lnTo>
                      <a:pt x="0" y="4114"/>
                    </a:lnTo>
                    <a:lnTo>
                      <a:pt x="2793" y="11829"/>
                    </a:lnTo>
                    <a:lnTo>
                      <a:pt x="2793" y="21600"/>
                    </a:lnTo>
                    <a:close/>
                    <a:moveTo>
                      <a:pt x="652" y="11829"/>
                    </a:moveTo>
                    <a:lnTo>
                      <a:pt x="2141" y="15943"/>
                    </a:lnTo>
                    <a:lnTo>
                      <a:pt x="2141" y="13886"/>
                    </a:lnTo>
                    <a:lnTo>
                      <a:pt x="652" y="9771"/>
                    </a:lnTo>
                    <a:lnTo>
                      <a:pt x="652" y="11829"/>
                    </a:lnTo>
                    <a:close/>
                    <a:moveTo>
                      <a:pt x="18434" y="15943"/>
                    </a:moveTo>
                    <a:lnTo>
                      <a:pt x="18434" y="7714"/>
                    </a:lnTo>
                    <a:lnTo>
                      <a:pt x="21600" y="0"/>
                    </a:lnTo>
                    <a:lnTo>
                      <a:pt x="21600" y="9771"/>
                    </a:lnTo>
                    <a:lnTo>
                      <a:pt x="18434" y="15943"/>
                    </a:lnTo>
                    <a:close/>
                    <a:moveTo>
                      <a:pt x="19086" y="9771"/>
                    </a:moveTo>
                    <a:lnTo>
                      <a:pt x="20855" y="6171"/>
                    </a:lnTo>
                    <a:lnTo>
                      <a:pt x="19086" y="9771"/>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7" name="Freeform 406"/>
              <p:cNvSpPr/>
              <p:nvPr/>
            </p:nvSpPr>
            <p:spPr>
              <a:xfrm>
                <a:off x="125865" y="1030367"/>
                <a:ext cx="564925" cy="634295"/>
              </a:xfrm>
              <a:custGeom>
                <a:avLst/>
                <a:gdLst/>
                <a:ahLst/>
                <a:cxnLst>
                  <a:cxn ang="0">
                    <a:pos x="wd2" y="hd2"/>
                  </a:cxn>
                  <a:cxn ang="5400000">
                    <a:pos x="wd2" y="hd2"/>
                  </a:cxn>
                  <a:cxn ang="10800000">
                    <a:pos x="wd2" y="hd2"/>
                  </a:cxn>
                  <a:cxn ang="16200000">
                    <a:pos x="wd2" y="hd2"/>
                  </a:cxn>
                </a:cxnLst>
                <a:rect l="0" t="0" r="r" b="b"/>
                <a:pathLst>
                  <a:path w="21600" h="21600" extrusionOk="0">
                    <a:moveTo>
                      <a:pt x="19037" y="2607"/>
                    </a:moveTo>
                    <a:cubicBezTo>
                      <a:pt x="18671" y="2234"/>
                      <a:pt x="18671" y="2234"/>
                      <a:pt x="18671" y="2234"/>
                    </a:cubicBezTo>
                    <a:cubicBezTo>
                      <a:pt x="18305" y="2234"/>
                      <a:pt x="18305" y="2234"/>
                      <a:pt x="18305" y="2234"/>
                    </a:cubicBezTo>
                    <a:cubicBezTo>
                      <a:pt x="18305" y="1117"/>
                      <a:pt x="18305" y="1117"/>
                      <a:pt x="18305" y="1117"/>
                    </a:cubicBezTo>
                    <a:cubicBezTo>
                      <a:pt x="21600" y="0"/>
                      <a:pt x="21600" y="0"/>
                      <a:pt x="21600" y="0"/>
                    </a:cubicBezTo>
                    <a:cubicBezTo>
                      <a:pt x="21600" y="1490"/>
                      <a:pt x="21600" y="1490"/>
                      <a:pt x="21600" y="1490"/>
                    </a:cubicBezTo>
                    <a:cubicBezTo>
                      <a:pt x="19037" y="2607"/>
                      <a:pt x="19037" y="2607"/>
                      <a:pt x="19037" y="2607"/>
                    </a:cubicBezTo>
                    <a:close/>
                    <a:moveTo>
                      <a:pt x="19037" y="1490"/>
                    </a:moveTo>
                    <a:cubicBezTo>
                      <a:pt x="19037" y="1862"/>
                      <a:pt x="19037" y="1862"/>
                      <a:pt x="19037" y="1862"/>
                    </a:cubicBezTo>
                    <a:cubicBezTo>
                      <a:pt x="20868" y="1117"/>
                      <a:pt x="20868" y="1117"/>
                      <a:pt x="20868" y="1117"/>
                    </a:cubicBezTo>
                    <a:cubicBezTo>
                      <a:pt x="20868" y="745"/>
                      <a:pt x="20868" y="745"/>
                      <a:pt x="20868" y="745"/>
                    </a:cubicBezTo>
                    <a:cubicBezTo>
                      <a:pt x="19037" y="1490"/>
                      <a:pt x="19037" y="1490"/>
                      <a:pt x="19037" y="1490"/>
                    </a:cubicBezTo>
                    <a:close/>
                    <a:moveTo>
                      <a:pt x="2563" y="21600"/>
                    </a:moveTo>
                    <a:cubicBezTo>
                      <a:pt x="2197" y="21228"/>
                      <a:pt x="2197" y="21228"/>
                      <a:pt x="2197" y="21228"/>
                    </a:cubicBezTo>
                    <a:cubicBezTo>
                      <a:pt x="1464" y="20855"/>
                      <a:pt x="0" y="17503"/>
                      <a:pt x="0" y="17503"/>
                    </a:cubicBezTo>
                    <a:cubicBezTo>
                      <a:pt x="2929" y="12290"/>
                      <a:pt x="2929" y="12290"/>
                      <a:pt x="2929" y="12290"/>
                    </a:cubicBezTo>
                    <a:cubicBezTo>
                      <a:pt x="3661" y="12290"/>
                      <a:pt x="3661" y="12290"/>
                      <a:pt x="3661" y="12290"/>
                    </a:cubicBezTo>
                    <a:cubicBezTo>
                      <a:pt x="3661" y="15269"/>
                      <a:pt x="3661" y="15269"/>
                      <a:pt x="3661" y="15269"/>
                    </a:cubicBezTo>
                    <a:cubicBezTo>
                      <a:pt x="3661" y="15269"/>
                      <a:pt x="3661" y="15269"/>
                      <a:pt x="3661" y="15641"/>
                    </a:cubicBezTo>
                    <a:cubicBezTo>
                      <a:pt x="4393" y="15641"/>
                      <a:pt x="4393" y="15641"/>
                      <a:pt x="4393" y="15641"/>
                    </a:cubicBezTo>
                    <a:cubicBezTo>
                      <a:pt x="2197" y="18993"/>
                      <a:pt x="2197" y="18993"/>
                      <a:pt x="2197" y="18993"/>
                    </a:cubicBezTo>
                    <a:cubicBezTo>
                      <a:pt x="1831" y="20110"/>
                      <a:pt x="1831" y="20110"/>
                      <a:pt x="1831" y="20110"/>
                    </a:cubicBezTo>
                    <a:cubicBezTo>
                      <a:pt x="1831" y="20110"/>
                      <a:pt x="2929" y="21228"/>
                      <a:pt x="2929" y="20855"/>
                    </a:cubicBezTo>
                    <a:cubicBezTo>
                      <a:pt x="2929" y="20855"/>
                      <a:pt x="2929" y="20855"/>
                      <a:pt x="2929" y="21228"/>
                    </a:cubicBezTo>
                    <a:cubicBezTo>
                      <a:pt x="2563" y="21228"/>
                      <a:pt x="2563" y="21600"/>
                      <a:pt x="2563" y="21600"/>
                    </a:cubicBezTo>
                    <a:close/>
                    <a:moveTo>
                      <a:pt x="732" y="17503"/>
                    </a:moveTo>
                    <a:cubicBezTo>
                      <a:pt x="732" y="18248"/>
                      <a:pt x="1098" y="18993"/>
                      <a:pt x="1098" y="19366"/>
                    </a:cubicBezTo>
                    <a:cubicBezTo>
                      <a:pt x="1464" y="18993"/>
                      <a:pt x="1464" y="18993"/>
                      <a:pt x="1464" y="18993"/>
                    </a:cubicBezTo>
                    <a:cubicBezTo>
                      <a:pt x="2929" y="16014"/>
                      <a:pt x="2929" y="16014"/>
                      <a:pt x="2929" y="16014"/>
                    </a:cubicBezTo>
                    <a:cubicBezTo>
                      <a:pt x="2929" y="15641"/>
                      <a:pt x="2929" y="15641"/>
                      <a:pt x="2563" y="15269"/>
                    </a:cubicBezTo>
                    <a:cubicBezTo>
                      <a:pt x="2563" y="15269"/>
                      <a:pt x="2563" y="15269"/>
                      <a:pt x="2563" y="15269"/>
                    </a:cubicBezTo>
                    <a:cubicBezTo>
                      <a:pt x="2929" y="13779"/>
                      <a:pt x="2929" y="13779"/>
                      <a:pt x="2929" y="13779"/>
                    </a:cubicBezTo>
                    <a:cubicBezTo>
                      <a:pt x="732" y="17503"/>
                      <a:pt x="732" y="17503"/>
                      <a:pt x="732" y="17503"/>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8" name="Freeform 408"/>
              <p:cNvSpPr/>
              <p:nvPr/>
            </p:nvSpPr>
            <p:spPr>
              <a:xfrm>
                <a:off x="115824" y="1389129"/>
                <a:ext cx="547351" cy="318583"/>
              </a:xfrm>
              <a:custGeom>
                <a:avLst/>
                <a:gdLst/>
                <a:ahLst/>
                <a:cxnLst>
                  <a:cxn ang="0">
                    <a:pos x="wd2" y="hd2"/>
                  </a:cxn>
                  <a:cxn ang="5400000">
                    <a:pos x="wd2" y="hd2"/>
                  </a:cxn>
                  <a:cxn ang="10800000">
                    <a:pos x="wd2" y="hd2"/>
                  </a:cxn>
                  <a:cxn ang="16200000">
                    <a:pos x="wd2" y="hd2"/>
                  </a:cxn>
                </a:cxnLst>
                <a:rect l="0" t="0" r="r" b="b"/>
                <a:pathLst>
                  <a:path w="21600" h="21600" extrusionOk="0">
                    <a:moveTo>
                      <a:pt x="4547" y="21600"/>
                    </a:moveTo>
                    <a:cubicBezTo>
                      <a:pt x="3032" y="21600"/>
                      <a:pt x="3032" y="21600"/>
                      <a:pt x="3032" y="21600"/>
                    </a:cubicBezTo>
                    <a:cubicBezTo>
                      <a:pt x="3032" y="21600"/>
                      <a:pt x="3032" y="21600"/>
                      <a:pt x="3032" y="21600"/>
                    </a:cubicBezTo>
                    <a:cubicBezTo>
                      <a:pt x="1137" y="20110"/>
                      <a:pt x="0" y="17131"/>
                      <a:pt x="0" y="13407"/>
                    </a:cubicBezTo>
                    <a:cubicBezTo>
                      <a:pt x="0" y="12662"/>
                      <a:pt x="0" y="12662"/>
                      <a:pt x="0" y="12662"/>
                    </a:cubicBezTo>
                    <a:cubicBezTo>
                      <a:pt x="758" y="8193"/>
                      <a:pt x="758" y="8193"/>
                      <a:pt x="758" y="8193"/>
                    </a:cubicBezTo>
                    <a:cubicBezTo>
                      <a:pt x="1137" y="10428"/>
                      <a:pt x="1137" y="10428"/>
                      <a:pt x="1137" y="10428"/>
                    </a:cubicBezTo>
                    <a:cubicBezTo>
                      <a:pt x="1516" y="12662"/>
                      <a:pt x="1895" y="15641"/>
                      <a:pt x="3032" y="17131"/>
                    </a:cubicBezTo>
                    <a:cubicBezTo>
                      <a:pt x="4547" y="18621"/>
                      <a:pt x="4547" y="18621"/>
                      <a:pt x="4547" y="18621"/>
                    </a:cubicBezTo>
                    <a:cubicBezTo>
                      <a:pt x="4547" y="21600"/>
                      <a:pt x="4547" y="21600"/>
                      <a:pt x="4547" y="21600"/>
                    </a:cubicBezTo>
                    <a:close/>
                    <a:moveTo>
                      <a:pt x="3032" y="20110"/>
                    </a:moveTo>
                    <a:cubicBezTo>
                      <a:pt x="3789" y="20110"/>
                      <a:pt x="3789" y="20110"/>
                      <a:pt x="3789" y="20110"/>
                    </a:cubicBezTo>
                    <a:cubicBezTo>
                      <a:pt x="3789" y="19366"/>
                      <a:pt x="3789" y="19366"/>
                      <a:pt x="3789" y="19366"/>
                    </a:cubicBezTo>
                    <a:cubicBezTo>
                      <a:pt x="2653" y="17876"/>
                      <a:pt x="2653" y="17876"/>
                      <a:pt x="2653" y="17876"/>
                    </a:cubicBezTo>
                    <a:cubicBezTo>
                      <a:pt x="1516" y="17131"/>
                      <a:pt x="1137" y="14897"/>
                      <a:pt x="758" y="12662"/>
                    </a:cubicBezTo>
                    <a:cubicBezTo>
                      <a:pt x="758" y="13407"/>
                      <a:pt x="758" y="13407"/>
                      <a:pt x="758" y="13407"/>
                    </a:cubicBezTo>
                    <a:cubicBezTo>
                      <a:pt x="758" y="16386"/>
                      <a:pt x="1516" y="18621"/>
                      <a:pt x="3032" y="20110"/>
                    </a:cubicBezTo>
                    <a:close/>
                    <a:moveTo>
                      <a:pt x="19326" y="17876"/>
                    </a:moveTo>
                    <a:cubicBezTo>
                      <a:pt x="18947" y="17131"/>
                      <a:pt x="18947" y="17131"/>
                      <a:pt x="18947" y="17131"/>
                    </a:cubicBezTo>
                    <a:cubicBezTo>
                      <a:pt x="19326" y="15641"/>
                      <a:pt x="19326" y="15641"/>
                      <a:pt x="19326" y="15641"/>
                    </a:cubicBezTo>
                    <a:cubicBezTo>
                      <a:pt x="19326" y="14152"/>
                      <a:pt x="19326" y="14152"/>
                      <a:pt x="19326" y="14152"/>
                    </a:cubicBezTo>
                    <a:cubicBezTo>
                      <a:pt x="17432" y="6703"/>
                      <a:pt x="17432" y="6703"/>
                      <a:pt x="17432" y="6703"/>
                    </a:cubicBezTo>
                    <a:cubicBezTo>
                      <a:pt x="18189" y="5959"/>
                      <a:pt x="18189" y="5959"/>
                      <a:pt x="18189" y="5959"/>
                    </a:cubicBezTo>
                    <a:cubicBezTo>
                      <a:pt x="17811" y="0"/>
                      <a:pt x="17811" y="0"/>
                      <a:pt x="17811" y="0"/>
                    </a:cubicBezTo>
                    <a:cubicBezTo>
                      <a:pt x="18568" y="0"/>
                      <a:pt x="18568" y="0"/>
                      <a:pt x="18568" y="0"/>
                    </a:cubicBezTo>
                    <a:cubicBezTo>
                      <a:pt x="21600" y="9683"/>
                      <a:pt x="21600" y="9683"/>
                      <a:pt x="21600" y="9683"/>
                    </a:cubicBezTo>
                    <a:cubicBezTo>
                      <a:pt x="21600" y="9683"/>
                      <a:pt x="21600" y="9683"/>
                      <a:pt x="21600" y="9683"/>
                    </a:cubicBezTo>
                    <a:cubicBezTo>
                      <a:pt x="21600" y="14152"/>
                      <a:pt x="20842" y="17131"/>
                      <a:pt x="19705" y="17876"/>
                    </a:cubicBezTo>
                    <a:cubicBezTo>
                      <a:pt x="19326" y="17876"/>
                      <a:pt x="19326" y="17876"/>
                      <a:pt x="19326" y="17876"/>
                    </a:cubicBezTo>
                    <a:close/>
                    <a:moveTo>
                      <a:pt x="18568" y="7448"/>
                    </a:moveTo>
                    <a:cubicBezTo>
                      <a:pt x="20084" y="13407"/>
                      <a:pt x="20084" y="13407"/>
                      <a:pt x="20084" y="13407"/>
                    </a:cubicBezTo>
                    <a:cubicBezTo>
                      <a:pt x="20084" y="14897"/>
                      <a:pt x="20084" y="14897"/>
                      <a:pt x="20084" y="14897"/>
                    </a:cubicBezTo>
                    <a:cubicBezTo>
                      <a:pt x="20463" y="13407"/>
                      <a:pt x="20842" y="11917"/>
                      <a:pt x="20842" y="9683"/>
                    </a:cubicBezTo>
                    <a:cubicBezTo>
                      <a:pt x="18947" y="2979"/>
                      <a:pt x="18947" y="2979"/>
                      <a:pt x="18947" y="2979"/>
                    </a:cubicBezTo>
                    <a:cubicBezTo>
                      <a:pt x="18947" y="5959"/>
                      <a:pt x="18947" y="5959"/>
                      <a:pt x="18947" y="5959"/>
                    </a:cubicBezTo>
                    <a:cubicBezTo>
                      <a:pt x="18568" y="7448"/>
                      <a:pt x="18568" y="7448"/>
                      <a:pt x="18568" y="7448"/>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09" name="Freeform 409"/>
              <p:cNvSpPr/>
              <p:nvPr/>
            </p:nvSpPr>
            <p:spPr>
              <a:xfrm>
                <a:off x="-1" y="602718"/>
                <a:ext cx="670706" cy="1104995"/>
              </a:xfrm>
              <a:custGeom>
                <a:avLst/>
                <a:gdLst/>
                <a:ahLst/>
                <a:cxnLst>
                  <a:cxn ang="0">
                    <a:pos x="wd2" y="hd2"/>
                  </a:cxn>
                  <a:cxn ang="5400000">
                    <a:pos x="wd2" y="hd2"/>
                  </a:cxn>
                  <a:cxn ang="10800000">
                    <a:pos x="wd2" y="hd2"/>
                  </a:cxn>
                  <a:cxn ang="16200000">
                    <a:pos x="wd2" y="hd2"/>
                  </a:cxn>
                </a:cxnLst>
                <a:rect l="0" t="0" r="r" b="b"/>
                <a:pathLst>
                  <a:path w="21370" h="21600" extrusionOk="0">
                    <a:moveTo>
                      <a:pt x="17719" y="21600"/>
                    </a:moveTo>
                    <a:cubicBezTo>
                      <a:pt x="17719" y="20745"/>
                      <a:pt x="17719" y="20745"/>
                      <a:pt x="17719" y="20745"/>
                    </a:cubicBezTo>
                    <a:cubicBezTo>
                      <a:pt x="18632" y="20317"/>
                      <a:pt x="18632" y="20317"/>
                      <a:pt x="18632" y="20317"/>
                    </a:cubicBezTo>
                    <a:cubicBezTo>
                      <a:pt x="18936" y="20317"/>
                      <a:pt x="18936" y="20317"/>
                      <a:pt x="18936" y="20317"/>
                    </a:cubicBezTo>
                    <a:cubicBezTo>
                      <a:pt x="19849" y="19889"/>
                      <a:pt x="20457" y="19248"/>
                      <a:pt x="20457" y="18178"/>
                    </a:cubicBezTo>
                    <a:cubicBezTo>
                      <a:pt x="21066" y="18178"/>
                      <a:pt x="21066" y="18178"/>
                      <a:pt x="21066" y="18178"/>
                    </a:cubicBezTo>
                    <a:cubicBezTo>
                      <a:pt x="21370" y="19034"/>
                      <a:pt x="21370" y="19034"/>
                      <a:pt x="21370" y="19034"/>
                    </a:cubicBezTo>
                    <a:cubicBezTo>
                      <a:pt x="21370" y="19889"/>
                      <a:pt x="21370" y="19889"/>
                      <a:pt x="21370" y="19889"/>
                    </a:cubicBezTo>
                    <a:cubicBezTo>
                      <a:pt x="21370" y="20103"/>
                      <a:pt x="21370" y="20103"/>
                      <a:pt x="21370" y="20103"/>
                    </a:cubicBezTo>
                    <a:cubicBezTo>
                      <a:pt x="21370" y="20531"/>
                      <a:pt x="20457" y="20958"/>
                      <a:pt x="19240" y="21386"/>
                    </a:cubicBezTo>
                    <a:cubicBezTo>
                      <a:pt x="19240" y="21600"/>
                      <a:pt x="19240" y="21600"/>
                      <a:pt x="19240" y="21600"/>
                    </a:cubicBezTo>
                    <a:cubicBezTo>
                      <a:pt x="17719" y="21600"/>
                      <a:pt x="17719" y="21600"/>
                      <a:pt x="17719" y="21600"/>
                    </a:cubicBezTo>
                    <a:close/>
                    <a:moveTo>
                      <a:pt x="18328" y="20958"/>
                    </a:moveTo>
                    <a:cubicBezTo>
                      <a:pt x="18328" y="21172"/>
                      <a:pt x="18328" y="21172"/>
                      <a:pt x="18328" y="21172"/>
                    </a:cubicBezTo>
                    <a:cubicBezTo>
                      <a:pt x="18936" y="21172"/>
                      <a:pt x="18936" y="21172"/>
                      <a:pt x="18936" y="21172"/>
                    </a:cubicBezTo>
                    <a:cubicBezTo>
                      <a:pt x="20153" y="20745"/>
                      <a:pt x="20762" y="20317"/>
                      <a:pt x="20762" y="19889"/>
                    </a:cubicBezTo>
                    <a:cubicBezTo>
                      <a:pt x="21066" y="19034"/>
                      <a:pt x="21066" y="19034"/>
                      <a:pt x="21066" y="19034"/>
                    </a:cubicBezTo>
                    <a:cubicBezTo>
                      <a:pt x="20762" y="19034"/>
                      <a:pt x="20762" y="19034"/>
                      <a:pt x="20762" y="19034"/>
                    </a:cubicBezTo>
                    <a:cubicBezTo>
                      <a:pt x="20762" y="19889"/>
                      <a:pt x="20153" y="20317"/>
                      <a:pt x="19240" y="20531"/>
                    </a:cubicBezTo>
                    <a:cubicBezTo>
                      <a:pt x="19240" y="20531"/>
                      <a:pt x="19240" y="20531"/>
                      <a:pt x="19240" y="20531"/>
                    </a:cubicBezTo>
                    <a:cubicBezTo>
                      <a:pt x="18328" y="20958"/>
                      <a:pt x="18328" y="20958"/>
                      <a:pt x="18328" y="20958"/>
                    </a:cubicBezTo>
                    <a:close/>
                    <a:moveTo>
                      <a:pt x="74" y="2566"/>
                    </a:moveTo>
                    <a:cubicBezTo>
                      <a:pt x="74" y="2352"/>
                      <a:pt x="74" y="2352"/>
                      <a:pt x="74" y="2352"/>
                    </a:cubicBezTo>
                    <a:cubicBezTo>
                      <a:pt x="-230" y="1497"/>
                      <a:pt x="378" y="855"/>
                      <a:pt x="2204" y="428"/>
                    </a:cubicBezTo>
                    <a:cubicBezTo>
                      <a:pt x="2204" y="214"/>
                      <a:pt x="2204" y="214"/>
                      <a:pt x="2204" y="214"/>
                    </a:cubicBezTo>
                    <a:cubicBezTo>
                      <a:pt x="2812" y="428"/>
                      <a:pt x="2812" y="428"/>
                      <a:pt x="2812" y="428"/>
                    </a:cubicBezTo>
                    <a:cubicBezTo>
                      <a:pt x="3421" y="0"/>
                      <a:pt x="3421" y="0"/>
                      <a:pt x="3421" y="0"/>
                    </a:cubicBezTo>
                    <a:cubicBezTo>
                      <a:pt x="4029" y="642"/>
                      <a:pt x="4029" y="642"/>
                      <a:pt x="4029" y="642"/>
                    </a:cubicBezTo>
                    <a:cubicBezTo>
                      <a:pt x="4029" y="1069"/>
                      <a:pt x="4029" y="1069"/>
                      <a:pt x="4029" y="1069"/>
                    </a:cubicBezTo>
                    <a:cubicBezTo>
                      <a:pt x="3421" y="1283"/>
                      <a:pt x="3421" y="1283"/>
                      <a:pt x="3421" y="1283"/>
                    </a:cubicBezTo>
                    <a:cubicBezTo>
                      <a:pt x="3421" y="1497"/>
                      <a:pt x="3421" y="1497"/>
                      <a:pt x="3421" y="1711"/>
                    </a:cubicBezTo>
                    <a:cubicBezTo>
                      <a:pt x="3116" y="2139"/>
                      <a:pt x="1900" y="2352"/>
                      <a:pt x="378" y="2566"/>
                    </a:cubicBezTo>
                    <a:cubicBezTo>
                      <a:pt x="74" y="2566"/>
                      <a:pt x="74" y="2566"/>
                      <a:pt x="74" y="2566"/>
                    </a:cubicBezTo>
                    <a:close/>
                    <a:moveTo>
                      <a:pt x="2508" y="642"/>
                    </a:moveTo>
                    <a:cubicBezTo>
                      <a:pt x="683" y="1069"/>
                      <a:pt x="683" y="1711"/>
                      <a:pt x="683" y="2139"/>
                    </a:cubicBezTo>
                    <a:cubicBezTo>
                      <a:pt x="1900" y="1925"/>
                      <a:pt x="2812" y="1711"/>
                      <a:pt x="2812" y="1497"/>
                    </a:cubicBezTo>
                    <a:cubicBezTo>
                      <a:pt x="2812" y="1497"/>
                      <a:pt x="2812" y="1283"/>
                      <a:pt x="2812" y="1283"/>
                    </a:cubicBezTo>
                    <a:cubicBezTo>
                      <a:pt x="2812" y="1069"/>
                      <a:pt x="2812" y="1069"/>
                      <a:pt x="2812" y="1069"/>
                    </a:cubicBezTo>
                    <a:cubicBezTo>
                      <a:pt x="3421" y="855"/>
                      <a:pt x="3421" y="855"/>
                      <a:pt x="3421" y="855"/>
                    </a:cubicBezTo>
                    <a:cubicBezTo>
                      <a:pt x="3421" y="642"/>
                      <a:pt x="3421" y="642"/>
                      <a:pt x="3421" y="642"/>
                    </a:cubicBezTo>
                    <a:cubicBezTo>
                      <a:pt x="3116" y="642"/>
                      <a:pt x="3116" y="642"/>
                      <a:pt x="3116" y="642"/>
                    </a:cubicBezTo>
                    <a:cubicBezTo>
                      <a:pt x="2812" y="855"/>
                      <a:pt x="2812" y="855"/>
                      <a:pt x="2812" y="855"/>
                    </a:cubicBezTo>
                    <a:cubicBezTo>
                      <a:pt x="2508" y="642"/>
                      <a:pt x="2508" y="642"/>
                      <a:pt x="2508" y="64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0" name="Freeform 410"/>
              <p:cNvSpPr/>
              <p:nvPr/>
            </p:nvSpPr>
            <p:spPr>
              <a:xfrm>
                <a:off x="12881" y="614197"/>
                <a:ext cx="780974" cy="120545"/>
              </a:xfrm>
              <a:custGeom>
                <a:avLst/>
                <a:gdLst/>
                <a:ahLst/>
                <a:cxnLst>
                  <a:cxn ang="0">
                    <a:pos x="wd2" y="hd2"/>
                  </a:cxn>
                  <a:cxn ang="5400000">
                    <a:pos x="wd2" y="hd2"/>
                  </a:cxn>
                  <a:cxn ang="10800000">
                    <a:pos x="wd2" y="hd2"/>
                  </a:cxn>
                  <a:cxn ang="16200000">
                    <a:pos x="wd2" y="hd2"/>
                  </a:cxn>
                </a:cxnLst>
                <a:rect l="0" t="0" r="r" b="b"/>
                <a:pathLst>
                  <a:path w="21534" h="21600" extrusionOk="0">
                    <a:moveTo>
                      <a:pt x="1317" y="9818"/>
                    </a:moveTo>
                    <a:cubicBezTo>
                      <a:pt x="1317" y="9818"/>
                      <a:pt x="1317" y="9818"/>
                      <a:pt x="1317" y="9818"/>
                    </a:cubicBezTo>
                    <a:cubicBezTo>
                      <a:pt x="1580" y="7855"/>
                      <a:pt x="2107" y="7855"/>
                      <a:pt x="2371" y="7855"/>
                    </a:cubicBezTo>
                    <a:cubicBezTo>
                      <a:pt x="2634" y="7855"/>
                      <a:pt x="2634" y="7855"/>
                      <a:pt x="2634" y="7855"/>
                    </a:cubicBezTo>
                    <a:cubicBezTo>
                      <a:pt x="2634" y="13745"/>
                      <a:pt x="2634" y="13745"/>
                      <a:pt x="2634" y="13745"/>
                    </a:cubicBezTo>
                    <a:cubicBezTo>
                      <a:pt x="2634" y="13745"/>
                      <a:pt x="2634" y="13745"/>
                      <a:pt x="2634" y="13745"/>
                    </a:cubicBezTo>
                    <a:cubicBezTo>
                      <a:pt x="2107" y="17673"/>
                      <a:pt x="1317" y="19636"/>
                      <a:pt x="0" y="19636"/>
                    </a:cubicBezTo>
                    <a:cubicBezTo>
                      <a:pt x="1317" y="9818"/>
                      <a:pt x="1317" y="9818"/>
                      <a:pt x="1317" y="9818"/>
                    </a:cubicBezTo>
                    <a:close/>
                    <a:moveTo>
                      <a:pt x="1580" y="11782"/>
                    </a:moveTo>
                    <a:cubicBezTo>
                      <a:pt x="1054" y="15709"/>
                      <a:pt x="1054" y="15709"/>
                      <a:pt x="1054" y="15709"/>
                    </a:cubicBezTo>
                    <a:cubicBezTo>
                      <a:pt x="1580" y="15709"/>
                      <a:pt x="1844" y="13745"/>
                      <a:pt x="2107" y="11782"/>
                    </a:cubicBezTo>
                    <a:cubicBezTo>
                      <a:pt x="2107" y="11782"/>
                      <a:pt x="2107" y="11782"/>
                      <a:pt x="2107" y="11782"/>
                    </a:cubicBezTo>
                    <a:cubicBezTo>
                      <a:pt x="1844" y="11782"/>
                      <a:pt x="1580" y="11782"/>
                      <a:pt x="1580" y="11782"/>
                    </a:cubicBezTo>
                    <a:close/>
                    <a:moveTo>
                      <a:pt x="20810" y="21600"/>
                    </a:moveTo>
                    <a:cubicBezTo>
                      <a:pt x="20810" y="21600"/>
                      <a:pt x="20810" y="21600"/>
                      <a:pt x="20810" y="21600"/>
                    </a:cubicBezTo>
                    <a:cubicBezTo>
                      <a:pt x="20283" y="21600"/>
                      <a:pt x="19493" y="17673"/>
                      <a:pt x="18702" y="13745"/>
                    </a:cubicBezTo>
                    <a:cubicBezTo>
                      <a:pt x="18439" y="13745"/>
                      <a:pt x="18439" y="13745"/>
                      <a:pt x="18439" y="13745"/>
                    </a:cubicBezTo>
                    <a:cubicBezTo>
                      <a:pt x="18439" y="9818"/>
                      <a:pt x="18439" y="9818"/>
                      <a:pt x="18439" y="9818"/>
                    </a:cubicBezTo>
                    <a:cubicBezTo>
                      <a:pt x="17912" y="7855"/>
                      <a:pt x="17912" y="7855"/>
                      <a:pt x="17912" y="7855"/>
                    </a:cubicBezTo>
                    <a:cubicBezTo>
                      <a:pt x="18439" y="0"/>
                      <a:pt x="18439" y="0"/>
                      <a:pt x="18439" y="0"/>
                    </a:cubicBezTo>
                    <a:cubicBezTo>
                      <a:pt x="19229" y="1964"/>
                      <a:pt x="19229" y="1964"/>
                      <a:pt x="19229" y="1964"/>
                    </a:cubicBezTo>
                    <a:cubicBezTo>
                      <a:pt x="19756" y="1964"/>
                      <a:pt x="20810" y="5891"/>
                      <a:pt x="21337" y="9818"/>
                    </a:cubicBezTo>
                    <a:cubicBezTo>
                      <a:pt x="21600" y="13745"/>
                      <a:pt x="21600" y="15709"/>
                      <a:pt x="21337" y="19636"/>
                    </a:cubicBezTo>
                    <a:cubicBezTo>
                      <a:pt x="21337" y="19636"/>
                      <a:pt x="21337" y="19636"/>
                      <a:pt x="21337" y="19636"/>
                    </a:cubicBezTo>
                    <a:cubicBezTo>
                      <a:pt x="21337" y="21600"/>
                      <a:pt x="21337" y="21600"/>
                      <a:pt x="21337" y="21600"/>
                    </a:cubicBezTo>
                    <a:cubicBezTo>
                      <a:pt x="21073" y="21600"/>
                      <a:pt x="21073" y="21600"/>
                      <a:pt x="20810" y="21600"/>
                    </a:cubicBezTo>
                    <a:close/>
                    <a:moveTo>
                      <a:pt x="18966" y="11782"/>
                    </a:moveTo>
                    <a:cubicBezTo>
                      <a:pt x="19756" y="15709"/>
                      <a:pt x="20283" y="17673"/>
                      <a:pt x="20810" y="17673"/>
                    </a:cubicBezTo>
                    <a:cubicBezTo>
                      <a:pt x="20810" y="17673"/>
                      <a:pt x="21073" y="17673"/>
                      <a:pt x="21073" y="17673"/>
                    </a:cubicBezTo>
                    <a:cubicBezTo>
                      <a:pt x="21073" y="15709"/>
                      <a:pt x="20810" y="13745"/>
                      <a:pt x="20810" y="11782"/>
                    </a:cubicBezTo>
                    <a:cubicBezTo>
                      <a:pt x="20546" y="7855"/>
                      <a:pt x="19756" y="5891"/>
                      <a:pt x="19229" y="5891"/>
                    </a:cubicBezTo>
                    <a:cubicBezTo>
                      <a:pt x="18966" y="5891"/>
                      <a:pt x="18966" y="5891"/>
                      <a:pt x="18966" y="5891"/>
                    </a:cubicBezTo>
                    <a:cubicBezTo>
                      <a:pt x="18702" y="3927"/>
                      <a:pt x="18702" y="3927"/>
                      <a:pt x="18702" y="3927"/>
                    </a:cubicBezTo>
                    <a:cubicBezTo>
                      <a:pt x="18702" y="5891"/>
                      <a:pt x="18702" y="5891"/>
                      <a:pt x="18702" y="5891"/>
                    </a:cubicBezTo>
                    <a:cubicBezTo>
                      <a:pt x="18966" y="7855"/>
                      <a:pt x="18966" y="7855"/>
                      <a:pt x="18966" y="7855"/>
                    </a:cubicBezTo>
                    <a:cubicBezTo>
                      <a:pt x="18966" y="11782"/>
                      <a:pt x="18966" y="11782"/>
                      <a:pt x="18966" y="11782"/>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1" name="Freeform 411"/>
              <p:cNvSpPr/>
              <p:nvPr/>
            </p:nvSpPr>
            <p:spPr>
              <a:xfrm>
                <a:off x="114099" y="198033"/>
                <a:ext cx="676338" cy="525229"/>
              </a:xfrm>
              <a:custGeom>
                <a:avLst/>
                <a:gdLst/>
                <a:ahLst/>
                <a:cxnLst>
                  <a:cxn ang="0">
                    <a:pos x="wd2" y="hd2"/>
                  </a:cxn>
                  <a:cxn ang="5400000">
                    <a:pos x="wd2" y="hd2"/>
                  </a:cxn>
                  <a:cxn ang="10800000">
                    <a:pos x="wd2" y="hd2"/>
                  </a:cxn>
                  <a:cxn ang="16200000">
                    <a:pos x="wd2" y="hd2"/>
                  </a:cxn>
                </a:cxnLst>
                <a:rect l="0" t="0" r="r" b="b"/>
                <a:pathLst>
                  <a:path w="21235" h="21600" extrusionOk="0">
                    <a:moveTo>
                      <a:pt x="20818" y="21600"/>
                    </a:moveTo>
                    <a:cubicBezTo>
                      <a:pt x="20218" y="20250"/>
                      <a:pt x="18718" y="19350"/>
                      <a:pt x="17518" y="18900"/>
                    </a:cubicBezTo>
                    <a:cubicBezTo>
                      <a:pt x="17218" y="18900"/>
                      <a:pt x="17218" y="18900"/>
                      <a:pt x="17218" y="18900"/>
                    </a:cubicBezTo>
                    <a:cubicBezTo>
                      <a:pt x="17818" y="17100"/>
                      <a:pt x="17818" y="17100"/>
                      <a:pt x="17818" y="17100"/>
                    </a:cubicBezTo>
                    <a:cubicBezTo>
                      <a:pt x="18118" y="17100"/>
                      <a:pt x="18118" y="17100"/>
                      <a:pt x="18118" y="17100"/>
                    </a:cubicBezTo>
                    <a:cubicBezTo>
                      <a:pt x="18118" y="17100"/>
                      <a:pt x="18418" y="17550"/>
                      <a:pt x="18418" y="17550"/>
                    </a:cubicBezTo>
                    <a:cubicBezTo>
                      <a:pt x="18418" y="17550"/>
                      <a:pt x="18418" y="17550"/>
                      <a:pt x="18418" y="17550"/>
                    </a:cubicBezTo>
                    <a:cubicBezTo>
                      <a:pt x="18718" y="17550"/>
                      <a:pt x="18718" y="17550"/>
                      <a:pt x="18718" y="17550"/>
                    </a:cubicBezTo>
                    <a:cubicBezTo>
                      <a:pt x="19618" y="17550"/>
                      <a:pt x="20218" y="18000"/>
                      <a:pt x="20518" y="18900"/>
                    </a:cubicBezTo>
                    <a:cubicBezTo>
                      <a:pt x="21118" y="19350"/>
                      <a:pt x="21418" y="20250"/>
                      <a:pt x="21118" y="21600"/>
                    </a:cubicBezTo>
                    <a:cubicBezTo>
                      <a:pt x="20818" y="21600"/>
                      <a:pt x="20818" y="21600"/>
                      <a:pt x="20818" y="21600"/>
                    </a:cubicBezTo>
                    <a:close/>
                    <a:moveTo>
                      <a:pt x="18118" y="18450"/>
                    </a:moveTo>
                    <a:cubicBezTo>
                      <a:pt x="19018" y="18900"/>
                      <a:pt x="19918" y="19350"/>
                      <a:pt x="20518" y="20250"/>
                    </a:cubicBezTo>
                    <a:cubicBezTo>
                      <a:pt x="20518" y="19800"/>
                      <a:pt x="20518" y="19350"/>
                      <a:pt x="20218" y="19350"/>
                    </a:cubicBezTo>
                    <a:cubicBezTo>
                      <a:pt x="19918" y="18450"/>
                      <a:pt x="19318" y="18450"/>
                      <a:pt x="18418" y="18450"/>
                    </a:cubicBezTo>
                    <a:cubicBezTo>
                      <a:pt x="18418" y="18450"/>
                      <a:pt x="18418" y="18450"/>
                      <a:pt x="18418" y="18450"/>
                    </a:cubicBezTo>
                    <a:cubicBezTo>
                      <a:pt x="18418" y="18450"/>
                      <a:pt x="18118" y="18450"/>
                      <a:pt x="18118" y="18450"/>
                    </a:cubicBezTo>
                    <a:cubicBezTo>
                      <a:pt x="18118" y="18450"/>
                      <a:pt x="18118" y="18450"/>
                      <a:pt x="18118" y="18450"/>
                    </a:cubicBezTo>
                    <a:close/>
                    <a:moveTo>
                      <a:pt x="118" y="12600"/>
                    </a:moveTo>
                    <a:cubicBezTo>
                      <a:pt x="-182" y="8100"/>
                      <a:pt x="118" y="4050"/>
                      <a:pt x="718" y="0"/>
                    </a:cubicBezTo>
                    <a:cubicBezTo>
                      <a:pt x="1318" y="450"/>
                      <a:pt x="1318" y="450"/>
                      <a:pt x="1318" y="450"/>
                    </a:cubicBezTo>
                    <a:cubicBezTo>
                      <a:pt x="718" y="4050"/>
                      <a:pt x="418" y="8100"/>
                      <a:pt x="718" y="12600"/>
                    </a:cubicBezTo>
                    <a:cubicBezTo>
                      <a:pt x="118" y="12600"/>
                      <a:pt x="118" y="12600"/>
                      <a:pt x="118" y="12600"/>
                    </a:cubicBezTo>
                    <a:close/>
                    <a:moveTo>
                      <a:pt x="17518" y="12600"/>
                    </a:moveTo>
                    <a:cubicBezTo>
                      <a:pt x="16918" y="12150"/>
                      <a:pt x="16918" y="12150"/>
                      <a:pt x="16918" y="12150"/>
                    </a:cubicBezTo>
                    <a:cubicBezTo>
                      <a:pt x="17218" y="9000"/>
                      <a:pt x="17218" y="4950"/>
                      <a:pt x="16318" y="0"/>
                    </a:cubicBezTo>
                    <a:cubicBezTo>
                      <a:pt x="16918" y="0"/>
                      <a:pt x="16918" y="0"/>
                      <a:pt x="16918" y="0"/>
                    </a:cubicBezTo>
                    <a:cubicBezTo>
                      <a:pt x="17818" y="4950"/>
                      <a:pt x="17818" y="9000"/>
                      <a:pt x="17518" y="1260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12" name="Freeform 412"/>
              <p:cNvSpPr/>
              <p:nvPr/>
            </p:nvSpPr>
            <p:spPr>
              <a:xfrm>
                <a:off x="98247" y="54531"/>
                <a:ext cx="597274" cy="1630217"/>
              </a:xfrm>
              <a:custGeom>
                <a:avLst/>
                <a:gdLst/>
                <a:ahLst/>
                <a:cxnLst>
                  <a:cxn ang="0">
                    <a:pos x="wd2" y="hd2"/>
                  </a:cxn>
                  <a:cxn ang="5400000">
                    <a:pos x="wd2" y="hd2"/>
                  </a:cxn>
                  <a:cxn ang="10800000">
                    <a:pos x="wd2" y="hd2"/>
                  </a:cxn>
                  <a:cxn ang="16200000">
                    <a:pos x="wd2" y="hd2"/>
                  </a:cxn>
                </a:cxnLst>
                <a:rect l="0" t="0" r="r" b="b"/>
                <a:pathLst>
                  <a:path w="21410" h="21600" extrusionOk="0">
                    <a:moveTo>
                      <a:pt x="0" y="2319"/>
                    </a:moveTo>
                    <a:cubicBezTo>
                      <a:pt x="343" y="1740"/>
                      <a:pt x="343" y="1740"/>
                      <a:pt x="343" y="1740"/>
                    </a:cubicBezTo>
                    <a:cubicBezTo>
                      <a:pt x="343" y="1740"/>
                      <a:pt x="343" y="1740"/>
                      <a:pt x="343" y="1740"/>
                    </a:cubicBezTo>
                    <a:cubicBezTo>
                      <a:pt x="1371" y="725"/>
                      <a:pt x="2743" y="290"/>
                      <a:pt x="4457" y="145"/>
                    </a:cubicBezTo>
                    <a:cubicBezTo>
                      <a:pt x="4800" y="145"/>
                      <a:pt x="4800" y="145"/>
                      <a:pt x="4800" y="145"/>
                    </a:cubicBezTo>
                    <a:cubicBezTo>
                      <a:pt x="4800" y="290"/>
                      <a:pt x="4800" y="290"/>
                      <a:pt x="4800" y="290"/>
                    </a:cubicBezTo>
                    <a:cubicBezTo>
                      <a:pt x="4457" y="725"/>
                      <a:pt x="2400" y="2174"/>
                      <a:pt x="343" y="2319"/>
                    </a:cubicBezTo>
                    <a:cubicBezTo>
                      <a:pt x="0" y="2319"/>
                      <a:pt x="0" y="2319"/>
                      <a:pt x="0" y="2319"/>
                    </a:cubicBezTo>
                    <a:close/>
                    <a:moveTo>
                      <a:pt x="686" y="1885"/>
                    </a:moveTo>
                    <a:cubicBezTo>
                      <a:pt x="686" y="2030"/>
                      <a:pt x="686" y="2030"/>
                      <a:pt x="686" y="2030"/>
                    </a:cubicBezTo>
                    <a:cubicBezTo>
                      <a:pt x="2057" y="1740"/>
                      <a:pt x="3429" y="870"/>
                      <a:pt x="3771" y="435"/>
                    </a:cubicBezTo>
                    <a:cubicBezTo>
                      <a:pt x="2743" y="580"/>
                      <a:pt x="1714" y="1015"/>
                      <a:pt x="686" y="1885"/>
                    </a:cubicBezTo>
                    <a:close/>
                    <a:moveTo>
                      <a:pt x="20571" y="2319"/>
                    </a:moveTo>
                    <a:cubicBezTo>
                      <a:pt x="20571" y="2319"/>
                      <a:pt x="20571" y="2319"/>
                      <a:pt x="20571" y="2319"/>
                    </a:cubicBezTo>
                    <a:cubicBezTo>
                      <a:pt x="20571" y="2319"/>
                      <a:pt x="20571" y="2319"/>
                      <a:pt x="20571" y="2319"/>
                    </a:cubicBezTo>
                    <a:cubicBezTo>
                      <a:pt x="20571" y="2319"/>
                      <a:pt x="20571" y="2319"/>
                      <a:pt x="20571" y="2319"/>
                    </a:cubicBezTo>
                    <a:cubicBezTo>
                      <a:pt x="19543" y="2174"/>
                      <a:pt x="16800" y="725"/>
                      <a:pt x="16800" y="290"/>
                    </a:cubicBezTo>
                    <a:cubicBezTo>
                      <a:pt x="16800" y="0"/>
                      <a:pt x="16800" y="0"/>
                      <a:pt x="16800" y="0"/>
                    </a:cubicBezTo>
                    <a:cubicBezTo>
                      <a:pt x="17143" y="145"/>
                      <a:pt x="17143" y="145"/>
                      <a:pt x="17143" y="145"/>
                    </a:cubicBezTo>
                    <a:cubicBezTo>
                      <a:pt x="18857" y="435"/>
                      <a:pt x="20229" y="870"/>
                      <a:pt x="21257" y="1740"/>
                    </a:cubicBezTo>
                    <a:cubicBezTo>
                      <a:pt x="21257" y="1740"/>
                      <a:pt x="21257" y="1740"/>
                      <a:pt x="21257" y="1740"/>
                    </a:cubicBezTo>
                    <a:cubicBezTo>
                      <a:pt x="21257" y="1885"/>
                      <a:pt x="21600" y="2030"/>
                      <a:pt x="21257" y="2174"/>
                    </a:cubicBezTo>
                    <a:cubicBezTo>
                      <a:pt x="21257" y="2319"/>
                      <a:pt x="20914" y="2319"/>
                      <a:pt x="20571" y="2319"/>
                    </a:cubicBezTo>
                    <a:close/>
                    <a:moveTo>
                      <a:pt x="17829" y="580"/>
                    </a:moveTo>
                    <a:cubicBezTo>
                      <a:pt x="18514" y="1015"/>
                      <a:pt x="19886" y="1885"/>
                      <a:pt x="20914" y="2030"/>
                    </a:cubicBezTo>
                    <a:cubicBezTo>
                      <a:pt x="20914" y="2030"/>
                      <a:pt x="20914" y="2030"/>
                      <a:pt x="20914" y="2030"/>
                    </a:cubicBezTo>
                    <a:cubicBezTo>
                      <a:pt x="20914" y="2030"/>
                      <a:pt x="20914" y="2030"/>
                      <a:pt x="20571" y="1885"/>
                    </a:cubicBezTo>
                    <a:cubicBezTo>
                      <a:pt x="19886" y="1305"/>
                      <a:pt x="18857" y="725"/>
                      <a:pt x="17829" y="580"/>
                    </a:cubicBezTo>
                    <a:close/>
                    <a:moveTo>
                      <a:pt x="11314" y="21600"/>
                    </a:moveTo>
                    <a:cubicBezTo>
                      <a:pt x="8571" y="21600"/>
                      <a:pt x="5829" y="21455"/>
                      <a:pt x="3429" y="21310"/>
                    </a:cubicBezTo>
                    <a:cubicBezTo>
                      <a:pt x="3771" y="21020"/>
                      <a:pt x="3771" y="21020"/>
                      <a:pt x="3771" y="21020"/>
                    </a:cubicBezTo>
                    <a:cubicBezTo>
                      <a:pt x="8571" y="21455"/>
                      <a:pt x="15771" y="21310"/>
                      <a:pt x="17829" y="21020"/>
                    </a:cubicBezTo>
                    <a:cubicBezTo>
                      <a:pt x="18171" y="21310"/>
                      <a:pt x="18171" y="21310"/>
                      <a:pt x="18171" y="21310"/>
                    </a:cubicBezTo>
                    <a:cubicBezTo>
                      <a:pt x="16800" y="21455"/>
                      <a:pt x="14057" y="21600"/>
                      <a:pt x="11314" y="21600"/>
                    </a:cubicBezTo>
                    <a:close/>
                    <a:moveTo>
                      <a:pt x="10286" y="18701"/>
                    </a:moveTo>
                    <a:cubicBezTo>
                      <a:pt x="8229" y="18701"/>
                      <a:pt x="6171" y="18556"/>
                      <a:pt x="4114" y="18411"/>
                    </a:cubicBezTo>
                    <a:cubicBezTo>
                      <a:pt x="4114" y="18121"/>
                      <a:pt x="4114" y="18121"/>
                      <a:pt x="4114" y="18121"/>
                    </a:cubicBezTo>
                    <a:cubicBezTo>
                      <a:pt x="8571" y="18556"/>
                      <a:pt x="13029" y="18556"/>
                      <a:pt x="17486" y="18121"/>
                    </a:cubicBezTo>
                    <a:cubicBezTo>
                      <a:pt x="17486" y="18266"/>
                      <a:pt x="17486" y="18266"/>
                      <a:pt x="17486" y="18266"/>
                    </a:cubicBezTo>
                    <a:cubicBezTo>
                      <a:pt x="15086" y="18556"/>
                      <a:pt x="12686" y="18701"/>
                      <a:pt x="10286" y="18701"/>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sp>
          <p:nvSpPr>
            <p:cNvPr id="16" name="Rectangle 413"/>
            <p:cNvSpPr/>
            <p:nvPr/>
          </p:nvSpPr>
          <p:spPr>
            <a:xfrm>
              <a:off x="9144329" y="2351150"/>
              <a:ext cx="74385" cy="1543899"/>
            </a:xfrm>
            <a:prstGeom prst="rect">
              <a:avLst/>
            </a:prstGeom>
            <a:solidFill>
              <a:srgbClr val="01A6F1">
                <a:alpha val="72000"/>
              </a:srgbClr>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7" name="Freeform 414"/>
            <p:cNvSpPr/>
            <p:nvPr/>
          </p:nvSpPr>
          <p:spPr>
            <a:xfrm>
              <a:off x="9218714" y="2489595"/>
              <a:ext cx="274652" cy="174728"/>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3214" y="10859"/>
                  </a:lnTo>
                  <a:lnTo>
                    <a:pt x="13500" y="18531"/>
                  </a:lnTo>
                  <a:lnTo>
                    <a:pt x="17421" y="8616"/>
                  </a:lnTo>
                  <a:lnTo>
                    <a:pt x="5400" y="0"/>
                  </a:lnTo>
                  <a:close/>
                  <a:moveTo>
                    <a:pt x="18643" y="12157"/>
                  </a:moveTo>
                  <a:lnTo>
                    <a:pt x="17421" y="18059"/>
                  </a:lnTo>
                  <a:lnTo>
                    <a:pt x="19607" y="21600"/>
                  </a:lnTo>
                  <a:lnTo>
                    <a:pt x="21600" y="12157"/>
                  </a:lnTo>
                  <a:lnTo>
                    <a:pt x="18643" y="12157"/>
                  </a:lnTo>
                  <a:close/>
                  <a:moveTo>
                    <a:pt x="17164" y="10859"/>
                  </a:moveTo>
                  <a:lnTo>
                    <a:pt x="14979" y="16643"/>
                  </a:lnTo>
                  <a:lnTo>
                    <a:pt x="16907" y="18531"/>
                  </a:lnTo>
                  <a:lnTo>
                    <a:pt x="18386" y="11331"/>
                  </a:lnTo>
                  <a:lnTo>
                    <a:pt x="17164" y="10859"/>
                  </a:lnTo>
                  <a:close/>
                  <a:moveTo>
                    <a:pt x="4693" y="14872"/>
                  </a:moveTo>
                  <a:lnTo>
                    <a:pt x="5914" y="15816"/>
                  </a:lnTo>
                  <a:lnTo>
                    <a:pt x="5400" y="18059"/>
                  </a:lnTo>
                  <a:lnTo>
                    <a:pt x="0" y="18059"/>
                  </a:lnTo>
                  <a:lnTo>
                    <a:pt x="0" y="19830"/>
                  </a:lnTo>
                  <a:lnTo>
                    <a:pt x="6171" y="19830"/>
                  </a:lnTo>
                  <a:lnTo>
                    <a:pt x="6879" y="16643"/>
                  </a:lnTo>
                  <a:lnTo>
                    <a:pt x="8614" y="17587"/>
                  </a:lnTo>
                  <a:lnTo>
                    <a:pt x="9064" y="15344"/>
                  </a:lnTo>
                  <a:lnTo>
                    <a:pt x="5207" y="12630"/>
                  </a:lnTo>
                  <a:lnTo>
                    <a:pt x="4693" y="14872"/>
                  </a:lnTo>
                  <a:close/>
                </a:path>
              </a:pathLst>
            </a:custGeom>
            <a:solidFill>
              <a:srgbClr val="01A6F1">
                <a:alpha val="68000"/>
              </a:srgbClr>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8" name="Freeform 416"/>
            <p:cNvSpPr/>
            <p:nvPr/>
          </p:nvSpPr>
          <p:spPr>
            <a:xfrm>
              <a:off x="8895016" y="2402707"/>
              <a:ext cx="274652" cy="174728"/>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4179" y="8498"/>
                  </a:lnTo>
                  <a:lnTo>
                    <a:pt x="8100" y="18413"/>
                  </a:lnTo>
                  <a:lnTo>
                    <a:pt x="18386" y="10741"/>
                  </a:lnTo>
                  <a:lnTo>
                    <a:pt x="16200" y="0"/>
                  </a:lnTo>
                  <a:close/>
                  <a:moveTo>
                    <a:pt x="2957" y="12157"/>
                  </a:moveTo>
                  <a:lnTo>
                    <a:pt x="0" y="12157"/>
                  </a:lnTo>
                  <a:lnTo>
                    <a:pt x="1993" y="21600"/>
                  </a:lnTo>
                  <a:lnTo>
                    <a:pt x="4179" y="17941"/>
                  </a:lnTo>
                  <a:lnTo>
                    <a:pt x="2957" y="12157"/>
                  </a:lnTo>
                  <a:close/>
                  <a:moveTo>
                    <a:pt x="4436" y="10741"/>
                  </a:moveTo>
                  <a:lnTo>
                    <a:pt x="3214" y="11213"/>
                  </a:lnTo>
                  <a:lnTo>
                    <a:pt x="4693" y="18413"/>
                  </a:lnTo>
                  <a:lnTo>
                    <a:pt x="6621" y="16643"/>
                  </a:lnTo>
                  <a:lnTo>
                    <a:pt x="4436" y="10741"/>
                  </a:lnTo>
                  <a:close/>
                  <a:moveTo>
                    <a:pt x="16907" y="14872"/>
                  </a:moveTo>
                  <a:lnTo>
                    <a:pt x="16393" y="12630"/>
                  </a:lnTo>
                  <a:lnTo>
                    <a:pt x="12536" y="15226"/>
                  </a:lnTo>
                  <a:lnTo>
                    <a:pt x="12986" y="17587"/>
                  </a:lnTo>
                  <a:lnTo>
                    <a:pt x="14721" y="16643"/>
                  </a:lnTo>
                  <a:lnTo>
                    <a:pt x="15429" y="19830"/>
                  </a:lnTo>
                  <a:lnTo>
                    <a:pt x="21600" y="19830"/>
                  </a:lnTo>
                  <a:lnTo>
                    <a:pt x="21600" y="17941"/>
                  </a:lnTo>
                  <a:lnTo>
                    <a:pt x="16200" y="17941"/>
                  </a:lnTo>
                  <a:lnTo>
                    <a:pt x="15686" y="15698"/>
                  </a:lnTo>
                  <a:lnTo>
                    <a:pt x="16907" y="14872"/>
                  </a:lnTo>
                  <a:close/>
                </a:path>
              </a:pathLst>
            </a:custGeom>
            <a:solidFill>
              <a:srgbClr val="01A6F1">
                <a:alpha val="67000"/>
              </a:srgbClr>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19" name="Freeform 424"/>
            <p:cNvSpPr/>
            <p:nvPr/>
          </p:nvSpPr>
          <p:spPr>
            <a:xfrm>
              <a:off x="6961127" y="3084390"/>
              <a:ext cx="623690" cy="878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01A6F1"/>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20" name="Freeform 425"/>
            <p:cNvSpPr/>
            <p:nvPr/>
          </p:nvSpPr>
          <p:spPr>
            <a:xfrm>
              <a:off x="7597078" y="3307048"/>
              <a:ext cx="342498" cy="1021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01A6F1"/>
            </a:soli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21" name="Freeform 427"/>
            <p:cNvSpPr/>
            <p:nvPr/>
          </p:nvSpPr>
          <p:spPr>
            <a:xfrm>
              <a:off x="6961127" y="3194190"/>
              <a:ext cx="971910" cy="601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379"/>
                  </a:lnTo>
                  <a:lnTo>
                    <a:pt x="13716" y="8379"/>
                  </a:lnTo>
                  <a:lnTo>
                    <a:pt x="13716" y="0"/>
                  </a:lnTo>
                  <a:lnTo>
                    <a:pt x="0" y="0"/>
                  </a:lnTo>
                  <a:close/>
                </a:path>
              </a:pathLst>
            </a:custGeom>
            <a:ln w="12700">
              <a:solidFill>
                <a:srgbClr val="0F89D0"/>
              </a:solidFill>
              <a:miter/>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22" name="Freeform 429"/>
            <p:cNvSpPr/>
            <p:nvPr/>
          </p:nvSpPr>
          <p:spPr>
            <a:xfrm>
              <a:off x="9856979" y="1912716"/>
              <a:ext cx="563202" cy="424111"/>
            </a:xfrm>
            <a:custGeom>
              <a:avLst/>
              <a:gdLst/>
              <a:ahLst/>
              <a:cxnLst>
                <a:cxn ang="0">
                  <a:pos x="wd2" y="hd2"/>
                </a:cxn>
                <a:cxn ang="5400000">
                  <a:pos x="wd2" y="hd2"/>
                </a:cxn>
                <a:cxn ang="10800000">
                  <a:pos x="wd2" y="hd2"/>
                </a:cxn>
                <a:cxn ang="16200000">
                  <a:pos x="wd2" y="hd2"/>
                </a:cxn>
              </a:cxnLst>
              <a:rect l="0" t="0" r="r" b="b"/>
              <a:pathLst>
                <a:path w="21600" h="21600" extrusionOk="0">
                  <a:moveTo>
                    <a:pt x="21481" y="14751"/>
                  </a:moveTo>
                  <a:cubicBezTo>
                    <a:pt x="21481" y="14751"/>
                    <a:pt x="21481" y="14751"/>
                    <a:pt x="21481" y="14751"/>
                  </a:cubicBezTo>
                  <a:cubicBezTo>
                    <a:pt x="21481" y="14751"/>
                    <a:pt x="21481" y="14751"/>
                    <a:pt x="21481" y="14751"/>
                  </a:cubicBezTo>
                  <a:cubicBezTo>
                    <a:pt x="21481" y="14620"/>
                    <a:pt x="21481" y="14620"/>
                    <a:pt x="21481" y="14620"/>
                  </a:cubicBezTo>
                  <a:cubicBezTo>
                    <a:pt x="21481" y="14620"/>
                    <a:pt x="21481" y="14620"/>
                    <a:pt x="21481" y="14620"/>
                  </a:cubicBezTo>
                  <a:cubicBezTo>
                    <a:pt x="20287" y="12907"/>
                    <a:pt x="20287" y="12907"/>
                    <a:pt x="20287" y="12907"/>
                  </a:cubicBezTo>
                  <a:cubicBezTo>
                    <a:pt x="20287" y="12776"/>
                    <a:pt x="20287" y="12776"/>
                    <a:pt x="20287" y="12776"/>
                  </a:cubicBezTo>
                  <a:cubicBezTo>
                    <a:pt x="20168" y="12776"/>
                    <a:pt x="20168" y="12776"/>
                    <a:pt x="20168" y="12776"/>
                  </a:cubicBezTo>
                  <a:cubicBezTo>
                    <a:pt x="20168" y="12776"/>
                    <a:pt x="20168" y="12776"/>
                    <a:pt x="20168" y="12776"/>
                  </a:cubicBezTo>
                  <a:cubicBezTo>
                    <a:pt x="19571" y="12776"/>
                    <a:pt x="19571" y="12776"/>
                    <a:pt x="19571" y="12776"/>
                  </a:cubicBezTo>
                  <a:cubicBezTo>
                    <a:pt x="19571" y="9220"/>
                    <a:pt x="19571" y="9220"/>
                    <a:pt x="19571" y="9220"/>
                  </a:cubicBezTo>
                  <a:cubicBezTo>
                    <a:pt x="18139" y="7639"/>
                    <a:pt x="18139" y="7639"/>
                    <a:pt x="18139" y="7639"/>
                  </a:cubicBezTo>
                  <a:cubicBezTo>
                    <a:pt x="18139" y="12776"/>
                    <a:pt x="18139" y="12776"/>
                    <a:pt x="18139" y="12776"/>
                  </a:cubicBezTo>
                  <a:cubicBezTo>
                    <a:pt x="17662" y="12776"/>
                    <a:pt x="17662" y="12776"/>
                    <a:pt x="17662" y="12776"/>
                  </a:cubicBezTo>
                  <a:cubicBezTo>
                    <a:pt x="17662" y="0"/>
                    <a:pt x="17662" y="0"/>
                    <a:pt x="17662" y="0"/>
                  </a:cubicBezTo>
                  <a:cubicBezTo>
                    <a:pt x="13008" y="0"/>
                    <a:pt x="13008" y="0"/>
                    <a:pt x="13008" y="0"/>
                  </a:cubicBezTo>
                  <a:cubicBezTo>
                    <a:pt x="13008" y="12776"/>
                    <a:pt x="13008" y="12776"/>
                    <a:pt x="13008" y="12776"/>
                  </a:cubicBezTo>
                  <a:cubicBezTo>
                    <a:pt x="12411" y="12776"/>
                    <a:pt x="12411" y="12776"/>
                    <a:pt x="12411" y="12776"/>
                  </a:cubicBezTo>
                  <a:cubicBezTo>
                    <a:pt x="12411" y="6980"/>
                    <a:pt x="12411" y="6980"/>
                    <a:pt x="12411" y="6980"/>
                  </a:cubicBezTo>
                  <a:cubicBezTo>
                    <a:pt x="12053" y="6980"/>
                    <a:pt x="12053" y="6980"/>
                    <a:pt x="12053" y="6980"/>
                  </a:cubicBezTo>
                  <a:cubicBezTo>
                    <a:pt x="12053" y="6190"/>
                    <a:pt x="12053" y="6190"/>
                    <a:pt x="12053" y="6190"/>
                  </a:cubicBezTo>
                  <a:cubicBezTo>
                    <a:pt x="8234" y="6980"/>
                    <a:pt x="8234" y="6980"/>
                    <a:pt x="8234" y="6980"/>
                  </a:cubicBezTo>
                  <a:cubicBezTo>
                    <a:pt x="8234" y="6980"/>
                    <a:pt x="8234" y="6980"/>
                    <a:pt x="8234" y="6980"/>
                  </a:cubicBezTo>
                  <a:cubicBezTo>
                    <a:pt x="6802" y="6980"/>
                    <a:pt x="6802" y="6980"/>
                    <a:pt x="6802" y="6980"/>
                  </a:cubicBezTo>
                  <a:cubicBezTo>
                    <a:pt x="6802" y="12776"/>
                    <a:pt x="6802" y="12776"/>
                    <a:pt x="6802" y="12776"/>
                  </a:cubicBezTo>
                  <a:cubicBezTo>
                    <a:pt x="6206" y="12776"/>
                    <a:pt x="6206" y="12776"/>
                    <a:pt x="6206" y="12776"/>
                  </a:cubicBezTo>
                  <a:cubicBezTo>
                    <a:pt x="6206" y="3293"/>
                    <a:pt x="6206" y="3293"/>
                    <a:pt x="6206" y="3293"/>
                  </a:cubicBezTo>
                  <a:cubicBezTo>
                    <a:pt x="5609" y="3293"/>
                    <a:pt x="5609" y="3293"/>
                    <a:pt x="5609" y="3293"/>
                  </a:cubicBezTo>
                  <a:cubicBezTo>
                    <a:pt x="5609" y="2239"/>
                    <a:pt x="5609" y="2239"/>
                    <a:pt x="5609" y="2239"/>
                  </a:cubicBezTo>
                  <a:cubicBezTo>
                    <a:pt x="5609" y="2239"/>
                    <a:pt x="5609" y="2239"/>
                    <a:pt x="5609" y="2239"/>
                  </a:cubicBezTo>
                  <a:cubicBezTo>
                    <a:pt x="5609" y="2107"/>
                    <a:pt x="5609" y="2107"/>
                    <a:pt x="5609" y="2107"/>
                  </a:cubicBezTo>
                  <a:cubicBezTo>
                    <a:pt x="5609" y="2107"/>
                    <a:pt x="5609" y="2107"/>
                    <a:pt x="5609" y="2107"/>
                  </a:cubicBezTo>
                  <a:cubicBezTo>
                    <a:pt x="5490" y="2107"/>
                    <a:pt x="5490" y="2107"/>
                    <a:pt x="5490" y="2107"/>
                  </a:cubicBezTo>
                  <a:cubicBezTo>
                    <a:pt x="3222" y="2502"/>
                    <a:pt x="3222" y="2502"/>
                    <a:pt x="3222" y="2502"/>
                  </a:cubicBezTo>
                  <a:cubicBezTo>
                    <a:pt x="3222" y="2502"/>
                    <a:pt x="3222" y="2502"/>
                    <a:pt x="3222" y="2502"/>
                  </a:cubicBezTo>
                  <a:cubicBezTo>
                    <a:pt x="3222" y="2634"/>
                    <a:pt x="3222" y="2634"/>
                    <a:pt x="3222" y="2634"/>
                  </a:cubicBezTo>
                  <a:cubicBezTo>
                    <a:pt x="3103" y="2634"/>
                    <a:pt x="3103" y="2634"/>
                    <a:pt x="3103" y="2634"/>
                  </a:cubicBezTo>
                  <a:cubicBezTo>
                    <a:pt x="3103" y="3293"/>
                    <a:pt x="3103" y="3293"/>
                    <a:pt x="3103" y="3293"/>
                  </a:cubicBezTo>
                  <a:cubicBezTo>
                    <a:pt x="1790" y="3293"/>
                    <a:pt x="1790" y="3293"/>
                    <a:pt x="1790" y="3293"/>
                  </a:cubicBezTo>
                  <a:cubicBezTo>
                    <a:pt x="1790" y="12776"/>
                    <a:pt x="1790" y="12776"/>
                    <a:pt x="1790" y="12776"/>
                  </a:cubicBezTo>
                  <a:cubicBezTo>
                    <a:pt x="1074" y="12776"/>
                    <a:pt x="1074" y="12776"/>
                    <a:pt x="1074" y="12776"/>
                  </a:cubicBezTo>
                  <a:cubicBezTo>
                    <a:pt x="955" y="12776"/>
                    <a:pt x="955" y="12776"/>
                    <a:pt x="955" y="12776"/>
                  </a:cubicBezTo>
                  <a:cubicBezTo>
                    <a:pt x="955" y="12776"/>
                    <a:pt x="955" y="12776"/>
                    <a:pt x="955" y="12776"/>
                  </a:cubicBezTo>
                  <a:cubicBezTo>
                    <a:pt x="835" y="12907"/>
                    <a:pt x="835" y="12907"/>
                    <a:pt x="835" y="12907"/>
                  </a:cubicBezTo>
                  <a:cubicBezTo>
                    <a:pt x="0" y="14224"/>
                    <a:pt x="0" y="14224"/>
                    <a:pt x="0" y="14224"/>
                  </a:cubicBezTo>
                  <a:cubicBezTo>
                    <a:pt x="477" y="14356"/>
                    <a:pt x="955" y="14620"/>
                    <a:pt x="1313" y="14751"/>
                  </a:cubicBezTo>
                  <a:cubicBezTo>
                    <a:pt x="6086" y="16859"/>
                    <a:pt x="10979" y="18439"/>
                    <a:pt x="15991" y="19888"/>
                  </a:cubicBezTo>
                  <a:cubicBezTo>
                    <a:pt x="17901" y="20415"/>
                    <a:pt x="19691" y="21073"/>
                    <a:pt x="21600" y="21600"/>
                  </a:cubicBezTo>
                  <a:cubicBezTo>
                    <a:pt x="21600" y="14751"/>
                    <a:pt x="21600" y="14751"/>
                    <a:pt x="21600" y="14751"/>
                  </a:cubicBezTo>
                  <a:lnTo>
                    <a:pt x="21481" y="14751"/>
                  </a:lnTo>
                  <a:close/>
                  <a:moveTo>
                    <a:pt x="2625" y="5795"/>
                  </a:moveTo>
                  <a:cubicBezTo>
                    <a:pt x="2506" y="5795"/>
                    <a:pt x="2506" y="5795"/>
                    <a:pt x="2506" y="5795"/>
                  </a:cubicBezTo>
                  <a:cubicBezTo>
                    <a:pt x="2506" y="5795"/>
                    <a:pt x="2506" y="5795"/>
                    <a:pt x="2506" y="5795"/>
                  </a:cubicBezTo>
                  <a:cubicBezTo>
                    <a:pt x="2506" y="5663"/>
                    <a:pt x="2506" y="5663"/>
                    <a:pt x="2506" y="5663"/>
                  </a:cubicBezTo>
                  <a:cubicBezTo>
                    <a:pt x="2506" y="5005"/>
                    <a:pt x="2506" y="5005"/>
                    <a:pt x="2506" y="5005"/>
                  </a:cubicBezTo>
                  <a:cubicBezTo>
                    <a:pt x="2506" y="4873"/>
                    <a:pt x="2506" y="4873"/>
                    <a:pt x="2506" y="4873"/>
                  </a:cubicBezTo>
                  <a:cubicBezTo>
                    <a:pt x="2506" y="4873"/>
                    <a:pt x="2506" y="4873"/>
                    <a:pt x="2506" y="4873"/>
                  </a:cubicBezTo>
                  <a:cubicBezTo>
                    <a:pt x="2625" y="4873"/>
                    <a:pt x="2625" y="4873"/>
                    <a:pt x="2625" y="4873"/>
                  </a:cubicBezTo>
                  <a:cubicBezTo>
                    <a:pt x="2625" y="4741"/>
                    <a:pt x="2625" y="4741"/>
                    <a:pt x="2625" y="4741"/>
                  </a:cubicBezTo>
                  <a:cubicBezTo>
                    <a:pt x="3341" y="4741"/>
                    <a:pt x="3341" y="4741"/>
                    <a:pt x="3341" y="4741"/>
                  </a:cubicBezTo>
                  <a:cubicBezTo>
                    <a:pt x="3341" y="4873"/>
                    <a:pt x="3341" y="4873"/>
                    <a:pt x="3341" y="4873"/>
                  </a:cubicBezTo>
                  <a:cubicBezTo>
                    <a:pt x="3461" y="4873"/>
                    <a:pt x="3461" y="4873"/>
                    <a:pt x="3461" y="4873"/>
                  </a:cubicBezTo>
                  <a:cubicBezTo>
                    <a:pt x="3461" y="4873"/>
                    <a:pt x="3461" y="4873"/>
                    <a:pt x="3461" y="4873"/>
                  </a:cubicBezTo>
                  <a:cubicBezTo>
                    <a:pt x="3461" y="5795"/>
                    <a:pt x="3461" y="5795"/>
                    <a:pt x="3461" y="5795"/>
                  </a:cubicBezTo>
                  <a:cubicBezTo>
                    <a:pt x="3461" y="5795"/>
                    <a:pt x="3461" y="5795"/>
                    <a:pt x="3461" y="5795"/>
                  </a:cubicBezTo>
                  <a:cubicBezTo>
                    <a:pt x="3341" y="5795"/>
                    <a:pt x="3341" y="5795"/>
                    <a:pt x="3341" y="5795"/>
                  </a:cubicBezTo>
                  <a:cubicBezTo>
                    <a:pt x="3341" y="5927"/>
                    <a:pt x="3341" y="5927"/>
                    <a:pt x="3341" y="5927"/>
                  </a:cubicBezTo>
                  <a:cubicBezTo>
                    <a:pt x="2625" y="5927"/>
                    <a:pt x="2625" y="5927"/>
                    <a:pt x="2625" y="5927"/>
                  </a:cubicBezTo>
                  <a:lnTo>
                    <a:pt x="2625" y="5795"/>
                  </a:lnTo>
                  <a:close/>
                  <a:moveTo>
                    <a:pt x="3699" y="9878"/>
                  </a:moveTo>
                  <a:cubicBezTo>
                    <a:pt x="3580" y="10010"/>
                    <a:pt x="3580" y="10010"/>
                    <a:pt x="3580" y="10010"/>
                  </a:cubicBezTo>
                  <a:cubicBezTo>
                    <a:pt x="3580" y="10010"/>
                    <a:pt x="3580" y="10010"/>
                    <a:pt x="3580" y="10010"/>
                  </a:cubicBezTo>
                  <a:cubicBezTo>
                    <a:pt x="3580" y="10010"/>
                    <a:pt x="3580" y="10010"/>
                    <a:pt x="3580" y="10010"/>
                  </a:cubicBezTo>
                  <a:cubicBezTo>
                    <a:pt x="2745" y="10010"/>
                    <a:pt x="2745" y="10010"/>
                    <a:pt x="2745" y="10010"/>
                  </a:cubicBezTo>
                  <a:cubicBezTo>
                    <a:pt x="2745" y="10010"/>
                    <a:pt x="2745" y="10010"/>
                    <a:pt x="2745" y="10010"/>
                  </a:cubicBezTo>
                  <a:cubicBezTo>
                    <a:pt x="2745" y="10010"/>
                    <a:pt x="2745" y="10010"/>
                    <a:pt x="2745" y="10010"/>
                  </a:cubicBezTo>
                  <a:cubicBezTo>
                    <a:pt x="2625" y="9878"/>
                    <a:pt x="2625" y="9878"/>
                    <a:pt x="2625" y="9878"/>
                  </a:cubicBezTo>
                  <a:cubicBezTo>
                    <a:pt x="2625" y="9220"/>
                    <a:pt x="2625" y="9220"/>
                    <a:pt x="2625" y="9220"/>
                  </a:cubicBezTo>
                  <a:cubicBezTo>
                    <a:pt x="2745" y="9088"/>
                    <a:pt x="2745" y="9088"/>
                    <a:pt x="2745" y="9088"/>
                  </a:cubicBezTo>
                  <a:cubicBezTo>
                    <a:pt x="2745" y="9088"/>
                    <a:pt x="2745" y="9088"/>
                    <a:pt x="2745" y="9088"/>
                  </a:cubicBezTo>
                  <a:cubicBezTo>
                    <a:pt x="2745" y="8956"/>
                    <a:pt x="2745" y="8956"/>
                    <a:pt x="2745" y="8956"/>
                  </a:cubicBezTo>
                  <a:cubicBezTo>
                    <a:pt x="3580" y="8956"/>
                    <a:pt x="3580" y="8956"/>
                    <a:pt x="3580" y="8956"/>
                  </a:cubicBezTo>
                  <a:cubicBezTo>
                    <a:pt x="3580" y="9088"/>
                    <a:pt x="3580" y="9088"/>
                    <a:pt x="3580" y="9088"/>
                  </a:cubicBezTo>
                  <a:cubicBezTo>
                    <a:pt x="3580" y="9088"/>
                    <a:pt x="3580" y="9088"/>
                    <a:pt x="3580" y="9088"/>
                  </a:cubicBezTo>
                  <a:cubicBezTo>
                    <a:pt x="3699" y="9220"/>
                    <a:pt x="3699" y="9220"/>
                    <a:pt x="3699" y="9220"/>
                  </a:cubicBezTo>
                  <a:lnTo>
                    <a:pt x="3699" y="9878"/>
                  </a:lnTo>
                  <a:close/>
                  <a:moveTo>
                    <a:pt x="5490" y="11722"/>
                  </a:moveTo>
                  <a:cubicBezTo>
                    <a:pt x="5490" y="11722"/>
                    <a:pt x="5490" y="11722"/>
                    <a:pt x="5490" y="11722"/>
                  </a:cubicBezTo>
                  <a:cubicBezTo>
                    <a:pt x="5490" y="11722"/>
                    <a:pt x="5490" y="11722"/>
                    <a:pt x="5490" y="11722"/>
                  </a:cubicBezTo>
                  <a:cubicBezTo>
                    <a:pt x="5490" y="11854"/>
                    <a:pt x="5490" y="11854"/>
                    <a:pt x="5490" y="11854"/>
                  </a:cubicBezTo>
                  <a:cubicBezTo>
                    <a:pt x="5370" y="11854"/>
                    <a:pt x="5370" y="11854"/>
                    <a:pt x="5370" y="11854"/>
                  </a:cubicBezTo>
                  <a:cubicBezTo>
                    <a:pt x="4654" y="11854"/>
                    <a:pt x="4654" y="11854"/>
                    <a:pt x="4654" y="11854"/>
                  </a:cubicBezTo>
                  <a:cubicBezTo>
                    <a:pt x="4654" y="11854"/>
                    <a:pt x="4654" y="11854"/>
                    <a:pt x="4654" y="11854"/>
                  </a:cubicBezTo>
                  <a:cubicBezTo>
                    <a:pt x="4535" y="11722"/>
                    <a:pt x="4535" y="11722"/>
                    <a:pt x="4535" y="11722"/>
                  </a:cubicBezTo>
                  <a:cubicBezTo>
                    <a:pt x="4535" y="11722"/>
                    <a:pt x="4535" y="11722"/>
                    <a:pt x="4535" y="11722"/>
                  </a:cubicBezTo>
                  <a:cubicBezTo>
                    <a:pt x="4535" y="10932"/>
                    <a:pt x="4535" y="10932"/>
                    <a:pt x="4535" y="10932"/>
                  </a:cubicBezTo>
                  <a:cubicBezTo>
                    <a:pt x="4535" y="10800"/>
                    <a:pt x="4535" y="10800"/>
                    <a:pt x="4535" y="10800"/>
                  </a:cubicBezTo>
                  <a:cubicBezTo>
                    <a:pt x="4654" y="10800"/>
                    <a:pt x="4654" y="10800"/>
                    <a:pt x="4654" y="10800"/>
                  </a:cubicBezTo>
                  <a:cubicBezTo>
                    <a:pt x="4654" y="10800"/>
                    <a:pt x="4654" y="10800"/>
                    <a:pt x="4654" y="10800"/>
                  </a:cubicBezTo>
                  <a:cubicBezTo>
                    <a:pt x="5370" y="10800"/>
                    <a:pt x="5370" y="10800"/>
                    <a:pt x="5370" y="10800"/>
                  </a:cubicBezTo>
                  <a:cubicBezTo>
                    <a:pt x="5490" y="10800"/>
                    <a:pt x="5490" y="10800"/>
                    <a:pt x="5490" y="10800"/>
                  </a:cubicBezTo>
                  <a:cubicBezTo>
                    <a:pt x="5490" y="10800"/>
                    <a:pt x="5490" y="10800"/>
                    <a:pt x="5490" y="10800"/>
                  </a:cubicBezTo>
                  <a:cubicBezTo>
                    <a:pt x="5490" y="10932"/>
                    <a:pt x="5490" y="10932"/>
                    <a:pt x="5490" y="10932"/>
                  </a:cubicBezTo>
                  <a:cubicBezTo>
                    <a:pt x="5490" y="10932"/>
                    <a:pt x="5490" y="10932"/>
                    <a:pt x="5490" y="10932"/>
                  </a:cubicBezTo>
                  <a:lnTo>
                    <a:pt x="5490" y="11722"/>
                  </a:lnTo>
                  <a:close/>
                  <a:moveTo>
                    <a:pt x="5490" y="7376"/>
                  </a:moveTo>
                  <a:cubicBezTo>
                    <a:pt x="5490" y="7507"/>
                    <a:pt x="5490" y="7507"/>
                    <a:pt x="5490" y="7507"/>
                  </a:cubicBezTo>
                  <a:cubicBezTo>
                    <a:pt x="5490" y="7507"/>
                    <a:pt x="5490" y="7507"/>
                    <a:pt x="5490" y="7507"/>
                  </a:cubicBezTo>
                  <a:cubicBezTo>
                    <a:pt x="5490" y="7507"/>
                    <a:pt x="5490" y="7507"/>
                    <a:pt x="5490" y="7507"/>
                  </a:cubicBezTo>
                  <a:cubicBezTo>
                    <a:pt x="5370" y="7639"/>
                    <a:pt x="5370" y="7639"/>
                    <a:pt x="5370" y="7639"/>
                  </a:cubicBezTo>
                  <a:cubicBezTo>
                    <a:pt x="4654" y="7639"/>
                    <a:pt x="4654" y="7639"/>
                    <a:pt x="4654" y="7639"/>
                  </a:cubicBezTo>
                  <a:cubicBezTo>
                    <a:pt x="4654" y="7507"/>
                    <a:pt x="4654" y="7507"/>
                    <a:pt x="4654" y="7507"/>
                  </a:cubicBezTo>
                  <a:cubicBezTo>
                    <a:pt x="4535" y="7507"/>
                    <a:pt x="4535" y="7507"/>
                    <a:pt x="4535" y="7507"/>
                  </a:cubicBezTo>
                  <a:cubicBezTo>
                    <a:pt x="4535" y="7507"/>
                    <a:pt x="4535" y="7507"/>
                    <a:pt x="4535" y="7507"/>
                  </a:cubicBezTo>
                  <a:cubicBezTo>
                    <a:pt x="4535" y="6585"/>
                    <a:pt x="4535" y="6585"/>
                    <a:pt x="4535" y="6585"/>
                  </a:cubicBezTo>
                  <a:cubicBezTo>
                    <a:pt x="4535" y="6585"/>
                    <a:pt x="4535" y="6585"/>
                    <a:pt x="4535" y="6585"/>
                  </a:cubicBezTo>
                  <a:cubicBezTo>
                    <a:pt x="4654" y="6454"/>
                    <a:pt x="4654" y="6454"/>
                    <a:pt x="4654" y="6454"/>
                  </a:cubicBezTo>
                  <a:cubicBezTo>
                    <a:pt x="4654" y="6454"/>
                    <a:pt x="4654" y="6454"/>
                    <a:pt x="4654" y="6454"/>
                  </a:cubicBezTo>
                  <a:cubicBezTo>
                    <a:pt x="5370" y="6454"/>
                    <a:pt x="5370" y="6454"/>
                    <a:pt x="5370" y="6454"/>
                  </a:cubicBezTo>
                  <a:cubicBezTo>
                    <a:pt x="5490" y="6454"/>
                    <a:pt x="5490" y="6454"/>
                    <a:pt x="5490" y="6454"/>
                  </a:cubicBezTo>
                  <a:cubicBezTo>
                    <a:pt x="5490" y="6585"/>
                    <a:pt x="5490" y="6585"/>
                    <a:pt x="5490" y="6585"/>
                  </a:cubicBezTo>
                  <a:cubicBezTo>
                    <a:pt x="5490" y="6585"/>
                    <a:pt x="5490" y="6585"/>
                    <a:pt x="5490" y="6585"/>
                  </a:cubicBezTo>
                  <a:cubicBezTo>
                    <a:pt x="5490" y="6717"/>
                    <a:pt x="5490" y="6717"/>
                    <a:pt x="5490" y="6717"/>
                  </a:cubicBezTo>
                  <a:lnTo>
                    <a:pt x="5490" y="7376"/>
                  </a:lnTo>
                  <a:close/>
                  <a:moveTo>
                    <a:pt x="7876" y="9483"/>
                  </a:moveTo>
                  <a:cubicBezTo>
                    <a:pt x="7399" y="9483"/>
                    <a:pt x="7399" y="9483"/>
                    <a:pt x="7399" y="9483"/>
                  </a:cubicBezTo>
                  <a:cubicBezTo>
                    <a:pt x="7399" y="8298"/>
                    <a:pt x="7399" y="8298"/>
                    <a:pt x="7399" y="8298"/>
                  </a:cubicBezTo>
                  <a:cubicBezTo>
                    <a:pt x="7876" y="8298"/>
                    <a:pt x="7876" y="8298"/>
                    <a:pt x="7876" y="8298"/>
                  </a:cubicBezTo>
                  <a:lnTo>
                    <a:pt x="7876" y="9483"/>
                  </a:lnTo>
                  <a:close/>
                  <a:moveTo>
                    <a:pt x="9666" y="9483"/>
                  </a:moveTo>
                  <a:cubicBezTo>
                    <a:pt x="8115" y="9483"/>
                    <a:pt x="8115" y="9483"/>
                    <a:pt x="8115" y="9483"/>
                  </a:cubicBezTo>
                  <a:cubicBezTo>
                    <a:pt x="8115" y="8298"/>
                    <a:pt x="8115" y="8298"/>
                    <a:pt x="8115" y="8298"/>
                  </a:cubicBezTo>
                  <a:cubicBezTo>
                    <a:pt x="9666" y="8298"/>
                    <a:pt x="9666" y="8298"/>
                    <a:pt x="9666" y="8298"/>
                  </a:cubicBezTo>
                  <a:lnTo>
                    <a:pt x="9666" y="9483"/>
                  </a:lnTo>
                  <a:close/>
                  <a:moveTo>
                    <a:pt x="11456" y="9483"/>
                  </a:moveTo>
                  <a:cubicBezTo>
                    <a:pt x="9905" y="9483"/>
                    <a:pt x="9905" y="9483"/>
                    <a:pt x="9905" y="9483"/>
                  </a:cubicBezTo>
                  <a:cubicBezTo>
                    <a:pt x="9905" y="8298"/>
                    <a:pt x="9905" y="8298"/>
                    <a:pt x="9905" y="8298"/>
                  </a:cubicBezTo>
                  <a:cubicBezTo>
                    <a:pt x="11456" y="8298"/>
                    <a:pt x="11456" y="8298"/>
                    <a:pt x="11456" y="8298"/>
                  </a:cubicBezTo>
                  <a:lnTo>
                    <a:pt x="11456" y="9483"/>
                  </a:lnTo>
                  <a:close/>
                  <a:moveTo>
                    <a:pt x="11934" y="9483"/>
                  </a:moveTo>
                  <a:cubicBezTo>
                    <a:pt x="11576" y="9483"/>
                    <a:pt x="11576" y="9483"/>
                    <a:pt x="11576" y="9483"/>
                  </a:cubicBezTo>
                  <a:cubicBezTo>
                    <a:pt x="11576" y="8298"/>
                    <a:pt x="11576" y="8298"/>
                    <a:pt x="11576" y="8298"/>
                  </a:cubicBezTo>
                  <a:cubicBezTo>
                    <a:pt x="11934" y="8298"/>
                    <a:pt x="11934" y="8298"/>
                    <a:pt x="11934" y="8298"/>
                  </a:cubicBezTo>
                  <a:lnTo>
                    <a:pt x="11934" y="9483"/>
                  </a:lnTo>
                  <a:close/>
                  <a:moveTo>
                    <a:pt x="14201" y="11722"/>
                  </a:moveTo>
                  <a:cubicBezTo>
                    <a:pt x="14201" y="11854"/>
                    <a:pt x="14201" y="11854"/>
                    <a:pt x="14201" y="11854"/>
                  </a:cubicBezTo>
                  <a:cubicBezTo>
                    <a:pt x="14082" y="11854"/>
                    <a:pt x="14082" y="11854"/>
                    <a:pt x="14082" y="11854"/>
                  </a:cubicBezTo>
                  <a:cubicBezTo>
                    <a:pt x="13962" y="11854"/>
                    <a:pt x="13962" y="11854"/>
                    <a:pt x="13962" y="11854"/>
                  </a:cubicBezTo>
                  <a:cubicBezTo>
                    <a:pt x="13962" y="11854"/>
                    <a:pt x="13962" y="11854"/>
                    <a:pt x="13962" y="11854"/>
                  </a:cubicBezTo>
                  <a:cubicBezTo>
                    <a:pt x="13962" y="11722"/>
                    <a:pt x="13962" y="11722"/>
                    <a:pt x="13962" y="11722"/>
                  </a:cubicBezTo>
                  <a:cubicBezTo>
                    <a:pt x="13843" y="11722"/>
                    <a:pt x="13843" y="11722"/>
                    <a:pt x="13843" y="11722"/>
                  </a:cubicBezTo>
                  <a:cubicBezTo>
                    <a:pt x="13843" y="1317"/>
                    <a:pt x="13843" y="1317"/>
                    <a:pt x="13843" y="1317"/>
                  </a:cubicBezTo>
                  <a:cubicBezTo>
                    <a:pt x="13962" y="1185"/>
                    <a:pt x="13962" y="1185"/>
                    <a:pt x="13962" y="1185"/>
                  </a:cubicBezTo>
                  <a:cubicBezTo>
                    <a:pt x="13962" y="1185"/>
                    <a:pt x="13962" y="1185"/>
                    <a:pt x="13962" y="1185"/>
                  </a:cubicBezTo>
                  <a:cubicBezTo>
                    <a:pt x="13962" y="1185"/>
                    <a:pt x="13962" y="1185"/>
                    <a:pt x="13962" y="1185"/>
                  </a:cubicBezTo>
                  <a:cubicBezTo>
                    <a:pt x="14082" y="1185"/>
                    <a:pt x="14082" y="1185"/>
                    <a:pt x="14082" y="1185"/>
                  </a:cubicBezTo>
                  <a:cubicBezTo>
                    <a:pt x="14201" y="1185"/>
                    <a:pt x="14201" y="1185"/>
                    <a:pt x="14201" y="1185"/>
                  </a:cubicBezTo>
                  <a:cubicBezTo>
                    <a:pt x="14201" y="1317"/>
                    <a:pt x="14201" y="1317"/>
                    <a:pt x="14201" y="1317"/>
                  </a:cubicBezTo>
                  <a:lnTo>
                    <a:pt x="14201" y="11722"/>
                  </a:lnTo>
                  <a:close/>
                  <a:moveTo>
                    <a:pt x="15394" y="11722"/>
                  </a:moveTo>
                  <a:cubicBezTo>
                    <a:pt x="15394" y="11722"/>
                    <a:pt x="15394" y="11722"/>
                    <a:pt x="15394" y="11722"/>
                  </a:cubicBezTo>
                  <a:cubicBezTo>
                    <a:pt x="15394" y="11854"/>
                    <a:pt x="15394" y="11854"/>
                    <a:pt x="15394" y="11854"/>
                  </a:cubicBezTo>
                  <a:cubicBezTo>
                    <a:pt x="15275" y="11854"/>
                    <a:pt x="15275" y="11854"/>
                    <a:pt x="15275" y="11854"/>
                  </a:cubicBezTo>
                  <a:cubicBezTo>
                    <a:pt x="15156" y="11854"/>
                    <a:pt x="15156" y="11854"/>
                    <a:pt x="15156" y="11854"/>
                  </a:cubicBezTo>
                  <a:cubicBezTo>
                    <a:pt x="15156" y="11854"/>
                    <a:pt x="15156" y="11854"/>
                    <a:pt x="15156" y="11854"/>
                  </a:cubicBezTo>
                  <a:cubicBezTo>
                    <a:pt x="15156" y="11722"/>
                    <a:pt x="15156" y="11722"/>
                    <a:pt x="15156" y="11722"/>
                  </a:cubicBezTo>
                  <a:cubicBezTo>
                    <a:pt x="15156" y="11722"/>
                    <a:pt x="15156" y="11722"/>
                    <a:pt x="15156" y="11722"/>
                  </a:cubicBezTo>
                  <a:cubicBezTo>
                    <a:pt x="15036" y="11722"/>
                    <a:pt x="15036" y="11722"/>
                    <a:pt x="15036" y="11722"/>
                  </a:cubicBezTo>
                  <a:cubicBezTo>
                    <a:pt x="15036" y="1317"/>
                    <a:pt x="15036" y="1317"/>
                    <a:pt x="15036" y="1317"/>
                  </a:cubicBezTo>
                  <a:cubicBezTo>
                    <a:pt x="15156" y="1317"/>
                    <a:pt x="15156" y="1317"/>
                    <a:pt x="15156" y="1317"/>
                  </a:cubicBezTo>
                  <a:cubicBezTo>
                    <a:pt x="15156" y="1185"/>
                    <a:pt x="15156" y="1185"/>
                    <a:pt x="15156" y="1185"/>
                  </a:cubicBezTo>
                  <a:cubicBezTo>
                    <a:pt x="15156" y="1185"/>
                    <a:pt x="15156" y="1185"/>
                    <a:pt x="15156" y="1185"/>
                  </a:cubicBezTo>
                  <a:cubicBezTo>
                    <a:pt x="15156" y="1185"/>
                    <a:pt x="15156" y="1185"/>
                    <a:pt x="15156" y="1185"/>
                  </a:cubicBezTo>
                  <a:cubicBezTo>
                    <a:pt x="15275" y="1185"/>
                    <a:pt x="15275" y="1185"/>
                    <a:pt x="15275" y="1185"/>
                  </a:cubicBezTo>
                  <a:cubicBezTo>
                    <a:pt x="15394" y="1185"/>
                    <a:pt x="15394" y="1185"/>
                    <a:pt x="15394" y="1185"/>
                  </a:cubicBezTo>
                  <a:cubicBezTo>
                    <a:pt x="15394" y="1185"/>
                    <a:pt x="15394" y="1185"/>
                    <a:pt x="15394" y="1185"/>
                  </a:cubicBezTo>
                  <a:cubicBezTo>
                    <a:pt x="15394" y="1317"/>
                    <a:pt x="15394" y="1317"/>
                    <a:pt x="15394" y="1317"/>
                  </a:cubicBezTo>
                  <a:lnTo>
                    <a:pt x="15394" y="11722"/>
                  </a:lnTo>
                  <a:close/>
                  <a:moveTo>
                    <a:pt x="16588" y="11722"/>
                  </a:moveTo>
                  <a:cubicBezTo>
                    <a:pt x="16588" y="11722"/>
                    <a:pt x="16588" y="11722"/>
                    <a:pt x="16588" y="11722"/>
                  </a:cubicBezTo>
                  <a:cubicBezTo>
                    <a:pt x="16588" y="11722"/>
                    <a:pt x="16588" y="11722"/>
                    <a:pt x="16588" y="11722"/>
                  </a:cubicBezTo>
                  <a:cubicBezTo>
                    <a:pt x="16588" y="11854"/>
                    <a:pt x="16588" y="11854"/>
                    <a:pt x="16588" y="11854"/>
                  </a:cubicBezTo>
                  <a:cubicBezTo>
                    <a:pt x="16588" y="11854"/>
                    <a:pt x="16588" y="11854"/>
                    <a:pt x="16588" y="11854"/>
                  </a:cubicBezTo>
                  <a:cubicBezTo>
                    <a:pt x="16349" y="11854"/>
                    <a:pt x="16349" y="11854"/>
                    <a:pt x="16349" y="11854"/>
                  </a:cubicBezTo>
                  <a:cubicBezTo>
                    <a:pt x="16349" y="11854"/>
                    <a:pt x="16349" y="11854"/>
                    <a:pt x="16349" y="11854"/>
                  </a:cubicBezTo>
                  <a:cubicBezTo>
                    <a:pt x="16349" y="11722"/>
                    <a:pt x="16349" y="11722"/>
                    <a:pt x="16349" y="11722"/>
                  </a:cubicBezTo>
                  <a:cubicBezTo>
                    <a:pt x="16349" y="1317"/>
                    <a:pt x="16349" y="1317"/>
                    <a:pt x="16349" y="1317"/>
                  </a:cubicBezTo>
                  <a:cubicBezTo>
                    <a:pt x="16349" y="1185"/>
                    <a:pt x="16349" y="1185"/>
                    <a:pt x="16349" y="1185"/>
                  </a:cubicBezTo>
                  <a:cubicBezTo>
                    <a:pt x="16349" y="1185"/>
                    <a:pt x="16349" y="1185"/>
                    <a:pt x="16349" y="1185"/>
                  </a:cubicBezTo>
                  <a:cubicBezTo>
                    <a:pt x="16349" y="1185"/>
                    <a:pt x="16349" y="1185"/>
                    <a:pt x="16349" y="1185"/>
                  </a:cubicBezTo>
                  <a:cubicBezTo>
                    <a:pt x="16588" y="1185"/>
                    <a:pt x="16588" y="1185"/>
                    <a:pt x="16588" y="1185"/>
                  </a:cubicBezTo>
                  <a:cubicBezTo>
                    <a:pt x="16588" y="1185"/>
                    <a:pt x="16588" y="1185"/>
                    <a:pt x="16588" y="1185"/>
                  </a:cubicBezTo>
                  <a:cubicBezTo>
                    <a:pt x="16588" y="1185"/>
                    <a:pt x="16588" y="1185"/>
                    <a:pt x="16588" y="1185"/>
                  </a:cubicBezTo>
                  <a:cubicBezTo>
                    <a:pt x="16588" y="1317"/>
                    <a:pt x="16588" y="1317"/>
                    <a:pt x="16588" y="1317"/>
                  </a:cubicBezTo>
                  <a:cubicBezTo>
                    <a:pt x="16588" y="1317"/>
                    <a:pt x="16588" y="1317"/>
                    <a:pt x="16588" y="1317"/>
                  </a:cubicBezTo>
                  <a:lnTo>
                    <a:pt x="16588" y="11722"/>
                  </a:lnTo>
                  <a:close/>
                </a:path>
              </a:pathLst>
            </a:custGeom>
            <a:gradFill>
              <a:gsLst>
                <a:gs pos="0">
                  <a:srgbClr val="58BFC7">
                    <a:alpha val="45000"/>
                  </a:srgbClr>
                </a:gs>
                <a:gs pos="100000">
                  <a:srgbClr val="407C83">
                    <a:alpha val="66000"/>
                  </a:srgbClr>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nvGrpSpPr>
            <p:cNvPr id="23" name="组合 286"/>
            <p:cNvGrpSpPr/>
            <p:nvPr/>
          </p:nvGrpSpPr>
          <p:grpSpPr>
            <a:xfrm>
              <a:off x="7036330" y="3417695"/>
              <a:ext cx="449334" cy="249117"/>
              <a:chOff x="0" y="1"/>
              <a:chExt cx="1611875" cy="1381005"/>
            </a:xfrm>
          </p:grpSpPr>
          <p:sp>
            <p:nvSpPr>
              <p:cNvPr id="96" name="Freeform 420"/>
              <p:cNvSpPr/>
              <p:nvPr/>
            </p:nvSpPr>
            <p:spPr>
              <a:xfrm>
                <a:off x="178868" y="945251"/>
                <a:ext cx="568863" cy="77100"/>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1271" y="0"/>
                      <a:pt x="1271" y="0"/>
                      <a:pt x="1271" y="0"/>
                    </a:cubicBezTo>
                    <a:cubicBezTo>
                      <a:pt x="424" y="0"/>
                      <a:pt x="0" y="10800"/>
                      <a:pt x="0" y="10800"/>
                    </a:cubicBezTo>
                    <a:cubicBezTo>
                      <a:pt x="0" y="21600"/>
                      <a:pt x="0" y="21600"/>
                      <a:pt x="0" y="21600"/>
                    </a:cubicBezTo>
                    <a:cubicBezTo>
                      <a:pt x="21600" y="21600"/>
                      <a:pt x="21600" y="21600"/>
                      <a:pt x="21600" y="21600"/>
                    </a:cubicBezTo>
                    <a:cubicBezTo>
                      <a:pt x="21600" y="10800"/>
                      <a:pt x="21600" y="10800"/>
                      <a:pt x="21600" y="10800"/>
                    </a:cubicBezTo>
                    <a:cubicBezTo>
                      <a:pt x="21600" y="3600"/>
                      <a:pt x="21176" y="0"/>
                      <a:pt x="20329" y="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7" name="Freeform 421"/>
              <p:cNvSpPr/>
              <p:nvPr/>
            </p:nvSpPr>
            <p:spPr>
              <a:xfrm>
                <a:off x="0" y="1"/>
                <a:ext cx="926602" cy="894976"/>
              </a:xfrm>
              <a:custGeom>
                <a:avLst/>
                <a:gdLst/>
                <a:ahLst/>
                <a:cxnLst>
                  <a:cxn ang="0">
                    <a:pos x="wd2" y="hd2"/>
                  </a:cxn>
                  <a:cxn ang="5400000">
                    <a:pos x="wd2" y="hd2"/>
                  </a:cxn>
                  <a:cxn ang="10800000">
                    <a:pos x="wd2" y="hd2"/>
                  </a:cxn>
                  <a:cxn ang="16200000">
                    <a:pos x="wd2" y="hd2"/>
                  </a:cxn>
                </a:cxnLst>
                <a:rect l="0" t="0" r="r" b="b"/>
                <a:pathLst>
                  <a:path w="21600" h="21600" extrusionOk="0">
                    <a:moveTo>
                      <a:pt x="19258" y="0"/>
                    </a:moveTo>
                    <a:cubicBezTo>
                      <a:pt x="2602" y="0"/>
                      <a:pt x="2602" y="0"/>
                      <a:pt x="2602" y="0"/>
                    </a:cubicBezTo>
                    <a:cubicBezTo>
                      <a:pt x="1041" y="0"/>
                      <a:pt x="0" y="1234"/>
                      <a:pt x="0" y="3086"/>
                    </a:cubicBezTo>
                    <a:cubicBezTo>
                      <a:pt x="0" y="16663"/>
                      <a:pt x="0" y="16663"/>
                      <a:pt x="0" y="16663"/>
                    </a:cubicBezTo>
                    <a:cubicBezTo>
                      <a:pt x="0" y="18514"/>
                      <a:pt x="1041" y="19749"/>
                      <a:pt x="2602" y="19749"/>
                    </a:cubicBezTo>
                    <a:cubicBezTo>
                      <a:pt x="8328" y="19749"/>
                      <a:pt x="8328" y="19749"/>
                      <a:pt x="8328" y="19749"/>
                    </a:cubicBezTo>
                    <a:cubicBezTo>
                      <a:pt x="8328" y="20674"/>
                      <a:pt x="8328" y="20674"/>
                      <a:pt x="8328" y="20674"/>
                    </a:cubicBezTo>
                    <a:cubicBezTo>
                      <a:pt x="8328" y="21291"/>
                      <a:pt x="8588" y="21600"/>
                      <a:pt x="9108" y="21600"/>
                    </a:cubicBezTo>
                    <a:cubicBezTo>
                      <a:pt x="12492" y="21600"/>
                      <a:pt x="12492" y="21600"/>
                      <a:pt x="12492" y="21600"/>
                    </a:cubicBezTo>
                    <a:cubicBezTo>
                      <a:pt x="13012" y="21600"/>
                      <a:pt x="13272" y="21291"/>
                      <a:pt x="13272" y="20674"/>
                    </a:cubicBezTo>
                    <a:cubicBezTo>
                      <a:pt x="13272" y="20674"/>
                      <a:pt x="13272" y="20057"/>
                      <a:pt x="13272" y="19749"/>
                    </a:cubicBezTo>
                    <a:cubicBezTo>
                      <a:pt x="19258" y="19749"/>
                      <a:pt x="19258" y="19749"/>
                      <a:pt x="19258" y="19749"/>
                    </a:cubicBezTo>
                    <a:cubicBezTo>
                      <a:pt x="20559" y="19749"/>
                      <a:pt x="21600" y="18514"/>
                      <a:pt x="21600" y="16663"/>
                    </a:cubicBezTo>
                    <a:cubicBezTo>
                      <a:pt x="21600" y="3086"/>
                      <a:pt x="21600" y="3086"/>
                      <a:pt x="21600" y="3086"/>
                    </a:cubicBezTo>
                    <a:cubicBezTo>
                      <a:pt x="21600" y="1234"/>
                      <a:pt x="20559" y="0"/>
                      <a:pt x="19258" y="0"/>
                    </a:cubicBezTo>
                    <a:close/>
                    <a:moveTo>
                      <a:pt x="2602" y="15737"/>
                    </a:moveTo>
                    <a:cubicBezTo>
                      <a:pt x="2082" y="15737"/>
                      <a:pt x="1561" y="15429"/>
                      <a:pt x="1561" y="14811"/>
                    </a:cubicBezTo>
                    <a:cubicBezTo>
                      <a:pt x="1561" y="3086"/>
                      <a:pt x="1561" y="3086"/>
                      <a:pt x="1561" y="3086"/>
                    </a:cubicBezTo>
                    <a:cubicBezTo>
                      <a:pt x="1561" y="2469"/>
                      <a:pt x="2082" y="1851"/>
                      <a:pt x="2602" y="1851"/>
                    </a:cubicBezTo>
                    <a:cubicBezTo>
                      <a:pt x="19258" y="1851"/>
                      <a:pt x="19258" y="1851"/>
                      <a:pt x="19258" y="1851"/>
                    </a:cubicBezTo>
                    <a:cubicBezTo>
                      <a:pt x="19518" y="1851"/>
                      <a:pt x="20039" y="2469"/>
                      <a:pt x="20039" y="3086"/>
                    </a:cubicBezTo>
                    <a:cubicBezTo>
                      <a:pt x="20039" y="14811"/>
                      <a:pt x="20039" y="14811"/>
                      <a:pt x="20039" y="14811"/>
                    </a:cubicBezTo>
                    <a:cubicBezTo>
                      <a:pt x="20039" y="15429"/>
                      <a:pt x="19518" y="15737"/>
                      <a:pt x="19258" y="15737"/>
                    </a:cubicBezTo>
                    <a:cubicBezTo>
                      <a:pt x="2602" y="15737"/>
                      <a:pt x="2602" y="15737"/>
                      <a:pt x="2602" y="15737"/>
                    </a:cubicBezTo>
                    <a:close/>
                    <a:moveTo>
                      <a:pt x="19258" y="18823"/>
                    </a:moveTo>
                    <a:cubicBezTo>
                      <a:pt x="18737" y="18823"/>
                      <a:pt x="18217" y="18206"/>
                      <a:pt x="18217" y="17897"/>
                    </a:cubicBezTo>
                    <a:cubicBezTo>
                      <a:pt x="18217" y="17280"/>
                      <a:pt x="18737" y="16663"/>
                      <a:pt x="19258" y="16663"/>
                    </a:cubicBezTo>
                    <a:cubicBezTo>
                      <a:pt x="19518" y="16663"/>
                      <a:pt x="20039" y="17280"/>
                      <a:pt x="20039" y="17897"/>
                    </a:cubicBezTo>
                    <a:cubicBezTo>
                      <a:pt x="20039" y="18206"/>
                      <a:pt x="19518" y="18823"/>
                      <a:pt x="19258" y="18823"/>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8" name="Freeform 430"/>
              <p:cNvSpPr/>
              <p:nvPr/>
            </p:nvSpPr>
            <p:spPr>
              <a:xfrm>
                <a:off x="1029822" y="881561"/>
                <a:ext cx="582053" cy="472625"/>
              </a:xfrm>
              <a:custGeom>
                <a:avLst/>
                <a:gdLst/>
                <a:ahLst/>
                <a:cxnLst>
                  <a:cxn ang="0">
                    <a:pos x="wd2" y="hd2"/>
                  </a:cxn>
                  <a:cxn ang="5400000">
                    <a:pos x="wd2" y="hd2"/>
                  </a:cxn>
                  <a:cxn ang="10800000">
                    <a:pos x="wd2" y="hd2"/>
                  </a:cxn>
                  <a:cxn ang="16200000">
                    <a:pos x="wd2" y="hd2"/>
                  </a:cxn>
                </a:cxnLst>
                <a:rect l="0" t="0" r="r" b="b"/>
                <a:pathLst>
                  <a:path w="20915" h="21600" extrusionOk="0">
                    <a:moveTo>
                      <a:pt x="4757" y="7005"/>
                    </a:moveTo>
                    <a:cubicBezTo>
                      <a:pt x="4357" y="7005"/>
                      <a:pt x="3957" y="7589"/>
                      <a:pt x="3957" y="8757"/>
                    </a:cubicBezTo>
                    <a:cubicBezTo>
                      <a:pt x="3957" y="9341"/>
                      <a:pt x="4357" y="9924"/>
                      <a:pt x="4757" y="9924"/>
                    </a:cubicBezTo>
                    <a:cubicBezTo>
                      <a:pt x="5157" y="9924"/>
                      <a:pt x="5557" y="9341"/>
                      <a:pt x="5557" y="8757"/>
                    </a:cubicBezTo>
                    <a:cubicBezTo>
                      <a:pt x="5557" y="7589"/>
                      <a:pt x="5157" y="7005"/>
                      <a:pt x="4757" y="7005"/>
                    </a:cubicBezTo>
                    <a:close/>
                    <a:moveTo>
                      <a:pt x="20357" y="9924"/>
                    </a:moveTo>
                    <a:cubicBezTo>
                      <a:pt x="19157" y="4086"/>
                      <a:pt x="18357" y="1168"/>
                      <a:pt x="15957" y="0"/>
                    </a:cubicBezTo>
                    <a:cubicBezTo>
                      <a:pt x="15557" y="0"/>
                      <a:pt x="15157" y="0"/>
                      <a:pt x="14757" y="0"/>
                    </a:cubicBezTo>
                    <a:cubicBezTo>
                      <a:pt x="13557" y="0"/>
                      <a:pt x="12757" y="584"/>
                      <a:pt x="10357" y="584"/>
                    </a:cubicBezTo>
                    <a:cubicBezTo>
                      <a:pt x="7957" y="584"/>
                      <a:pt x="7157" y="0"/>
                      <a:pt x="5957" y="0"/>
                    </a:cubicBezTo>
                    <a:cubicBezTo>
                      <a:pt x="5557" y="0"/>
                      <a:pt x="5157" y="0"/>
                      <a:pt x="4757" y="0"/>
                    </a:cubicBezTo>
                    <a:cubicBezTo>
                      <a:pt x="2757" y="1168"/>
                      <a:pt x="1557" y="4086"/>
                      <a:pt x="757" y="9924"/>
                    </a:cubicBezTo>
                    <a:cubicBezTo>
                      <a:pt x="-443" y="16346"/>
                      <a:pt x="-43" y="20432"/>
                      <a:pt x="757" y="21600"/>
                    </a:cubicBezTo>
                    <a:cubicBezTo>
                      <a:pt x="1157" y="21600"/>
                      <a:pt x="1157" y="21600"/>
                      <a:pt x="1557" y="21600"/>
                    </a:cubicBezTo>
                    <a:cubicBezTo>
                      <a:pt x="2357" y="21600"/>
                      <a:pt x="3557" y="19849"/>
                      <a:pt x="4757" y="18097"/>
                    </a:cubicBezTo>
                    <a:cubicBezTo>
                      <a:pt x="5957" y="15762"/>
                      <a:pt x="6357" y="15762"/>
                      <a:pt x="9957" y="15762"/>
                    </a:cubicBezTo>
                    <a:cubicBezTo>
                      <a:pt x="11157" y="15762"/>
                      <a:pt x="11157" y="15762"/>
                      <a:pt x="11157" y="15762"/>
                    </a:cubicBezTo>
                    <a:cubicBezTo>
                      <a:pt x="14757" y="15762"/>
                      <a:pt x="14757" y="15762"/>
                      <a:pt x="15957" y="18097"/>
                    </a:cubicBezTo>
                    <a:cubicBezTo>
                      <a:pt x="17157" y="19849"/>
                      <a:pt x="18357" y="21600"/>
                      <a:pt x="19157" y="21600"/>
                    </a:cubicBezTo>
                    <a:cubicBezTo>
                      <a:pt x="19557" y="21600"/>
                      <a:pt x="19557" y="21600"/>
                      <a:pt x="19957" y="21600"/>
                    </a:cubicBezTo>
                    <a:cubicBezTo>
                      <a:pt x="21157" y="20432"/>
                      <a:pt x="21157" y="16346"/>
                      <a:pt x="20357" y="9924"/>
                    </a:cubicBezTo>
                    <a:close/>
                    <a:moveTo>
                      <a:pt x="4757" y="11092"/>
                    </a:moveTo>
                    <a:cubicBezTo>
                      <a:pt x="3957" y="11092"/>
                      <a:pt x="2757" y="9924"/>
                      <a:pt x="2757" y="8757"/>
                    </a:cubicBezTo>
                    <a:cubicBezTo>
                      <a:pt x="2757" y="7005"/>
                      <a:pt x="3957" y="5838"/>
                      <a:pt x="4757" y="5838"/>
                    </a:cubicBezTo>
                    <a:cubicBezTo>
                      <a:pt x="5957" y="5838"/>
                      <a:pt x="6757" y="7005"/>
                      <a:pt x="6757" y="8757"/>
                    </a:cubicBezTo>
                    <a:cubicBezTo>
                      <a:pt x="6757" y="9924"/>
                      <a:pt x="5957" y="11092"/>
                      <a:pt x="4757" y="11092"/>
                    </a:cubicBezTo>
                    <a:close/>
                    <a:moveTo>
                      <a:pt x="12757" y="9924"/>
                    </a:moveTo>
                    <a:cubicBezTo>
                      <a:pt x="12357" y="9924"/>
                      <a:pt x="11957" y="9341"/>
                      <a:pt x="11957" y="8757"/>
                    </a:cubicBezTo>
                    <a:cubicBezTo>
                      <a:pt x="11957" y="7589"/>
                      <a:pt x="12357" y="7005"/>
                      <a:pt x="12757" y="7005"/>
                    </a:cubicBezTo>
                    <a:cubicBezTo>
                      <a:pt x="13157" y="7005"/>
                      <a:pt x="13957" y="7589"/>
                      <a:pt x="13957" y="8757"/>
                    </a:cubicBezTo>
                    <a:cubicBezTo>
                      <a:pt x="13957" y="9341"/>
                      <a:pt x="13157" y="9924"/>
                      <a:pt x="12757" y="9924"/>
                    </a:cubicBezTo>
                    <a:close/>
                    <a:moveTo>
                      <a:pt x="14757" y="12843"/>
                    </a:moveTo>
                    <a:cubicBezTo>
                      <a:pt x="14357" y="12843"/>
                      <a:pt x="13957" y="12259"/>
                      <a:pt x="13957" y="11676"/>
                    </a:cubicBezTo>
                    <a:cubicBezTo>
                      <a:pt x="13957" y="10508"/>
                      <a:pt x="14357" y="9924"/>
                      <a:pt x="14757" y="9924"/>
                    </a:cubicBezTo>
                    <a:cubicBezTo>
                      <a:pt x="15557" y="9924"/>
                      <a:pt x="15957" y="10508"/>
                      <a:pt x="15957" y="11676"/>
                    </a:cubicBezTo>
                    <a:cubicBezTo>
                      <a:pt x="15957" y="12259"/>
                      <a:pt x="15557" y="12843"/>
                      <a:pt x="14757" y="12843"/>
                    </a:cubicBezTo>
                    <a:close/>
                    <a:moveTo>
                      <a:pt x="14757" y="7005"/>
                    </a:moveTo>
                    <a:cubicBezTo>
                      <a:pt x="14357" y="7005"/>
                      <a:pt x="13957" y="6422"/>
                      <a:pt x="13957" y="5254"/>
                    </a:cubicBezTo>
                    <a:cubicBezTo>
                      <a:pt x="13957" y="4670"/>
                      <a:pt x="14357" y="4086"/>
                      <a:pt x="14757" y="4086"/>
                    </a:cubicBezTo>
                    <a:cubicBezTo>
                      <a:pt x="15557" y="4086"/>
                      <a:pt x="15957" y="4670"/>
                      <a:pt x="15957" y="5254"/>
                    </a:cubicBezTo>
                    <a:cubicBezTo>
                      <a:pt x="15957" y="6422"/>
                      <a:pt x="15557" y="7005"/>
                      <a:pt x="14757" y="7005"/>
                    </a:cubicBezTo>
                    <a:close/>
                    <a:moveTo>
                      <a:pt x="16757" y="9924"/>
                    </a:moveTo>
                    <a:cubicBezTo>
                      <a:pt x="16357" y="9924"/>
                      <a:pt x="15957" y="9341"/>
                      <a:pt x="15957" y="8757"/>
                    </a:cubicBezTo>
                    <a:cubicBezTo>
                      <a:pt x="15957" y="7589"/>
                      <a:pt x="16357" y="7005"/>
                      <a:pt x="16757" y="7005"/>
                    </a:cubicBezTo>
                    <a:cubicBezTo>
                      <a:pt x="17557" y="7005"/>
                      <a:pt x="17957" y="7589"/>
                      <a:pt x="17957" y="8757"/>
                    </a:cubicBezTo>
                    <a:cubicBezTo>
                      <a:pt x="17957" y="9341"/>
                      <a:pt x="17557" y="9924"/>
                      <a:pt x="16757" y="9924"/>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9" name="Freeform 431"/>
              <p:cNvSpPr/>
              <p:nvPr/>
            </p:nvSpPr>
            <p:spPr>
              <a:xfrm>
                <a:off x="0" y="1075975"/>
                <a:ext cx="938332" cy="305031"/>
              </a:xfrm>
              <a:custGeom>
                <a:avLst/>
                <a:gdLst/>
                <a:ahLst/>
                <a:cxnLst>
                  <a:cxn ang="0">
                    <a:pos x="wd2" y="hd2"/>
                  </a:cxn>
                  <a:cxn ang="5400000">
                    <a:pos x="wd2" y="hd2"/>
                  </a:cxn>
                  <a:cxn ang="10800000">
                    <a:pos x="wd2" y="hd2"/>
                  </a:cxn>
                  <a:cxn ang="16200000">
                    <a:pos x="wd2" y="hd2"/>
                  </a:cxn>
                </a:cxnLst>
                <a:rect l="0" t="0" r="r" b="b"/>
                <a:pathLst>
                  <a:path w="21600" h="21600" extrusionOk="0">
                    <a:moveTo>
                      <a:pt x="20571" y="21600"/>
                    </a:moveTo>
                    <a:cubicBezTo>
                      <a:pt x="1029" y="21600"/>
                      <a:pt x="1029" y="21600"/>
                      <a:pt x="1029" y="21600"/>
                    </a:cubicBezTo>
                    <a:cubicBezTo>
                      <a:pt x="514" y="21600"/>
                      <a:pt x="0" y="19800"/>
                      <a:pt x="0" y="18000"/>
                    </a:cubicBezTo>
                    <a:cubicBezTo>
                      <a:pt x="0" y="3600"/>
                      <a:pt x="0" y="3600"/>
                      <a:pt x="0" y="3600"/>
                    </a:cubicBezTo>
                    <a:cubicBezTo>
                      <a:pt x="0" y="1800"/>
                      <a:pt x="514" y="0"/>
                      <a:pt x="1029" y="0"/>
                    </a:cubicBezTo>
                    <a:cubicBezTo>
                      <a:pt x="20571" y="0"/>
                      <a:pt x="20571" y="0"/>
                      <a:pt x="20571" y="0"/>
                    </a:cubicBezTo>
                    <a:cubicBezTo>
                      <a:pt x="21086" y="0"/>
                      <a:pt x="21600" y="1800"/>
                      <a:pt x="21600" y="3600"/>
                    </a:cubicBezTo>
                    <a:cubicBezTo>
                      <a:pt x="21600" y="18000"/>
                      <a:pt x="21600" y="18000"/>
                      <a:pt x="21600" y="18000"/>
                    </a:cubicBezTo>
                    <a:cubicBezTo>
                      <a:pt x="21600" y="19800"/>
                      <a:pt x="21086" y="21600"/>
                      <a:pt x="20571" y="2160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grpSp>
          <p:nvGrpSpPr>
            <p:cNvPr id="24" name="组合 306"/>
            <p:cNvGrpSpPr/>
            <p:nvPr/>
          </p:nvGrpSpPr>
          <p:grpSpPr>
            <a:xfrm>
              <a:off x="9440803" y="1676463"/>
              <a:ext cx="383210" cy="371339"/>
              <a:chOff x="0" y="5"/>
              <a:chExt cx="1178994" cy="1344822"/>
            </a:xfrm>
          </p:grpSpPr>
          <p:sp>
            <p:nvSpPr>
              <p:cNvPr id="92" name="Freeform 475"/>
              <p:cNvSpPr/>
              <p:nvPr/>
            </p:nvSpPr>
            <p:spPr>
              <a:xfrm>
                <a:off x="598115" y="425784"/>
                <a:ext cx="141300" cy="169659"/>
              </a:xfrm>
              <a:custGeom>
                <a:avLst/>
                <a:gdLst/>
                <a:ahLst/>
                <a:cxnLst>
                  <a:cxn ang="0">
                    <a:pos x="wd2" y="hd2"/>
                  </a:cxn>
                  <a:cxn ang="5400000">
                    <a:pos x="wd2" y="hd2"/>
                  </a:cxn>
                  <a:cxn ang="10800000">
                    <a:pos x="wd2" y="hd2"/>
                  </a:cxn>
                  <a:cxn ang="16200000">
                    <a:pos x="wd2" y="hd2"/>
                  </a:cxn>
                </a:cxnLst>
                <a:rect l="0" t="0" r="r" b="b"/>
                <a:pathLst>
                  <a:path w="21073" h="21384" extrusionOk="0">
                    <a:moveTo>
                      <a:pt x="2173" y="21384"/>
                    </a:moveTo>
                    <a:cubicBezTo>
                      <a:pt x="2173" y="21384"/>
                      <a:pt x="2173" y="21384"/>
                      <a:pt x="3073" y="21384"/>
                    </a:cubicBezTo>
                    <a:cubicBezTo>
                      <a:pt x="12073" y="17928"/>
                      <a:pt x="18373" y="11016"/>
                      <a:pt x="21073" y="2376"/>
                    </a:cubicBezTo>
                    <a:cubicBezTo>
                      <a:pt x="21073" y="2376"/>
                      <a:pt x="21073" y="1512"/>
                      <a:pt x="21073" y="1512"/>
                    </a:cubicBezTo>
                    <a:cubicBezTo>
                      <a:pt x="21073" y="648"/>
                      <a:pt x="20173" y="648"/>
                      <a:pt x="20173" y="648"/>
                    </a:cubicBezTo>
                    <a:cubicBezTo>
                      <a:pt x="19273" y="-216"/>
                      <a:pt x="19273" y="-216"/>
                      <a:pt x="18373" y="648"/>
                    </a:cubicBezTo>
                    <a:cubicBezTo>
                      <a:pt x="18373" y="648"/>
                      <a:pt x="17473" y="648"/>
                      <a:pt x="17473" y="1512"/>
                    </a:cubicBezTo>
                    <a:cubicBezTo>
                      <a:pt x="15673" y="9288"/>
                      <a:pt x="9373" y="15336"/>
                      <a:pt x="1273" y="17928"/>
                    </a:cubicBezTo>
                    <a:cubicBezTo>
                      <a:pt x="373" y="17928"/>
                      <a:pt x="-527" y="18792"/>
                      <a:pt x="373" y="19656"/>
                    </a:cubicBezTo>
                    <a:cubicBezTo>
                      <a:pt x="373" y="20520"/>
                      <a:pt x="1273" y="21384"/>
                      <a:pt x="2173" y="21384"/>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3" name="Freeform 476"/>
              <p:cNvSpPr/>
              <p:nvPr/>
            </p:nvSpPr>
            <p:spPr>
              <a:xfrm>
                <a:off x="409090" y="44093"/>
                <a:ext cx="383683" cy="606537"/>
              </a:xfrm>
              <a:custGeom>
                <a:avLst/>
                <a:gdLst/>
                <a:ahLst/>
                <a:cxnLst>
                  <a:cxn ang="0">
                    <a:pos x="wd2" y="hd2"/>
                  </a:cxn>
                  <a:cxn ang="5400000">
                    <a:pos x="wd2" y="hd2"/>
                  </a:cxn>
                  <a:cxn ang="10800000">
                    <a:pos x="wd2" y="hd2"/>
                  </a:cxn>
                  <a:cxn ang="16200000">
                    <a:pos x="wd2" y="hd2"/>
                  </a:cxn>
                </a:cxnLst>
                <a:rect l="0" t="0" r="r" b="b"/>
                <a:pathLst>
                  <a:path w="21600" h="21479" extrusionOk="0">
                    <a:moveTo>
                      <a:pt x="11475" y="364"/>
                    </a:moveTo>
                    <a:cubicBezTo>
                      <a:pt x="11137" y="-121"/>
                      <a:pt x="10463" y="-121"/>
                      <a:pt x="10125" y="364"/>
                    </a:cubicBezTo>
                    <a:cubicBezTo>
                      <a:pt x="9787" y="607"/>
                      <a:pt x="0" y="9830"/>
                      <a:pt x="0" y="13713"/>
                    </a:cubicBezTo>
                    <a:cubicBezTo>
                      <a:pt x="0" y="18081"/>
                      <a:pt x="5062" y="21479"/>
                      <a:pt x="10800" y="21479"/>
                    </a:cubicBezTo>
                    <a:cubicBezTo>
                      <a:pt x="13500" y="21479"/>
                      <a:pt x="16200" y="20751"/>
                      <a:pt x="18225" y="19295"/>
                    </a:cubicBezTo>
                    <a:cubicBezTo>
                      <a:pt x="20250" y="17839"/>
                      <a:pt x="21600" y="15897"/>
                      <a:pt x="21600" y="13713"/>
                    </a:cubicBezTo>
                    <a:cubicBezTo>
                      <a:pt x="21600" y="9830"/>
                      <a:pt x="11813" y="607"/>
                      <a:pt x="11475" y="364"/>
                    </a:cubicBezTo>
                    <a:close/>
                    <a:moveTo>
                      <a:pt x="10800" y="20508"/>
                    </a:moveTo>
                    <a:cubicBezTo>
                      <a:pt x="5737" y="20508"/>
                      <a:pt x="1687" y="17353"/>
                      <a:pt x="1687" y="13713"/>
                    </a:cubicBezTo>
                    <a:cubicBezTo>
                      <a:pt x="1687" y="10558"/>
                      <a:pt x="8775" y="3519"/>
                      <a:pt x="10800" y="1335"/>
                    </a:cubicBezTo>
                    <a:cubicBezTo>
                      <a:pt x="12825" y="3519"/>
                      <a:pt x="19912" y="10558"/>
                      <a:pt x="19912" y="13713"/>
                    </a:cubicBezTo>
                    <a:cubicBezTo>
                      <a:pt x="19912" y="17353"/>
                      <a:pt x="15862" y="20508"/>
                      <a:pt x="10800" y="20508"/>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4" name="Freeform 477"/>
              <p:cNvSpPr/>
              <p:nvPr/>
            </p:nvSpPr>
            <p:spPr>
              <a:xfrm>
                <a:off x="7605" y="726143"/>
                <a:ext cx="1163749" cy="618679"/>
              </a:xfrm>
              <a:custGeom>
                <a:avLst/>
                <a:gdLst/>
                <a:ahLst/>
                <a:cxnLst>
                  <a:cxn ang="0">
                    <a:pos x="wd2" y="hd2"/>
                  </a:cxn>
                  <a:cxn ang="5400000">
                    <a:pos x="wd2" y="hd2"/>
                  </a:cxn>
                  <a:cxn ang="10800000">
                    <a:pos x="wd2" y="hd2"/>
                  </a:cxn>
                  <a:cxn ang="16200000">
                    <a:pos x="wd2" y="hd2"/>
                  </a:cxn>
                </a:cxnLst>
                <a:rect l="0" t="0" r="r" b="b"/>
                <a:pathLst>
                  <a:path w="21600" h="21600" extrusionOk="0">
                    <a:moveTo>
                      <a:pt x="19485" y="4800"/>
                    </a:moveTo>
                    <a:cubicBezTo>
                      <a:pt x="18705" y="4800"/>
                      <a:pt x="18260" y="3840"/>
                      <a:pt x="17814" y="2880"/>
                    </a:cubicBezTo>
                    <a:cubicBezTo>
                      <a:pt x="17258" y="1680"/>
                      <a:pt x="16478" y="0"/>
                      <a:pt x="15142" y="0"/>
                    </a:cubicBezTo>
                    <a:cubicBezTo>
                      <a:pt x="13695" y="0"/>
                      <a:pt x="13027" y="1440"/>
                      <a:pt x="12470" y="2640"/>
                    </a:cubicBezTo>
                    <a:cubicBezTo>
                      <a:pt x="11913" y="3840"/>
                      <a:pt x="11579" y="4560"/>
                      <a:pt x="10800" y="4560"/>
                    </a:cubicBezTo>
                    <a:cubicBezTo>
                      <a:pt x="10021" y="4560"/>
                      <a:pt x="9687" y="3840"/>
                      <a:pt x="9130" y="2640"/>
                    </a:cubicBezTo>
                    <a:cubicBezTo>
                      <a:pt x="8573" y="1440"/>
                      <a:pt x="7905" y="0"/>
                      <a:pt x="6458" y="0"/>
                    </a:cubicBezTo>
                    <a:cubicBezTo>
                      <a:pt x="5122" y="0"/>
                      <a:pt x="4342" y="1680"/>
                      <a:pt x="3786" y="2880"/>
                    </a:cubicBezTo>
                    <a:cubicBezTo>
                      <a:pt x="3229" y="3840"/>
                      <a:pt x="2895" y="4800"/>
                      <a:pt x="2115" y="4800"/>
                    </a:cubicBezTo>
                    <a:cubicBezTo>
                      <a:pt x="1336" y="4800"/>
                      <a:pt x="668" y="3360"/>
                      <a:pt x="0" y="1680"/>
                    </a:cubicBezTo>
                    <a:cubicBezTo>
                      <a:pt x="111" y="3600"/>
                      <a:pt x="445" y="5520"/>
                      <a:pt x="779" y="7200"/>
                    </a:cubicBezTo>
                    <a:cubicBezTo>
                      <a:pt x="1113" y="7680"/>
                      <a:pt x="1670" y="7920"/>
                      <a:pt x="2115" y="7920"/>
                    </a:cubicBezTo>
                    <a:cubicBezTo>
                      <a:pt x="3563" y="7920"/>
                      <a:pt x="4231" y="6480"/>
                      <a:pt x="4899" y="5040"/>
                    </a:cubicBezTo>
                    <a:cubicBezTo>
                      <a:pt x="5344" y="4080"/>
                      <a:pt x="5678" y="3360"/>
                      <a:pt x="6458" y="3360"/>
                    </a:cubicBezTo>
                    <a:cubicBezTo>
                      <a:pt x="7237" y="3360"/>
                      <a:pt x="7571" y="4080"/>
                      <a:pt x="8128" y="5040"/>
                    </a:cubicBezTo>
                    <a:cubicBezTo>
                      <a:pt x="8685" y="6240"/>
                      <a:pt x="9464" y="7680"/>
                      <a:pt x="10800" y="7680"/>
                    </a:cubicBezTo>
                    <a:cubicBezTo>
                      <a:pt x="12136" y="7680"/>
                      <a:pt x="12915" y="6240"/>
                      <a:pt x="13472" y="5040"/>
                    </a:cubicBezTo>
                    <a:cubicBezTo>
                      <a:pt x="13918" y="4080"/>
                      <a:pt x="14363" y="3360"/>
                      <a:pt x="15142" y="3360"/>
                    </a:cubicBezTo>
                    <a:cubicBezTo>
                      <a:pt x="15922" y="3360"/>
                      <a:pt x="16256" y="4080"/>
                      <a:pt x="16701" y="5040"/>
                    </a:cubicBezTo>
                    <a:cubicBezTo>
                      <a:pt x="17369" y="6480"/>
                      <a:pt x="18037" y="7920"/>
                      <a:pt x="19485" y="7920"/>
                    </a:cubicBezTo>
                    <a:cubicBezTo>
                      <a:pt x="19930" y="7920"/>
                      <a:pt x="20487" y="7680"/>
                      <a:pt x="20821" y="7200"/>
                    </a:cubicBezTo>
                    <a:cubicBezTo>
                      <a:pt x="21155" y="5520"/>
                      <a:pt x="21489" y="3600"/>
                      <a:pt x="21600" y="1440"/>
                    </a:cubicBezTo>
                    <a:cubicBezTo>
                      <a:pt x="20932" y="3360"/>
                      <a:pt x="20264" y="4800"/>
                      <a:pt x="19485" y="4800"/>
                    </a:cubicBezTo>
                    <a:close/>
                    <a:moveTo>
                      <a:pt x="12470" y="17040"/>
                    </a:moveTo>
                    <a:cubicBezTo>
                      <a:pt x="11913" y="18000"/>
                      <a:pt x="11579" y="18720"/>
                      <a:pt x="10800" y="18720"/>
                    </a:cubicBezTo>
                    <a:cubicBezTo>
                      <a:pt x="10021" y="18720"/>
                      <a:pt x="9687" y="18000"/>
                      <a:pt x="9130" y="17040"/>
                    </a:cubicBezTo>
                    <a:cubicBezTo>
                      <a:pt x="8573" y="15840"/>
                      <a:pt x="7905" y="14160"/>
                      <a:pt x="6458" y="14160"/>
                    </a:cubicBezTo>
                    <a:cubicBezTo>
                      <a:pt x="5344" y="14160"/>
                      <a:pt x="4565" y="15360"/>
                      <a:pt x="4008" y="16560"/>
                    </a:cubicBezTo>
                    <a:cubicBezTo>
                      <a:pt x="4454" y="17280"/>
                      <a:pt x="4899" y="17760"/>
                      <a:pt x="5344" y="18480"/>
                    </a:cubicBezTo>
                    <a:cubicBezTo>
                      <a:pt x="5678" y="17760"/>
                      <a:pt x="6012" y="17520"/>
                      <a:pt x="6458" y="17520"/>
                    </a:cubicBezTo>
                    <a:cubicBezTo>
                      <a:pt x="7237" y="17520"/>
                      <a:pt x="7571" y="18240"/>
                      <a:pt x="8128" y="19440"/>
                    </a:cubicBezTo>
                    <a:cubicBezTo>
                      <a:pt x="8462" y="19920"/>
                      <a:pt x="8796" y="20880"/>
                      <a:pt x="9353" y="21360"/>
                    </a:cubicBezTo>
                    <a:cubicBezTo>
                      <a:pt x="9798" y="21600"/>
                      <a:pt x="10355" y="21600"/>
                      <a:pt x="10800" y="21600"/>
                    </a:cubicBezTo>
                    <a:cubicBezTo>
                      <a:pt x="11245" y="21600"/>
                      <a:pt x="11691" y="21600"/>
                      <a:pt x="12136" y="21360"/>
                    </a:cubicBezTo>
                    <a:cubicBezTo>
                      <a:pt x="12693" y="20880"/>
                      <a:pt x="13138" y="19920"/>
                      <a:pt x="13472" y="19440"/>
                    </a:cubicBezTo>
                    <a:cubicBezTo>
                      <a:pt x="13918" y="18240"/>
                      <a:pt x="14363" y="17520"/>
                      <a:pt x="15142" y="17520"/>
                    </a:cubicBezTo>
                    <a:cubicBezTo>
                      <a:pt x="15588" y="17520"/>
                      <a:pt x="15922" y="17760"/>
                      <a:pt x="16256" y="18480"/>
                    </a:cubicBezTo>
                    <a:cubicBezTo>
                      <a:pt x="16701" y="17760"/>
                      <a:pt x="17146" y="17280"/>
                      <a:pt x="17592" y="16560"/>
                    </a:cubicBezTo>
                    <a:cubicBezTo>
                      <a:pt x="17035" y="15360"/>
                      <a:pt x="16367" y="14160"/>
                      <a:pt x="15142" y="14160"/>
                    </a:cubicBezTo>
                    <a:cubicBezTo>
                      <a:pt x="13806" y="14160"/>
                      <a:pt x="13027" y="15840"/>
                      <a:pt x="12470" y="17040"/>
                    </a:cubicBezTo>
                    <a:close/>
                    <a:moveTo>
                      <a:pt x="17814" y="9360"/>
                    </a:moveTo>
                    <a:cubicBezTo>
                      <a:pt x="17258" y="7920"/>
                      <a:pt x="16478" y="6480"/>
                      <a:pt x="15142" y="6480"/>
                    </a:cubicBezTo>
                    <a:cubicBezTo>
                      <a:pt x="13806" y="6480"/>
                      <a:pt x="13027" y="7920"/>
                      <a:pt x="12470" y="9120"/>
                    </a:cubicBezTo>
                    <a:cubicBezTo>
                      <a:pt x="11913" y="10320"/>
                      <a:pt x="11579" y="11040"/>
                      <a:pt x="10800" y="11040"/>
                    </a:cubicBezTo>
                    <a:cubicBezTo>
                      <a:pt x="10021" y="11040"/>
                      <a:pt x="9687" y="10320"/>
                      <a:pt x="9130" y="9120"/>
                    </a:cubicBezTo>
                    <a:cubicBezTo>
                      <a:pt x="8573" y="7920"/>
                      <a:pt x="7905" y="6480"/>
                      <a:pt x="6458" y="6480"/>
                    </a:cubicBezTo>
                    <a:cubicBezTo>
                      <a:pt x="5122" y="6480"/>
                      <a:pt x="4342" y="7920"/>
                      <a:pt x="3786" y="9360"/>
                    </a:cubicBezTo>
                    <a:cubicBezTo>
                      <a:pt x="3340" y="10320"/>
                      <a:pt x="2895" y="11280"/>
                      <a:pt x="2115" y="11280"/>
                    </a:cubicBezTo>
                    <a:cubicBezTo>
                      <a:pt x="2004" y="11280"/>
                      <a:pt x="1893" y="11040"/>
                      <a:pt x="1670" y="11040"/>
                    </a:cubicBezTo>
                    <a:cubicBezTo>
                      <a:pt x="2004" y="12240"/>
                      <a:pt x="2449" y="13200"/>
                      <a:pt x="2895" y="14160"/>
                    </a:cubicBezTo>
                    <a:cubicBezTo>
                      <a:pt x="3786" y="13920"/>
                      <a:pt x="4342" y="12720"/>
                      <a:pt x="4899" y="11520"/>
                    </a:cubicBezTo>
                    <a:cubicBezTo>
                      <a:pt x="5344" y="10560"/>
                      <a:pt x="5678" y="9600"/>
                      <a:pt x="6458" y="9600"/>
                    </a:cubicBezTo>
                    <a:cubicBezTo>
                      <a:pt x="7237" y="9600"/>
                      <a:pt x="7571" y="10560"/>
                      <a:pt x="8128" y="11520"/>
                    </a:cubicBezTo>
                    <a:cubicBezTo>
                      <a:pt x="8685" y="12720"/>
                      <a:pt x="9464" y="14160"/>
                      <a:pt x="10800" y="14160"/>
                    </a:cubicBezTo>
                    <a:cubicBezTo>
                      <a:pt x="12136" y="14160"/>
                      <a:pt x="12915" y="12720"/>
                      <a:pt x="13472" y="11520"/>
                    </a:cubicBezTo>
                    <a:cubicBezTo>
                      <a:pt x="13918" y="10560"/>
                      <a:pt x="14363" y="9600"/>
                      <a:pt x="15142" y="9600"/>
                    </a:cubicBezTo>
                    <a:cubicBezTo>
                      <a:pt x="15922" y="9600"/>
                      <a:pt x="16256" y="10560"/>
                      <a:pt x="16701" y="11520"/>
                    </a:cubicBezTo>
                    <a:cubicBezTo>
                      <a:pt x="17258" y="12720"/>
                      <a:pt x="17814" y="13920"/>
                      <a:pt x="18705" y="14160"/>
                    </a:cubicBezTo>
                    <a:cubicBezTo>
                      <a:pt x="19151" y="13200"/>
                      <a:pt x="19596" y="12240"/>
                      <a:pt x="19930" y="11040"/>
                    </a:cubicBezTo>
                    <a:cubicBezTo>
                      <a:pt x="19707" y="11040"/>
                      <a:pt x="19596" y="11280"/>
                      <a:pt x="19485" y="11280"/>
                    </a:cubicBezTo>
                    <a:cubicBezTo>
                      <a:pt x="18705" y="11280"/>
                      <a:pt x="18371" y="10320"/>
                      <a:pt x="17814" y="9360"/>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5" name="Oval 478"/>
              <p:cNvSpPr/>
              <p:nvPr/>
            </p:nvSpPr>
            <p:spPr>
              <a:xfrm>
                <a:off x="0" y="5"/>
                <a:ext cx="1178994" cy="1344822"/>
              </a:xfrm>
              <a:prstGeom prst="ellipse">
                <a:avLst/>
              </a:prstGeom>
              <a:noFill/>
              <a:ln w="12700" cap="flat">
                <a:solidFill>
                  <a:srgbClr val="C8BF7F"/>
                </a:solidFill>
                <a:prstDash val="solid"/>
                <a:miter lim="8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grpSp>
          <p:nvGrpSpPr>
            <p:cNvPr id="25" name="组合 307"/>
            <p:cNvGrpSpPr/>
            <p:nvPr/>
          </p:nvGrpSpPr>
          <p:grpSpPr>
            <a:xfrm>
              <a:off x="10026558" y="3868004"/>
              <a:ext cx="257017" cy="341630"/>
              <a:chOff x="60026" y="84392"/>
              <a:chExt cx="921982" cy="1880869"/>
            </a:xfrm>
          </p:grpSpPr>
          <p:sp>
            <p:nvSpPr>
              <p:cNvPr id="86" name="Freeform 483"/>
              <p:cNvSpPr/>
              <p:nvPr/>
            </p:nvSpPr>
            <p:spPr>
              <a:xfrm rot="7215157">
                <a:off x="584865" y="629065"/>
                <a:ext cx="593132" cy="201154"/>
              </a:xfrm>
              <a:custGeom>
                <a:avLst/>
                <a:gdLst/>
                <a:ahLst/>
                <a:cxnLst>
                  <a:cxn ang="0">
                    <a:pos x="wd2" y="hd2"/>
                  </a:cxn>
                  <a:cxn ang="5400000">
                    <a:pos x="wd2" y="hd2"/>
                  </a:cxn>
                  <a:cxn ang="10800000">
                    <a:pos x="wd2" y="hd2"/>
                  </a:cxn>
                  <a:cxn ang="16200000">
                    <a:pos x="wd2" y="hd2"/>
                  </a:cxn>
                </a:cxnLst>
                <a:rect l="0" t="0" r="r" b="b"/>
                <a:pathLst>
                  <a:path w="21600" h="21600" extrusionOk="0">
                    <a:moveTo>
                      <a:pt x="0" y="10679"/>
                    </a:moveTo>
                    <a:lnTo>
                      <a:pt x="21600" y="21600"/>
                    </a:lnTo>
                    <a:lnTo>
                      <a:pt x="4767" y="0"/>
                    </a:lnTo>
                    <a:lnTo>
                      <a:pt x="0" y="10679"/>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87" name="Freeform 484"/>
              <p:cNvSpPr/>
              <p:nvPr/>
            </p:nvSpPr>
            <p:spPr>
              <a:xfrm rot="7215157">
                <a:off x="701931" y="952252"/>
                <a:ext cx="130901" cy="2599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132"/>
                    </a:lnTo>
                    <a:lnTo>
                      <a:pt x="21600" y="21600"/>
                    </a:lnTo>
                    <a:lnTo>
                      <a:pt x="21600" y="0"/>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88" name="Freeform 485"/>
              <p:cNvSpPr/>
              <p:nvPr/>
            </p:nvSpPr>
            <p:spPr>
              <a:xfrm rot="7215157">
                <a:off x="-20044" y="1139294"/>
                <a:ext cx="593137" cy="151428"/>
              </a:xfrm>
              <a:custGeom>
                <a:avLst/>
                <a:gdLst/>
                <a:ahLst/>
                <a:cxnLst>
                  <a:cxn ang="0">
                    <a:pos x="wd2" y="hd2"/>
                  </a:cxn>
                  <a:cxn ang="5400000">
                    <a:pos x="wd2" y="hd2"/>
                  </a:cxn>
                  <a:cxn ang="10800000">
                    <a:pos x="wd2" y="hd2"/>
                  </a:cxn>
                  <a:cxn ang="16200000">
                    <a:pos x="wd2" y="hd2"/>
                  </a:cxn>
                </a:cxnLst>
                <a:rect l="0" t="0" r="r" b="b"/>
                <a:pathLst>
                  <a:path w="21600" h="21600" extrusionOk="0">
                    <a:moveTo>
                      <a:pt x="16833" y="21600"/>
                    </a:moveTo>
                    <a:lnTo>
                      <a:pt x="21600" y="0"/>
                    </a:lnTo>
                    <a:lnTo>
                      <a:pt x="0" y="0"/>
                    </a:lnTo>
                    <a:lnTo>
                      <a:pt x="16833" y="21600"/>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89" name="Freeform 486"/>
              <p:cNvSpPr/>
              <p:nvPr/>
            </p:nvSpPr>
            <p:spPr>
              <a:xfrm rot="7215157">
                <a:off x="71993" y="788917"/>
                <a:ext cx="335427" cy="359362"/>
              </a:xfrm>
              <a:custGeom>
                <a:avLst/>
                <a:gdLst/>
                <a:ahLst/>
                <a:cxnLst>
                  <a:cxn ang="0">
                    <a:pos x="wd2" y="hd2"/>
                  </a:cxn>
                  <a:cxn ang="5400000">
                    <a:pos x="wd2" y="hd2"/>
                  </a:cxn>
                  <a:cxn ang="10800000">
                    <a:pos x="wd2" y="hd2"/>
                  </a:cxn>
                  <a:cxn ang="16200000">
                    <a:pos x="wd2" y="hd2"/>
                  </a:cxn>
                </a:cxnLst>
                <a:rect l="0" t="0" r="r" b="b"/>
                <a:pathLst>
                  <a:path w="21600" h="21600" extrusionOk="0">
                    <a:moveTo>
                      <a:pt x="8429" y="21600"/>
                    </a:moveTo>
                    <a:lnTo>
                      <a:pt x="21600" y="18611"/>
                    </a:lnTo>
                    <a:lnTo>
                      <a:pt x="0" y="0"/>
                    </a:lnTo>
                    <a:lnTo>
                      <a:pt x="8429" y="21600"/>
                    </a:ln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0" name="Freeform 487"/>
              <p:cNvSpPr/>
              <p:nvPr/>
            </p:nvSpPr>
            <p:spPr>
              <a:xfrm rot="7215157">
                <a:off x="205283" y="157158"/>
                <a:ext cx="658582" cy="513050"/>
              </a:xfrm>
              <a:custGeom>
                <a:avLst/>
                <a:gdLst/>
                <a:ahLst/>
                <a:cxnLst>
                  <a:cxn ang="0">
                    <a:pos x="wd2" y="hd2"/>
                  </a:cxn>
                  <a:cxn ang="5400000">
                    <a:pos x="wd2" y="hd2"/>
                  </a:cxn>
                  <a:cxn ang="10800000">
                    <a:pos x="wd2" y="hd2"/>
                  </a:cxn>
                  <a:cxn ang="16200000">
                    <a:pos x="wd2" y="hd2"/>
                  </a:cxn>
                </a:cxnLst>
                <a:rect l="0" t="0" r="r" b="b"/>
                <a:pathLst>
                  <a:path w="21600" h="21600" extrusionOk="0">
                    <a:moveTo>
                      <a:pt x="15200" y="0"/>
                    </a:moveTo>
                    <a:cubicBezTo>
                      <a:pt x="11467" y="0"/>
                      <a:pt x="8533" y="2933"/>
                      <a:pt x="8533" y="6400"/>
                    </a:cubicBezTo>
                    <a:cubicBezTo>
                      <a:pt x="8533" y="7200"/>
                      <a:pt x="8800" y="8000"/>
                      <a:pt x="9067" y="8800"/>
                    </a:cubicBezTo>
                    <a:cubicBezTo>
                      <a:pt x="0" y="17333"/>
                      <a:pt x="0" y="17333"/>
                      <a:pt x="0" y="17333"/>
                    </a:cubicBezTo>
                    <a:cubicBezTo>
                      <a:pt x="4267" y="21600"/>
                      <a:pt x="4267" y="21600"/>
                      <a:pt x="4267" y="21600"/>
                    </a:cubicBezTo>
                    <a:cubicBezTo>
                      <a:pt x="12000" y="12000"/>
                      <a:pt x="12000" y="12000"/>
                      <a:pt x="12000" y="12000"/>
                    </a:cubicBezTo>
                    <a:cubicBezTo>
                      <a:pt x="12800" y="12533"/>
                      <a:pt x="13867" y="13067"/>
                      <a:pt x="15200" y="13067"/>
                    </a:cubicBezTo>
                    <a:cubicBezTo>
                      <a:pt x="18667" y="13067"/>
                      <a:pt x="21600" y="10133"/>
                      <a:pt x="21600" y="6400"/>
                    </a:cubicBezTo>
                    <a:cubicBezTo>
                      <a:pt x="21600" y="2933"/>
                      <a:pt x="18667" y="0"/>
                      <a:pt x="15200" y="0"/>
                    </a:cubicBezTo>
                    <a:close/>
                    <a:moveTo>
                      <a:pt x="15200" y="10667"/>
                    </a:moveTo>
                    <a:cubicBezTo>
                      <a:pt x="12800" y="10667"/>
                      <a:pt x="10933" y="8800"/>
                      <a:pt x="10933" y="6400"/>
                    </a:cubicBezTo>
                    <a:cubicBezTo>
                      <a:pt x="10933" y="4267"/>
                      <a:pt x="12800" y="2133"/>
                      <a:pt x="15200" y="2133"/>
                    </a:cubicBezTo>
                    <a:cubicBezTo>
                      <a:pt x="17333" y="2133"/>
                      <a:pt x="19467" y="4267"/>
                      <a:pt x="19467" y="6400"/>
                    </a:cubicBezTo>
                    <a:cubicBezTo>
                      <a:pt x="19467" y="8800"/>
                      <a:pt x="17333" y="10667"/>
                      <a:pt x="15200" y="10667"/>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91" name="Freeform 488"/>
              <p:cNvSpPr/>
              <p:nvPr/>
            </p:nvSpPr>
            <p:spPr>
              <a:xfrm rot="7215157">
                <a:off x="190433" y="1346720"/>
                <a:ext cx="724032" cy="513050"/>
              </a:xfrm>
              <a:custGeom>
                <a:avLst/>
                <a:gdLst/>
                <a:ahLst/>
                <a:cxnLst>
                  <a:cxn ang="0">
                    <a:pos x="wd2" y="hd2"/>
                  </a:cxn>
                  <a:cxn ang="5400000">
                    <a:pos x="wd2" y="hd2"/>
                  </a:cxn>
                  <a:cxn ang="10800000">
                    <a:pos x="wd2" y="hd2"/>
                  </a:cxn>
                  <a:cxn ang="16200000">
                    <a:pos x="wd2" y="hd2"/>
                  </a:cxn>
                </a:cxnLst>
                <a:rect l="0" t="0" r="r" b="b"/>
                <a:pathLst>
                  <a:path w="21600" h="21600" extrusionOk="0">
                    <a:moveTo>
                      <a:pt x="6067" y="21600"/>
                    </a:moveTo>
                    <a:cubicBezTo>
                      <a:pt x="9222" y="21600"/>
                      <a:pt x="11892" y="18667"/>
                      <a:pt x="11892" y="14933"/>
                    </a:cubicBezTo>
                    <a:cubicBezTo>
                      <a:pt x="11892" y="14133"/>
                      <a:pt x="11649" y="13333"/>
                      <a:pt x="11407" y="12533"/>
                    </a:cubicBezTo>
                    <a:cubicBezTo>
                      <a:pt x="21600" y="4267"/>
                      <a:pt x="21600" y="4267"/>
                      <a:pt x="21600" y="4267"/>
                    </a:cubicBezTo>
                    <a:cubicBezTo>
                      <a:pt x="17717" y="0"/>
                      <a:pt x="17717" y="0"/>
                      <a:pt x="17717" y="0"/>
                    </a:cubicBezTo>
                    <a:cubicBezTo>
                      <a:pt x="8980" y="9067"/>
                      <a:pt x="8980" y="9067"/>
                      <a:pt x="8980" y="9067"/>
                    </a:cubicBezTo>
                    <a:cubicBezTo>
                      <a:pt x="8009" y="8533"/>
                      <a:pt x="7038" y="8267"/>
                      <a:pt x="6067" y="8267"/>
                    </a:cubicBezTo>
                    <a:cubicBezTo>
                      <a:pt x="2670" y="8267"/>
                      <a:pt x="0" y="11200"/>
                      <a:pt x="0" y="14933"/>
                    </a:cubicBezTo>
                    <a:cubicBezTo>
                      <a:pt x="0" y="18667"/>
                      <a:pt x="2670" y="21600"/>
                      <a:pt x="6067" y="21600"/>
                    </a:cubicBezTo>
                    <a:close/>
                    <a:moveTo>
                      <a:pt x="6067" y="10667"/>
                    </a:moveTo>
                    <a:cubicBezTo>
                      <a:pt x="8009" y="10667"/>
                      <a:pt x="9708" y="12533"/>
                      <a:pt x="9708" y="14933"/>
                    </a:cubicBezTo>
                    <a:cubicBezTo>
                      <a:pt x="9708" y="17067"/>
                      <a:pt x="8009" y="18933"/>
                      <a:pt x="6067" y="18933"/>
                    </a:cubicBezTo>
                    <a:cubicBezTo>
                      <a:pt x="3883" y="18933"/>
                      <a:pt x="2184" y="17067"/>
                      <a:pt x="2184" y="14933"/>
                    </a:cubicBezTo>
                    <a:cubicBezTo>
                      <a:pt x="2184" y="12533"/>
                      <a:pt x="3883" y="10667"/>
                      <a:pt x="6067" y="10667"/>
                    </a:cubicBezTo>
                    <a:close/>
                  </a:path>
                </a:pathLst>
              </a:custGeom>
              <a:gradFill flip="none" rotWithShape="1">
                <a:gsLst>
                  <a:gs pos="0">
                    <a:srgbClr val="F2DD98"/>
                  </a:gs>
                  <a:gs pos="100000">
                    <a:srgbClr val="9DA066"/>
                  </a:gs>
                </a:gsLst>
                <a:lin ang="5400000" scaled="0"/>
              </a:gradFill>
              <a:ln w="12700" cap="flat">
                <a:noFill/>
                <a:miter lim="400000"/>
              </a:ln>
              <a:effectLst/>
            </p:spPr>
            <p:txBody>
              <a:bodyPr wrap="square" lIns="31931" tIns="31931" rIns="31931" bIns="31931" numCol="1" anchor="ctr">
                <a:noAutofit/>
              </a:bodyP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sp>
          <p:nvSpPr>
            <p:cNvPr id="26" name="TextBox 803"/>
            <p:cNvSpPr txBox="1"/>
            <p:nvPr/>
          </p:nvSpPr>
          <p:spPr>
            <a:xfrm>
              <a:off x="9250731" y="3457197"/>
              <a:ext cx="688256" cy="257369"/>
            </a:xfrm>
            <a:prstGeom prst="rect">
              <a:avLst/>
            </a:prstGeom>
            <a:ln w="12700">
              <a:miter lim="400000"/>
            </a:ln>
            <a:extLst>
              <a:ext uri="{C572A759-6A51-4108-AA02-DFA0A04FC94B}">
                <ma14:wrappingTextBoxFlag xmlns="" xmlns:ma14="http://schemas.microsoft.com/office/mac/drawingml/2011/main" val="1"/>
              </a:ext>
            </a:extLst>
          </p:spPr>
          <p:txBody>
            <a:bodyPr wrap="none" lIns="36000" tIns="36000" rIns="36000" bIns="36000">
              <a:spAutoFit/>
            </a:bodyPr>
            <a:lstStyle>
              <a:lvl1pPr algn="ctr">
                <a:defRPr sz="6000">
                  <a:solidFill>
                    <a:srgbClr val="BFBFBF"/>
                  </a:solidFill>
                </a:defRPr>
              </a:lvl1pPr>
            </a:lstStyle>
            <a:p>
              <a:pPr defTabSz="410766" hangingPunct="0"/>
              <a:r>
                <a:rPr lang="zh-CN" altLang="en-US" sz="1200" kern="0" dirty="0">
                  <a:solidFill>
                    <a:schemeClr val="tx1"/>
                  </a:solidFill>
                  <a:latin typeface="Microsoft YaHei" charset="-122"/>
                  <a:ea typeface="Microsoft YaHei" charset="-122"/>
                  <a:cs typeface="Microsoft YaHei" charset="-122"/>
                  <a:sym typeface="Helvetica Neue"/>
                </a:rPr>
                <a:t>自动</a:t>
              </a:r>
              <a:r>
                <a:rPr sz="1200" kern="0" dirty="0" err="1" smtClean="0">
                  <a:solidFill>
                    <a:schemeClr val="tx1"/>
                  </a:solidFill>
                  <a:latin typeface="Microsoft YaHei" charset="-122"/>
                  <a:ea typeface="Microsoft YaHei" charset="-122"/>
                  <a:cs typeface="Microsoft YaHei" charset="-122"/>
                  <a:sym typeface="Helvetica Neue"/>
                </a:rPr>
                <a:t>驾驶</a:t>
              </a:r>
              <a:endParaRPr sz="1200" kern="0" dirty="0">
                <a:solidFill>
                  <a:schemeClr val="tx1"/>
                </a:solidFill>
                <a:latin typeface="Microsoft YaHei" charset="-122"/>
                <a:ea typeface="Microsoft YaHei" charset="-122"/>
                <a:cs typeface="Microsoft YaHei" charset="-122"/>
                <a:sym typeface="Helvetica Neue"/>
              </a:endParaRPr>
            </a:p>
          </p:txBody>
        </p:sp>
        <p:sp>
          <p:nvSpPr>
            <p:cNvPr id="27" name="TextBox 805"/>
            <p:cNvSpPr txBox="1"/>
            <p:nvPr/>
          </p:nvSpPr>
          <p:spPr>
            <a:xfrm>
              <a:off x="9231791" y="2694804"/>
              <a:ext cx="688256" cy="257369"/>
            </a:xfrm>
            <a:prstGeom prst="rect">
              <a:avLst/>
            </a:prstGeom>
            <a:ln w="12700">
              <a:miter lim="400000"/>
            </a:ln>
            <a:extLst>
              <a:ext uri="{C572A759-6A51-4108-AA02-DFA0A04FC94B}">
                <ma14:wrappingTextBoxFlag xmlns="" xmlns:ma14="http://schemas.microsoft.com/office/mac/drawingml/2011/main" val="1"/>
              </a:ext>
            </a:extLst>
          </p:spPr>
          <p:txBody>
            <a:bodyPr wrap="none" lIns="36000" tIns="36000" rIns="36000" bIns="36000">
              <a:spAutoFit/>
            </a:bodyPr>
            <a:lstStyle>
              <a:lvl1pPr algn="ctr">
                <a:defRPr sz="6000">
                  <a:solidFill>
                    <a:srgbClr val="BFBFBF"/>
                  </a:solidFill>
                </a:defRPr>
              </a:lvl1pPr>
            </a:lstStyle>
            <a:p>
              <a:pPr defTabSz="410766" hangingPunct="0"/>
              <a:r>
                <a:rPr sz="1200" kern="0" dirty="0" err="1">
                  <a:solidFill>
                    <a:schemeClr val="tx1"/>
                  </a:solidFill>
                  <a:latin typeface="Microsoft YaHei" charset="-122"/>
                  <a:ea typeface="Microsoft YaHei" charset="-122"/>
                  <a:cs typeface="Microsoft YaHei" charset="-122"/>
                  <a:sym typeface="Helvetica Neue"/>
                </a:rPr>
                <a:t>平安城市</a:t>
              </a:r>
              <a:endParaRPr sz="1200" kern="0" dirty="0">
                <a:solidFill>
                  <a:schemeClr val="tx1"/>
                </a:solidFill>
                <a:latin typeface="Microsoft YaHei" charset="-122"/>
                <a:ea typeface="Microsoft YaHei" charset="-122"/>
                <a:cs typeface="Microsoft YaHei" charset="-122"/>
                <a:sym typeface="Helvetica Neue"/>
              </a:endParaRPr>
            </a:p>
          </p:txBody>
        </p:sp>
        <p:sp>
          <p:nvSpPr>
            <p:cNvPr id="28" name="TextBox 806"/>
            <p:cNvSpPr txBox="1"/>
            <p:nvPr/>
          </p:nvSpPr>
          <p:spPr>
            <a:xfrm>
              <a:off x="6916844" y="2838521"/>
              <a:ext cx="688256" cy="257369"/>
            </a:xfrm>
            <a:prstGeom prst="rect">
              <a:avLst/>
            </a:prstGeom>
            <a:ln w="12700">
              <a:miter lim="400000"/>
            </a:ln>
            <a:extLst>
              <a:ext uri="{C572A759-6A51-4108-AA02-DFA0A04FC94B}">
                <ma14:wrappingTextBoxFlag xmlns="" xmlns:ma14="http://schemas.microsoft.com/office/mac/drawingml/2011/main" val="1"/>
              </a:ext>
            </a:extLst>
          </p:spPr>
          <p:txBody>
            <a:bodyPr wrap="none" lIns="36000" tIns="36000" rIns="36000" bIns="36000">
              <a:spAutoFit/>
            </a:bodyPr>
            <a:lstStyle>
              <a:lvl1pPr algn="ctr">
                <a:defRPr sz="6000">
                  <a:solidFill>
                    <a:srgbClr val="BFBFBF"/>
                  </a:solidFill>
                </a:defRPr>
              </a:lvl1pPr>
            </a:lstStyle>
            <a:p>
              <a:pPr defTabSz="410766" hangingPunct="0"/>
              <a:r>
                <a:rPr sz="1200" kern="0" dirty="0" err="1">
                  <a:solidFill>
                    <a:schemeClr val="tx1"/>
                  </a:solidFill>
                  <a:latin typeface="Microsoft YaHei" charset="-122"/>
                  <a:ea typeface="Microsoft YaHei" charset="-122"/>
                  <a:cs typeface="Microsoft YaHei" charset="-122"/>
                  <a:sym typeface="Helvetica Neue"/>
                </a:rPr>
                <a:t>智能家居</a:t>
              </a:r>
              <a:endParaRPr sz="1200" kern="0" dirty="0">
                <a:solidFill>
                  <a:schemeClr val="tx1"/>
                </a:solidFill>
                <a:latin typeface="Microsoft YaHei" charset="-122"/>
                <a:ea typeface="Microsoft YaHei" charset="-122"/>
                <a:cs typeface="Microsoft YaHei" charset="-122"/>
                <a:sym typeface="Helvetica Neue"/>
              </a:endParaRPr>
            </a:p>
          </p:txBody>
        </p:sp>
        <p:sp>
          <p:nvSpPr>
            <p:cNvPr id="29" name="TextBox 807"/>
            <p:cNvSpPr txBox="1"/>
            <p:nvPr/>
          </p:nvSpPr>
          <p:spPr>
            <a:xfrm>
              <a:off x="8426738" y="2841990"/>
              <a:ext cx="321571" cy="268903"/>
            </a:xfrm>
            <a:prstGeom prst="rect">
              <a:avLst/>
            </a:prstGeom>
            <a:ln w="12700">
              <a:miter lim="400000"/>
            </a:ln>
            <a:extLst>
              <a:ext uri="{C572A759-6A51-4108-AA02-DFA0A04FC94B}">
                <ma14:wrappingTextBoxFlag xmlns="" xmlns:ma14="http://schemas.microsoft.com/office/mac/drawingml/2011/main" val="1"/>
              </a:ext>
            </a:extLst>
          </p:spPr>
          <p:txBody>
            <a:bodyPr wrap="none" lIns="36000" tIns="36000" rIns="36000" bIns="36000">
              <a:spAutoFit/>
            </a:bodyPr>
            <a:lstStyle>
              <a:lvl1pPr algn="ctr">
                <a:defRPr sz="6000">
                  <a:solidFill>
                    <a:srgbClr val="BFBFBF"/>
                  </a:solidFill>
                </a:defRPr>
              </a:lvl1pPr>
            </a:lstStyle>
            <a:p>
              <a:pPr defTabSz="410766" hangingPunct="0"/>
              <a:r>
                <a:rPr sz="1200" kern="0" dirty="0">
                  <a:solidFill>
                    <a:schemeClr val="tx1"/>
                  </a:solidFill>
                  <a:latin typeface="Microsoft YaHei" charset="-122"/>
                  <a:ea typeface="Microsoft YaHei" charset="-122"/>
                  <a:cs typeface="Microsoft YaHei" charset="-122"/>
                  <a:sym typeface="Helvetica Neue"/>
                </a:rPr>
                <a:t>IoT</a:t>
              </a:r>
            </a:p>
          </p:txBody>
        </p:sp>
        <p:sp>
          <p:nvSpPr>
            <p:cNvPr id="30" name="TextBox 808"/>
            <p:cNvSpPr txBox="1"/>
            <p:nvPr/>
          </p:nvSpPr>
          <p:spPr>
            <a:xfrm>
              <a:off x="9885452" y="1598748"/>
              <a:ext cx="688256" cy="257369"/>
            </a:xfrm>
            <a:prstGeom prst="rect">
              <a:avLst/>
            </a:prstGeom>
            <a:ln w="12700">
              <a:miter lim="400000"/>
            </a:ln>
            <a:extLst>
              <a:ext uri="{C572A759-6A51-4108-AA02-DFA0A04FC94B}">
                <ma14:wrappingTextBoxFlag xmlns="" xmlns:ma14="http://schemas.microsoft.com/office/mac/drawingml/2011/main" val="1"/>
              </a:ext>
            </a:extLst>
          </p:spPr>
          <p:txBody>
            <a:bodyPr wrap="none" lIns="36000" tIns="36000" rIns="36000" bIns="36000">
              <a:spAutoFit/>
            </a:bodyPr>
            <a:lstStyle>
              <a:lvl1pPr algn="ctr">
                <a:defRPr sz="6000">
                  <a:solidFill>
                    <a:srgbClr val="BFBFBF"/>
                  </a:solidFill>
                </a:defRPr>
              </a:lvl1pPr>
            </a:lstStyle>
            <a:p>
              <a:pPr defTabSz="410766" hangingPunct="0"/>
              <a:r>
                <a:rPr sz="1200" kern="0" dirty="0" err="1">
                  <a:solidFill>
                    <a:schemeClr val="tx1"/>
                  </a:solidFill>
                  <a:latin typeface="Microsoft YaHei" charset="-122"/>
                  <a:ea typeface="Microsoft YaHei" charset="-122"/>
                  <a:cs typeface="Microsoft YaHei" charset="-122"/>
                  <a:sym typeface="Helvetica Neue"/>
                </a:rPr>
                <a:t>工业感应</a:t>
              </a:r>
              <a:endParaRPr sz="1200" kern="0" dirty="0">
                <a:solidFill>
                  <a:schemeClr val="tx1"/>
                </a:solidFill>
                <a:latin typeface="Microsoft YaHei" charset="-122"/>
                <a:ea typeface="Microsoft YaHei" charset="-122"/>
                <a:cs typeface="Microsoft YaHei" charset="-122"/>
                <a:sym typeface="Helvetica Neue"/>
              </a:endParaRPr>
            </a:p>
          </p:txBody>
        </p:sp>
        <p:sp>
          <p:nvSpPr>
            <p:cNvPr id="31" name="TextBox 809"/>
            <p:cNvSpPr txBox="1"/>
            <p:nvPr/>
          </p:nvSpPr>
          <p:spPr>
            <a:xfrm>
              <a:off x="10692697" y="2153405"/>
              <a:ext cx="688256" cy="257369"/>
            </a:xfrm>
            <a:prstGeom prst="rect">
              <a:avLst/>
            </a:prstGeom>
            <a:ln w="12700">
              <a:miter lim="400000"/>
            </a:ln>
            <a:extLst>
              <a:ext uri="{C572A759-6A51-4108-AA02-DFA0A04FC94B}">
                <ma14:wrappingTextBoxFlag xmlns="" xmlns:ma14="http://schemas.microsoft.com/office/mac/drawingml/2011/main" val="1"/>
              </a:ext>
            </a:extLst>
          </p:spPr>
          <p:txBody>
            <a:bodyPr wrap="none" lIns="36000" tIns="36000" rIns="36000" bIns="36000">
              <a:spAutoFit/>
            </a:bodyPr>
            <a:lstStyle>
              <a:lvl1pPr algn="ctr">
                <a:defRPr sz="6000">
                  <a:solidFill>
                    <a:srgbClr val="BFBFBF"/>
                  </a:solidFill>
                </a:defRPr>
              </a:lvl1pPr>
            </a:lstStyle>
            <a:p>
              <a:pPr defTabSz="410766" hangingPunct="0"/>
              <a:r>
                <a:rPr sz="1200" kern="0" dirty="0" err="1">
                  <a:solidFill>
                    <a:schemeClr val="tx1"/>
                  </a:solidFill>
                  <a:latin typeface="Microsoft YaHei" charset="-122"/>
                  <a:ea typeface="Microsoft YaHei" charset="-122"/>
                  <a:cs typeface="Microsoft YaHei" charset="-122"/>
                  <a:sym typeface="Helvetica Neue"/>
                </a:rPr>
                <a:t>智慧能源</a:t>
              </a:r>
              <a:endParaRPr sz="1200" kern="0" dirty="0">
                <a:solidFill>
                  <a:schemeClr val="tx1"/>
                </a:solidFill>
                <a:latin typeface="Microsoft YaHei" charset="-122"/>
                <a:ea typeface="Microsoft YaHei" charset="-122"/>
                <a:cs typeface="Microsoft YaHei" charset="-122"/>
                <a:sym typeface="Helvetica Neue"/>
              </a:endParaRPr>
            </a:p>
          </p:txBody>
        </p:sp>
        <p:sp>
          <p:nvSpPr>
            <p:cNvPr id="32" name="Freeform 504"/>
            <p:cNvSpPr/>
            <p:nvPr/>
          </p:nvSpPr>
          <p:spPr>
            <a:xfrm>
              <a:off x="7509795" y="3536015"/>
              <a:ext cx="126941" cy="119164"/>
            </a:xfrm>
            <a:custGeom>
              <a:avLst/>
              <a:gdLst/>
              <a:ahLst/>
              <a:cxnLst>
                <a:cxn ang="0">
                  <a:pos x="wd2" y="hd2"/>
                </a:cxn>
                <a:cxn ang="5400000">
                  <a:pos x="wd2" y="hd2"/>
                </a:cxn>
                <a:cxn ang="10800000">
                  <a:pos x="wd2" y="hd2"/>
                </a:cxn>
                <a:cxn ang="16200000">
                  <a:pos x="wd2" y="hd2"/>
                </a:cxn>
              </a:cxnLst>
              <a:rect l="0" t="0" r="r" b="b"/>
              <a:pathLst>
                <a:path w="21219" h="21271" extrusionOk="0">
                  <a:moveTo>
                    <a:pt x="21185" y="17486"/>
                  </a:moveTo>
                  <a:cubicBezTo>
                    <a:pt x="21185" y="13029"/>
                    <a:pt x="21185" y="13029"/>
                    <a:pt x="21185" y="13029"/>
                  </a:cubicBezTo>
                  <a:cubicBezTo>
                    <a:pt x="21185" y="11657"/>
                    <a:pt x="19523" y="11657"/>
                    <a:pt x="19523" y="11657"/>
                  </a:cubicBezTo>
                  <a:cubicBezTo>
                    <a:pt x="19523" y="7886"/>
                    <a:pt x="19523" y="7886"/>
                    <a:pt x="19523" y="7886"/>
                  </a:cubicBezTo>
                  <a:cubicBezTo>
                    <a:pt x="19523" y="5143"/>
                    <a:pt x="17446" y="3771"/>
                    <a:pt x="15785" y="3771"/>
                  </a:cubicBezTo>
                  <a:cubicBezTo>
                    <a:pt x="15369" y="1714"/>
                    <a:pt x="13292" y="0"/>
                    <a:pt x="10800" y="0"/>
                  </a:cubicBezTo>
                  <a:cubicBezTo>
                    <a:pt x="7892" y="0"/>
                    <a:pt x="5815" y="1714"/>
                    <a:pt x="5400" y="3429"/>
                  </a:cubicBezTo>
                  <a:cubicBezTo>
                    <a:pt x="1246" y="4457"/>
                    <a:pt x="1662" y="7886"/>
                    <a:pt x="1662" y="7886"/>
                  </a:cubicBezTo>
                  <a:cubicBezTo>
                    <a:pt x="1662" y="11657"/>
                    <a:pt x="1662" y="11657"/>
                    <a:pt x="1662" y="11657"/>
                  </a:cubicBezTo>
                  <a:cubicBezTo>
                    <a:pt x="0" y="11657"/>
                    <a:pt x="0" y="13371"/>
                    <a:pt x="0" y="13371"/>
                  </a:cubicBezTo>
                  <a:cubicBezTo>
                    <a:pt x="0" y="17486"/>
                    <a:pt x="0" y="17486"/>
                    <a:pt x="0" y="17486"/>
                  </a:cubicBezTo>
                  <a:cubicBezTo>
                    <a:pt x="0" y="18857"/>
                    <a:pt x="1662" y="18857"/>
                    <a:pt x="1662" y="18857"/>
                  </a:cubicBezTo>
                  <a:cubicBezTo>
                    <a:pt x="1662" y="21600"/>
                    <a:pt x="5400" y="21257"/>
                    <a:pt x="5400" y="21257"/>
                  </a:cubicBezTo>
                  <a:cubicBezTo>
                    <a:pt x="15785" y="21257"/>
                    <a:pt x="15785" y="21257"/>
                    <a:pt x="15785" y="21257"/>
                  </a:cubicBezTo>
                  <a:cubicBezTo>
                    <a:pt x="19523" y="21257"/>
                    <a:pt x="19523" y="18857"/>
                    <a:pt x="19523" y="18857"/>
                  </a:cubicBezTo>
                  <a:cubicBezTo>
                    <a:pt x="21600" y="18514"/>
                    <a:pt x="21185" y="17486"/>
                    <a:pt x="21185" y="17486"/>
                  </a:cubicBezTo>
                  <a:close/>
                  <a:moveTo>
                    <a:pt x="10800" y="1714"/>
                  </a:moveTo>
                  <a:cubicBezTo>
                    <a:pt x="12046" y="1714"/>
                    <a:pt x="13292" y="2400"/>
                    <a:pt x="13708" y="3429"/>
                  </a:cubicBezTo>
                  <a:cubicBezTo>
                    <a:pt x="7477" y="3429"/>
                    <a:pt x="7477" y="3429"/>
                    <a:pt x="7477" y="3429"/>
                  </a:cubicBezTo>
                  <a:cubicBezTo>
                    <a:pt x="7892" y="2400"/>
                    <a:pt x="9138" y="1714"/>
                    <a:pt x="10800" y="1714"/>
                  </a:cubicBezTo>
                  <a:cubicBezTo>
                    <a:pt x="10800" y="1714"/>
                    <a:pt x="10800" y="1714"/>
                    <a:pt x="10800" y="1714"/>
                  </a:cubicBezTo>
                  <a:close/>
                  <a:moveTo>
                    <a:pt x="15785" y="15429"/>
                  </a:moveTo>
                  <a:cubicBezTo>
                    <a:pt x="15369" y="15429"/>
                    <a:pt x="15369" y="15429"/>
                    <a:pt x="15369" y="15429"/>
                  </a:cubicBezTo>
                  <a:cubicBezTo>
                    <a:pt x="15369" y="16114"/>
                    <a:pt x="15369" y="16114"/>
                    <a:pt x="15369" y="16114"/>
                  </a:cubicBezTo>
                  <a:cubicBezTo>
                    <a:pt x="15369" y="16457"/>
                    <a:pt x="14954" y="16800"/>
                    <a:pt x="14538" y="16800"/>
                  </a:cubicBezTo>
                  <a:cubicBezTo>
                    <a:pt x="13708" y="16800"/>
                    <a:pt x="13292" y="16457"/>
                    <a:pt x="13292" y="16114"/>
                  </a:cubicBezTo>
                  <a:cubicBezTo>
                    <a:pt x="13292" y="15429"/>
                    <a:pt x="13292" y="15429"/>
                    <a:pt x="13292" y="15429"/>
                  </a:cubicBezTo>
                  <a:cubicBezTo>
                    <a:pt x="5400" y="15429"/>
                    <a:pt x="5400" y="15429"/>
                    <a:pt x="5400" y="15429"/>
                  </a:cubicBezTo>
                  <a:cubicBezTo>
                    <a:pt x="4985" y="15429"/>
                    <a:pt x="4569" y="15086"/>
                    <a:pt x="4569" y="14743"/>
                  </a:cubicBezTo>
                  <a:cubicBezTo>
                    <a:pt x="4569" y="14400"/>
                    <a:pt x="4985" y="14057"/>
                    <a:pt x="5400" y="14057"/>
                  </a:cubicBezTo>
                  <a:cubicBezTo>
                    <a:pt x="15785" y="14057"/>
                    <a:pt x="15785" y="14057"/>
                    <a:pt x="15785" y="14057"/>
                  </a:cubicBezTo>
                  <a:cubicBezTo>
                    <a:pt x="16200" y="14057"/>
                    <a:pt x="16615" y="14400"/>
                    <a:pt x="16615" y="14743"/>
                  </a:cubicBezTo>
                  <a:cubicBezTo>
                    <a:pt x="16615" y="15086"/>
                    <a:pt x="16200" y="15429"/>
                    <a:pt x="15785" y="15429"/>
                  </a:cubicBezTo>
                  <a:close/>
                </a:path>
              </a:pathLst>
            </a:custGeom>
            <a:gradFill>
              <a:gsLst>
                <a:gs pos="0">
                  <a:srgbClr val="F2DD98"/>
                </a:gs>
                <a:gs pos="100000">
                  <a:srgbClr val="9DA066"/>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sp>
          <p:nvSpPr>
            <p:cNvPr id="33" name="Freeform 509"/>
            <p:cNvSpPr/>
            <p:nvPr/>
          </p:nvSpPr>
          <p:spPr>
            <a:xfrm>
              <a:off x="6081983" y="1511887"/>
              <a:ext cx="3569964" cy="18561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8" y="894"/>
                    <a:pt x="4328" y="894"/>
                    <a:pt x="4328" y="894"/>
                  </a:cubicBezTo>
                  <a:cubicBezTo>
                    <a:pt x="4440" y="331"/>
                    <a:pt x="4676" y="0"/>
                    <a:pt x="4927" y="0"/>
                  </a:cubicBezTo>
                  <a:cubicBezTo>
                    <a:pt x="21238" y="0"/>
                    <a:pt x="21238" y="0"/>
                    <a:pt x="21238" y="0"/>
                  </a:cubicBezTo>
                  <a:cubicBezTo>
                    <a:pt x="21433" y="0"/>
                    <a:pt x="21600" y="398"/>
                    <a:pt x="21600" y="861"/>
                  </a:cubicBezTo>
                  <a:cubicBezTo>
                    <a:pt x="21600" y="1789"/>
                    <a:pt x="21600" y="1789"/>
                    <a:pt x="21600" y="1789"/>
                  </a:cubicBezTo>
                </a:path>
              </a:pathLst>
            </a:custGeom>
            <a:ln w="12700">
              <a:solidFill>
                <a:srgbClr val="4C9EA5"/>
              </a:solidFill>
              <a:miter/>
            </a:ln>
          </p:spPr>
          <p:txBody>
            <a:bodyPr lIns="31931" tIns="31931" rIns="31931" bIns="31931" anchor="ctr"/>
            <a:lstStyle/>
            <a:p>
              <a:pPr algn="ctr" defTabSz="410766" hangingPunct="0">
                <a:defRPr sz="6000">
                  <a:solidFill>
                    <a:srgbClr val="FFFFFF"/>
                  </a:solidFill>
                  <a:latin typeface="微软雅黑"/>
                  <a:ea typeface="微软雅黑"/>
                  <a:cs typeface="微软雅黑"/>
                  <a:sym typeface="微软雅黑"/>
                </a:defRPr>
              </a:pPr>
              <a:endParaRPr sz="2700" b="1" kern="0" dirty="0">
                <a:latin typeface="Microsoft YaHei" charset="-122"/>
                <a:ea typeface="Microsoft YaHei" charset="-122"/>
                <a:cs typeface="Microsoft YaHei" charset="-122"/>
                <a:sym typeface="微软雅黑"/>
              </a:endParaRPr>
            </a:p>
          </p:txBody>
        </p:sp>
        <p:sp>
          <p:nvSpPr>
            <p:cNvPr id="34" name="Freeform 510"/>
            <p:cNvSpPr/>
            <p:nvPr/>
          </p:nvSpPr>
          <p:spPr>
            <a:xfrm>
              <a:off x="6112116" y="2172604"/>
              <a:ext cx="2935758" cy="12288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26" y="1050"/>
                    <a:pt x="4826" y="1050"/>
                    <a:pt x="4826" y="1050"/>
                  </a:cubicBezTo>
                  <a:cubicBezTo>
                    <a:pt x="4978" y="400"/>
                    <a:pt x="5214" y="0"/>
                    <a:pt x="5484" y="0"/>
                  </a:cubicBezTo>
                  <a:cubicBezTo>
                    <a:pt x="21161" y="0"/>
                    <a:pt x="21161" y="0"/>
                    <a:pt x="21161" y="0"/>
                  </a:cubicBezTo>
                  <a:cubicBezTo>
                    <a:pt x="21398" y="0"/>
                    <a:pt x="21600" y="600"/>
                    <a:pt x="21600" y="1300"/>
                  </a:cubicBezTo>
                  <a:cubicBezTo>
                    <a:pt x="21600" y="3200"/>
                    <a:pt x="21600" y="3200"/>
                    <a:pt x="21600" y="3200"/>
                  </a:cubicBezTo>
                </a:path>
              </a:pathLst>
            </a:custGeom>
            <a:ln w="12700">
              <a:solidFill>
                <a:srgbClr val="4C9EA5"/>
              </a:solidFill>
              <a:miter/>
            </a:ln>
          </p:spPr>
          <p:txBody>
            <a:bodyPr lIns="31931" tIns="31931" rIns="31931" bIns="31931" anchor="ctr"/>
            <a:lstStyle/>
            <a:p>
              <a:pPr algn="ctr" defTabSz="410766" hangingPunct="0">
                <a:defRPr sz="6000">
                  <a:solidFill>
                    <a:srgbClr val="FFFFFF"/>
                  </a:solidFill>
                  <a:latin typeface="微软雅黑"/>
                  <a:ea typeface="微软雅黑"/>
                  <a:cs typeface="微软雅黑"/>
                  <a:sym typeface="微软雅黑"/>
                </a:defRPr>
              </a:pPr>
              <a:endParaRPr sz="2700" b="1" kern="0" dirty="0">
                <a:latin typeface="Microsoft YaHei" charset="-122"/>
                <a:ea typeface="Microsoft YaHei" charset="-122"/>
                <a:cs typeface="Microsoft YaHei" charset="-122"/>
                <a:sym typeface="微软雅黑"/>
              </a:endParaRPr>
            </a:p>
          </p:txBody>
        </p:sp>
        <p:sp>
          <p:nvSpPr>
            <p:cNvPr id="35" name="Freeform 511"/>
            <p:cNvSpPr/>
            <p:nvPr/>
          </p:nvSpPr>
          <p:spPr>
            <a:xfrm>
              <a:off x="6145593" y="2559293"/>
              <a:ext cx="2716727" cy="8936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24" y="1101"/>
                    <a:pt x="4824" y="1101"/>
                    <a:pt x="4824" y="1101"/>
                  </a:cubicBezTo>
                  <a:cubicBezTo>
                    <a:pt x="4989" y="413"/>
                    <a:pt x="5226" y="0"/>
                    <a:pt x="5482" y="0"/>
                  </a:cubicBezTo>
                  <a:cubicBezTo>
                    <a:pt x="21125" y="0"/>
                    <a:pt x="21125" y="0"/>
                    <a:pt x="21125" y="0"/>
                  </a:cubicBezTo>
                  <a:cubicBezTo>
                    <a:pt x="21381" y="0"/>
                    <a:pt x="21600" y="825"/>
                    <a:pt x="21600" y="1789"/>
                  </a:cubicBezTo>
                  <a:cubicBezTo>
                    <a:pt x="21600" y="10456"/>
                    <a:pt x="21600" y="10456"/>
                    <a:pt x="21600" y="10456"/>
                  </a:cubicBezTo>
                </a:path>
              </a:pathLst>
            </a:custGeom>
            <a:ln w="12700">
              <a:solidFill>
                <a:srgbClr val="4C9EA5"/>
              </a:solidFill>
              <a:miter/>
            </a:ln>
          </p:spPr>
          <p:txBody>
            <a:bodyPr lIns="31931" tIns="31931" rIns="31931" bIns="31931" anchor="ctr"/>
            <a:lstStyle/>
            <a:p>
              <a:pPr algn="ctr" defTabSz="410766" hangingPunct="0">
                <a:defRPr sz="6000">
                  <a:solidFill>
                    <a:srgbClr val="FFFFFF"/>
                  </a:solidFill>
                  <a:latin typeface="微软雅黑"/>
                  <a:ea typeface="微软雅黑"/>
                  <a:cs typeface="微软雅黑"/>
                  <a:sym typeface="微软雅黑"/>
                </a:defRPr>
              </a:pPr>
              <a:endParaRPr sz="1200" b="1" kern="0" dirty="0">
                <a:latin typeface="Microsoft YaHei" charset="-122"/>
                <a:ea typeface="Microsoft YaHei" charset="-122"/>
                <a:cs typeface="Microsoft YaHei" charset="-122"/>
                <a:sym typeface="微软雅黑"/>
              </a:endParaRPr>
            </a:p>
          </p:txBody>
        </p:sp>
        <p:sp>
          <p:nvSpPr>
            <p:cNvPr id="36" name="Freeform 512"/>
            <p:cNvSpPr/>
            <p:nvPr/>
          </p:nvSpPr>
          <p:spPr>
            <a:xfrm>
              <a:off x="6220483" y="2838094"/>
              <a:ext cx="1468025" cy="660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832" y="1117"/>
                    <a:pt x="7832" y="1117"/>
                    <a:pt x="7832" y="1117"/>
                  </a:cubicBezTo>
                  <a:cubicBezTo>
                    <a:pt x="8116" y="372"/>
                    <a:pt x="8463" y="0"/>
                    <a:pt x="8842" y="0"/>
                  </a:cubicBezTo>
                  <a:cubicBezTo>
                    <a:pt x="20779" y="0"/>
                    <a:pt x="20779" y="0"/>
                    <a:pt x="20779" y="0"/>
                  </a:cubicBezTo>
                  <a:cubicBezTo>
                    <a:pt x="21221" y="0"/>
                    <a:pt x="21600" y="1117"/>
                    <a:pt x="21600" y="2421"/>
                  </a:cubicBezTo>
                  <a:cubicBezTo>
                    <a:pt x="21600" y="18248"/>
                    <a:pt x="21600" y="18248"/>
                    <a:pt x="21600" y="18248"/>
                  </a:cubicBezTo>
                </a:path>
              </a:pathLst>
            </a:custGeom>
            <a:ln w="12700">
              <a:solidFill>
                <a:srgbClr val="4C9EA5"/>
              </a:solidFill>
              <a:miter/>
            </a:ln>
          </p:spPr>
          <p:txBody>
            <a:bodyPr lIns="31931" tIns="31931" rIns="31931" bIns="31931" anchor="ctr"/>
            <a:lstStyle/>
            <a:p>
              <a:pPr algn="ctr" defTabSz="410766" hangingPunct="0">
                <a:defRPr sz="6000">
                  <a:solidFill>
                    <a:srgbClr val="FFFFFF"/>
                  </a:solidFill>
                  <a:latin typeface="微软雅黑"/>
                  <a:ea typeface="微软雅黑"/>
                  <a:cs typeface="微软雅黑"/>
                  <a:sym typeface="微软雅黑"/>
                </a:defRPr>
              </a:pPr>
              <a:endParaRPr sz="2700" b="1" kern="0" dirty="0">
                <a:latin typeface="Microsoft YaHei" charset="-122"/>
                <a:ea typeface="Microsoft YaHei" charset="-122"/>
                <a:cs typeface="Microsoft YaHei" charset="-122"/>
                <a:sym typeface="微软雅黑"/>
              </a:endParaRPr>
            </a:p>
          </p:txBody>
        </p:sp>
        <p:sp>
          <p:nvSpPr>
            <p:cNvPr id="37" name="Freeform 6"/>
            <p:cNvSpPr/>
            <p:nvPr/>
          </p:nvSpPr>
          <p:spPr>
            <a:xfrm>
              <a:off x="7659573" y="3554080"/>
              <a:ext cx="236234" cy="1208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21600"/>
                    <a:pt x="21600" y="21600"/>
                    <a:pt x="21600" y="21600"/>
                  </a:cubicBezTo>
                  <a:cubicBezTo>
                    <a:pt x="21600" y="0"/>
                    <a:pt x="21600" y="0"/>
                    <a:pt x="21600" y="0"/>
                  </a:cubicBezTo>
                  <a:lnTo>
                    <a:pt x="0" y="0"/>
                  </a:lnTo>
                  <a:close/>
                  <a:moveTo>
                    <a:pt x="16959" y="3524"/>
                  </a:moveTo>
                  <a:cubicBezTo>
                    <a:pt x="17459" y="3524"/>
                    <a:pt x="17851" y="4093"/>
                    <a:pt x="17851" y="4832"/>
                  </a:cubicBezTo>
                  <a:cubicBezTo>
                    <a:pt x="17851" y="5571"/>
                    <a:pt x="17459" y="6139"/>
                    <a:pt x="16959" y="6139"/>
                  </a:cubicBezTo>
                  <a:cubicBezTo>
                    <a:pt x="16459" y="6139"/>
                    <a:pt x="16066" y="5571"/>
                    <a:pt x="16066" y="4832"/>
                  </a:cubicBezTo>
                  <a:cubicBezTo>
                    <a:pt x="16066" y="4093"/>
                    <a:pt x="16459" y="3524"/>
                    <a:pt x="16959" y="3524"/>
                  </a:cubicBezTo>
                  <a:close/>
                  <a:moveTo>
                    <a:pt x="1857" y="2785"/>
                  </a:moveTo>
                  <a:cubicBezTo>
                    <a:pt x="15066" y="2785"/>
                    <a:pt x="15066" y="2785"/>
                    <a:pt x="15066" y="2785"/>
                  </a:cubicBezTo>
                  <a:cubicBezTo>
                    <a:pt x="15066" y="11425"/>
                    <a:pt x="15066" y="11425"/>
                    <a:pt x="15066" y="11425"/>
                  </a:cubicBezTo>
                  <a:cubicBezTo>
                    <a:pt x="11246" y="11425"/>
                    <a:pt x="11246" y="11425"/>
                    <a:pt x="11246" y="11425"/>
                  </a:cubicBezTo>
                  <a:cubicBezTo>
                    <a:pt x="10282" y="15461"/>
                    <a:pt x="10282" y="15461"/>
                    <a:pt x="10282" y="15461"/>
                  </a:cubicBezTo>
                  <a:cubicBezTo>
                    <a:pt x="9033" y="11425"/>
                    <a:pt x="9033" y="11425"/>
                    <a:pt x="9033" y="11425"/>
                  </a:cubicBezTo>
                  <a:cubicBezTo>
                    <a:pt x="7676" y="11425"/>
                    <a:pt x="7676" y="11425"/>
                    <a:pt x="7676" y="11425"/>
                  </a:cubicBezTo>
                  <a:cubicBezTo>
                    <a:pt x="6069" y="3240"/>
                    <a:pt x="6069" y="3240"/>
                    <a:pt x="6069" y="3240"/>
                  </a:cubicBezTo>
                  <a:cubicBezTo>
                    <a:pt x="4427" y="11425"/>
                    <a:pt x="4427" y="11425"/>
                    <a:pt x="4427" y="11425"/>
                  </a:cubicBezTo>
                  <a:cubicBezTo>
                    <a:pt x="1857" y="11425"/>
                    <a:pt x="1857" y="11425"/>
                    <a:pt x="1857" y="11425"/>
                  </a:cubicBezTo>
                  <a:lnTo>
                    <a:pt x="1857" y="2785"/>
                  </a:lnTo>
                  <a:close/>
                  <a:moveTo>
                    <a:pt x="15066" y="18815"/>
                  </a:moveTo>
                  <a:cubicBezTo>
                    <a:pt x="1857" y="18815"/>
                    <a:pt x="1857" y="18815"/>
                    <a:pt x="1857" y="18815"/>
                  </a:cubicBezTo>
                  <a:cubicBezTo>
                    <a:pt x="1857" y="12448"/>
                    <a:pt x="1857" y="12448"/>
                    <a:pt x="1857" y="12448"/>
                  </a:cubicBezTo>
                  <a:cubicBezTo>
                    <a:pt x="4963" y="12448"/>
                    <a:pt x="4963" y="12448"/>
                    <a:pt x="4963" y="12448"/>
                  </a:cubicBezTo>
                  <a:cubicBezTo>
                    <a:pt x="6069" y="6935"/>
                    <a:pt x="6069" y="6935"/>
                    <a:pt x="6069" y="6935"/>
                  </a:cubicBezTo>
                  <a:cubicBezTo>
                    <a:pt x="7140" y="12448"/>
                    <a:pt x="7140" y="12448"/>
                    <a:pt x="7140" y="12448"/>
                  </a:cubicBezTo>
                  <a:cubicBezTo>
                    <a:pt x="8569" y="12448"/>
                    <a:pt x="8569" y="12448"/>
                    <a:pt x="8569" y="12448"/>
                  </a:cubicBezTo>
                  <a:cubicBezTo>
                    <a:pt x="10354" y="18246"/>
                    <a:pt x="10354" y="18246"/>
                    <a:pt x="10354" y="18246"/>
                  </a:cubicBezTo>
                  <a:cubicBezTo>
                    <a:pt x="11746" y="12448"/>
                    <a:pt x="11746" y="12448"/>
                    <a:pt x="11746" y="12448"/>
                  </a:cubicBezTo>
                  <a:cubicBezTo>
                    <a:pt x="15066" y="12448"/>
                    <a:pt x="15066" y="12448"/>
                    <a:pt x="15066" y="12448"/>
                  </a:cubicBezTo>
                  <a:lnTo>
                    <a:pt x="15066" y="18815"/>
                  </a:lnTo>
                  <a:close/>
                  <a:moveTo>
                    <a:pt x="16959" y="7105"/>
                  </a:moveTo>
                  <a:cubicBezTo>
                    <a:pt x="17459" y="7105"/>
                    <a:pt x="17851" y="7674"/>
                    <a:pt x="17851" y="8413"/>
                  </a:cubicBezTo>
                  <a:cubicBezTo>
                    <a:pt x="17851" y="9152"/>
                    <a:pt x="17459" y="9720"/>
                    <a:pt x="16959" y="9720"/>
                  </a:cubicBezTo>
                  <a:cubicBezTo>
                    <a:pt x="16459" y="9720"/>
                    <a:pt x="16066" y="9152"/>
                    <a:pt x="16066" y="8413"/>
                  </a:cubicBezTo>
                  <a:cubicBezTo>
                    <a:pt x="16066" y="7674"/>
                    <a:pt x="16459" y="7105"/>
                    <a:pt x="16959" y="7105"/>
                  </a:cubicBezTo>
                  <a:close/>
                  <a:moveTo>
                    <a:pt x="18065" y="17223"/>
                  </a:moveTo>
                  <a:cubicBezTo>
                    <a:pt x="16316" y="17223"/>
                    <a:pt x="16316" y="17223"/>
                    <a:pt x="16316" y="17223"/>
                  </a:cubicBezTo>
                  <a:cubicBezTo>
                    <a:pt x="16316" y="15575"/>
                    <a:pt x="16316" y="15575"/>
                    <a:pt x="16316" y="15575"/>
                  </a:cubicBezTo>
                  <a:cubicBezTo>
                    <a:pt x="18065" y="15575"/>
                    <a:pt x="18065" y="15575"/>
                    <a:pt x="18065" y="15575"/>
                  </a:cubicBezTo>
                  <a:lnTo>
                    <a:pt x="18065" y="17223"/>
                  </a:lnTo>
                  <a:close/>
                  <a:moveTo>
                    <a:pt x="18065" y="14381"/>
                  </a:moveTo>
                  <a:cubicBezTo>
                    <a:pt x="16316" y="14381"/>
                    <a:pt x="16316" y="14381"/>
                    <a:pt x="16316" y="14381"/>
                  </a:cubicBezTo>
                  <a:cubicBezTo>
                    <a:pt x="16316" y="12733"/>
                    <a:pt x="16316" y="12733"/>
                    <a:pt x="16316" y="12733"/>
                  </a:cubicBezTo>
                  <a:cubicBezTo>
                    <a:pt x="18065" y="12733"/>
                    <a:pt x="18065" y="12733"/>
                    <a:pt x="18065" y="12733"/>
                  </a:cubicBezTo>
                  <a:lnTo>
                    <a:pt x="18065" y="14381"/>
                  </a:lnTo>
                  <a:close/>
                  <a:moveTo>
                    <a:pt x="20386" y="17223"/>
                  </a:moveTo>
                  <a:cubicBezTo>
                    <a:pt x="18637" y="17223"/>
                    <a:pt x="18637" y="17223"/>
                    <a:pt x="18637" y="17223"/>
                  </a:cubicBezTo>
                  <a:cubicBezTo>
                    <a:pt x="18637" y="15575"/>
                    <a:pt x="18637" y="15575"/>
                    <a:pt x="18637" y="15575"/>
                  </a:cubicBezTo>
                  <a:cubicBezTo>
                    <a:pt x="20386" y="15575"/>
                    <a:pt x="20386" y="15575"/>
                    <a:pt x="20386" y="15575"/>
                  </a:cubicBezTo>
                  <a:lnTo>
                    <a:pt x="20386" y="17223"/>
                  </a:lnTo>
                  <a:close/>
                  <a:moveTo>
                    <a:pt x="20386" y="14381"/>
                  </a:moveTo>
                  <a:cubicBezTo>
                    <a:pt x="18637" y="14381"/>
                    <a:pt x="18637" y="14381"/>
                    <a:pt x="18637" y="14381"/>
                  </a:cubicBezTo>
                  <a:cubicBezTo>
                    <a:pt x="18637" y="12733"/>
                    <a:pt x="18637" y="12733"/>
                    <a:pt x="18637" y="12733"/>
                  </a:cubicBezTo>
                  <a:cubicBezTo>
                    <a:pt x="20386" y="12733"/>
                    <a:pt x="20386" y="12733"/>
                    <a:pt x="20386" y="12733"/>
                  </a:cubicBezTo>
                  <a:lnTo>
                    <a:pt x="20386" y="14381"/>
                  </a:lnTo>
                  <a:close/>
                  <a:moveTo>
                    <a:pt x="19636" y="9720"/>
                  </a:moveTo>
                  <a:cubicBezTo>
                    <a:pt x="19172" y="9720"/>
                    <a:pt x="18744" y="9152"/>
                    <a:pt x="18744" y="8413"/>
                  </a:cubicBezTo>
                  <a:cubicBezTo>
                    <a:pt x="18744" y="7674"/>
                    <a:pt x="19172" y="7105"/>
                    <a:pt x="19636" y="7105"/>
                  </a:cubicBezTo>
                  <a:cubicBezTo>
                    <a:pt x="20136" y="7105"/>
                    <a:pt x="20529" y="7674"/>
                    <a:pt x="20529" y="8413"/>
                  </a:cubicBezTo>
                  <a:cubicBezTo>
                    <a:pt x="20529" y="9152"/>
                    <a:pt x="20136" y="9720"/>
                    <a:pt x="19636" y="9720"/>
                  </a:cubicBezTo>
                  <a:close/>
                  <a:moveTo>
                    <a:pt x="19636" y="6139"/>
                  </a:moveTo>
                  <a:cubicBezTo>
                    <a:pt x="19172" y="6139"/>
                    <a:pt x="18744" y="5571"/>
                    <a:pt x="18744" y="4832"/>
                  </a:cubicBezTo>
                  <a:cubicBezTo>
                    <a:pt x="18744" y="4093"/>
                    <a:pt x="19172" y="3524"/>
                    <a:pt x="19636" y="3524"/>
                  </a:cubicBezTo>
                  <a:cubicBezTo>
                    <a:pt x="20136" y="3524"/>
                    <a:pt x="20529" y="4093"/>
                    <a:pt x="20529" y="4832"/>
                  </a:cubicBezTo>
                  <a:cubicBezTo>
                    <a:pt x="20529" y="5571"/>
                    <a:pt x="20136" y="6139"/>
                    <a:pt x="19636" y="6139"/>
                  </a:cubicBezTo>
                  <a:close/>
                </a:path>
              </a:pathLst>
            </a:custGeom>
            <a:gradFill>
              <a:gsLst>
                <a:gs pos="0">
                  <a:srgbClr val="F2DD98"/>
                </a:gs>
                <a:gs pos="100000">
                  <a:srgbClr val="9DA066"/>
                </a:gs>
              </a:gsLst>
              <a:lin ang="5400000"/>
            </a:gradFill>
            <a:ln w="12700">
              <a:miter lim="400000"/>
            </a:ln>
          </p:spPr>
          <p:txBody>
            <a:bodyPr lIns="31931" tIns="31931" rIns="31931" bIns="31931" anchor="ctr"/>
            <a:lstStyle/>
            <a:p>
              <a:pPr algn="ctr" defTabSz="410766" hangingPunct="0">
                <a:defRPr sz="6000">
                  <a:solidFill>
                    <a:srgbClr val="FFFFFF"/>
                  </a:solidFill>
                </a:defRPr>
              </a:pPr>
              <a:endParaRPr sz="2700" b="1" kern="0" dirty="0">
                <a:latin typeface="Microsoft YaHei" charset="-122"/>
                <a:ea typeface="Microsoft YaHei" charset="-122"/>
                <a:cs typeface="Microsoft YaHei" charset="-122"/>
                <a:sym typeface="Helvetica Neue"/>
              </a:endParaRPr>
            </a:p>
          </p:txBody>
        </p:sp>
        <p:grpSp>
          <p:nvGrpSpPr>
            <p:cNvPr id="38" name="Group 1"/>
            <p:cNvGrpSpPr/>
            <p:nvPr/>
          </p:nvGrpSpPr>
          <p:grpSpPr>
            <a:xfrm>
              <a:off x="3972705" y="2694804"/>
              <a:ext cx="2425222" cy="1533245"/>
              <a:chOff x="10650930" y="6175066"/>
              <a:chExt cx="3752779" cy="2021993"/>
            </a:xfrm>
          </p:grpSpPr>
          <p:sp>
            <p:nvSpPr>
              <p:cNvPr id="84" name="Freeform 6"/>
              <p:cNvSpPr/>
              <p:nvPr/>
            </p:nvSpPr>
            <p:spPr>
              <a:xfrm>
                <a:off x="10650930" y="6175066"/>
                <a:ext cx="3752779" cy="2021993"/>
              </a:xfrm>
              <a:custGeom>
                <a:avLst/>
                <a:gdLst/>
                <a:ahLst/>
                <a:cxnLst>
                  <a:cxn ang="0">
                    <a:pos x="wd2" y="hd2"/>
                  </a:cxn>
                  <a:cxn ang="5400000">
                    <a:pos x="wd2" y="hd2"/>
                  </a:cxn>
                  <a:cxn ang="10800000">
                    <a:pos x="wd2" y="hd2"/>
                  </a:cxn>
                  <a:cxn ang="16200000">
                    <a:pos x="wd2" y="hd2"/>
                  </a:cxn>
                </a:cxnLst>
                <a:rect l="0" t="0" r="r" b="b"/>
                <a:pathLst>
                  <a:path w="21069" h="21212" extrusionOk="0">
                    <a:moveTo>
                      <a:pt x="4192" y="6175"/>
                    </a:moveTo>
                    <a:cubicBezTo>
                      <a:pt x="4192" y="6175"/>
                      <a:pt x="4881" y="443"/>
                      <a:pt x="8768" y="27"/>
                    </a:cubicBezTo>
                    <a:cubicBezTo>
                      <a:pt x="12606" y="-388"/>
                      <a:pt x="13590" y="4098"/>
                      <a:pt x="13590" y="4098"/>
                    </a:cubicBezTo>
                    <a:cubicBezTo>
                      <a:pt x="13590" y="4098"/>
                      <a:pt x="15755" y="2852"/>
                      <a:pt x="17428" y="5760"/>
                    </a:cubicBezTo>
                    <a:cubicBezTo>
                      <a:pt x="18658" y="7754"/>
                      <a:pt x="18412" y="10578"/>
                      <a:pt x="18412" y="10578"/>
                    </a:cubicBezTo>
                    <a:cubicBezTo>
                      <a:pt x="18412" y="10578"/>
                      <a:pt x="21069" y="11409"/>
                      <a:pt x="21069" y="15895"/>
                    </a:cubicBezTo>
                    <a:cubicBezTo>
                      <a:pt x="21069" y="20381"/>
                      <a:pt x="18658" y="21212"/>
                      <a:pt x="18658" y="21212"/>
                    </a:cubicBezTo>
                    <a:cubicBezTo>
                      <a:pt x="3454" y="21212"/>
                      <a:pt x="3454" y="21212"/>
                      <a:pt x="3454" y="21212"/>
                    </a:cubicBezTo>
                    <a:cubicBezTo>
                      <a:pt x="3454" y="21212"/>
                      <a:pt x="-531" y="19883"/>
                      <a:pt x="59" y="12655"/>
                    </a:cubicBezTo>
                    <a:cubicBezTo>
                      <a:pt x="551" y="6507"/>
                      <a:pt x="4192" y="6175"/>
                      <a:pt x="4192" y="6175"/>
                    </a:cubicBezTo>
                    <a:close/>
                  </a:path>
                </a:pathLst>
              </a:custGeom>
              <a:gradFill flip="none" rotWithShape="1">
                <a:gsLst>
                  <a:gs pos="100000">
                    <a:srgbClr val="0076BA">
                      <a:lumMod val="60000"/>
                      <a:lumOff val="40000"/>
                      <a:alpha val="31000"/>
                    </a:srgbClr>
                  </a:gs>
                  <a:gs pos="56000">
                    <a:srgbClr val="0096FF">
                      <a:alpha val="0"/>
                    </a:srgbClr>
                  </a:gs>
                </a:gsLst>
                <a:path path="rect">
                  <a:fillToRect l="100000" t="100000"/>
                </a:path>
                <a:tileRect r="-100000" b="-100000"/>
              </a:gradFill>
              <a:ln w="50800" cap="flat">
                <a:solidFill>
                  <a:srgbClr val="01A6F1">
                    <a:alpha val="38000"/>
                  </a:srgbClr>
                </a:solidFill>
                <a:prstDash val="solid"/>
                <a:miter lim="8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latin typeface="微软雅黑"/>
                    <a:ea typeface="微软雅黑"/>
                    <a:cs typeface="微软雅黑"/>
                    <a:sym typeface="微软雅黑"/>
                  </a:defRPr>
                </a:pPr>
                <a:endParaRPr kumimoji="0" sz="3000" b="1" i="0" u="none" strike="noStrike" kern="0" cap="none" spc="0" normalizeH="0" baseline="0" noProof="0" dirty="0">
                  <a:ln>
                    <a:noFill/>
                  </a:ln>
                  <a:effectLst/>
                  <a:uLnTx/>
                  <a:uFillTx/>
                  <a:latin typeface="Microsoft YaHei" charset="-122"/>
                  <a:ea typeface="Microsoft YaHei" charset="-122"/>
                  <a:cs typeface="Microsoft YaHei" charset="-122"/>
                  <a:sym typeface="微软雅黑"/>
                </a:endParaRPr>
              </a:p>
            </p:txBody>
          </p:sp>
          <p:sp>
            <p:nvSpPr>
              <p:cNvPr id="85" name="TextBox 610"/>
              <p:cNvSpPr txBox="1"/>
              <p:nvPr/>
            </p:nvSpPr>
            <p:spPr>
              <a:xfrm>
                <a:off x="11020642" y="7261745"/>
                <a:ext cx="2793969" cy="450339"/>
              </a:xfrm>
              <a:prstGeom prst="rect">
                <a:avLst/>
              </a:prstGeom>
              <a:ln w="12700">
                <a:miter lim="400000"/>
              </a:ln>
              <a:extLst>
                <a:ext uri="{C572A759-6A51-4108-AA02-DFA0A04FC94B}">
                  <ma14:wrappingTextBoxFlag xmlns="" xmlns:ma14="http://schemas.microsoft.com/office/mac/drawingml/2011/main" val="1"/>
                </a:ext>
              </a:extLst>
            </p:spPr>
            <p:txBody>
              <a:bodyPr wrap="square" lIns="31931" tIns="31931" rIns="31931" bIns="31931">
                <a:spAutoFit/>
              </a:bodyPr>
              <a:lstStyle>
                <a:lvl1pPr algn="ctr">
                  <a:defRPr sz="6000">
                    <a:solidFill>
                      <a:srgbClr val="BFBFBF"/>
                    </a:solidFill>
                  </a:defRPr>
                </a:lvl1pPr>
              </a:lstStyle>
              <a:p>
                <a:pPr marL="0" marR="0" lvl="0" indent="0" algn="ctr" defTabSz="410766" eaLnBrk="1" fontAlgn="auto" latinLnBrk="0" hangingPunct="0">
                  <a:lnSpc>
                    <a:spcPct val="100000"/>
                  </a:lnSpc>
                  <a:spcBef>
                    <a:spcPts val="0"/>
                  </a:spcBef>
                  <a:spcAft>
                    <a:spcPts val="0"/>
                  </a:spcAft>
                  <a:buClrTx/>
                  <a:buSzTx/>
                  <a:buFontTx/>
                  <a:buNone/>
                  <a:tabLst/>
                  <a:defRPr/>
                </a:pPr>
                <a:r>
                  <a:rPr lang="zh-CN" altLang="en-US" sz="1800" b="1" kern="0" dirty="0" smtClean="0">
                    <a:solidFill>
                      <a:schemeClr val="tx1"/>
                    </a:solidFill>
                    <a:latin typeface="Microsoft YaHei" charset="-122"/>
                    <a:ea typeface="Microsoft YaHei" charset="-122"/>
                    <a:cs typeface="Microsoft YaHei" charset="-122"/>
                    <a:sym typeface="Helvetica Neue"/>
                  </a:rPr>
                  <a:t>云数据</a:t>
                </a:r>
                <a:r>
                  <a:rPr lang="zh-CN" altLang="en-US" sz="1800" b="1" kern="0" dirty="0">
                    <a:solidFill>
                      <a:schemeClr val="tx1"/>
                    </a:solidFill>
                    <a:latin typeface="Microsoft YaHei" charset="-122"/>
                    <a:ea typeface="Microsoft YaHei" charset="-122"/>
                    <a:cs typeface="Microsoft YaHei" charset="-122"/>
                    <a:sym typeface="Helvetica Neue"/>
                  </a:rPr>
                  <a:t>中心</a:t>
                </a:r>
                <a:endParaRPr sz="1800" b="1" kern="0" dirty="0">
                  <a:solidFill>
                    <a:schemeClr val="tx1"/>
                  </a:solidFill>
                  <a:latin typeface="Microsoft YaHei" charset="-122"/>
                  <a:ea typeface="Microsoft YaHei" charset="-122"/>
                  <a:cs typeface="Microsoft YaHei" charset="-122"/>
                  <a:sym typeface="Helvetica Neue"/>
                </a:endParaRPr>
              </a:p>
            </p:txBody>
          </p:sp>
        </p:grpSp>
        <p:grpSp>
          <p:nvGrpSpPr>
            <p:cNvPr id="39" name="组合 38"/>
            <p:cNvGrpSpPr/>
            <p:nvPr/>
          </p:nvGrpSpPr>
          <p:grpSpPr>
            <a:xfrm>
              <a:off x="677081" y="1527799"/>
              <a:ext cx="3553700" cy="3053943"/>
              <a:chOff x="774891" y="1437984"/>
              <a:chExt cx="3553700" cy="3053943"/>
            </a:xfrm>
          </p:grpSpPr>
          <p:sp>
            <p:nvSpPr>
              <p:cNvPr id="43" name="Freeform 509"/>
              <p:cNvSpPr/>
              <p:nvPr/>
            </p:nvSpPr>
            <p:spPr>
              <a:xfrm flipH="1" flipV="1">
                <a:off x="1986618" y="3734289"/>
                <a:ext cx="2083895" cy="5251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8" y="894"/>
                      <a:pt x="4328" y="894"/>
                      <a:pt x="4328" y="894"/>
                    </a:cubicBezTo>
                    <a:cubicBezTo>
                      <a:pt x="4440" y="331"/>
                      <a:pt x="4676" y="0"/>
                      <a:pt x="4927" y="0"/>
                    </a:cubicBezTo>
                    <a:cubicBezTo>
                      <a:pt x="21238" y="0"/>
                      <a:pt x="21238" y="0"/>
                      <a:pt x="21238" y="0"/>
                    </a:cubicBezTo>
                    <a:cubicBezTo>
                      <a:pt x="21433" y="0"/>
                      <a:pt x="21600" y="398"/>
                      <a:pt x="21600" y="861"/>
                    </a:cubicBezTo>
                    <a:cubicBezTo>
                      <a:pt x="21600" y="1789"/>
                      <a:pt x="21600" y="1789"/>
                      <a:pt x="21600" y="1789"/>
                    </a:cubicBezTo>
                  </a:path>
                </a:pathLst>
              </a:custGeom>
              <a:ln w="12700">
                <a:solidFill>
                  <a:srgbClr val="A9A9A9">
                    <a:lumMod val="50000"/>
                  </a:srgbClr>
                </a:solidFill>
                <a:miter/>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latin typeface="微软雅黑"/>
                    <a:ea typeface="微软雅黑"/>
                    <a:cs typeface="微软雅黑"/>
                    <a:sym typeface="微软雅黑"/>
                  </a:defRPr>
                </a:pPr>
                <a:endParaRPr kumimoji="0" sz="2700" b="1" i="0" u="none" strike="noStrike" kern="0" cap="none" spc="0" normalizeH="0" baseline="0" noProof="0" dirty="0">
                  <a:ln>
                    <a:noFill/>
                  </a:ln>
                  <a:effectLst/>
                  <a:uLnTx/>
                  <a:uFillTx/>
                  <a:latin typeface="Microsoft YaHei" charset="-122"/>
                  <a:ea typeface="Microsoft YaHei" charset="-122"/>
                  <a:cs typeface="Microsoft YaHei" charset="-122"/>
                  <a:sym typeface="微软雅黑"/>
                </a:endParaRPr>
              </a:p>
            </p:txBody>
          </p:sp>
          <p:sp>
            <p:nvSpPr>
              <p:cNvPr id="44" name="Freeform 509"/>
              <p:cNvSpPr/>
              <p:nvPr/>
            </p:nvSpPr>
            <p:spPr>
              <a:xfrm flipH="1">
                <a:off x="2447493" y="2431462"/>
                <a:ext cx="1699752" cy="8467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328" y="894"/>
                      <a:pt x="4328" y="894"/>
                      <a:pt x="4328" y="894"/>
                    </a:cubicBezTo>
                    <a:cubicBezTo>
                      <a:pt x="4440" y="331"/>
                      <a:pt x="4676" y="0"/>
                      <a:pt x="4927" y="0"/>
                    </a:cubicBezTo>
                    <a:cubicBezTo>
                      <a:pt x="21238" y="0"/>
                      <a:pt x="21238" y="0"/>
                      <a:pt x="21238" y="0"/>
                    </a:cubicBezTo>
                    <a:cubicBezTo>
                      <a:pt x="21433" y="0"/>
                      <a:pt x="21600" y="398"/>
                      <a:pt x="21600" y="861"/>
                    </a:cubicBezTo>
                    <a:cubicBezTo>
                      <a:pt x="21600" y="1789"/>
                      <a:pt x="21600" y="1789"/>
                      <a:pt x="21600" y="1789"/>
                    </a:cubicBezTo>
                  </a:path>
                </a:pathLst>
              </a:custGeom>
              <a:ln w="12700">
                <a:solidFill>
                  <a:srgbClr val="A9A9A9">
                    <a:lumMod val="50000"/>
                  </a:srgbClr>
                </a:solidFill>
                <a:miter/>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latin typeface="微软雅黑"/>
                    <a:ea typeface="微软雅黑"/>
                    <a:cs typeface="微软雅黑"/>
                    <a:sym typeface="微软雅黑"/>
                  </a:defRPr>
                </a:pPr>
                <a:endParaRPr kumimoji="0" sz="2700" b="1" i="0" u="none" strike="noStrike" kern="0" cap="none" spc="0" normalizeH="0" baseline="0" noProof="0" dirty="0">
                  <a:ln>
                    <a:noFill/>
                  </a:ln>
                  <a:effectLst/>
                  <a:uLnTx/>
                  <a:uFillTx/>
                  <a:latin typeface="Microsoft YaHei" charset="-122"/>
                  <a:ea typeface="Microsoft YaHei" charset="-122"/>
                  <a:cs typeface="Microsoft YaHei" charset="-122"/>
                  <a:sym typeface="微软雅黑"/>
                </a:endParaRPr>
              </a:p>
            </p:txBody>
          </p:sp>
          <p:sp>
            <p:nvSpPr>
              <p:cNvPr id="45" name="Rectangle 4"/>
              <p:cNvSpPr/>
              <p:nvPr/>
            </p:nvSpPr>
            <p:spPr>
              <a:xfrm>
                <a:off x="2751856" y="3345414"/>
                <a:ext cx="1203405" cy="675296"/>
              </a:xfrm>
              <a:prstGeom prst="rect">
                <a:avLst/>
              </a:prstGeom>
            </p:spPr>
            <p:txBody>
              <a:bodyPr wrap="square">
                <a:spAutoFit/>
              </a:bodyPr>
              <a:lstStyle/>
              <a:p>
                <a:pPr marL="0" marR="0" lvl="0" indent="0" defTabSz="410766"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2018</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年</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766"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2.5</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亿台</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766"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下降</a:t>
                </a: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1.3%</a:t>
                </a:r>
                <a:endPar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p:txBody>
          </p:sp>
          <p:sp>
            <p:nvSpPr>
              <p:cNvPr id="46" name="Rectangle 7"/>
              <p:cNvSpPr/>
              <p:nvPr/>
            </p:nvSpPr>
            <p:spPr>
              <a:xfrm>
                <a:off x="2751856" y="1437984"/>
                <a:ext cx="1576735" cy="675296"/>
              </a:xfrm>
              <a:prstGeom prst="rect">
                <a:avLst/>
              </a:prstGeom>
            </p:spPr>
            <p:txBody>
              <a:bodyPr wrap="square">
                <a:spAutoFit/>
              </a:bodyPr>
              <a:lstStyle/>
              <a:p>
                <a:pPr marL="0" marR="0" lvl="0" indent="0" defTabSz="410766"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2018</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年</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766"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16</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亿部</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endParaRPr>
              </a:p>
              <a:p>
                <a:pPr marL="0" marR="0" lvl="0" indent="0" defTabSz="410766" eaLnBrk="1" fontAlgn="auto" latinLnBrk="0" hangingPunct="0">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增长</a:t>
                </a:r>
                <a:r>
                  <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anose="020B0604020202020204" pitchFamily="34" charset="-122"/>
                    <a:sym typeface="Helvetica Neue"/>
                  </a:rPr>
                  <a:t>1.2%</a:t>
                </a:r>
              </a:p>
            </p:txBody>
          </p:sp>
          <p:sp>
            <p:nvSpPr>
              <p:cNvPr id="47" name="矩形 46"/>
              <p:cNvSpPr/>
              <p:nvPr/>
            </p:nvSpPr>
            <p:spPr>
              <a:xfrm>
                <a:off x="2318872" y="3996322"/>
                <a:ext cx="1105899" cy="289413"/>
              </a:xfrm>
              <a:prstGeom prst="rect">
                <a:avLst/>
              </a:prstGeom>
            </p:spPr>
            <p:txBody>
              <a:bodyPr wrap="none">
                <a:spAutoFit/>
              </a:bodyPr>
              <a:lstStyle/>
              <a:p>
                <a:pPr defTabSz="914400">
                  <a:defRPr/>
                </a:pPr>
                <a:r>
                  <a:rPr lang="zh-CN" altLang="en-US" sz="1200" kern="0" dirty="0">
                    <a:latin typeface="微软雅黑" panose="020B0503020204020204" pitchFamily="34" charset="-122"/>
                    <a:ea typeface="微软雅黑" panose="020B0503020204020204" pitchFamily="34" charset="-122"/>
                  </a:rPr>
                  <a:t>连续</a:t>
                </a:r>
                <a:r>
                  <a:rPr lang="en-US" altLang="zh-CN" sz="1200" kern="0" dirty="0">
                    <a:latin typeface="微软雅黑" panose="020B0503020204020204" pitchFamily="34" charset="-122"/>
                    <a:ea typeface="微软雅黑" panose="020B0503020204020204" pitchFamily="34" charset="-122"/>
                  </a:rPr>
                  <a:t>7</a:t>
                </a:r>
                <a:r>
                  <a:rPr lang="zh-CN" altLang="en-US" sz="1200" kern="0" dirty="0">
                    <a:latin typeface="微软雅黑" panose="020B0503020204020204" pitchFamily="34" charset="-122"/>
                    <a:ea typeface="微软雅黑" panose="020B0503020204020204" pitchFamily="34" charset="-122"/>
                  </a:rPr>
                  <a:t>年下滑</a:t>
                </a:r>
              </a:p>
            </p:txBody>
          </p:sp>
          <p:sp>
            <p:nvSpPr>
              <p:cNvPr id="48" name="Freeform 139"/>
              <p:cNvSpPr>
                <a:spLocks/>
              </p:cNvSpPr>
              <p:nvPr/>
            </p:nvSpPr>
            <p:spPr bwMode="auto">
              <a:xfrm rot="17398936">
                <a:off x="2198945" y="1785903"/>
                <a:ext cx="774591" cy="274870"/>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solidFill>
                <a:srgbClr val="0070C0">
                  <a:alpha val="7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effectLst/>
                  <a:uLnTx/>
                  <a:uFillTx/>
                  <a:latin typeface="Helvetica Neue Medium"/>
                </a:endParaRPr>
              </a:p>
            </p:txBody>
          </p:sp>
          <p:sp>
            <p:nvSpPr>
              <p:cNvPr id="49" name="矩形 48"/>
              <p:cNvSpPr/>
              <p:nvPr/>
            </p:nvSpPr>
            <p:spPr>
              <a:xfrm>
                <a:off x="2751856" y="2160554"/>
                <a:ext cx="847765" cy="28941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连续增长</a:t>
                </a:r>
              </a:p>
            </p:txBody>
          </p:sp>
          <p:grpSp>
            <p:nvGrpSpPr>
              <p:cNvPr id="50" name="Group 5"/>
              <p:cNvGrpSpPr/>
              <p:nvPr/>
            </p:nvGrpSpPr>
            <p:grpSpPr>
              <a:xfrm>
                <a:off x="814035" y="3082438"/>
                <a:ext cx="1223932" cy="1409489"/>
                <a:chOff x="1144879" y="3812635"/>
                <a:chExt cx="1773316" cy="2228937"/>
              </a:xfrm>
            </p:grpSpPr>
            <p:sp>
              <p:nvSpPr>
                <p:cNvPr id="77" name="Freeform 14"/>
                <p:cNvSpPr>
                  <a:spLocks noEditPoints="1"/>
                </p:cNvSpPr>
                <p:nvPr/>
              </p:nvSpPr>
              <p:spPr bwMode="auto">
                <a:xfrm>
                  <a:off x="1366523" y="4699961"/>
                  <a:ext cx="627253" cy="582999"/>
                </a:xfrm>
                <a:custGeom>
                  <a:avLst/>
                  <a:gdLst>
                    <a:gd name="T0" fmla="*/ 78 w 80"/>
                    <a:gd name="T1" fmla="*/ 0 h 62"/>
                    <a:gd name="T2" fmla="*/ 2 w 80"/>
                    <a:gd name="T3" fmla="*/ 0 h 62"/>
                    <a:gd name="T4" fmla="*/ 0 w 80"/>
                    <a:gd name="T5" fmla="*/ 3 h 62"/>
                    <a:gd name="T6" fmla="*/ 0 w 80"/>
                    <a:gd name="T7" fmla="*/ 49 h 62"/>
                    <a:gd name="T8" fmla="*/ 2 w 80"/>
                    <a:gd name="T9" fmla="*/ 51 h 62"/>
                    <a:gd name="T10" fmla="*/ 38 w 80"/>
                    <a:gd name="T11" fmla="*/ 51 h 62"/>
                    <a:gd name="T12" fmla="*/ 38 w 80"/>
                    <a:gd name="T13" fmla="*/ 58 h 62"/>
                    <a:gd name="T14" fmla="*/ 19 w 80"/>
                    <a:gd name="T15" fmla="*/ 58 h 62"/>
                    <a:gd name="T16" fmla="*/ 17 w 80"/>
                    <a:gd name="T17" fmla="*/ 60 h 62"/>
                    <a:gd name="T18" fmla="*/ 19 w 80"/>
                    <a:gd name="T19" fmla="*/ 62 h 62"/>
                    <a:gd name="T20" fmla="*/ 61 w 80"/>
                    <a:gd name="T21" fmla="*/ 62 h 62"/>
                    <a:gd name="T22" fmla="*/ 63 w 80"/>
                    <a:gd name="T23" fmla="*/ 60 h 62"/>
                    <a:gd name="T24" fmla="*/ 61 w 80"/>
                    <a:gd name="T25" fmla="*/ 58 h 62"/>
                    <a:gd name="T26" fmla="*/ 42 w 80"/>
                    <a:gd name="T27" fmla="*/ 58 h 62"/>
                    <a:gd name="T28" fmla="*/ 42 w 80"/>
                    <a:gd name="T29" fmla="*/ 51 h 62"/>
                    <a:gd name="T30" fmla="*/ 78 w 80"/>
                    <a:gd name="T31" fmla="*/ 51 h 62"/>
                    <a:gd name="T32" fmla="*/ 80 w 80"/>
                    <a:gd name="T33" fmla="*/ 49 h 62"/>
                    <a:gd name="T34" fmla="*/ 80 w 80"/>
                    <a:gd name="T35" fmla="*/ 3 h 62"/>
                    <a:gd name="T36" fmla="*/ 78 w 80"/>
                    <a:gd name="T37" fmla="*/ 0 h 62"/>
                    <a:gd name="T38" fmla="*/ 76 w 80"/>
                    <a:gd name="T39" fmla="*/ 47 h 62"/>
                    <a:gd name="T40" fmla="*/ 4 w 80"/>
                    <a:gd name="T41" fmla="*/ 47 h 62"/>
                    <a:gd name="T42" fmla="*/ 4 w 80"/>
                    <a:gd name="T43" fmla="*/ 4 h 62"/>
                    <a:gd name="T44" fmla="*/ 76 w 80"/>
                    <a:gd name="T45" fmla="*/ 4 h 62"/>
                    <a:gd name="T46" fmla="*/ 76 w 80"/>
                    <a:gd name="T47"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62">
                      <a:moveTo>
                        <a:pt x="78" y="0"/>
                      </a:moveTo>
                      <a:cubicBezTo>
                        <a:pt x="2" y="0"/>
                        <a:pt x="2" y="0"/>
                        <a:pt x="2" y="0"/>
                      </a:cubicBezTo>
                      <a:cubicBezTo>
                        <a:pt x="1" y="0"/>
                        <a:pt x="0" y="2"/>
                        <a:pt x="0" y="3"/>
                      </a:cubicBezTo>
                      <a:cubicBezTo>
                        <a:pt x="0" y="49"/>
                        <a:pt x="0" y="49"/>
                        <a:pt x="0" y="49"/>
                      </a:cubicBezTo>
                      <a:cubicBezTo>
                        <a:pt x="0" y="50"/>
                        <a:pt x="1" y="51"/>
                        <a:pt x="2" y="51"/>
                      </a:cubicBezTo>
                      <a:cubicBezTo>
                        <a:pt x="38" y="51"/>
                        <a:pt x="38" y="51"/>
                        <a:pt x="38" y="51"/>
                      </a:cubicBezTo>
                      <a:cubicBezTo>
                        <a:pt x="38" y="58"/>
                        <a:pt x="38" y="58"/>
                        <a:pt x="38" y="58"/>
                      </a:cubicBezTo>
                      <a:cubicBezTo>
                        <a:pt x="19" y="58"/>
                        <a:pt x="19" y="58"/>
                        <a:pt x="19" y="58"/>
                      </a:cubicBezTo>
                      <a:cubicBezTo>
                        <a:pt x="18" y="58"/>
                        <a:pt x="17" y="59"/>
                        <a:pt x="17" y="60"/>
                      </a:cubicBezTo>
                      <a:cubicBezTo>
                        <a:pt x="17" y="61"/>
                        <a:pt x="18" y="62"/>
                        <a:pt x="19" y="62"/>
                      </a:cubicBezTo>
                      <a:cubicBezTo>
                        <a:pt x="61" y="62"/>
                        <a:pt x="61" y="62"/>
                        <a:pt x="61" y="62"/>
                      </a:cubicBezTo>
                      <a:cubicBezTo>
                        <a:pt x="62" y="62"/>
                        <a:pt x="63" y="61"/>
                        <a:pt x="63" y="60"/>
                      </a:cubicBezTo>
                      <a:cubicBezTo>
                        <a:pt x="63" y="59"/>
                        <a:pt x="62" y="58"/>
                        <a:pt x="61" y="58"/>
                      </a:cubicBezTo>
                      <a:cubicBezTo>
                        <a:pt x="42" y="58"/>
                        <a:pt x="42" y="58"/>
                        <a:pt x="42" y="58"/>
                      </a:cubicBezTo>
                      <a:cubicBezTo>
                        <a:pt x="42" y="51"/>
                        <a:pt x="42" y="51"/>
                        <a:pt x="42" y="51"/>
                      </a:cubicBezTo>
                      <a:cubicBezTo>
                        <a:pt x="78" y="51"/>
                        <a:pt x="78" y="51"/>
                        <a:pt x="78" y="51"/>
                      </a:cubicBezTo>
                      <a:cubicBezTo>
                        <a:pt x="79" y="51"/>
                        <a:pt x="80" y="50"/>
                        <a:pt x="80" y="49"/>
                      </a:cubicBezTo>
                      <a:cubicBezTo>
                        <a:pt x="80" y="3"/>
                        <a:pt x="80" y="3"/>
                        <a:pt x="80" y="3"/>
                      </a:cubicBezTo>
                      <a:cubicBezTo>
                        <a:pt x="80" y="2"/>
                        <a:pt x="79" y="0"/>
                        <a:pt x="78" y="0"/>
                      </a:cubicBezTo>
                      <a:close/>
                      <a:moveTo>
                        <a:pt x="76" y="47"/>
                      </a:moveTo>
                      <a:cubicBezTo>
                        <a:pt x="4" y="47"/>
                        <a:pt x="4" y="47"/>
                        <a:pt x="4" y="47"/>
                      </a:cubicBezTo>
                      <a:cubicBezTo>
                        <a:pt x="4" y="4"/>
                        <a:pt x="4" y="4"/>
                        <a:pt x="4" y="4"/>
                      </a:cubicBezTo>
                      <a:cubicBezTo>
                        <a:pt x="76" y="4"/>
                        <a:pt x="76" y="4"/>
                        <a:pt x="76" y="4"/>
                      </a:cubicBezTo>
                      <a:lnTo>
                        <a:pt x="76" y="47"/>
                      </a:lnTo>
                      <a:close/>
                    </a:path>
                  </a:pathLst>
                </a:custGeom>
                <a:solidFill>
                  <a:srgbClr val="A9A9A9">
                    <a:lumMod val="50000"/>
                  </a:srgbClr>
                </a:solidFill>
                <a:ln>
                  <a:noFill/>
                </a:ln>
                <a:extLst/>
              </p:spPr>
              <p:txBody>
                <a:bodyPr vert="horz" wrap="square" lIns="45720" tIns="22860" rIns="45720" bIns="22860" numCol="1" anchor="t" anchorCtr="0" compatLnSpc="1">
                  <a:prstTxWarp prst="textNoShape">
                    <a:avLst/>
                  </a:prstTxWarp>
                </a:bodyP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sp>
              <p:nvSpPr>
                <p:cNvPr id="78" name="Freeform 427"/>
                <p:cNvSpPr/>
                <p:nvPr/>
              </p:nvSpPr>
              <p:spPr>
                <a:xfrm>
                  <a:off x="1144879" y="4415030"/>
                  <a:ext cx="1715482" cy="9920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379"/>
                      </a:lnTo>
                      <a:lnTo>
                        <a:pt x="13716" y="8379"/>
                      </a:lnTo>
                      <a:lnTo>
                        <a:pt x="13716" y="0"/>
                      </a:lnTo>
                      <a:lnTo>
                        <a:pt x="0" y="0"/>
                      </a:lnTo>
                      <a:close/>
                    </a:path>
                  </a:pathLst>
                </a:custGeom>
                <a:ln w="12700">
                  <a:solidFill>
                    <a:srgbClr val="A9A9A9">
                      <a:lumMod val="50000"/>
                    </a:srgbClr>
                  </a:solidFill>
                  <a:miter/>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79" name="Freeform 424"/>
                <p:cNvSpPr/>
                <p:nvPr/>
              </p:nvSpPr>
              <p:spPr>
                <a:xfrm>
                  <a:off x="1144879" y="4146031"/>
                  <a:ext cx="1103254" cy="2311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A9A9A9">
                    <a:lumMod val="50000"/>
                    <a:alpha val="70000"/>
                  </a:srgbClr>
                </a:solidFill>
                <a:ln w="12700">
                  <a:miter lim="400000"/>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54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80" name="Freeform 390"/>
                <p:cNvSpPr/>
                <p:nvPr/>
              </p:nvSpPr>
              <p:spPr>
                <a:xfrm>
                  <a:off x="2242634" y="3812635"/>
                  <a:ext cx="675561" cy="2731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1014"/>
                      </a:lnTo>
                      <a:lnTo>
                        <a:pt x="21600" y="21600"/>
                      </a:lnTo>
                      <a:lnTo>
                        <a:pt x="0" y="21600"/>
                      </a:lnTo>
                      <a:lnTo>
                        <a:pt x="5400" y="11014"/>
                      </a:lnTo>
                      <a:lnTo>
                        <a:pt x="10800" y="0"/>
                      </a:lnTo>
                      <a:close/>
                    </a:path>
                  </a:pathLst>
                </a:custGeom>
                <a:solidFill>
                  <a:srgbClr val="A9A9A9">
                    <a:lumMod val="50000"/>
                    <a:alpha val="70000"/>
                  </a:srgbClr>
                </a:solidFill>
                <a:ln w="12700" cap="flat">
                  <a:noFill/>
                  <a:miter lim="4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81" name="TextBox 2"/>
                <p:cNvSpPr txBox="1"/>
                <p:nvPr/>
              </p:nvSpPr>
              <p:spPr>
                <a:xfrm>
                  <a:off x="1488765" y="4762141"/>
                  <a:ext cx="362317" cy="357430"/>
                </a:xfrm>
                <a:prstGeom prst="rect">
                  <a:avLst/>
                </a:prstGeom>
                <a:noFill/>
                <a:ln w="12700" cap="flat">
                  <a:noFill/>
                  <a:miter lim="400000"/>
                </a:ln>
                <a:effectLst/>
                <a:sp3d/>
              </p:spPr>
              <p:txBody>
                <a:bodyPr rot="0" spcFirstLastPara="1" vertOverflow="overflow" horzOverflow="overflow" vert="horz" wrap="none" lIns="35719" tIns="35719" rIns="35719" bIns="35719" numCol="1" spcCol="38100" rtlCol="0" anchor="ctr">
                  <a:spAutoFit/>
                </a:bodyPr>
                <a:lstStyle/>
                <a:p>
                  <a:pPr marL="0" marR="0" lvl="0" indent="0" algn="ctr" defTabSz="410766" eaLnBrk="1" fontAlgn="auto" latinLnBrk="0" hangingPunct="0">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effectLst/>
                      <a:uLnTx/>
                      <a:uFillTx/>
                      <a:latin typeface="Arial Unicode MS" panose="020B0604020202020204" pitchFamily="34" charset="-122"/>
                      <a:ea typeface="Arial Unicode MS" panose="020B0604020202020204" pitchFamily="34" charset="-122"/>
                      <a:cs typeface="Arial Unicode MS" panose="020B0604020202020204" pitchFamily="34" charset="-122"/>
                      <a:sym typeface="Helvetica Neue"/>
                    </a:rPr>
                    <a:t>PC</a:t>
                  </a:r>
                  <a:endParaRPr kumimoji="0" lang="zh-CN" altLang="en-US" sz="1000" b="1" i="0" u="none" strike="noStrike" kern="0" cap="none" spc="0" normalizeH="0" baseline="0" noProof="0" dirty="0" smtClean="0">
                    <a:ln>
                      <a:noFill/>
                    </a:ln>
                    <a:effectLst/>
                    <a:uLnTx/>
                    <a:uFillTx/>
                    <a:latin typeface="Arial Unicode MS" panose="020B0604020202020204" pitchFamily="34" charset="-122"/>
                    <a:ea typeface="Arial Unicode MS" panose="020B0604020202020204" pitchFamily="34" charset="-122"/>
                    <a:cs typeface="Arial Unicode MS" panose="020B0604020202020204" pitchFamily="34" charset="-122"/>
                    <a:sym typeface="Helvetica Neue"/>
                  </a:endParaRPr>
                </a:p>
              </p:txBody>
            </p:sp>
            <p:sp>
              <p:nvSpPr>
                <p:cNvPr id="82" name="Freeform 380"/>
                <p:cNvSpPr/>
                <p:nvPr/>
              </p:nvSpPr>
              <p:spPr>
                <a:xfrm>
                  <a:off x="1144881" y="5479781"/>
                  <a:ext cx="1765709" cy="561791"/>
                </a:xfrm>
                <a:custGeom>
                  <a:avLst/>
                  <a:gdLst/>
                  <a:ahLst/>
                  <a:cxnLst>
                    <a:cxn ang="0">
                      <a:pos x="wd2" y="hd2"/>
                    </a:cxn>
                    <a:cxn ang="5400000">
                      <a:pos x="wd2" y="hd2"/>
                    </a:cxn>
                    <a:cxn ang="10800000">
                      <a:pos x="wd2" y="hd2"/>
                    </a:cxn>
                    <a:cxn ang="16200000">
                      <a:pos x="wd2" y="hd2"/>
                    </a:cxn>
                  </a:cxnLst>
                  <a:rect l="0" t="0" r="r" b="b"/>
                  <a:pathLst>
                    <a:path w="21600" h="21600" extrusionOk="0">
                      <a:moveTo>
                        <a:pt x="21130" y="21600"/>
                      </a:moveTo>
                      <a:cubicBezTo>
                        <a:pt x="470" y="21600"/>
                        <a:pt x="470" y="21600"/>
                        <a:pt x="470" y="21600"/>
                      </a:cubicBezTo>
                      <a:cubicBezTo>
                        <a:pt x="205" y="21600"/>
                        <a:pt x="0" y="16875"/>
                        <a:pt x="0" y="10800"/>
                      </a:cubicBezTo>
                      <a:cubicBezTo>
                        <a:pt x="0" y="10800"/>
                        <a:pt x="0" y="10800"/>
                        <a:pt x="0" y="10800"/>
                      </a:cubicBezTo>
                      <a:cubicBezTo>
                        <a:pt x="0" y="4725"/>
                        <a:pt x="205" y="0"/>
                        <a:pt x="470" y="0"/>
                      </a:cubicBezTo>
                      <a:cubicBezTo>
                        <a:pt x="21130" y="0"/>
                        <a:pt x="21130" y="0"/>
                        <a:pt x="21130" y="0"/>
                      </a:cubicBezTo>
                      <a:cubicBezTo>
                        <a:pt x="21395" y="0"/>
                        <a:pt x="21600" y="4725"/>
                        <a:pt x="21600" y="10800"/>
                      </a:cubicBezTo>
                      <a:cubicBezTo>
                        <a:pt x="21600" y="10800"/>
                        <a:pt x="21600" y="10800"/>
                        <a:pt x="21600" y="10800"/>
                      </a:cubicBezTo>
                      <a:cubicBezTo>
                        <a:pt x="21600" y="16875"/>
                        <a:pt x="21395" y="21600"/>
                        <a:pt x="21130" y="21600"/>
                      </a:cubicBezTo>
                      <a:close/>
                    </a:path>
                  </a:pathLst>
                </a:custGeom>
                <a:solidFill>
                  <a:srgbClr val="A9A9A9">
                    <a:lumMod val="50000"/>
                  </a:srgbClr>
                </a:solidFill>
                <a:ln w="12700">
                  <a:miter lim="400000"/>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r>
                    <a:rPr kumimoji="0" lang="zh-CN" altLang="en-US" sz="1200" i="0" u="none" strike="noStrike" kern="0" cap="none" spc="0" normalizeH="0" baseline="0" noProof="0" dirty="0">
                      <a:ln>
                        <a:noFill/>
                      </a:ln>
                      <a:effectLst/>
                      <a:uLnTx/>
                      <a:uFillTx/>
                      <a:latin typeface="Microsoft YaHei" charset="-122"/>
                      <a:ea typeface="Microsoft YaHei" charset="-122"/>
                      <a:cs typeface="Microsoft YaHei" charset="-122"/>
                      <a:sym typeface="Helvetica Neue"/>
                    </a:rPr>
                    <a:t>过去，</a:t>
                  </a:r>
                  <a:r>
                    <a:rPr kumimoji="0" lang="en-US" altLang="zh-CN" sz="1200" i="0" u="none" strike="noStrike" kern="0" cap="none" spc="0" normalizeH="0" baseline="0" noProof="0" dirty="0">
                      <a:ln>
                        <a:noFill/>
                      </a:ln>
                      <a:effectLst/>
                      <a:uLnTx/>
                      <a:uFillTx/>
                      <a:latin typeface="Microsoft YaHei" charset="-122"/>
                      <a:ea typeface="Microsoft YaHei" charset="-122"/>
                      <a:cs typeface="Microsoft YaHei" charset="-122"/>
                      <a:sym typeface="Helvetica Neue"/>
                    </a:rPr>
                    <a:t>PC</a:t>
                  </a:r>
                  <a:r>
                    <a:rPr kumimoji="0" lang="zh-CN" altLang="en-US" sz="1200" i="0" u="none" strike="noStrike" kern="0" cap="none" spc="0" normalizeH="0" baseline="0" noProof="0" dirty="0">
                      <a:ln>
                        <a:noFill/>
                      </a:ln>
                      <a:effectLst/>
                      <a:uLnTx/>
                      <a:uFillTx/>
                      <a:latin typeface="Microsoft YaHei" charset="-122"/>
                      <a:ea typeface="Microsoft YaHei" charset="-122"/>
                      <a:cs typeface="Microsoft YaHei" charset="-122"/>
                      <a:sym typeface="Helvetica Neue"/>
                    </a:rPr>
                    <a:t>接入</a:t>
                  </a:r>
                  <a:endParaRPr kumimoji="0" sz="1200"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83" name="Freeform 391"/>
                <p:cNvSpPr/>
                <p:nvPr/>
              </p:nvSpPr>
              <p:spPr>
                <a:xfrm>
                  <a:off x="2226761" y="4138199"/>
                  <a:ext cx="675561" cy="12753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906" y="2749"/>
                      </a:moveTo>
                      <a:lnTo>
                        <a:pt x="5718" y="2749"/>
                      </a:lnTo>
                      <a:lnTo>
                        <a:pt x="5718" y="9583"/>
                      </a:lnTo>
                      <a:lnTo>
                        <a:pt x="1906" y="9583"/>
                      </a:lnTo>
                      <a:lnTo>
                        <a:pt x="1906" y="2749"/>
                      </a:lnTo>
                      <a:close/>
                      <a:moveTo>
                        <a:pt x="1906" y="12017"/>
                      </a:moveTo>
                      <a:lnTo>
                        <a:pt x="5718" y="12017"/>
                      </a:lnTo>
                      <a:lnTo>
                        <a:pt x="5718" y="18615"/>
                      </a:lnTo>
                      <a:lnTo>
                        <a:pt x="1906" y="18615"/>
                      </a:lnTo>
                      <a:lnTo>
                        <a:pt x="1906" y="12017"/>
                      </a:lnTo>
                      <a:close/>
                      <a:moveTo>
                        <a:pt x="6580" y="12017"/>
                      </a:moveTo>
                      <a:lnTo>
                        <a:pt x="10392" y="12017"/>
                      </a:lnTo>
                      <a:lnTo>
                        <a:pt x="10392" y="18615"/>
                      </a:lnTo>
                      <a:lnTo>
                        <a:pt x="6580" y="18615"/>
                      </a:lnTo>
                      <a:lnTo>
                        <a:pt x="6580" y="12017"/>
                      </a:lnTo>
                      <a:close/>
                      <a:moveTo>
                        <a:pt x="11254" y="12017"/>
                      </a:moveTo>
                      <a:lnTo>
                        <a:pt x="15020" y="12017"/>
                      </a:lnTo>
                      <a:lnTo>
                        <a:pt x="15020" y="18615"/>
                      </a:lnTo>
                      <a:lnTo>
                        <a:pt x="11254" y="18615"/>
                      </a:lnTo>
                      <a:lnTo>
                        <a:pt x="11254" y="12017"/>
                      </a:lnTo>
                      <a:close/>
                      <a:moveTo>
                        <a:pt x="6580" y="2749"/>
                      </a:moveTo>
                      <a:lnTo>
                        <a:pt x="10392" y="2749"/>
                      </a:lnTo>
                      <a:lnTo>
                        <a:pt x="10392" y="9583"/>
                      </a:lnTo>
                      <a:lnTo>
                        <a:pt x="6580" y="9583"/>
                      </a:lnTo>
                      <a:lnTo>
                        <a:pt x="6580" y="2749"/>
                      </a:lnTo>
                      <a:close/>
                      <a:moveTo>
                        <a:pt x="11254" y="2749"/>
                      </a:moveTo>
                      <a:lnTo>
                        <a:pt x="15020" y="2749"/>
                      </a:lnTo>
                      <a:lnTo>
                        <a:pt x="15020" y="9583"/>
                      </a:lnTo>
                      <a:lnTo>
                        <a:pt x="11254" y="9583"/>
                      </a:lnTo>
                      <a:lnTo>
                        <a:pt x="11254" y="2749"/>
                      </a:lnTo>
                      <a:close/>
                      <a:moveTo>
                        <a:pt x="15746" y="2749"/>
                      </a:moveTo>
                      <a:lnTo>
                        <a:pt x="19694" y="2749"/>
                      </a:lnTo>
                      <a:lnTo>
                        <a:pt x="19694" y="9583"/>
                      </a:lnTo>
                      <a:lnTo>
                        <a:pt x="15746" y="9583"/>
                      </a:lnTo>
                      <a:lnTo>
                        <a:pt x="15746" y="2749"/>
                      </a:lnTo>
                      <a:close/>
                      <a:moveTo>
                        <a:pt x="15746" y="12017"/>
                      </a:moveTo>
                      <a:lnTo>
                        <a:pt x="19694" y="12017"/>
                      </a:lnTo>
                      <a:lnTo>
                        <a:pt x="19694" y="18615"/>
                      </a:lnTo>
                      <a:lnTo>
                        <a:pt x="15746" y="18615"/>
                      </a:lnTo>
                      <a:lnTo>
                        <a:pt x="15746" y="12017"/>
                      </a:lnTo>
                      <a:close/>
                    </a:path>
                  </a:pathLst>
                </a:custGeom>
                <a:solidFill>
                  <a:srgbClr val="A9A9A9">
                    <a:lumMod val="50000"/>
                    <a:alpha val="70000"/>
                  </a:srgbClr>
                </a:solidFill>
                <a:ln w="12700" cap="flat">
                  <a:noFill/>
                  <a:miter lim="4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grpSp>
          <p:sp>
            <p:nvSpPr>
              <p:cNvPr id="51" name="Freeform 139"/>
              <p:cNvSpPr>
                <a:spLocks/>
              </p:cNvSpPr>
              <p:nvPr/>
            </p:nvSpPr>
            <p:spPr bwMode="auto">
              <a:xfrm rot="2074831">
                <a:off x="2091165" y="3415423"/>
                <a:ext cx="774591" cy="274870"/>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solidFill>
                <a:srgbClr val="A9A9A9">
                  <a:lumMod val="50000"/>
                  <a:alpha val="7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effectLst/>
                  <a:uLnTx/>
                  <a:uFillTx/>
                  <a:latin typeface="Helvetica Neue Medium"/>
                </a:endParaRPr>
              </a:p>
            </p:txBody>
          </p:sp>
          <p:grpSp>
            <p:nvGrpSpPr>
              <p:cNvPr id="52" name="组合 51"/>
              <p:cNvGrpSpPr/>
              <p:nvPr/>
            </p:nvGrpSpPr>
            <p:grpSpPr>
              <a:xfrm>
                <a:off x="774891" y="1501505"/>
                <a:ext cx="1672602" cy="1219435"/>
                <a:chOff x="637731" y="1501505"/>
                <a:chExt cx="1672602" cy="1219435"/>
              </a:xfrm>
            </p:grpSpPr>
            <p:grpSp>
              <p:nvGrpSpPr>
                <p:cNvPr id="53" name="组合 15605"/>
                <p:cNvGrpSpPr>
                  <a:grpSpLocks/>
                </p:cNvGrpSpPr>
                <p:nvPr/>
              </p:nvGrpSpPr>
              <p:grpSpPr bwMode="auto">
                <a:xfrm>
                  <a:off x="761766" y="2067788"/>
                  <a:ext cx="120948" cy="216657"/>
                  <a:chOff x="4073525" y="3192156"/>
                  <a:chExt cx="347663" cy="557212"/>
                </a:xfrm>
                <a:solidFill>
                  <a:srgbClr val="FFFFFF"/>
                </a:solidFill>
              </p:grpSpPr>
              <p:sp>
                <p:nvSpPr>
                  <p:cNvPr id="74" name="Freeform 10"/>
                  <p:cNvSpPr>
                    <a:spLocks noEditPoints="1"/>
                  </p:cNvSpPr>
                  <p:nvPr/>
                </p:nvSpPr>
                <p:spPr bwMode="auto">
                  <a:xfrm>
                    <a:off x="4073525" y="3276691"/>
                    <a:ext cx="257750" cy="472677"/>
                  </a:xfrm>
                  <a:custGeom>
                    <a:avLst/>
                    <a:gdLst>
                      <a:gd name="T0" fmla="*/ 2147483646 w 91"/>
                      <a:gd name="T1" fmla="*/ 2147483646 h 168"/>
                      <a:gd name="T2" fmla="*/ 2147483646 w 91"/>
                      <a:gd name="T3" fmla="*/ 2147483646 h 168"/>
                      <a:gd name="T4" fmla="*/ 2147483646 w 91"/>
                      <a:gd name="T5" fmla="*/ 2147483646 h 168"/>
                      <a:gd name="T6" fmla="*/ 2147483646 w 91"/>
                      <a:gd name="T7" fmla="*/ 2147483646 h 168"/>
                      <a:gd name="T8" fmla="*/ 2147483646 w 91"/>
                      <a:gd name="T9" fmla="*/ 2147483646 h 168"/>
                      <a:gd name="T10" fmla="*/ 2147483646 w 91"/>
                      <a:gd name="T11" fmla="*/ 2147483646 h 168"/>
                      <a:gd name="T12" fmla="*/ 2147483646 w 91"/>
                      <a:gd name="T13" fmla="*/ 2147483646 h 168"/>
                      <a:gd name="T14" fmla="*/ 2147483646 w 91"/>
                      <a:gd name="T15" fmla="*/ 2147483646 h 168"/>
                      <a:gd name="T16" fmla="*/ 2147483646 w 91"/>
                      <a:gd name="T17" fmla="*/ 2147483646 h 168"/>
                      <a:gd name="T18" fmla="*/ 2147483646 w 91"/>
                      <a:gd name="T19" fmla="*/ 2147483646 h 168"/>
                      <a:gd name="T20" fmla="*/ 2147483646 w 91"/>
                      <a:gd name="T21" fmla="*/ 0 h 168"/>
                      <a:gd name="T22" fmla="*/ 2147483646 w 91"/>
                      <a:gd name="T23" fmla="*/ 0 h 168"/>
                      <a:gd name="T24" fmla="*/ 2147483646 w 91"/>
                      <a:gd name="T25" fmla="*/ 2147483646 h 168"/>
                      <a:gd name="T26" fmla="*/ 2147483646 w 91"/>
                      <a:gd name="T27" fmla="*/ 2147483646 h 168"/>
                      <a:gd name="T28" fmla="*/ 2147483646 w 91"/>
                      <a:gd name="T29" fmla="*/ 2147483646 h 168"/>
                      <a:gd name="T30" fmla="*/ 2147483646 w 91"/>
                      <a:gd name="T31" fmla="*/ 2147483646 h 168"/>
                      <a:gd name="T32" fmla="*/ 0 w 91"/>
                      <a:gd name="T33" fmla="*/ 2147483646 h 168"/>
                      <a:gd name="T34" fmla="*/ 0 w 91"/>
                      <a:gd name="T35" fmla="*/ 2147483646 h 168"/>
                      <a:gd name="T36" fmla="*/ 2147483646 w 91"/>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168"/>
                      <a:gd name="T59" fmla="*/ 91 w 91"/>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168">
                        <a:moveTo>
                          <a:pt x="84" y="22"/>
                        </a:moveTo>
                        <a:cubicBezTo>
                          <a:pt x="8" y="21"/>
                          <a:pt x="8" y="21"/>
                          <a:pt x="8" y="21"/>
                        </a:cubicBezTo>
                        <a:cubicBezTo>
                          <a:pt x="7" y="147"/>
                          <a:pt x="7" y="147"/>
                          <a:pt x="7" y="147"/>
                        </a:cubicBezTo>
                        <a:cubicBezTo>
                          <a:pt x="84" y="147"/>
                          <a:pt x="84" y="147"/>
                          <a:pt x="84" y="147"/>
                        </a:cubicBezTo>
                        <a:lnTo>
                          <a:pt x="84" y="22"/>
                        </a:lnTo>
                        <a:close/>
                        <a:moveTo>
                          <a:pt x="51" y="157"/>
                        </a:moveTo>
                        <a:cubicBezTo>
                          <a:pt x="51" y="154"/>
                          <a:pt x="49" y="151"/>
                          <a:pt x="45" y="151"/>
                        </a:cubicBezTo>
                        <a:cubicBezTo>
                          <a:pt x="42" y="151"/>
                          <a:pt x="40" y="154"/>
                          <a:pt x="40" y="157"/>
                        </a:cubicBezTo>
                        <a:cubicBezTo>
                          <a:pt x="40" y="160"/>
                          <a:pt x="42" y="163"/>
                          <a:pt x="45" y="163"/>
                        </a:cubicBezTo>
                        <a:cubicBezTo>
                          <a:pt x="49" y="163"/>
                          <a:pt x="51" y="160"/>
                          <a:pt x="51" y="157"/>
                        </a:cubicBezTo>
                        <a:close/>
                        <a:moveTo>
                          <a:pt x="16" y="0"/>
                        </a:moveTo>
                        <a:cubicBezTo>
                          <a:pt x="76" y="0"/>
                          <a:pt x="76" y="0"/>
                          <a:pt x="76" y="0"/>
                        </a:cubicBezTo>
                        <a:cubicBezTo>
                          <a:pt x="84" y="0"/>
                          <a:pt x="91" y="7"/>
                          <a:pt x="91" y="16"/>
                        </a:cubicBezTo>
                        <a:cubicBezTo>
                          <a:pt x="91" y="152"/>
                          <a:pt x="91" y="152"/>
                          <a:pt x="91" y="152"/>
                        </a:cubicBezTo>
                        <a:cubicBezTo>
                          <a:pt x="91" y="161"/>
                          <a:pt x="84" y="168"/>
                          <a:pt x="75" y="168"/>
                        </a:cubicBezTo>
                        <a:cubicBezTo>
                          <a:pt x="16" y="168"/>
                          <a:pt x="16" y="168"/>
                          <a:pt x="16" y="168"/>
                        </a:cubicBezTo>
                        <a:cubicBezTo>
                          <a:pt x="7" y="168"/>
                          <a:pt x="0" y="161"/>
                          <a:pt x="0" y="152"/>
                        </a:cubicBezTo>
                        <a:cubicBezTo>
                          <a:pt x="0" y="16"/>
                          <a:pt x="0" y="16"/>
                          <a:pt x="0" y="16"/>
                        </a:cubicBezTo>
                        <a:cubicBezTo>
                          <a:pt x="0" y="7"/>
                          <a:pt x="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sp>
                <p:nvSpPr>
                  <p:cNvPr id="75" name="Freeform 11"/>
                  <p:cNvSpPr>
                    <a:spLocks/>
                  </p:cNvSpPr>
                  <p:nvPr/>
                </p:nvSpPr>
                <p:spPr bwMode="auto">
                  <a:xfrm>
                    <a:off x="4308497" y="3192156"/>
                    <a:ext cx="112691" cy="113109"/>
                  </a:xfrm>
                  <a:custGeom>
                    <a:avLst/>
                    <a:gdLst>
                      <a:gd name="T0" fmla="*/ 2147483646 w 94"/>
                      <a:gd name="T1" fmla="*/ 2147483646 h 95"/>
                      <a:gd name="T2" fmla="*/ 2147483646 w 94"/>
                      <a:gd name="T3" fmla="*/ 2147483646 h 95"/>
                      <a:gd name="T4" fmla="*/ 2147483646 w 94"/>
                      <a:gd name="T5" fmla="*/ 2147483646 h 95"/>
                      <a:gd name="T6" fmla="*/ 2147483646 w 94"/>
                      <a:gd name="T7" fmla="*/ 2147483646 h 95"/>
                      <a:gd name="T8" fmla="*/ 2147483646 w 94"/>
                      <a:gd name="T9" fmla="*/ 2147483646 h 95"/>
                      <a:gd name="T10" fmla="*/ 2147483646 w 94"/>
                      <a:gd name="T11" fmla="*/ 2147483646 h 95"/>
                      <a:gd name="T12" fmla="*/ 2147483646 w 94"/>
                      <a:gd name="T13" fmla="*/ 2147483646 h 95"/>
                      <a:gd name="T14" fmla="*/ 2147483646 w 94"/>
                      <a:gd name="T15" fmla="*/ 2147483646 h 95"/>
                      <a:gd name="T16" fmla="*/ 2147483646 w 94"/>
                      <a:gd name="T17" fmla="*/ 2147483646 h 95"/>
                      <a:gd name="T18" fmla="*/ 2147483646 w 94"/>
                      <a:gd name="T19" fmla="*/ 2147483646 h 95"/>
                      <a:gd name="T20" fmla="*/ 2147483646 w 94"/>
                      <a:gd name="T21" fmla="*/ 2147483646 h 95"/>
                      <a:gd name="T22" fmla="*/ 2147483646 w 94"/>
                      <a:gd name="T23" fmla="*/ 2147483646 h 95"/>
                      <a:gd name="T24" fmla="*/ 2147483646 w 94"/>
                      <a:gd name="T25" fmla="*/ 2147483646 h 95"/>
                      <a:gd name="T26" fmla="*/ 2147483646 w 94"/>
                      <a:gd name="T27" fmla="*/ 2147483646 h 95"/>
                      <a:gd name="T28" fmla="*/ 2147483646 w 94"/>
                      <a:gd name="T29" fmla="*/ 2147483646 h 95"/>
                      <a:gd name="T30" fmla="*/ 2147483646 w 94"/>
                      <a:gd name="T31" fmla="*/ 2147483646 h 95"/>
                      <a:gd name="T32" fmla="*/ 2147483646 w 94"/>
                      <a:gd name="T33" fmla="*/ 2147483646 h 95"/>
                      <a:gd name="T34" fmla="*/ 2147483646 w 94"/>
                      <a:gd name="T35" fmla="*/ 2147483646 h 95"/>
                      <a:gd name="T36" fmla="*/ 2147483646 w 94"/>
                      <a:gd name="T37" fmla="*/ 2147483646 h 95"/>
                      <a:gd name="T38" fmla="*/ 2147483646 w 94"/>
                      <a:gd name="T39" fmla="*/ 2147483646 h 95"/>
                      <a:gd name="T40" fmla="*/ 2147483646 w 94"/>
                      <a:gd name="T41" fmla="*/ 2147483646 h 95"/>
                      <a:gd name="T42" fmla="*/ 2147483646 w 94"/>
                      <a:gd name="T43" fmla="*/ 2147483646 h 95"/>
                      <a:gd name="T44" fmla="*/ 2147483646 w 94"/>
                      <a:gd name="T45" fmla="*/ 2147483646 h 95"/>
                      <a:gd name="T46" fmla="*/ 2147483646 w 94"/>
                      <a:gd name="T47" fmla="*/ 2147483646 h 95"/>
                      <a:gd name="T48" fmla="*/ 2147483646 w 94"/>
                      <a:gd name="T49" fmla="*/ 2147483646 h 95"/>
                      <a:gd name="T50" fmla="*/ 2147483646 w 94"/>
                      <a:gd name="T51" fmla="*/ 2147483646 h 95"/>
                      <a:gd name="T52" fmla="*/ 2147483646 w 94"/>
                      <a:gd name="T53" fmla="*/ 2147483646 h 95"/>
                      <a:gd name="T54" fmla="*/ 2147483646 w 94"/>
                      <a:gd name="T55" fmla="*/ 2147483646 h 95"/>
                      <a:gd name="T56" fmla="*/ 2147483646 w 94"/>
                      <a:gd name="T57" fmla="*/ 2147483646 h 95"/>
                      <a:gd name="T58" fmla="*/ 2147483646 w 94"/>
                      <a:gd name="T59" fmla="*/ 2147483646 h 95"/>
                      <a:gd name="T60" fmla="*/ 2147483646 w 94"/>
                      <a:gd name="T61" fmla="*/ 2147483646 h 95"/>
                      <a:gd name="T62" fmla="*/ 2147483646 w 94"/>
                      <a:gd name="T63" fmla="*/ 2147483646 h 95"/>
                      <a:gd name="T64" fmla="*/ 2147483646 w 94"/>
                      <a:gd name="T65" fmla="*/ 2147483646 h 95"/>
                      <a:gd name="T66" fmla="*/ 2147483646 w 94"/>
                      <a:gd name="T67" fmla="*/ 2147483646 h 95"/>
                      <a:gd name="T68" fmla="*/ 2147483646 w 94"/>
                      <a:gd name="T69" fmla="*/ 2147483646 h 95"/>
                      <a:gd name="T70" fmla="*/ 2147483646 w 94"/>
                      <a:gd name="T71" fmla="*/ 2147483646 h 95"/>
                      <a:gd name="T72" fmla="*/ 2147483646 w 94"/>
                      <a:gd name="T73" fmla="*/ 2147483646 h 95"/>
                      <a:gd name="T74" fmla="*/ 2147483646 w 94"/>
                      <a:gd name="T75" fmla="*/ 2147483646 h 95"/>
                      <a:gd name="T76" fmla="*/ 2147483646 w 94"/>
                      <a:gd name="T77" fmla="*/ 2147483646 h 95"/>
                      <a:gd name="T78" fmla="*/ 2147483646 w 94"/>
                      <a:gd name="T79" fmla="*/ 2147483646 h 95"/>
                      <a:gd name="T80" fmla="*/ 2147483646 w 94"/>
                      <a:gd name="T81" fmla="*/ 2147483646 h 95"/>
                      <a:gd name="T82" fmla="*/ 2147483646 w 94"/>
                      <a:gd name="T83" fmla="*/ 2147483646 h 95"/>
                      <a:gd name="T84" fmla="*/ 2147483646 w 94"/>
                      <a:gd name="T85" fmla="*/ 2147483646 h 95"/>
                      <a:gd name="T86" fmla="*/ 2147483646 w 94"/>
                      <a:gd name="T87" fmla="*/ 0 h 95"/>
                      <a:gd name="T88" fmla="*/ 2147483646 w 94"/>
                      <a:gd name="T89" fmla="*/ 0 h 95"/>
                      <a:gd name="T90" fmla="*/ 2147483646 w 94"/>
                      <a:gd name="T91" fmla="*/ 0 h 95"/>
                      <a:gd name="T92" fmla="*/ 2147483646 w 94"/>
                      <a:gd name="T93" fmla="*/ 2147483646 h 95"/>
                      <a:gd name="T94" fmla="*/ 2147483646 w 94"/>
                      <a:gd name="T95" fmla="*/ 2147483646 h 95"/>
                      <a:gd name="T96" fmla="*/ 2147483646 w 94"/>
                      <a:gd name="T97" fmla="*/ 2147483646 h 95"/>
                      <a:gd name="T98" fmla="*/ 0 w 94"/>
                      <a:gd name="T99" fmla="*/ 2147483646 h 95"/>
                      <a:gd name="T100" fmla="*/ 2147483646 w 94"/>
                      <a:gd name="T101" fmla="*/ 2147483646 h 95"/>
                      <a:gd name="T102" fmla="*/ 2147483646 w 94"/>
                      <a:gd name="T103" fmla="*/ 2147483646 h 95"/>
                      <a:gd name="T104" fmla="*/ 2147483646 w 94"/>
                      <a:gd name="T105" fmla="*/ 2147483646 h 95"/>
                      <a:gd name="T106" fmla="*/ 2147483646 w 94"/>
                      <a:gd name="T107" fmla="*/ 2147483646 h 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4"/>
                      <a:gd name="T163" fmla="*/ 0 h 95"/>
                      <a:gd name="T164" fmla="*/ 94 w 94"/>
                      <a:gd name="T165" fmla="*/ 95 h 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4" h="95">
                        <a:moveTo>
                          <a:pt x="4" y="22"/>
                        </a:moveTo>
                        <a:lnTo>
                          <a:pt x="4" y="22"/>
                        </a:lnTo>
                        <a:lnTo>
                          <a:pt x="12" y="22"/>
                        </a:lnTo>
                        <a:lnTo>
                          <a:pt x="19" y="22"/>
                        </a:lnTo>
                        <a:lnTo>
                          <a:pt x="23" y="24"/>
                        </a:lnTo>
                        <a:lnTo>
                          <a:pt x="30" y="26"/>
                        </a:lnTo>
                        <a:lnTo>
                          <a:pt x="35" y="29"/>
                        </a:lnTo>
                        <a:lnTo>
                          <a:pt x="42" y="33"/>
                        </a:lnTo>
                        <a:lnTo>
                          <a:pt x="47" y="36"/>
                        </a:lnTo>
                        <a:lnTo>
                          <a:pt x="52" y="40"/>
                        </a:lnTo>
                        <a:lnTo>
                          <a:pt x="54" y="43"/>
                        </a:lnTo>
                        <a:lnTo>
                          <a:pt x="59" y="48"/>
                        </a:lnTo>
                        <a:lnTo>
                          <a:pt x="64" y="52"/>
                        </a:lnTo>
                        <a:lnTo>
                          <a:pt x="66" y="59"/>
                        </a:lnTo>
                        <a:lnTo>
                          <a:pt x="68" y="64"/>
                        </a:lnTo>
                        <a:lnTo>
                          <a:pt x="71" y="71"/>
                        </a:lnTo>
                        <a:lnTo>
                          <a:pt x="73" y="76"/>
                        </a:lnTo>
                        <a:lnTo>
                          <a:pt x="73" y="83"/>
                        </a:lnTo>
                        <a:lnTo>
                          <a:pt x="73" y="90"/>
                        </a:lnTo>
                        <a:lnTo>
                          <a:pt x="73" y="92"/>
                        </a:lnTo>
                        <a:lnTo>
                          <a:pt x="75" y="95"/>
                        </a:lnTo>
                        <a:lnTo>
                          <a:pt x="78" y="95"/>
                        </a:lnTo>
                        <a:lnTo>
                          <a:pt x="90" y="95"/>
                        </a:lnTo>
                        <a:lnTo>
                          <a:pt x="92" y="95"/>
                        </a:lnTo>
                        <a:lnTo>
                          <a:pt x="94" y="92"/>
                        </a:lnTo>
                        <a:lnTo>
                          <a:pt x="94" y="83"/>
                        </a:lnTo>
                        <a:lnTo>
                          <a:pt x="94" y="73"/>
                        </a:lnTo>
                        <a:lnTo>
                          <a:pt x="92" y="66"/>
                        </a:lnTo>
                        <a:lnTo>
                          <a:pt x="90" y="57"/>
                        </a:lnTo>
                        <a:lnTo>
                          <a:pt x="87" y="50"/>
                        </a:lnTo>
                        <a:lnTo>
                          <a:pt x="82" y="43"/>
                        </a:lnTo>
                        <a:lnTo>
                          <a:pt x="78" y="36"/>
                        </a:lnTo>
                        <a:lnTo>
                          <a:pt x="71" y="29"/>
                        </a:lnTo>
                        <a:lnTo>
                          <a:pt x="68" y="26"/>
                        </a:lnTo>
                        <a:lnTo>
                          <a:pt x="61" y="19"/>
                        </a:lnTo>
                        <a:lnTo>
                          <a:pt x="54" y="17"/>
                        </a:lnTo>
                        <a:lnTo>
                          <a:pt x="47" y="12"/>
                        </a:lnTo>
                        <a:lnTo>
                          <a:pt x="40" y="7"/>
                        </a:lnTo>
                        <a:lnTo>
                          <a:pt x="30" y="5"/>
                        </a:lnTo>
                        <a:lnTo>
                          <a:pt x="23" y="3"/>
                        </a:lnTo>
                        <a:lnTo>
                          <a:pt x="14" y="0"/>
                        </a:lnTo>
                        <a:lnTo>
                          <a:pt x="7" y="0"/>
                        </a:lnTo>
                        <a:lnTo>
                          <a:pt x="4" y="0"/>
                        </a:lnTo>
                        <a:lnTo>
                          <a:pt x="2" y="3"/>
                        </a:lnTo>
                        <a:lnTo>
                          <a:pt x="2" y="5"/>
                        </a:lnTo>
                        <a:lnTo>
                          <a:pt x="0" y="17"/>
                        </a:lnTo>
                        <a:lnTo>
                          <a:pt x="2" y="19"/>
                        </a:lnTo>
                        <a:lnTo>
                          <a:pt x="2" y="22"/>
                        </a:lnTo>
                        <a:lnTo>
                          <a:pt x="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sp>
                <p:nvSpPr>
                  <p:cNvPr id="76" name="Freeform 12"/>
                  <p:cNvSpPr>
                    <a:spLocks/>
                  </p:cNvSpPr>
                  <p:nvPr/>
                </p:nvSpPr>
                <p:spPr bwMode="auto">
                  <a:xfrm>
                    <a:off x="4316889" y="3237400"/>
                    <a:ext cx="62340" cy="67866"/>
                  </a:xfrm>
                  <a:custGeom>
                    <a:avLst/>
                    <a:gdLst>
                      <a:gd name="T0" fmla="*/ 2147483646 w 52"/>
                      <a:gd name="T1" fmla="*/ 2147483646 h 57"/>
                      <a:gd name="T2" fmla="*/ 2147483646 w 52"/>
                      <a:gd name="T3" fmla="*/ 2147483646 h 57"/>
                      <a:gd name="T4" fmla="*/ 2147483646 w 52"/>
                      <a:gd name="T5" fmla="*/ 2147483646 h 57"/>
                      <a:gd name="T6" fmla="*/ 2147483646 w 52"/>
                      <a:gd name="T7" fmla="*/ 2147483646 h 57"/>
                      <a:gd name="T8" fmla="*/ 2147483646 w 52"/>
                      <a:gd name="T9" fmla="*/ 2147483646 h 57"/>
                      <a:gd name="T10" fmla="*/ 2147483646 w 52"/>
                      <a:gd name="T11" fmla="*/ 2147483646 h 57"/>
                      <a:gd name="T12" fmla="*/ 2147483646 w 52"/>
                      <a:gd name="T13" fmla="*/ 2147483646 h 57"/>
                      <a:gd name="T14" fmla="*/ 2147483646 w 52"/>
                      <a:gd name="T15" fmla="*/ 2147483646 h 57"/>
                      <a:gd name="T16" fmla="*/ 2147483646 w 52"/>
                      <a:gd name="T17" fmla="*/ 2147483646 h 57"/>
                      <a:gd name="T18" fmla="*/ 2147483646 w 52"/>
                      <a:gd name="T19" fmla="*/ 2147483646 h 57"/>
                      <a:gd name="T20" fmla="*/ 2147483646 w 52"/>
                      <a:gd name="T21" fmla="*/ 2147483646 h 57"/>
                      <a:gd name="T22" fmla="*/ 2147483646 w 52"/>
                      <a:gd name="T23" fmla="*/ 2147483646 h 57"/>
                      <a:gd name="T24" fmla="*/ 2147483646 w 52"/>
                      <a:gd name="T25" fmla="*/ 2147483646 h 57"/>
                      <a:gd name="T26" fmla="*/ 2147483646 w 52"/>
                      <a:gd name="T27" fmla="*/ 2147483646 h 57"/>
                      <a:gd name="T28" fmla="*/ 2147483646 w 52"/>
                      <a:gd name="T29" fmla="*/ 2147483646 h 57"/>
                      <a:gd name="T30" fmla="*/ 2147483646 w 52"/>
                      <a:gd name="T31" fmla="*/ 2147483646 h 57"/>
                      <a:gd name="T32" fmla="*/ 2147483646 w 52"/>
                      <a:gd name="T33" fmla="*/ 2147483646 h 57"/>
                      <a:gd name="T34" fmla="*/ 2147483646 w 52"/>
                      <a:gd name="T35" fmla="*/ 2147483646 h 57"/>
                      <a:gd name="T36" fmla="*/ 2147483646 w 52"/>
                      <a:gd name="T37" fmla="*/ 2147483646 h 57"/>
                      <a:gd name="T38" fmla="*/ 2147483646 w 52"/>
                      <a:gd name="T39" fmla="*/ 2147483646 h 57"/>
                      <a:gd name="T40" fmla="*/ 2147483646 w 52"/>
                      <a:gd name="T41" fmla="*/ 2147483646 h 57"/>
                      <a:gd name="T42" fmla="*/ 2147483646 w 52"/>
                      <a:gd name="T43" fmla="*/ 2147483646 h 57"/>
                      <a:gd name="T44" fmla="*/ 2147483646 w 52"/>
                      <a:gd name="T45" fmla="*/ 2147483646 h 57"/>
                      <a:gd name="T46" fmla="*/ 2147483646 w 52"/>
                      <a:gd name="T47" fmla="*/ 0 h 57"/>
                      <a:gd name="T48" fmla="*/ 2147483646 w 52"/>
                      <a:gd name="T49" fmla="*/ 0 h 57"/>
                      <a:gd name="T50" fmla="*/ 2147483646 w 52"/>
                      <a:gd name="T51" fmla="*/ 0 h 57"/>
                      <a:gd name="T52" fmla="*/ 2147483646 w 52"/>
                      <a:gd name="T53" fmla="*/ 0 h 57"/>
                      <a:gd name="T54" fmla="*/ 2147483646 w 52"/>
                      <a:gd name="T55" fmla="*/ 0 h 57"/>
                      <a:gd name="T56" fmla="*/ 2147483646 w 52"/>
                      <a:gd name="T57" fmla="*/ 2147483646 h 57"/>
                      <a:gd name="T58" fmla="*/ 2147483646 w 52"/>
                      <a:gd name="T59" fmla="*/ 2147483646 h 57"/>
                      <a:gd name="T60" fmla="*/ 0 w 52"/>
                      <a:gd name="T61" fmla="*/ 2147483646 h 57"/>
                      <a:gd name="T62" fmla="*/ 0 w 52"/>
                      <a:gd name="T63" fmla="*/ 2147483646 h 57"/>
                      <a:gd name="T64" fmla="*/ 2147483646 w 52"/>
                      <a:gd name="T65" fmla="*/ 2147483646 h 57"/>
                      <a:gd name="T66" fmla="*/ 2147483646 w 52"/>
                      <a:gd name="T67" fmla="*/ 2147483646 h 57"/>
                      <a:gd name="T68" fmla="*/ 2147483646 w 52"/>
                      <a:gd name="T69" fmla="*/ 2147483646 h 57"/>
                      <a:gd name="T70" fmla="*/ 2147483646 w 52"/>
                      <a:gd name="T71" fmla="*/ 2147483646 h 57"/>
                      <a:gd name="T72" fmla="*/ 2147483646 w 52"/>
                      <a:gd name="T73" fmla="*/ 2147483646 h 57"/>
                      <a:gd name="T74" fmla="*/ 2147483646 w 52"/>
                      <a:gd name="T75" fmla="*/ 2147483646 h 57"/>
                      <a:gd name="T76" fmla="*/ 2147483646 w 52"/>
                      <a:gd name="T77" fmla="*/ 2147483646 h 57"/>
                      <a:gd name="T78" fmla="*/ 2147483646 w 52"/>
                      <a:gd name="T79" fmla="*/ 2147483646 h 57"/>
                      <a:gd name="T80" fmla="*/ 2147483646 w 52"/>
                      <a:gd name="T81" fmla="*/ 2147483646 h 57"/>
                      <a:gd name="T82" fmla="*/ 2147483646 w 52"/>
                      <a:gd name="T83" fmla="*/ 2147483646 h 57"/>
                      <a:gd name="T84" fmla="*/ 2147483646 w 52"/>
                      <a:gd name="T85" fmla="*/ 2147483646 h 57"/>
                      <a:gd name="T86" fmla="*/ 2147483646 w 52"/>
                      <a:gd name="T87" fmla="*/ 2147483646 h 57"/>
                      <a:gd name="T88" fmla="*/ 2147483646 w 52"/>
                      <a:gd name="T89" fmla="*/ 2147483646 h 57"/>
                      <a:gd name="T90" fmla="*/ 2147483646 w 52"/>
                      <a:gd name="T91" fmla="*/ 2147483646 h 5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
                      <a:gd name="T139" fmla="*/ 0 h 57"/>
                      <a:gd name="T140" fmla="*/ 52 w 52"/>
                      <a:gd name="T141" fmla="*/ 57 h 5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 h="57">
                        <a:moveTo>
                          <a:pt x="33" y="54"/>
                        </a:moveTo>
                        <a:lnTo>
                          <a:pt x="33" y="54"/>
                        </a:lnTo>
                        <a:lnTo>
                          <a:pt x="33" y="57"/>
                        </a:lnTo>
                        <a:lnTo>
                          <a:pt x="35" y="57"/>
                        </a:lnTo>
                        <a:lnTo>
                          <a:pt x="47" y="57"/>
                        </a:lnTo>
                        <a:lnTo>
                          <a:pt x="49" y="57"/>
                        </a:lnTo>
                        <a:lnTo>
                          <a:pt x="49" y="54"/>
                        </a:lnTo>
                        <a:lnTo>
                          <a:pt x="52" y="52"/>
                        </a:lnTo>
                        <a:lnTo>
                          <a:pt x="52" y="47"/>
                        </a:lnTo>
                        <a:lnTo>
                          <a:pt x="49" y="43"/>
                        </a:lnTo>
                        <a:lnTo>
                          <a:pt x="49" y="38"/>
                        </a:lnTo>
                        <a:lnTo>
                          <a:pt x="49" y="33"/>
                        </a:lnTo>
                        <a:lnTo>
                          <a:pt x="47" y="28"/>
                        </a:lnTo>
                        <a:lnTo>
                          <a:pt x="45" y="24"/>
                        </a:lnTo>
                        <a:lnTo>
                          <a:pt x="42" y="19"/>
                        </a:lnTo>
                        <a:lnTo>
                          <a:pt x="38" y="17"/>
                        </a:lnTo>
                        <a:lnTo>
                          <a:pt x="38" y="14"/>
                        </a:lnTo>
                        <a:lnTo>
                          <a:pt x="33" y="10"/>
                        </a:lnTo>
                        <a:lnTo>
                          <a:pt x="31" y="7"/>
                        </a:lnTo>
                        <a:lnTo>
                          <a:pt x="26" y="5"/>
                        </a:lnTo>
                        <a:lnTo>
                          <a:pt x="23" y="2"/>
                        </a:lnTo>
                        <a:lnTo>
                          <a:pt x="19" y="2"/>
                        </a:lnTo>
                        <a:lnTo>
                          <a:pt x="14" y="0"/>
                        </a:lnTo>
                        <a:lnTo>
                          <a:pt x="9" y="0"/>
                        </a:lnTo>
                        <a:lnTo>
                          <a:pt x="5" y="0"/>
                        </a:lnTo>
                        <a:lnTo>
                          <a:pt x="2" y="0"/>
                        </a:lnTo>
                        <a:lnTo>
                          <a:pt x="2" y="2"/>
                        </a:lnTo>
                        <a:lnTo>
                          <a:pt x="0" y="17"/>
                        </a:lnTo>
                        <a:lnTo>
                          <a:pt x="0" y="19"/>
                        </a:lnTo>
                        <a:lnTo>
                          <a:pt x="2" y="19"/>
                        </a:lnTo>
                        <a:lnTo>
                          <a:pt x="2" y="21"/>
                        </a:lnTo>
                        <a:lnTo>
                          <a:pt x="5" y="21"/>
                        </a:lnTo>
                        <a:lnTo>
                          <a:pt x="9" y="21"/>
                        </a:lnTo>
                        <a:lnTo>
                          <a:pt x="14" y="24"/>
                        </a:lnTo>
                        <a:lnTo>
                          <a:pt x="19" y="26"/>
                        </a:lnTo>
                        <a:lnTo>
                          <a:pt x="23" y="28"/>
                        </a:lnTo>
                        <a:lnTo>
                          <a:pt x="23" y="31"/>
                        </a:lnTo>
                        <a:lnTo>
                          <a:pt x="28" y="35"/>
                        </a:lnTo>
                        <a:lnTo>
                          <a:pt x="28" y="40"/>
                        </a:lnTo>
                        <a:lnTo>
                          <a:pt x="31" y="45"/>
                        </a:lnTo>
                        <a:lnTo>
                          <a:pt x="31" y="52"/>
                        </a:lnTo>
                        <a:lnTo>
                          <a:pt x="33"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410766" eaLnBrk="1" fontAlgn="auto" latinLnBrk="0" hangingPunct="0">
                      <a:lnSpc>
                        <a:spcPct val="100000"/>
                      </a:lnSpc>
                      <a:spcBef>
                        <a:spcPts val="0"/>
                      </a:spcBef>
                      <a:spcAft>
                        <a:spcPts val="0"/>
                      </a:spcAft>
                      <a:buClrTx/>
                      <a:buSzTx/>
                      <a:buFontTx/>
                      <a:buNone/>
                      <a:tabLst/>
                      <a:defRPr/>
                    </a:pPr>
                    <a:endParaRPr kumimoji="0" lang="zh-CN" altLang="en-US" sz="1000" b="1" i="0" u="none" strike="noStrike" kern="0" cap="none" spc="0" normalizeH="0" baseline="0" noProof="0" smtClean="0">
                      <a:ln>
                        <a:noFill/>
                      </a:ln>
                      <a:effectLst/>
                      <a:uLnTx/>
                      <a:uFillTx/>
                      <a:latin typeface="Helvetica Neue"/>
                      <a:sym typeface="Helvetica Neue"/>
                    </a:endParaRPr>
                  </a:p>
                </p:txBody>
              </p:sp>
            </p:grpSp>
            <p:sp>
              <p:nvSpPr>
                <p:cNvPr id="54" name="Freeform 380"/>
                <p:cNvSpPr/>
                <p:nvPr/>
              </p:nvSpPr>
              <p:spPr>
                <a:xfrm>
                  <a:off x="637731" y="2370622"/>
                  <a:ext cx="1672602" cy="350318"/>
                </a:xfrm>
                <a:custGeom>
                  <a:avLst/>
                  <a:gdLst/>
                  <a:ahLst/>
                  <a:cxnLst>
                    <a:cxn ang="0">
                      <a:pos x="wd2" y="hd2"/>
                    </a:cxn>
                    <a:cxn ang="5400000">
                      <a:pos x="wd2" y="hd2"/>
                    </a:cxn>
                    <a:cxn ang="10800000">
                      <a:pos x="wd2" y="hd2"/>
                    </a:cxn>
                    <a:cxn ang="16200000">
                      <a:pos x="wd2" y="hd2"/>
                    </a:cxn>
                  </a:cxnLst>
                  <a:rect l="0" t="0" r="r" b="b"/>
                  <a:pathLst>
                    <a:path w="21600" h="21600" extrusionOk="0">
                      <a:moveTo>
                        <a:pt x="21130" y="21600"/>
                      </a:moveTo>
                      <a:cubicBezTo>
                        <a:pt x="470" y="21600"/>
                        <a:pt x="470" y="21600"/>
                        <a:pt x="470" y="21600"/>
                      </a:cubicBezTo>
                      <a:cubicBezTo>
                        <a:pt x="205" y="21600"/>
                        <a:pt x="0" y="16875"/>
                        <a:pt x="0" y="10800"/>
                      </a:cubicBezTo>
                      <a:cubicBezTo>
                        <a:pt x="0" y="10800"/>
                        <a:pt x="0" y="10800"/>
                        <a:pt x="0" y="10800"/>
                      </a:cubicBezTo>
                      <a:cubicBezTo>
                        <a:pt x="0" y="4725"/>
                        <a:pt x="205" y="0"/>
                        <a:pt x="470" y="0"/>
                      </a:cubicBezTo>
                      <a:cubicBezTo>
                        <a:pt x="21130" y="0"/>
                        <a:pt x="21130" y="0"/>
                        <a:pt x="21130" y="0"/>
                      </a:cubicBezTo>
                      <a:cubicBezTo>
                        <a:pt x="21395" y="0"/>
                        <a:pt x="21600" y="4725"/>
                        <a:pt x="21600" y="10800"/>
                      </a:cubicBezTo>
                      <a:cubicBezTo>
                        <a:pt x="21600" y="10800"/>
                        <a:pt x="21600" y="10800"/>
                        <a:pt x="21600" y="10800"/>
                      </a:cubicBezTo>
                      <a:cubicBezTo>
                        <a:pt x="21600" y="16875"/>
                        <a:pt x="21395" y="21600"/>
                        <a:pt x="21130" y="21600"/>
                      </a:cubicBezTo>
                      <a:close/>
                    </a:path>
                  </a:pathLst>
                </a:custGeom>
                <a:solidFill>
                  <a:srgbClr val="0070C0">
                    <a:alpha val="58000"/>
                  </a:srgbClr>
                </a:solidFill>
                <a:ln w="12700">
                  <a:miter lim="400000"/>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r>
                    <a:rPr kumimoji="0" lang="zh-CN" altLang="en-US" sz="1200" i="0" u="none" strike="noStrike" kern="0" cap="none" spc="0" normalizeH="0" noProof="0" dirty="0">
                      <a:ln>
                        <a:noFill/>
                      </a:ln>
                      <a:effectLst/>
                      <a:uLnTx/>
                      <a:uFillTx/>
                      <a:latin typeface="Microsoft YaHei" charset="-122"/>
                      <a:ea typeface="Microsoft YaHei" charset="-122"/>
                      <a:cs typeface="Microsoft YaHei" charset="-122"/>
                      <a:sym typeface="Helvetica Neue"/>
                    </a:rPr>
                    <a:t>现在</a:t>
                  </a:r>
                  <a:r>
                    <a:rPr kumimoji="0" lang="zh-CN" altLang="en-US" sz="1200" i="0" u="none" strike="noStrike" kern="0" cap="none" spc="0" normalizeH="0" noProof="0" dirty="0" smtClean="0">
                      <a:ln>
                        <a:noFill/>
                      </a:ln>
                      <a:effectLst/>
                      <a:uLnTx/>
                      <a:uFillTx/>
                      <a:latin typeface="Microsoft YaHei" charset="-122"/>
                      <a:ea typeface="Microsoft YaHei" charset="-122"/>
                      <a:cs typeface="Microsoft YaHei" charset="-122"/>
                      <a:sym typeface="Helvetica Neue"/>
                    </a:rPr>
                    <a:t>，移动智能终端</a:t>
                  </a:r>
                  <a:r>
                    <a:rPr kumimoji="0" lang="zh-CN" altLang="en-US" sz="1200" i="0" u="none" strike="noStrike" kern="0" cap="none" spc="0" normalizeH="0" noProof="0" dirty="0">
                      <a:ln>
                        <a:noFill/>
                      </a:ln>
                      <a:effectLst/>
                      <a:uLnTx/>
                      <a:uFillTx/>
                      <a:latin typeface="Microsoft YaHei" charset="-122"/>
                      <a:ea typeface="Microsoft YaHei" charset="-122"/>
                      <a:cs typeface="Microsoft YaHei" charset="-122"/>
                      <a:sym typeface="Helvetica Neue"/>
                    </a:rPr>
                    <a:t>接入</a:t>
                  </a:r>
                  <a:endParaRPr kumimoji="0" sz="1200" i="0" u="none" strike="noStrike" kern="0" cap="none" spc="0" normalizeH="0" noProof="0" dirty="0">
                    <a:ln>
                      <a:noFill/>
                    </a:ln>
                    <a:effectLst/>
                    <a:uLnTx/>
                    <a:uFillTx/>
                    <a:latin typeface="Microsoft YaHei" charset="-122"/>
                    <a:ea typeface="Microsoft YaHei" charset="-122"/>
                    <a:cs typeface="Microsoft YaHei" charset="-122"/>
                    <a:sym typeface="Helvetica Neue"/>
                  </a:endParaRPr>
                </a:p>
              </p:txBody>
            </p:sp>
            <p:sp>
              <p:nvSpPr>
                <p:cNvPr id="55" name="Freeform 389"/>
                <p:cNvSpPr/>
                <p:nvPr/>
              </p:nvSpPr>
              <p:spPr>
                <a:xfrm>
                  <a:off x="1530779" y="1895201"/>
                  <a:ext cx="166550" cy="89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0693"/>
                      </a:lnTo>
                      <a:lnTo>
                        <a:pt x="21600" y="21600"/>
                      </a:lnTo>
                      <a:lnTo>
                        <a:pt x="0" y="21600"/>
                      </a:lnTo>
                      <a:lnTo>
                        <a:pt x="5400" y="10693"/>
                      </a:lnTo>
                      <a:lnTo>
                        <a:pt x="10800" y="0"/>
                      </a:lnTo>
                      <a:close/>
                    </a:path>
                  </a:pathLst>
                </a:custGeom>
                <a:solidFill>
                  <a:srgbClr val="01A6F1">
                    <a:alpha val="58000"/>
                  </a:srgbClr>
                </a:solidFill>
                <a:ln w="12700" cap="flat">
                  <a:noFill/>
                  <a:miter lim="4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56" name="Freeform 390"/>
                <p:cNvSpPr/>
                <p:nvPr/>
              </p:nvSpPr>
              <p:spPr>
                <a:xfrm>
                  <a:off x="1350468" y="2100551"/>
                  <a:ext cx="166550" cy="89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6200" y="11014"/>
                      </a:lnTo>
                      <a:lnTo>
                        <a:pt x="21600" y="21600"/>
                      </a:lnTo>
                      <a:lnTo>
                        <a:pt x="0" y="21600"/>
                      </a:lnTo>
                      <a:lnTo>
                        <a:pt x="5400" y="11014"/>
                      </a:lnTo>
                      <a:lnTo>
                        <a:pt x="10800" y="0"/>
                      </a:lnTo>
                      <a:close/>
                    </a:path>
                  </a:pathLst>
                </a:custGeom>
                <a:solidFill>
                  <a:srgbClr val="01A6F1">
                    <a:alpha val="63000"/>
                  </a:srgbClr>
                </a:solidFill>
                <a:ln w="12700" cap="flat">
                  <a:noFill/>
                  <a:miter lim="4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57" name="Freeform 391"/>
                <p:cNvSpPr/>
                <p:nvPr/>
              </p:nvSpPr>
              <p:spPr>
                <a:xfrm>
                  <a:off x="1350468" y="2199913"/>
                  <a:ext cx="167961" cy="1214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1906" y="2749"/>
                      </a:moveTo>
                      <a:lnTo>
                        <a:pt x="5718" y="2749"/>
                      </a:lnTo>
                      <a:lnTo>
                        <a:pt x="5718" y="9583"/>
                      </a:lnTo>
                      <a:lnTo>
                        <a:pt x="1906" y="9583"/>
                      </a:lnTo>
                      <a:lnTo>
                        <a:pt x="1906" y="2749"/>
                      </a:lnTo>
                      <a:close/>
                      <a:moveTo>
                        <a:pt x="1906" y="12017"/>
                      </a:moveTo>
                      <a:lnTo>
                        <a:pt x="5718" y="12017"/>
                      </a:lnTo>
                      <a:lnTo>
                        <a:pt x="5718" y="18615"/>
                      </a:lnTo>
                      <a:lnTo>
                        <a:pt x="1906" y="18615"/>
                      </a:lnTo>
                      <a:lnTo>
                        <a:pt x="1906" y="12017"/>
                      </a:lnTo>
                      <a:close/>
                      <a:moveTo>
                        <a:pt x="6580" y="12017"/>
                      </a:moveTo>
                      <a:lnTo>
                        <a:pt x="10392" y="12017"/>
                      </a:lnTo>
                      <a:lnTo>
                        <a:pt x="10392" y="18615"/>
                      </a:lnTo>
                      <a:lnTo>
                        <a:pt x="6580" y="18615"/>
                      </a:lnTo>
                      <a:lnTo>
                        <a:pt x="6580" y="12017"/>
                      </a:lnTo>
                      <a:close/>
                      <a:moveTo>
                        <a:pt x="11254" y="12017"/>
                      </a:moveTo>
                      <a:lnTo>
                        <a:pt x="15020" y="12017"/>
                      </a:lnTo>
                      <a:lnTo>
                        <a:pt x="15020" y="18615"/>
                      </a:lnTo>
                      <a:lnTo>
                        <a:pt x="11254" y="18615"/>
                      </a:lnTo>
                      <a:lnTo>
                        <a:pt x="11254" y="12017"/>
                      </a:lnTo>
                      <a:close/>
                      <a:moveTo>
                        <a:pt x="6580" y="2749"/>
                      </a:moveTo>
                      <a:lnTo>
                        <a:pt x="10392" y="2749"/>
                      </a:lnTo>
                      <a:lnTo>
                        <a:pt x="10392" y="9583"/>
                      </a:lnTo>
                      <a:lnTo>
                        <a:pt x="6580" y="9583"/>
                      </a:lnTo>
                      <a:lnTo>
                        <a:pt x="6580" y="2749"/>
                      </a:lnTo>
                      <a:close/>
                      <a:moveTo>
                        <a:pt x="11254" y="2749"/>
                      </a:moveTo>
                      <a:lnTo>
                        <a:pt x="15020" y="2749"/>
                      </a:lnTo>
                      <a:lnTo>
                        <a:pt x="15020" y="9583"/>
                      </a:lnTo>
                      <a:lnTo>
                        <a:pt x="11254" y="9583"/>
                      </a:lnTo>
                      <a:lnTo>
                        <a:pt x="11254" y="2749"/>
                      </a:lnTo>
                      <a:close/>
                      <a:moveTo>
                        <a:pt x="15746" y="2749"/>
                      </a:moveTo>
                      <a:lnTo>
                        <a:pt x="19694" y="2749"/>
                      </a:lnTo>
                      <a:lnTo>
                        <a:pt x="19694" y="9583"/>
                      </a:lnTo>
                      <a:lnTo>
                        <a:pt x="15746" y="9583"/>
                      </a:lnTo>
                      <a:lnTo>
                        <a:pt x="15746" y="2749"/>
                      </a:lnTo>
                      <a:close/>
                      <a:moveTo>
                        <a:pt x="15746" y="12017"/>
                      </a:moveTo>
                      <a:lnTo>
                        <a:pt x="19694" y="12017"/>
                      </a:lnTo>
                      <a:lnTo>
                        <a:pt x="19694" y="18615"/>
                      </a:lnTo>
                      <a:lnTo>
                        <a:pt x="15746" y="18615"/>
                      </a:lnTo>
                      <a:lnTo>
                        <a:pt x="15746" y="12017"/>
                      </a:lnTo>
                      <a:close/>
                    </a:path>
                  </a:pathLst>
                </a:custGeom>
                <a:solidFill>
                  <a:srgbClr val="01A6F1">
                    <a:alpha val="62000"/>
                  </a:srgbClr>
                </a:solidFill>
                <a:ln w="12700" cap="flat">
                  <a:noFill/>
                  <a:miter lim="4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58" name="Freeform 392"/>
                <p:cNvSpPr/>
                <p:nvPr/>
              </p:nvSpPr>
              <p:spPr>
                <a:xfrm>
                  <a:off x="1530779" y="1993239"/>
                  <a:ext cx="167961" cy="328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1861" y="1192"/>
                      </a:moveTo>
                      <a:lnTo>
                        <a:pt x="5672" y="1192"/>
                      </a:lnTo>
                      <a:lnTo>
                        <a:pt x="5672" y="3634"/>
                      </a:lnTo>
                      <a:lnTo>
                        <a:pt x="1861" y="3634"/>
                      </a:lnTo>
                      <a:lnTo>
                        <a:pt x="1861" y="1192"/>
                      </a:lnTo>
                      <a:close/>
                      <a:moveTo>
                        <a:pt x="1861" y="18053"/>
                      </a:moveTo>
                      <a:lnTo>
                        <a:pt x="5672" y="18053"/>
                      </a:lnTo>
                      <a:lnTo>
                        <a:pt x="5672" y="20495"/>
                      </a:lnTo>
                      <a:lnTo>
                        <a:pt x="1861" y="20495"/>
                      </a:lnTo>
                      <a:lnTo>
                        <a:pt x="1861" y="18053"/>
                      </a:lnTo>
                      <a:close/>
                      <a:moveTo>
                        <a:pt x="6534" y="18053"/>
                      </a:moveTo>
                      <a:lnTo>
                        <a:pt x="10346" y="18053"/>
                      </a:lnTo>
                      <a:lnTo>
                        <a:pt x="10346" y="20495"/>
                      </a:lnTo>
                      <a:lnTo>
                        <a:pt x="6534" y="20495"/>
                      </a:lnTo>
                      <a:lnTo>
                        <a:pt x="6534" y="18053"/>
                      </a:lnTo>
                      <a:close/>
                      <a:moveTo>
                        <a:pt x="11027" y="18053"/>
                      </a:moveTo>
                      <a:lnTo>
                        <a:pt x="15020" y="18053"/>
                      </a:lnTo>
                      <a:lnTo>
                        <a:pt x="15020" y="20495"/>
                      </a:lnTo>
                      <a:lnTo>
                        <a:pt x="11027" y="20495"/>
                      </a:lnTo>
                      <a:lnTo>
                        <a:pt x="11027" y="18053"/>
                      </a:lnTo>
                      <a:close/>
                      <a:moveTo>
                        <a:pt x="15701" y="18053"/>
                      </a:moveTo>
                      <a:lnTo>
                        <a:pt x="19694" y="18053"/>
                      </a:lnTo>
                      <a:lnTo>
                        <a:pt x="19694" y="20495"/>
                      </a:lnTo>
                      <a:lnTo>
                        <a:pt x="15701" y="20495"/>
                      </a:lnTo>
                      <a:lnTo>
                        <a:pt x="15701" y="18053"/>
                      </a:lnTo>
                      <a:close/>
                      <a:moveTo>
                        <a:pt x="1861" y="14710"/>
                      </a:moveTo>
                      <a:lnTo>
                        <a:pt x="5672" y="14710"/>
                      </a:lnTo>
                      <a:lnTo>
                        <a:pt x="5672" y="17152"/>
                      </a:lnTo>
                      <a:lnTo>
                        <a:pt x="1861" y="17152"/>
                      </a:lnTo>
                      <a:lnTo>
                        <a:pt x="1861" y="14710"/>
                      </a:lnTo>
                      <a:close/>
                      <a:moveTo>
                        <a:pt x="6534" y="14710"/>
                      </a:moveTo>
                      <a:lnTo>
                        <a:pt x="10346" y="14710"/>
                      </a:lnTo>
                      <a:lnTo>
                        <a:pt x="10346" y="17152"/>
                      </a:lnTo>
                      <a:lnTo>
                        <a:pt x="6534" y="17152"/>
                      </a:lnTo>
                      <a:lnTo>
                        <a:pt x="6534" y="14710"/>
                      </a:lnTo>
                      <a:close/>
                      <a:moveTo>
                        <a:pt x="11027" y="14710"/>
                      </a:moveTo>
                      <a:lnTo>
                        <a:pt x="15020" y="14710"/>
                      </a:lnTo>
                      <a:lnTo>
                        <a:pt x="15020" y="17152"/>
                      </a:lnTo>
                      <a:lnTo>
                        <a:pt x="11027" y="17152"/>
                      </a:lnTo>
                      <a:lnTo>
                        <a:pt x="11027" y="14710"/>
                      </a:lnTo>
                      <a:close/>
                      <a:moveTo>
                        <a:pt x="15701" y="14710"/>
                      </a:moveTo>
                      <a:lnTo>
                        <a:pt x="19694" y="14710"/>
                      </a:lnTo>
                      <a:lnTo>
                        <a:pt x="19694" y="17152"/>
                      </a:lnTo>
                      <a:lnTo>
                        <a:pt x="15701" y="17152"/>
                      </a:lnTo>
                      <a:lnTo>
                        <a:pt x="15701" y="14710"/>
                      </a:lnTo>
                      <a:close/>
                      <a:moveTo>
                        <a:pt x="1861" y="11280"/>
                      </a:moveTo>
                      <a:lnTo>
                        <a:pt x="5672" y="11280"/>
                      </a:lnTo>
                      <a:lnTo>
                        <a:pt x="5672" y="13722"/>
                      </a:lnTo>
                      <a:lnTo>
                        <a:pt x="1861" y="13722"/>
                      </a:lnTo>
                      <a:lnTo>
                        <a:pt x="1861" y="11280"/>
                      </a:lnTo>
                      <a:close/>
                      <a:moveTo>
                        <a:pt x="6534" y="11280"/>
                      </a:moveTo>
                      <a:lnTo>
                        <a:pt x="10346" y="11280"/>
                      </a:lnTo>
                      <a:lnTo>
                        <a:pt x="10346" y="13722"/>
                      </a:lnTo>
                      <a:lnTo>
                        <a:pt x="6534" y="13722"/>
                      </a:lnTo>
                      <a:lnTo>
                        <a:pt x="6534" y="11280"/>
                      </a:lnTo>
                      <a:close/>
                      <a:moveTo>
                        <a:pt x="11027" y="11280"/>
                      </a:moveTo>
                      <a:lnTo>
                        <a:pt x="15020" y="11280"/>
                      </a:lnTo>
                      <a:lnTo>
                        <a:pt x="15020" y="13722"/>
                      </a:lnTo>
                      <a:lnTo>
                        <a:pt x="11027" y="13722"/>
                      </a:lnTo>
                      <a:lnTo>
                        <a:pt x="11027" y="11280"/>
                      </a:lnTo>
                      <a:close/>
                      <a:moveTo>
                        <a:pt x="15701" y="11280"/>
                      </a:moveTo>
                      <a:lnTo>
                        <a:pt x="19694" y="11280"/>
                      </a:lnTo>
                      <a:lnTo>
                        <a:pt x="19694" y="13722"/>
                      </a:lnTo>
                      <a:lnTo>
                        <a:pt x="15701" y="13722"/>
                      </a:lnTo>
                      <a:lnTo>
                        <a:pt x="15701" y="11280"/>
                      </a:lnTo>
                      <a:close/>
                      <a:moveTo>
                        <a:pt x="1861" y="7966"/>
                      </a:moveTo>
                      <a:lnTo>
                        <a:pt x="5672" y="7966"/>
                      </a:lnTo>
                      <a:lnTo>
                        <a:pt x="5672" y="10408"/>
                      </a:lnTo>
                      <a:lnTo>
                        <a:pt x="1861" y="10408"/>
                      </a:lnTo>
                      <a:lnTo>
                        <a:pt x="1861" y="7966"/>
                      </a:lnTo>
                      <a:close/>
                      <a:moveTo>
                        <a:pt x="6534" y="7966"/>
                      </a:moveTo>
                      <a:lnTo>
                        <a:pt x="10346" y="7966"/>
                      </a:lnTo>
                      <a:lnTo>
                        <a:pt x="10346" y="10408"/>
                      </a:lnTo>
                      <a:lnTo>
                        <a:pt x="6534" y="10408"/>
                      </a:lnTo>
                      <a:lnTo>
                        <a:pt x="6534" y="7966"/>
                      </a:lnTo>
                      <a:close/>
                      <a:moveTo>
                        <a:pt x="11027" y="7966"/>
                      </a:moveTo>
                      <a:lnTo>
                        <a:pt x="15020" y="7966"/>
                      </a:lnTo>
                      <a:lnTo>
                        <a:pt x="15020" y="10408"/>
                      </a:lnTo>
                      <a:lnTo>
                        <a:pt x="11027" y="10408"/>
                      </a:lnTo>
                      <a:lnTo>
                        <a:pt x="11027" y="7966"/>
                      </a:lnTo>
                      <a:close/>
                      <a:moveTo>
                        <a:pt x="15701" y="7966"/>
                      </a:moveTo>
                      <a:lnTo>
                        <a:pt x="19694" y="7966"/>
                      </a:lnTo>
                      <a:lnTo>
                        <a:pt x="19694" y="10408"/>
                      </a:lnTo>
                      <a:lnTo>
                        <a:pt x="15701" y="10408"/>
                      </a:lnTo>
                      <a:lnTo>
                        <a:pt x="15701" y="7966"/>
                      </a:lnTo>
                      <a:close/>
                      <a:moveTo>
                        <a:pt x="1861" y="4535"/>
                      </a:moveTo>
                      <a:lnTo>
                        <a:pt x="5672" y="4535"/>
                      </a:lnTo>
                      <a:lnTo>
                        <a:pt x="5672" y="7064"/>
                      </a:lnTo>
                      <a:lnTo>
                        <a:pt x="1861" y="7064"/>
                      </a:lnTo>
                      <a:lnTo>
                        <a:pt x="1861" y="4535"/>
                      </a:lnTo>
                      <a:close/>
                      <a:moveTo>
                        <a:pt x="6534" y="4535"/>
                      </a:moveTo>
                      <a:lnTo>
                        <a:pt x="10346" y="4535"/>
                      </a:lnTo>
                      <a:lnTo>
                        <a:pt x="10346" y="7064"/>
                      </a:lnTo>
                      <a:lnTo>
                        <a:pt x="6534" y="7064"/>
                      </a:lnTo>
                      <a:lnTo>
                        <a:pt x="6534" y="4535"/>
                      </a:lnTo>
                      <a:close/>
                      <a:moveTo>
                        <a:pt x="11027" y="4535"/>
                      </a:moveTo>
                      <a:lnTo>
                        <a:pt x="15020" y="4535"/>
                      </a:lnTo>
                      <a:lnTo>
                        <a:pt x="15020" y="7064"/>
                      </a:lnTo>
                      <a:lnTo>
                        <a:pt x="11027" y="7064"/>
                      </a:lnTo>
                      <a:lnTo>
                        <a:pt x="11027" y="4535"/>
                      </a:lnTo>
                      <a:close/>
                      <a:moveTo>
                        <a:pt x="6534" y="1192"/>
                      </a:moveTo>
                      <a:lnTo>
                        <a:pt x="10346" y="1192"/>
                      </a:lnTo>
                      <a:lnTo>
                        <a:pt x="10346" y="3634"/>
                      </a:lnTo>
                      <a:lnTo>
                        <a:pt x="6534" y="3634"/>
                      </a:lnTo>
                      <a:lnTo>
                        <a:pt x="6534" y="1192"/>
                      </a:lnTo>
                      <a:close/>
                      <a:moveTo>
                        <a:pt x="11027" y="1192"/>
                      </a:moveTo>
                      <a:lnTo>
                        <a:pt x="15020" y="1192"/>
                      </a:lnTo>
                      <a:lnTo>
                        <a:pt x="15020" y="3634"/>
                      </a:lnTo>
                      <a:lnTo>
                        <a:pt x="11027" y="3634"/>
                      </a:lnTo>
                      <a:lnTo>
                        <a:pt x="11027" y="1192"/>
                      </a:lnTo>
                      <a:close/>
                      <a:moveTo>
                        <a:pt x="15701" y="1192"/>
                      </a:moveTo>
                      <a:lnTo>
                        <a:pt x="19694" y="1192"/>
                      </a:lnTo>
                      <a:lnTo>
                        <a:pt x="19694" y="3634"/>
                      </a:lnTo>
                      <a:lnTo>
                        <a:pt x="15701" y="3634"/>
                      </a:lnTo>
                      <a:lnTo>
                        <a:pt x="15701" y="1192"/>
                      </a:lnTo>
                      <a:close/>
                      <a:moveTo>
                        <a:pt x="15701" y="4535"/>
                      </a:moveTo>
                      <a:lnTo>
                        <a:pt x="19694" y="4535"/>
                      </a:lnTo>
                      <a:lnTo>
                        <a:pt x="19694" y="7064"/>
                      </a:lnTo>
                      <a:lnTo>
                        <a:pt x="15701" y="7064"/>
                      </a:lnTo>
                      <a:lnTo>
                        <a:pt x="15701" y="4535"/>
                      </a:lnTo>
                      <a:close/>
                    </a:path>
                  </a:pathLst>
                </a:custGeom>
                <a:solidFill>
                  <a:srgbClr val="01A6F1">
                    <a:alpha val="59000"/>
                  </a:srgbClr>
                </a:solidFill>
                <a:ln w="12700" cap="flat">
                  <a:noFill/>
                  <a:miter lim="400000"/>
                </a:ln>
                <a:effectLst/>
              </p:spPr>
              <p:txBody>
                <a:bodyPr wrap="square" lIns="31931" tIns="31931" rIns="31931" bIns="31931" numCol="1" anchor="ctr">
                  <a:noAutofit/>
                </a:bodyP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59" name="Freeform 424"/>
                <p:cNvSpPr/>
                <p:nvPr/>
              </p:nvSpPr>
              <p:spPr>
                <a:xfrm>
                  <a:off x="681653" y="1912226"/>
                  <a:ext cx="388516" cy="6580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01A6F1">
                    <a:alpha val="57000"/>
                  </a:srgbClr>
                </a:solidFill>
                <a:ln w="12700">
                  <a:miter lim="400000"/>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sp>
              <p:nvSpPr>
                <p:cNvPr id="60" name="Freeform 427"/>
                <p:cNvSpPr/>
                <p:nvPr/>
              </p:nvSpPr>
              <p:spPr>
                <a:xfrm>
                  <a:off x="681653" y="1989958"/>
                  <a:ext cx="630073" cy="326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379"/>
                      </a:lnTo>
                      <a:lnTo>
                        <a:pt x="13716" y="8379"/>
                      </a:lnTo>
                      <a:lnTo>
                        <a:pt x="13716" y="0"/>
                      </a:lnTo>
                      <a:lnTo>
                        <a:pt x="0" y="0"/>
                      </a:lnTo>
                      <a:close/>
                    </a:path>
                  </a:pathLst>
                </a:custGeom>
                <a:ln w="12700">
                  <a:solidFill>
                    <a:srgbClr val="0F89D0"/>
                  </a:solidFill>
                  <a:miter/>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pic>
              <p:nvPicPr>
                <p:cNvPr id="61" name="Picture 4" descr="âgaming png iconâçå¾çæç´¢ç»æ"/>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099027" y="2163111"/>
                  <a:ext cx="177160" cy="1152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âAR png iconâçå¾çæç´¢ç»æ"/>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17486" y="2141672"/>
                  <a:ext cx="141890" cy="158081"/>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424"/>
                <p:cNvSpPr/>
                <p:nvPr/>
              </p:nvSpPr>
              <p:spPr>
                <a:xfrm>
                  <a:off x="1090017" y="2017627"/>
                  <a:ext cx="221709" cy="8537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90" y="0"/>
                      </a:lnTo>
                      <a:lnTo>
                        <a:pt x="21600" y="21600"/>
                      </a:lnTo>
                      <a:close/>
                    </a:path>
                  </a:pathLst>
                </a:custGeom>
                <a:solidFill>
                  <a:srgbClr val="01A6F1">
                    <a:alpha val="56000"/>
                  </a:srgbClr>
                </a:solidFill>
                <a:ln w="12700">
                  <a:miter lim="400000"/>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pic>
              <p:nvPicPr>
                <p:cNvPr id="64" name="Picture 4" descr="ç¸å³å¾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0298" y="1501505"/>
                  <a:ext cx="153732" cy="15350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413"/>
                <p:cNvSpPr/>
                <p:nvPr/>
              </p:nvSpPr>
              <p:spPr>
                <a:xfrm>
                  <a:off x="1778206" y="1647824"/>
                  <a:ext cx="57223" cy="722797"/>
                </a:xfrm>
                <a:prstGeom prst="rect">
                  <a:avLst/>
                </a:prstGeom>
                <a:solidFill>
                  <a:srgbClr val="01A6F1">
                    <a:alpha val="45000"/>
                  </a:srgbClr>
                </a:solidFill>
                <a:ln w="12700">
                  <a:miter lim="400000"/>
                </a:ln>
              </p:spPr>
              <p:txBody>
                <a:bodyPr lIns="31931" tIns="31931" rIns="31931" bIns="31931" anchor="ctr"/>
                <a:lstStyle/>
                <a:p>
                  <a:pPr marL="0" marR="0" lvl="0" indent="0" algn="ctr" defTabSz="410766" eaLnBrk="1" fontAlgn="auto" latinLnBrk="0" hangingPunct="0">
                    <a:lnSpc>
                      <a:spcPct val="100000"/>
                    </a:lnSpc>
                    <a:spcBef>
                      <a:spcPts val="0"/>
                    </a:spcBef>
                    <a:spcAft>
                      <a:spcPts val="0"/>
                    </a:spcAft>
                    <a:buClrTx/>
                    <a:buSzTx/>
                    <a:buFontTx/>
                    <a:buNone/>
                    <a:tabLst/>
                    <a:defRPr sz="6000">
                      <a:solidFill>
                        <a:srgbClr val="FFFFFF"/>
                      </a:solidFill>
                    </a:defRPr>
                  </a:pPr>
                  <a:endParaRPr kumimoji="0" sz="4800" b="1" i="0" u="none" strike="noStrike" kern="0" cap="none" spc="0" normalizeH="0" baseline="0" noProof="0" dirty="0">
                    <a:ln>
                      <a:noFill/>
                    </a:ln>
                    <a:effectLst/>
                    <a:uLnTx/>
                    <a:uFillTx/>
                    <a:latin typeface="Microsoft YaHei" charset="-122"/>
                    <a:ea typeface="Microsoft YaHei" charset="-122"/>
                    <a:cs typeface="Microsoft YaHei" charset="-122"/>
                    <a:sym typeface="Helvetica Neue"/>
                  </a:endParaRPr>
                </a:p>
              </p:txBody>
            </p:sp>
            <p:grpSp>
              <p:nvGrpSpPr>
                <p:cNvPr id="66" name="组合 383"/>
                <p:cNvGrpSpPr/>
                <p:nvPr/>
              </p:nvGrpSpPr>
              <p:grpSpPr>
                <a:xfrm>
                  <a:off x="1960006" y="1891843"/>
                  <a:ext cx="267913" cy="474425"/>
                  <a:chOff x="4615316" y="2820534"/>
                  <a:chExt cx="2787650" cy="4546600"/>
                </a:xfrm>
                <a:solidFill>
                  <a:srgbClr val="0070C0"/>
                </a:solidFill>
              </p:grpSpPr>
              <p:sp>
                <p:nvSpPr>
                  <p:cNvPr id="67" name="Freeform 110"/>
                  <p:cNvSpPr>
                    <a:spLocks/>
                  </p:cNvSpPr>
                  <p:nvPr/>
                </p:nvSpPr>
                <p:spPr bwMode="auto">
                  <a:xfrm>
                    <a:off x="6463166" y="3512684"/>
                    <a:ext cx="333375" cy="431800"/>
                  </a:xfrm>
                  <a:custGeom>
                    <a:avLst/>
                    <a:gdLst/>
                    <a:ahLst/>
                    <a:cxnLst>
                      <a:cxn ang="0">
                        <a:pos x="1152" y="84"/>
                      </a:cxn>
                      <a:cxn ang="0">
                        <a:pos x="1188" y="119"/>
                      </a:cxn>
                      <a:cxn ang="0">
                        <a:pos x="1224" y="156"/>
                      </a:cxn>
                      <a:cxn ang="0">
                        <a:pos x="1248" y="193"/>
                      </a:cxn>
                      <a:cxn ang="0">
                        <a:pos x="1260" y="240"/>
                      </a:cxn>
                      <a:cxn ang="0">
                        <a:pos x="1260" y="288"/>
                      </a:cxn>
                      <a:cxn ang="0">
                        <a:pos x="1260" y="336"/>
                      </a:cxn>
                      <a:cxn ang="0">
                        <a:pos x="1248" y="384"/>
                      </a:cxn>
                      <a:cxn ang="0">
                        <a:pos x="1224" y="420"/>
                      </a:cxn>
                      <a:cxn ang="0">
                        <a:pos x="516" y="1524"/>
                      </a:cxn>
                      <a:cxn ang="0">
                        <a:pos x="480" y="1560"/>
                      </a:cxn>
                      <a:cxn ang="0">
                        <a:pos x="444" y="1596"/>
                      </a:cxn>
                      <a:cxn ang="0">
                        <a:pos x="408" y="1620"/>
                      </a:cxn>
                      <a:cxn ang="0">
                        <a:pos x="360" y="1632"/>
                      </a:cxn>
                      <a:cxn ang="0">
                        <a:pos x="312" y="1632"/>
                      </a:cxn>
                      <a:cxn ang="0">
                        <a:pos x="264" y="1632"/>
                      </a:cxn>
                      <a:cxn ang="0">
                        <a:pos x="216" y="1620"/>
                      </a:cxn>
                      <a:cxn ang="0">
                        <a:pos x="180" y="1596"/>
                      </a:cxn>
                      <a:cxn ang="0">
                        <a:pos x="108" y="1548"/>
                      </a:cxn>
                      <a:cxn ang="0">
                        <a:pos x="72" y="1524"/>
                      </a:cxn>
                      <a:cxn ang="0">
                        <a:pos x="36" y="1488"/>
                      </a:cxn>
                      <a:cxn ang="0">
                        <a:pos x="24" y="1440"/>
                      </a:cxn>
                      <a:cxn ang="0">
                        <a:pos x="0" y="1392"/>
                      </a:cxn>
                      <a:cxn ang="0">
                        <a:pos x="0" y="1356"/>
                      </a:cxn>
                      <a:cxn ang="0">
                        <a:pos x="0" y="1308"/>
                      </a:cxn>
                      <a:cxn ang="0">
                        <a:pos x="12" y="1260"/>
                      </a:cxn>
                      <a:cxn ang="0">
                        <a:pos x="36" y="1212"/>
                      </a:cxn>
                      <a:cxn ang="0">
                        <a:pos x="756" y="119"/>
                      </a:cxn>
                      <a:cxn ang="0">
                        <a:pos x="780" y="72"/>
                      </a:cxn>
                      <a:cxn ang="0">
                        <a:pos x="817" y="48"/>
                      </a:cxn>
                      <a:cxn ang="0">
                        <a:pos x="864" y="24"/>
                      </a:cxn>
                      <a:cxn ang="0">
                        <a:pos x="900" y="12"/>
                      </a:cxn>
                      <a:cxn ang="0">
                        <a:pos x="948" y="0"/>
                      </a:cxn>
                      <a:cxn ang="0">
                        <a:pos x="996" y="12"/>
                      </a:cxn>
                      <a:cxn ang="0">
                        <a:pos x="1044" y="24"/>
                      </a:cxn>
                      <a:cxn ang="0">
                        <a:pos x="1093" y="48"/>
                      </a:cxn>
                      <a:cxn ang="0">
                        <a:pos x="1152" y="84"/>
                      </a:cxn>
                    </a:cxnLst>
                    <a:rect l="0" t="0" r="r" b="b"/>
                    <a:pathLst>
                      <a:path w="1260" h="1632">
                        <a:moveTo>
                          <a:pt x="1152" y="84"/>
                        </a:moveTo>
                        <a:lnTo>
                          <a:pt x="1188" y="119"/>
                        </a:lnTo>
                        <a:lnTo>
                          <a:pt x="1224" y="156"/>
                        </a:lnTo>
                        <a:lnTo>
                          <a:pt x="1248" y="193"/>
                        </a:lnTo>
                        <a:lnTo>
                          <a:pt x="1260" y="240"/>
                        </a:lnTo>
                        <a:lnTo>
                          <a:pt x="1260" y="288"/>
                        </a:lnTo>
                        <a:lnTo>
                          <a:pt x="1260" y="336"/>
                        </a:lnTo>
                        <a:lnTo>
                          <a:pt x="1248" y="384"/>
                        </a:lnTo>
                        <a:lnTo>
                          <a:pt x="1224" y="420"/>
                        </a:lnTo>
                        <a:lnTo>
                          <a:pt x="516" y="1524"/>
                        </a:lnTo>
                        <a:lnTo>
                          <a:pt x="480" y="1560"/>
                        </a:lnTo>
                        <a:lnTo>
                          <a:pt x="444" y="1596"/>
                        </a:lnTo>
                        <a:lnTo>
                          <a:pt x="408" y="1620"/>
                        </a:lnTo>
                        <a:lnTo>
                          <a:pt x="360" y="1632"/>
                        </a:lnTo>
                        <a:lnTo>
                          <a:pt x="312" y="1632"/>
                        </a:lnTo>
                        <a:lnTo>
                          <a:pt x="264" y="1632"/>
                        </a:lnTo>
                        <a:lnTo>
                          <a:pt x="216" y="1620"/>
                        </a:lnTo>
                        <a:lnTo>
                          <a:pt x="180" y="1596"/>
                        </a:lnTo>
                        <a:lnTo>
                          <a:pt x="108" y="1548"/>
                        </a:lnTo>
                        <a:lnTo>
                          <a:pt x="72" y="1524"/>
                        </a:lnTo>
                        <a:lnTo>
                          <a:pt x="36" y="1488"/>
                        </a:lnTo>
                        <a:lnTo>
                          <a:pt x="24" y="1440"/>
                        </a:lnTo>
                        <a:lnTo>
                          <a:pt x="0" y="1392"/>
                        </a:lnTo>
                        <a:lnTo>
                          <a:pt x="0" y="1356"/>
                        </a:lnTo>
                        <a:lnTo>
                          <a:pt x="0" y="1308"/>
                        </a:lnTo>
                        <a:lnTo>
                          <a:pt x="12" y="1260"/>
                        </a:lnTo>
                        <a:lnTo>
                          <a:pt x="36" y="1212"/>
                        </a:lnTo>
                        <a:lnTo>
                          <a:pt x="756" y="119"/>
                        </a:lnTo>
                        <a:lnTo>
                          <a:pt x="780" y="72"/>
                        </a:lnTo>
                        <a:lnTo>
                          <a:pt x="817" y="48"/>
                        </a:lnTo>
                        <a:lnTo>
                          <a:pt x="864" y="24"/>
                        </a:lnTo>
                        <a:lnTo>
                          <a:pt x="900" y="12"/>
                        </a:lnTo>
                        <a:lnTo>
                          <a:pt x="948" y="0"/>
                        </a:lnTo>
                        <a:lnTo>
                          <a:pt x="996" y="12"/>
                        </a:lnTo>
                        <a:lnTo>
                          <a:pt x="1044" y="24"/>
                        </a:lnTo>
                        <a:lnTo>
                          <a:pt x="1093" y="48"/>
                        </a:lnTo>
                        <a:lnTo>
                          <a:pt x="1152" y="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sp>
                <p:nvSpPr>
                  <p:cNvPr id="68" name="Freeform 111"/>
                  <p:cNvSpPr>
                    <a:spLocks/>
                  </p:cNvSpPr>
                  <p:nvPr/>
                </p:nvSpPr>
                <p:spPr bwMode="auto">
                  <a:xfrm>
                    <a:off x="5650366" y="3376159"/>
                    <a:ext cx="720725" cy="720725"/>
                  </a:xfrm>
                  <a:custGeom>
                    <a:avLst/>
                    <a:gdLst/>
                    <a:ahLst/>
                    <a:cxnLst>
                      <a:cxn ang="0">
                        <a:pos x="1500" y="11"/>
                      </a:cxn>
                      <a:cxn ang="0">
                        <a:pos x="1776" y="60"/>
                      </a:cxn>
                      <a:cxn ang="0">
                        <a:pos x="2017" y="168"/>
                      </a:cxn>
                      <a:cxn ang="0">
                        <a:pos x="2232" y="312"/>
                      </a:cxn>
                      <a:cxn ang="0">
                        <a:pos x="2412" y="504"/>
                      </a:cxn>
                      <a:cxn ang="0">
                        <a:pos x="2567" y="720"/>
                      </a:cxn>
                      <a:cxn ang="0">
                        <a:pos x="2664" y="960"/>
                      </a:cxn>
                      <a:cxn ang="0">
                        <a:pos x="2724" y="1224"/>
                      </a:cxn>
                      <a:cxn ang="0">
                        <a:pos x="2724" y="1500"/>
                      </a:cxn>
                      <a:cxn ang="0">
                        <a:pos x="2664" y="1776"/>
                      </a:cxn>
                      <a:cxn ang="0">
                        <a:pos x="2567" y="2016"/>
                      </a:cxn>
                      <a:cxn ang="0">
                        <a:pos x="2412" y="2233"/>
                      </a:cxn>
                      <a:cxn ang="0">
                        <a:pos x="2232" y="2412"/>
                      </a:cxn>
                      <a:cxn ang="0">
                        <a:pos x="2017" y="2568"/>
                      </a:cxn>
                      <a:cxn ang="0">
                        <a:pos x="1776" y="2664"/>
                      </a:cxn>
                      <a:cxn ang="0">
                        <a:pos x="1500" y="2724"/>
                      </a:cxn>
                      <a:cxn ang="0">
                        <a:pos x="1224" y="2724"/>
                      </a:cxn>
                      <a:cxn ang="0">
                        <a:pos x="960" y="2664"/>
                      </a:cxn>
                      <a:cxn ang="0">
                        <a:pos x="720" y="2568"/>
                      </a:cxn>
                      <a:cxn ang="0">
                        <a:pos x="504" y="2412"/>
                      </a:cxn>
                      <a:cxn ang="0">
                        <a:pos x="312" y="2233"/>
                      </a:cxn>
                      <a:cxn ang="0">
                        <a:pos x="168" y="2016"/>
                      </a:cxn>
                      <a:cxn ang="0">
                        <a:pos x="60" y="1776"/>
                      </a:cxn>
                      <a:cxn ang="0">
                        <a:pos x="12" y="1500"/>
                      </a:cxn>
                      <a:cxn ang="0">
                        <a:pos x="12" y="1224"/>
                      </a:cxn>
                      <a:cxn ang="0">
                        <a:pos x="60" y="960"/>
                      </a:cxn>
                      <a:cxn ang="0">
                        <a:pos x="168" y="720"/>
                      </a:cxn>
                      <a:cxn ang="0">
                        <a:pos x="312" y="504"/>
                      </a:cxn>
                      <a:cxn ang="0">
                        <a:pos x="504" y="312"/>
                      </a:cxn>
                      <a:cxn ang="0">
                        <a:pos x="720" y="168"/>
                      </a:cxn>
                      <a:cxn ang="0">
                        <a:pos x="960" y="60"/>
                      </a:cxn>
                      <a:cxn ang="0">
                        <a:pos x="1224" y="11"/>
                      </a:cxn>
                    </a:cxnLst>
                    <a:rect l="0" t="0" r="r" b="b"/>
                    <a:pathLst>
                      <a:path w="2724" h="2724">
                        <a:moveTo>
                          <a:pt x="1368" y="0"/>
                        </a:moveTo>
                        <a:lnTo>
                          <a:pt x="1500" y="11"/>
                        </a:lnTo>
                        <a:lnTo>
                          <a:pt x="1644" y="36"/>
                        </a:lnTo>
                        <a:lnTo>
                          <a:pt x="1776" y="60"/>
                        </a:lnTo>
                        <a:lnTo>
                          <a:pt x="1896" y="108"/>
                        </a:lnTo>
                        <a:lnTo>
                          <a:pt x="2017" y="168"/>
                        </a:lnTo>
                        <a:lnTo>
                          <a:pt x="2124" y="240"/>
                        </a:lnTo>
                        <a:lnTo>
                          <a:pt x="2232" y="312"/>
                        </a:lnTo>
                        <a:lnTo>
                          <a:pt x="2328" y="408"/>
                        </a:lnTo>
                        <a:lnTo>
                          <a:pt x="2412" y="504"/>
                        </a:lnTo>
                        <a:lnTo>
                          <a:pt x="2496" y="600"/>
                        </a:lnTo>
                        <a:lnTo>
                          <a:pt x="2567" y="720"/>
                        </a:lnTo>
                        <a:lnTo>
                          <a:pt x="2616" y="840"/>
                        </a:lnTo>
                        <a:lnTo>
                          <a:pt x="2664" y="960"/>
                        </a:lnTo>
                        <a:lnTo>
                          <a:pt x="2700" y="1092"/>
                        </a:lnTo>
                        <a:lnTo>
                          <a:pt x="2724" y="1224"/>
                        </a:lnTo>
                        <a:lnTo>
                          <a:pt x="2724" y="1368"/>
                        </a:lnTo>
                        <a:lnTo>
                          <a:pt x="2724" y="1500"/>
                        </a:lnTo>
                        <a:lnTo>
                          <a:pt x="2700" y="1644"/>
                        </a:lnTo>
                        <a:lnTo>
                          <a:pt x="2664" y="1776"/>
                        </a:lnTo>
                        <a:lnTo>
                          <a:pt x="2616" y="1896"/>
                        </a:lnTo>
                        <a:lnTo>
                          <a:pt x="2567" y="2016"/>
                        </a:lnTo>
                        <a:lnTo>
                          <a:pt x="2496" y="2124"/>
                        </a:lnTo>
                        <a:lnTo>
                          <a:pt x="2412" y="2233"/>
                        </a:lnTo>
                        <a:lnTo>
                          <a:pt x="2328" y="2328"/>
                        </a:lnTo>
                        <a:lnTo>
                          <a:pt x="2232" y="2412"/>
                        </a:lnTo>
                        <a:lnTo>
                          <a:pt x="2124" y="2496"/>
                        </a:lnTo>
                        <a:lnTo>
                          <a:pt x="2017" y="2568"/>
                        </a:lnTo>
                        <a:lnTo>
                          <a:pt x="1896" y="2616"/>
                        </a:lnTo>
                        <a:lnTo>
                          <a:pt x="1776" y="2664"/>
                        </a:lnTo>
                        <a:lnTo>
                          <a:pt x="1644" y="2700"/>
                        </a:lnTo>
                        <a:lnTo>
                          <a:pt x="1500" y="2724"/>
                        </a:lnTo>
                        <a:lnTo>
                          <a:pt x="1368" y="2724"/>
                        </a:lnTo>
                        <a:lnTo>
                          <a:pt x="1224" y="2724"/>
                        </a:lnTo>
                        <a:lnTo>
                          <a:pt x="1092" y="2700"/>
                        </a:lnTo>
                        <a:lnTo>
                          <a:pt x="960" y="2664"/>
                        </a:lnTo>
                        <a:lnTo>
                          <a:pt x="840" y="2616"/>
                        </a:lnTo>
                        <a:lnTo>
                          <a:pt x="720" y="2568"/>
                        </a:lnTo>
                        <a:lnTo>
                          <a:pt x="600" y="2496"/>
                        </a:lnTo>
                        <a:lnTo>
                          <a:pt x="504" y="2412"/>
                        </a:lnTo>
                        <a:lnTo>
                          <a:pt x="408" y="2328"/>
                        </a:lnTo>
                        <a:lnTo>
                          <a:pt x="312" y="2233"/>
                        </a:lnTo>
                        <a:lnTo>
                          <a:pt x="240" y="2124"/>
                        </a:lnTo>
                        <a:lnTo>
                          <a:pt x="168" y="2016"/>
                        </a:lnTo>
                        <a:lnTo>
                          <a:pt x="108" y="1896"/>
                        </a:lnTo>
                        <a:lnTo>
                          <a:pt x="60" y="1776"/>
                        </a:lnTo>
                        <a:lnTo>
                          <a:pt x="36" y="1644"/>
                        </a:lnTo>
                        <a:lnTo>
                          <a:pt x="12" y="1500"/>
                        </a:lnTo>
                        <a:lnTo>
                          <a:pt x="0" y="1368"/>
                        </a:lnTo>
                        <a:lnTo>
                          <a:pt x="12" y="1224"/>
                        </a:lnTo>
                        <a:lnTo>
                          <a:pt x="36" y="1092"/>
                        </a:lnTo>
                        <a:lnTo>
                          <a:pt x="60" y="960"/>
                        </a:lnTo>
                        <a:lnTo>
                          <a:pt x="108" y="840"/>
                        </a:lnTo>
                        <a:lnTo>
                          <a:pt x="168" y="720"/>
                        </a:lnTo>
                        <a:lnTo>
                          <a:pt x="240" y="600"/>
                        </a:lnTo>
                        <a:lnTo>
                          <a:pt x="312" y="504"/>
                        </a:lnTo>
                        <a:lnTo>
                          <a:pt x="408" y="408"/>
                        </a:lnTo>
                        <a:lnTo>
                          <a:pt x="504" y="312"/>
                        </a:lnTo>
                        <a:lnTo>
                          <a:pt x="600" y="240"/>
                        </a:lnTo>
                        <a:lnTo>
                          <a:pt x="720" y="168"/>
                        </a:lnTo>
                        <a:lnTo>
                          <a:pt x="840" y="108"/>
                        </a:lnTo>
                        <a:lnTo>
                          <a:pt x="960" y="60"/>
                        </a:lnTo>
                        <a:lnTo>
                          <a:pt x="1092" y="36"/>
                        </a:lnTo>
                        <a:lnTo>
                          <a:pt x="1224" y="11"/>
                        </a:lnTo>
                        <a:lnTo>
                          <a:pt x="136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sp>
                <p:nvSpPr>
                  <p:cNvPr id="69" name="Freeform 112"/>
                  <p:cNvSpPr>
                    <a:spLocks/>
                  </p:cNvSpPr>
                  <p:nvPr/>
                </p:nvSpPr>
                <p:spPr bwMode="auto">
                  <a:xfrm>
                    <a:off x="5523366" y="5992359"/>
                    <a:ext cx="133350" cy="657225"/>
                  </a:xfrm>
                  <a:custGeom>
                    <a:avLst/>
                    <a:gdLst/>
                    <a:ahLst/>
                    <a:cxnLst>
                      <a:cxn ang="0">
                        <a:pos x="503" y="132"/>
                      </a:cxn>
                      <a:cxn ang="0">
                        <a:pos x="503" y="2352"/>
                      </a:cxn>
                      <a:cxn ang="0">
                        <a:pos x="491" y="2400"/>
                      </a:cxn>
                      <a:cxn ang="0">
                        <a:pos x="455" y="2436"/>
                      </a:cxn>
                      <a:cxn ang="0">
                        <a:pos x="407" y="2472"/>
                      </a:cxn>
                      <a:cxn ang="0">
                        <a:pos x="348" y="2484"/>
                      </a:cxn>
                      <a:cxn ang="0">
                        <a:pos x="0" y="2484"/>
                      </a:cxn>
                      <a:cxn ang="0">
                        <a:pos x="0" y="1908"/>
                      </a:cxn>
                      <a:cxn ang="0">
                        <a:pos x="0" y="1704"/>
                      </a:cxn>
                      <a:cxn ang="0">
                        <a:pos x="0" y="648"/>
                      </a:cxn>
                      <a:cxn ang="0">
                        <a:pos x="0" y="432"/>
                      </a:cxn>
                      <a:cxn ang="0">
                        <a:pos x="0" y="0"/>
                      </a:cxn>
                      <a:cxn ang="0">
                        <a:pos x="348" y="0"/>
                      </a:cxn>
                      <a:cxn ang="0">
                        <a:pos x="407" y="12"/>
                      </a:cxn>
                      <a:cxn ang="0">
                        <a:pos x="455" y="37"/>
                      </a:cxn>
                      <a:cxn ang="0">
                        <a:pos x="491" y="84"/>
                      </a:cxn>
                      <a:cxn ang="0">
                        <a:pos x="503" y="132"/>
                      </a:cxn>
                    </a:cxnLst>
                    <a:rect l="0" t="0" r="r" b="b"/>
                    <a:pathLst>
                      <a:path w="503" h="2484">
                        <a:moveTo>
                          <a:pt x="503" y="132"/>
                        </a:moveTo>
                        <a:lnTo>
                          <a:pt x="503" y="2352"/>
                        </a:lnTo>
                        <a:lnTo>
                          <a:pt x="491" y="2400"/>
                        </a:lnTo>
                        <a:lnTo>
                          <a:pt x="455" y="2436"/>
                        </a:lnTo>
                        <a:lnTo>
                          <a:pt x="407" y="2472"/>
                        </a:lnTo>
                        <a:lnTo>
                          <a:pt x="348" y="2484"/>
                        </a:lnTo>
                        <a:lnTo>
                          <a:pt x="0" y="2484"/>
                        </a:lnTo>
                        <a:lnTo>
                          <a:pt x="0" y="1908"/>
                        </a:lnTo>
                        <a:lnTo>
                          <a:pt x="0" y="1704"/>
                        </a:lnTo>
                        <a:lnTo>
                          <a:pt x="0" y="648"/>
                        </a:lnTo>
                        <a:lnTo>
                          <a:pt x="0" y="432"/>
                        </a:lnTo>
                        <a:lnTo>
                          <a:pt x="0" y="0"/>
                        </a:lnTo>
                        <a:lnTo>
                          <a:pt x="348" y="0"/>
                        </a:lnTo>
                        <a:lnTo>
                          <a:pt x="407" y="12"/>
                        </a:lnTo>
                        <a:lnTo>
                          <a:pt x="455" y="37"/>
                        </a:lnTo>
                        <a:lnTo>
                          <a:pt x="491" y="84"/>
                        </a:lnTo>
                        <a:lnTo>
                          <a:pt x="503" y="1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0" name="Freeform 113"/>
                  <p:cNvSpPr>
                    <a:spLocks noEditPoints="1"/>
                  </p:cNvSpPr>
                  <p:nvPr/>
                </p:nvSpPr>
                <p:spPr bwMode="auto">
                  <a:xfrm>
                    <a:off x="4615316" y="5992359"/>
                    <a:ext cx="908050" cy="657225"/>
                  </a:xfrm>
                  <a:custGeom>
                    <a:avLst/>
                    <a:gdLst/>
                    <a:ahLst/>
                    <a:cxnLst>
                      <a:cxn ang="0">
                        <a:pos x="3396" y="1032"/>
                      </a:cxn>
                      <a:cxn ang="0">
                        <a:pos x="564" y="1032"/>
                      </a:cxn>
                      <a:cxn ang="0">
                        <a:pos x="564" y="1236"/>
                      </a:cxn>
                      <a:cxn ang="0">
                        <a:pos x="3396" y="1236"/>
                      </a:cxn>
                      <a:cxn ang="0">
                        <a:pos x="3396" y="1032"/>
                      </a:cxn>
                      <a:cxn ang="0">
                        <a:pos x="3433" y="648"/>
                      </a:cxn>
                      <a:cxn ang="0">
                        <a:pos x="3433" y="1704"/>
                      </a:cxn>
                      <a:cxn ang="0">
                        <a:pos x="587" y="1704"/>
                      </a:cxn>
                      <a:cxn ang="0">
                        <a:pos x="587" y="1908"/>
                      </a:cxn>
                      <a:cxn ang="0">
                        <a:pos x="3433" y="1908"/>
                      </a:cxn>
                      <a:cxn ang="0">
                        <a:pos x="3433" y="2484"/>
                      </a:cxn>
                      <a:cxn ang="0">
                        <a:pos x="156" y="2484"/>
                      </a:cxn>
                      <a:cxn ang="0">
                        <a:pos x="96" y="2472"/>
                      </a:cxn>
                      <a:cxn ang="0">
                        <a:pos x="48" y="2436"/>
                      </a:cxn>
                      <a:cxn ang="0">
                        <a:pos x="12" y="2400"/>
                      </a:cxn>
                      <a:cxn ang="0">
                        <a:pos x="0" y="2352"/>
                      </a:cxn>
                      <a:cxn ang="0">
                        <a:pos x="0" y="132"/>
                      </a:cxn>
                      <a:cxn ang="0">
                        <a:pos x="12" y="84"/>
                      </a:cxn>
                      <a:cxn ang="0">
                        <a:pos x="48" y="37"/>
                      </a:cxn>
                      <a:cxn ang="0">
                        <a:pos x="96" y="12"/>
                      </a:cxn>
                      <a:cxn ang="0">
                        <a:pos x="156" y="0"/>
                      </a:cxn>
                      <a:cxn ang="0">
                        <a:pos x="3433" y="0"/>
                      </a:cxn>
                      <a:cxn ang="0">
                        <a:pos x="3433" y="432"/>
                      </a:cxn>
                      <a:cxn ang="0">
                        <a:pos x="587" y="432"/>
                      </a:cxn>
                      <a:cxn ang="0">
                        <a:pos x="587" y="648"/>
                      </a:cxn>
                      <a:cxn ang="0">
                        <a:pos x="3433" y="648"/>
                      </a:cxn>
                    </a:cxnLst>
                    <a:rect l="0" t="0" r="r" b="b"/>
                    <a:pathLst>
                      <a:path w="3433" h="2484">
                        <a:moveTo>
                          <a:pt x="3396" y="1032"/>
                        </a:moveTo>
                        <a:lnTo>
                          <a:pt x="564" y="1032"/>
                        </a:lnTo>
                        <a:lnTo>
                          <a:pt x="564" y="1236"/>
                        </a:lnTo>
                        <a:lnTo>
                          <a:pt x="3396" y="1236"/>
                        </a:lnTo>
                        <a:lnTo>
                          <a:pt x="3396" y="1032"/>
                        </a:lnTo>
                        <a:close/>
                        <a:moveTo>
                          <a:pt x="3433" y="648"/>
                        </a:moveTo>
                        <a:lnTo>
                          <a:pt x="3433" y="1704"/>
                        </a:lnTo>
                        <a:lnTo>
                          <a:pt x="587" y="1704"/>
                        </a:lnTo>
                        <a:lnTo>
                          <a:pt x="587" y="1908"/>
                        </a:lnTo>
                        <a:lnTo>
                          <a:pt x="3433" y="1908"/>
                        </a:lnTo>
                        <a:lnTo>
                          <a:pt x="3433" y="2484"/>
                        </a:lnTo>
                        <a:lnTo>
                          <a:pt x="156" y="2484"/>
                        </a:lnTo>
                        <a:lnTo>
                          <a:pt x="96" y="2472"/>
                        </a:lnTo>
                        <a:lnTo>
                          <a:pt x="48" y="2436"/>
                        </a:lnTo>
                        <a:lnTo>
                          <a:pt x="12" y="2400"/>
                        </a:lnTo>
                        <a:lnTo>
                          <a:pt x="0" y="2352"/>
                        </a:lnTo>
                        <a:lnTo>
                          <a:pt x="0" y="132"/>
                        </a:lnTo>
                        <a:lnTo>
                          <a:pt x="12" y="84"/>
                        </a:lnTo>
                        <a:lnTo>
                          <a:pt x="48" y="37"/>
                        </a:lnTo>
                        <a:lnTo>
                          <a:pt x="96" y="12"/>
                        </a:lnTo>
                        <a:lnTo>
                          <a:pt x="156" y="0"/>
                        </a:lnTo>
                        <a:lnTo>
                          <a:pt x="3433" y="0"/>
                        </a:lnTo>
                        <a:lnTo>
                          <a:pt x="3433" y="432"/>
                        </a:lnTo>
                        <a:lnTo>
                          <a:pt x="587" y="432"/>
                        </a:lnTo>
                        <a:lnTo>
                          <a:pt x="587" y="648"/>
                        </a:lnTo>
                        <a:lnTo>
                          <a:pt x="3433" y="6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1" name="Freeform 114"/>
                  <p:cNvSpPr>
                    <a:spLocks/>
                  </p:cNvSpPr>
                  <p:nvPr/>
                </p:nvSpPr>
                <p:spPr bwMode="auto">
                  <a:xfrm>
                    <a:off x="4932816" y="5887584"/>
                    <a:ext cx="457200" cy="53975"/>
                  </a:xfrm>
                  <a:custGeom>
                    <a:avLst/>
                    <a:gdLst/>
                    <a:ahLst/>
                    <a:cxnLst>
                      <a:cxn ang="0">
                        <a:pos x="1596" y="0"/>
                      </a:cxn>
                      <a:cxn ang="0">
                        <a:pos x="1644" y="0"/>
                      </a:cxn>
                      <a:cxn ang="0">
                        <a:pos x="1692" y="24"/>
                      </a:cxn>
                      <a:cxn ang="0">
                        <a:pos x="1716" y="60"/>
                      </a:cxn>
                      <a:cxn ang="0">
                        <a:pos x="1728" y="96"/>
                      </a:cxn>
                      <a:cxn ang="0">
                        <a:pos x="1716" y="144"/>
                      </a:cxn>
                      <a:cxn ang="0">
                        <a:pos x="1692" y="180"/>
                      </a:cxn>
                      <a:cxn ang="0">
                        <a:pos x="1644" y="204"/>
                      </a:cxn>
                      <a:cxn ang="0">
                        <a:pos x="1596" y="204"/>
                      </a:cxn>
                      <a:cxn ang="0">
                        <a:pos x="132" y="204"/>
                      </a:cxn>
                      <a:cxn ang="0">
                        <a:pos x="85" y="204"/>
                      </a:cxn>
                      <a:cxn ang="0">
                        <a:pos x="36" y="180"/>
                      </a:cxn>
                      <a:cxn ang="0">
                        <a:pos x="11" y="144"/>
                      </a:cxn>
                      <a:cxn ang="0">
                        <a:pos x="0" y="96"/>
                      </a:cxn>
                      <a:cxn ang="0">
                        <a:pos x="11" y="60"/>
                      </a:cxn>
                      <a:cxn ang="0">
                        <a:pos x="36" y="24"/>
                      </a:cxn>
                      <a:cxn ang="0">
                        <a:pos x="85" y="0"/>
                      </a:cxn>
                      <a:cxn ang="0">
                        <a:pos x="132" y="0"/>
                      </a:cxn>
                      <a:cxn ang="0">
                        <a:pos x="1596" y="0"/>
                      </a:cxn>
                    </a:cxnLst>
                    <a:rect l="0" t="0" r="r" b="b"/>
                    <a:pathLst>
                      <a:path w="1728" h="204">
                        <a:moveTo>
                          <a:pt x="1596" y="0"/>
                        </a:moveTo>
                        <a:lnTo>
                          <a:pt x="1644" y="0"/>
                        </a:lnTo>
                        <a:lnTo>
                          <a:pt x="1692" y="24"/>
                        </a:lnTo>
                        <a:lnTo>
                          <a:pt x="1716" y="60"/>
                        </a:lnTo>
                        <a:lnTo>
                          <a:pt x="1728" y="96"/>
                        </a:lnTo>
                        <a:lnTo>
                          <a:pt x="1716" y="144"/>
                        </a:lnTo>
                        <a:lnTo>
                          <a:pt x="1692" y="180"/>
                        </a:lnTo>
                        <a:lnTo>
                          <a:pt x="1644" y="204"/>
                        </a:lnTo>
                        <a:lnTo>
                          <a:pt x="1596" y="204"/>
                        </a:lnTo>
                        <a:lnTo>
                          <a:pt x="132" y="204"/>
                        </a:lnTo>
                        <a:lnTo>
                          <a:pt x="85" y="204"/>
                        </a:lnTo>
                        <a:lnTo>
                          <a:pt x="36" y="180"/>
                        </a:lnTo>
                        <a:lnTo>
                          <a:pt x="11" y="144"/>
                        </a:lnTo>
                        <a:lnTo>
                          <a:pt x="0" y="96"/>
                        </a:lnTo>
                        <a:lnTo>
                          <a:pt x="11" y="60"/>
                        </a:lnTo>
                        <a:lnTo>
                          <a:pt x="36" y="24"/>
                        </a:lnTo>
                        <a:lnTo>
                          <a:pt x="85" y="0"/>
                        </a:lnTo>
                        <a:lnTo>
                          <a:pt x="132" y="0"/>
                        </a:lnTo>
                        <a:lnTo>
                          <a:pt x="159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2" name="Freeform 115"/>
                  <p:cNvSpPr>
                    <a:spLocks/>
                  </p:cNvSpPr>
                  <p:nvPr/>
                </p:nvSpPr>
                <p:spPr bwMode="auto">
                  <a:xfrm>
                    <a:off x="6466341" y="2820534"/>
                    <a:ext cx="936625" cy="450850"/>
                  </a:xfrm>
                  <a:custGeom>
                    <a:avLst/>
                    <a:gdLst/>
                    <a:ahLst/>
                    <a:cxnLst>
                      <a:cxn ang="0">
                        <a:pos x="0" y="1704"/>
                      </a:cxn>
                      <a:cxn ang="0">
                        <a:pos x="1560" y="0"/>
                      </a:cxn>
                      <a:cxn ang="0">
                        <a:pos x="3540" y="0"/>
                      </a:cxn>
                      <a:cxn ang="0">
                        <a:pos x="3540" y="1704"/>
                      </a:cxn>
                      <a:cxn ang="0">
                        <a:pos x="1500" y="1704"/>
                      </a:cxn>
                      <a:cxn ang="0">
                        <a:pos x="1500" y="852"/>
                      </a:cxn>
                      <a:cxn ang="0">
                        <a:pos x="0" y="1704"/>
                      </a:cxn>
                    </a:cxnLst>
                    <a:rect l="0" t="0" r="r" b="b"/>
                    <a:pathLst>
                      <a:path w="3540" h="1704">
                        <a:moveTo>
                          <a:pt x="0" y="1704"/>
                        </a:moveTo>
                        <a:lnTo>
                          <a:pt x="1560" y="0"/>
                        </a:lnTo>
                        <a:lnTo>
                          <a:pt x="3540" y="0"/>
                        </a:lnTo>
                        <a:lnTo>
                          <a:pt x="3540" y="1704"/>
                        </a:lnTo>
                        <a:lnTo>
                          <a:pt x="1500" y="1704"/>
                        </a:lnTo>
                        <a:lnTo>
                          <a:pt x="1500" y="852"/>
                        </a:lnTo>
                        <a:lnTo>
                          <a:pt x="0" y="17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sp>
                <p:nvSpPr>
                  <p:cNvPr id="73" name="Freeform 116"/>
                  <p:cNvSpPr>
                    <a:spLocks noEditPoints="1"/>
                  </p:cNvSpPr>
                  <p:nvPr/>
                </p:nvSpPr>
                <p:spPr bwMode="auto">
                  <a:xfrm>
                    <a:off x="5072516" y="3687309"/>
                    <a:ext cx="2311400" cy="3679825"/>
                  </a:xfrm>
                  <a:custGeom>
                    <a:avLst/>
                    <a:gdLst/>
                    <a:ahLst/>
                    <a:cxnLst>
                      <a:cxn ang="0">
                        <a:pos x="8736" y="2832"/>
                      </a:cxn>
                      <a:cxn ang="0">
                        <a:pos x="8736" y="3792"/>
                      </a:cxn>
                      <a:cxn ang="0">
                        <a:pos x="7608" y="3936"/>
                      </a:cxn>
                      <a:cxn ang="0">
                        <a:pos x="5184" y="3636"/>
                      </a:cxn>
                      <a:cxn ang="0">
                        <a:pos x="5184" y="9936"/>
                      </a:cxn>
                      <a:cxn ang="0">
                        <a:pos x="5184" y="13908"/>
                      </a:cxn>
                      <a:cxn ang="0">
                        <a:pos x="3888" y="13908"/>
                      </a:cxn>
                      <a:cxn ang="0">
                        <a:pos x="3888" y="8004"/>
                      </a:cxn>
                      <a:cxn ang="0">
                        <a:pos x="2916" y="8004"/>
                      </a:cxn>
                      <a:cxn ang="0">
                        <a:pos x="2916" y="13908"/>
                      </a:cxn>
                      <a:cxn ang="0">
                        <a:pos x="1705" y="13908"/>
                      </a:cxn>
                      <a:cxn ang="0">
                        <a:pos x="1705" y="11196"/>
                      </a:cxn>
                      <a:cxn ang="0">
                        <a:pos x="2053" y="11196"/>
                      </a:cxn>
                      <a:cxn ang="0">
                        <a:pos x="2112" y="11184"/>
                      </a:cxn>
                      <a:cxn ang="0">
                        <a:pos x="2160" y="11148"/>
                      </a:cxn>
                      <a:cxn ang="0">
                        <a:pos x="2196" y="11112"/>
                      </a:cxn>
                      <a:cxn ang="0">
                        <a:pos x="2208" y="11064"/>
                      </a:cxn>
                      <a:cxn ang="0">
                        <a:pos x="2208" y="8844"/>
                      </a:cxn>
                      <a:cxn ang="0">
                        <a:pos x="2196" y="8796"/>
                      </a:cxn>
                      <a:cxn ang="0">
                        <a:pos x="2160" y="8749"/>
                      </a:cxn>
                      <a:cxn ang="0">
                        <a:pos x="2112" y="8724"/>
                      </a:cxn>
                      <a:cxn ang="0">
                        <a:pos x="2053" y="8712"/>
                      </a:cxn>
                      <a:cxn ang="0">
                        <a:pos x="1705" y="8712"/>
                      </a:cxn>
                      <a:cxn ang="0">
                        <a:pos x="1705" y="6948"/>
                      </a:cxn>
                      <a:cxn ang="0">
                        <a:pos x="1705" y="4200"/>
                      </a:cxn>
                      <a:cxn ang="0">
                        <a:pos x="888" y="6384"/>
                      </a:cxn>
                      <a:cxn ang="0">
                        <a:pos x="828" y="7836"/>
                      </a:cxn>
                      <a:cxn ang="0">
                        <a:pos x="0" y="8004"/>
                      </a:cxn>
                      <a:cxn ang="0">
                        <a:pos x="0" y="5977"/>
                      </a:cxn>
                      <a:cxn ang="0">
                        <a:pos x="1620" y="2100"/>
                      </a:cxn>
                      <a:cxn ang="0">
                        <a:pos x="2856" y="1800"/>
                      </a:cxn>
                      <a:cxn ang="0">
                        <a:pos x="3600" y="2568"/>
                      </a:cxn>
                      <a:cxn ang="0">
                        <a:pos x="4248" y="1800"/>
                      </a:cxn>
                      <a:cxn ang="0">
                        <a:pos x="5904" y="2256"/>
                      </a:cxn>
                      <a:cxn ang="0">
                        <a:pos x="7523" y="2832"/>
                      </a:cxn>
                      <a:cxn ang="0">
                        <a:pos x="6144" y="564"/>
                      </a:cxn>
                      <a:cxn ang="0">
                        <a:pos x="6720" y="0"/>
                      </a:cxn>
                      <a:cxn ang="0">
                        <a:pos x="8736" y="2832"/>
                      </a:cxn>
                      <a:cxn ang="0">
                        <a:pos x="3600" y="2568"/>
                      </a:cxn>
                      <a:cxn ang="0">
                        <a:pos x="2844" y="5148"/>
                      </a:cxn>
                      <a:cxn ang="0">
                        <a:pos x="3552" y="6120"/>
                      </a:cxn>
                      <a:cxn ang="0">
                        <a:pos x="4188" y="5148"/>
                      </a:cxn>
                      <a:cxn ang="0">
                        <a:pos x="3600" y="2568"/>
                      </a:cxn>
                    </a:cxnLst>
                    <a:rect l="0" t="0" r="r" b="b"/>
                    <a:pathLst>
                      <a:path w="8736" h="13908">
                        <a:moveTo>
                          <a:pt x="8736" y="2832"/>
                        </a:moveTo>
                        <a:lnTo>
                          <a:pt x="8736" y="3792"/>
                        </a:lnTo>
                        <a:lnTo>
                          <a:pt x="7608" y="3936"/>
                        </a:lnTo>
                        <a:lnTo>
                          <a:pt x="5184" y="3636"/>
                        </a:lnTo>
                        <a:lnTo>
                          <a:pt x="5184" y="9936"/>
                        </a:lnTo>
                        <a:lnTo>
                          <a:pt x="5184" y="13908"/>
                        </a:lnTo>
                        <a:lnTo>
                          <a:pt x="3888" y="13908"/>
                        </a:lnTo>
                        <a:lnTo>
                          <a:pt x="3888" y="8004"/>
                        </a:lnTo>
                        <a:lnTo>
                          <a:pt x="2916" y="8004"/>
                        </a:lnTo>
                        <a:lnTo>
                          <a:pt x="2916" y="13908"/>
                        </a:lnTo>
                        <a:lnTo>
                          <a:pt x="1705" y="13908"/>
                        </a:lnTo>
                        <a:lnTo>
                          <a:pt x="1705" y="11196"/>
                        </a:lnTo>
                        <a:lnTo>
                          <a:pt x="2053" y="11196"/>
                        </a:lnTo>
                        <a:lnTo>
                          <a:pt x="2112" y="11184"/>
                        </a:lnTo>
                        <a:lnTo>
                          <a:pt x="2160" y="11148"/>
                        </a:lnTo>
                        <a:lnTo>
                          <a:pt x="2196" y="11112"/>
                        </a:lnTo>
                        <a:lnTo>
                          <a:pt x="2208" y="11064"/>
                        </a:lnTo>
                        <a:lnTo>
                          <a:pt x="2208" y="8844"/>
                        </a:lnTo>
                        <a:lnTo>
                          <a:pt x="2196" y="8796"/>
                        </a:lnTo>
                        <a:lnTo>
                          <a:pt x="2160" y="8749"/>
                        </a:lnTo>
                        <a:lnTo>
                          <a:pt x="2112" y="8724"/>
                        </a:lnTo>
                        <a:lnTo>
                          <a:pt x="2053" y="8712"/>
                        </a:lnTo>
                        <a:lnTo>
                          <a:pt x="1705" y="8712"/>
                        </a:lnTo>
                        <a:lnTo>
                          <a:pt x="1705" y="6948"/>
                        </a:lnTo>
                        <a:lnTo>
                          <a:pt x="1705" y="4200"/>
                        </a:lnTo>
                        <a:lnTo>
                          <a:pt x="888" y="6384"/>
                        </a:lnTo>
                        <a:lnTo>
                          <a:pt x="828" y="7836"/>
                        </a:lnTo>
                        <a:lnTo>
                          <a:pt x="0" y="8004"/>
                        </a:lnTo>
                        <a:lnTo>
                          <a:pt x="0" y="5977"/>
                        </a:lnTo>
                        <a:lnTo>
                          <a:pt x="1620" y="2100"/>
                        </a:lnTo>
                        <a:lnTo>
                          <a:pt x="2856" y="1800"/>
                        </a:lnTo>
                        <a:lnTo>
                          <a:pt x="3600" y="2568"/>
                        </a:lnTo>
                        <a:lnTo>
                          <a:pt x="4248" y="1800"/>
                        </a:lnTo>
                        <a:lnTo>
                          <a:pt x="5904" y="2256"/>
                        </a:lnTo>
                        <a:lnTo>
                          <a:pt x="7523" y="2832"/>
                        </a:lnTo>
                        <a:lnTo>
                          <a:pt x="6144" y="564"/>
                        </a:lnTo>
                        <a:lnTo>
                          <a:pt x="6720" y="0"/>
                        </a:lnTo>
                        <a:lnTo>
                          <a:pt x="8736" y="2832"/>
                        </a:lnTo>
                        <a:close/>
                        <a:moveTo>
                          <a:pt x="3600" y="2568"/>
                        </a:moveTo>
                        <a:lnTo>
                          <a:pt x="2844" y="5148"/>
                        </a:lnTo>
                        <a:lnTo>
                          <a:pt x="3552" y="6120"/>
                        </a:lnTo>
                        <a:lnTo>
                          <a:pt x="4188" y="5148"/>
                        </a:lnTo>
                        <a:lnTo>
                          <a:pt x="3600" y="25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effectLst/>
                      <a:uLnTx/>
                      <a:uFillTx/>
                      <a:latin typeface="Helvetica Neue Medium"/>
                    </a:endParaRPr>
                  </a:p>
                </p:txBody>
              </p:sp>
            </p:grpSp>
          </p:grpSp>
        </p:grpSp>
        <p:sp>
          <p:nvSpPr>
            <p:cNvPr id="40" name="TextBox 805"/>
            <p:cNvSpPr txBox="1"/>
            <p:nvPr/>
          </p:nvSpPr>
          <p:spPr>
            <a:xfrm>
              <a:off x="672435" y="1126755"/>
              <a:ext cx="3041065" cy="333216"/>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nchorCtr="0">
              <a:spAutoFit/>
            </a:bodyPr>
            <a:lstStyle>
              <a:lvl1pPr algn="ctr">
                <a:defRPr sz="6000">
                  <a:solidFill>
                    <a:srgbClr val="BFBFBF"/>
                  </a:solidFill>
                </a:defRPr>
              </a:lvl1pPr>
            </a:lstStyle>
            <a:p>
              <a:pPr defTabSz="410602" hangingPunct="0"/>
              <a:r>
                <a:rPr lang="zh-CN" altLang="en-US" sz="1600" b="1" kern="0" dirty="0">
                  <a:solidFill>
                    <a:schemeClr val="tx1"/>
                  </a:solidFill>
                  <a:latin typeface="Microsoft YaHei" charset="-122"/>
                  <a:ea typeface="Microsoft YaHei" charset="-122"/>
                  <a:cs typeface="Microsoft YaHei" charset="-122"/>
                  <a:sym typeface="Helvetica Neue"/>
                </a:rPr>
                <a:t>移动智能终端逐渐取代传统</a:t>
              </a:r>
              <a:r>
                <a:rPr lang="en-US" altLang="zh-CN" sz="1600" b="1" kern="0" dirty="0">
                  <a:solidFill>
                    <a:schemeClr val="tx1"/>
                  </a:solidFill>
                  <a:latin typeface="Microsoft YaHei" charset="-122"/>
                  <a:ea typeface="Microsoft YaHei" charset="-122"/>
                  <a:cs typeface="Microsoft YaHei" charset="-122"/>
                  <a:sym typeface="Helvetica Neue"/>
                </a:rPr>
                <a:t>PC</a:t>
              </a:r>
            </a:p>
          </p:txBody>
        </p:sp>
        <p:sp>
          <p:nvSpPr>
            <p:cNvPr id="41" name="TextBox 805"/>
            <p:cNvSpPr txBox="1"/>
            <p:nvPr/>
          </p:nvSpPr>
          <p:spPr>
            <a:xfrm>
              <a:off x="7405052" y="1126755"/>
              <a:ext cx="2979929" cy="333217"/>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nchorCtr="0">
              <a:spAutoFit/>
            </a:bodyPr>
            <a:lstStyle>
              <a:lvl1pPr algn="ctr">
                <a:defRPr sz="6000">
                  <a:solidFill>
                    <a:srgbClr val="BFBFBF"/>
                  </a:solidFill>
                </a:defRPr>
              </a:lvl1pPr>
            </a:lstStyle>
            <a:p>
              <a:pPr defTabSz="410602" hangingPunct="0"/>
              <a:r>
                <a:rPr lang="zh-CN" altLang="en-US" sz="1600" b="1" kern="0" dirty="0">
                  <a:solidFill>
                    <a:schemeClr val="tx1"/>
                  </a:solidFill>
                  <a:latin typeface="Microsoft YaHei" charset="-122"/>
                  <a:ea typeface="Microsoft YaHei" charset="-122"/>
                  <a:cs typeface="Microsoft YaHei" charset="-122"/>
                  <a:sym typeface="Helvetica Neue"/>
                </a:rPr>
                <a:t>世界正在进入万物互联的时代</a:t>
              </a:r>
              <a:endParaRPr lang="en-US" altLang="zh-CN" sz="1600" b="1" kern="0" dirty="0" smtClean="0">
                <a:solidFill>
                  <a:schemeClr val="tx1"/>
                </a:solidFill>
                <a:latin typeface="Microsoft YaHei" charset="-122"/>
                <a:ea typeface="Microsoft YaHei" charset="-122"/>
                <a:cs typeface="Microsoft YaHei" charset="-122"/>
                <a:sym typeface="Helvetica Neue"/>
              </a:endParaRPr>
            </a:p>
          </p:txBody>
        </p:sp>
        <p:sp>
          <p:nvSpPr>
            <p:cNvPr id="42" name="矩形 41"/>
            <p:cNvSpPr/>
            <p:nvPr/>
          </p:nvSpPr>
          <p:spPr>
            <a:xfrm>
              <a:off x="6736826" y="1736553"/>
              <a:ext cx="2654698" cy="289413"/>
            </a:xfrm>
            <a:prstGeom prst="rect">
              <a:avLst/>
            </a:prstGeom>
          </p:spPr>
          <p:txBody>
            <a:bodyPr wrap="none">
              <a:spAutoFit/>
            </a:bodyPr>
            <a:lstStyle/>
            <a:p>
              <a:pPr lvl="0" algn="ctr" defTabSz="914400">
                <a:defRPr/>
              </a:pPr>
              <a:r>
                <a:rPr lang="en-US" altLang="zh-CN" sz="1200" kern="0" dirty="0">
                  <a:latin typeface="微软雅黑" panose="020B0503020204020204" pitchFamily="34" charset="-122"/>
                  <a:ea typeface="微软雅黑" panose="020B0503020204020204" pitchFamily="34" charset="-122"/>
                </a:rPr>
                <a:t>2018</a:t>
              </a:r>
              <a:r>
                <a:rPr lang="zh-CN" altLang="en-US" sz="1200" kern="0" dirty="0">
                  <a:latin typeface="微软雅黑" panose="020B0503020204020204" pitchFamily="34" charset="-122"/>
                  <a:ea typeface="微软雅黑" panose="020B0503020204020204" pitchFamily="34" charset="-122"/>
                </a:rPr>
                <a:t>年全球连接</a:t>
              </a:r>
              <a:r>
                <a:rPr lang="zh-CN" altLang="en-US" sz="1200" kern="0" dirty="0" smtClean="0">
                  <a:latin typeface="微软雅黑" panose="020B0503020204020204" pitchFamily="34" charset="-122"/>
                  <a:ea typeface="微软雅黑" panose="020B0503020204020204" pitchFamily="34" charset="-122"/>
                </a:rPr>
                <a:t>设备数超过</a:t>
              </a:r>
              <a:r>
                <a:rPr lang="en-US" altLang="zh-CN" sz="1200" kern="0" dirty="0">
                  <a:latin typeface="微软雅黑" panose="020B0503020204020204" pitchFamily="34" charset="-122"/>
                  <a:ea typeface="微软雅黑" panose="020B0503020204020204" pitchFamily="34" charset="-122"/>
                </a:rPr>
                <a:t>230</a:t>
              </a:r>
              <a:r>
                <a:rPr lang="zh-CN" altLang="en-US" sz="1200" kern="0" dirty="0">
                  <a:latin typeface="微软雅黑" panose="020B0503020204020204" pitchFamily="34" charset="-122"/>
                  <a:ea typeface="微软雅黑" panose="020B0503020204020204" pitchFamily="34" charset="-122"/>
                </a:rPr>
                <a:t>亿</a:t>
              </a:r>
              <a:endPar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1091444" y="5347912"/>
            <a:ext cx="10334956" cy="508612"/>
            <a:chOff x="501315" y="4895770"/>
            <a:chExt cx="11022481" cy="380480"/>
          </a:xfrm>
        </p:grpSpPr>
        <p:sp>
          <p:nvSpPr>
            <p:cNvPr id="124" name="TextBox 805"/>
            <p:cNvSpPr txBox="1"/>
            <p:nvPr/>
          </p:nvSpPr>
          <p:spPr>
            <a:xfrm>
              <a:off x="501315" y="4895770"/>
              <a:ext cx="3681993" cy="380480"/>
            </a:xfrm>
            <a:prstGeom prst="rect">
              <a:avLst/>
            </a:prstGeom>
            <a:ln w="12700">
              <a:miter lim="400000"/>
            </a:ln>
            <a:extLst>
              <a:ext uri="{C572A759-6A51-4108-AA02-DFA0A04FC94B}">
                <ma14:wrappingTextBoxFlag xmlns="" xmlns:ma14="http://schemas.microsoft.com/office/mac/drawingml/2011/main" val="1"/>
              </a:ext>
            </a:extLst>
          </p:spPr>
          <p:txBody>
            <a:bodyPr wrap="square" lIns="36000" tIns="36000" rIns="36000" bIns="36000">
              <a:spAutoFit/>
            </a:bodyPr>
            <a:lstStyle>
              <a:lvl1pPr algn="ctr">
                <a:defRPr sz="6000">
                  <a:solidFill>
                    <a:srgbClr val="BFBFBF"/>
                  </a:solidFill>
                </a:defRPr>
              </a:lvl1pPr>
            </a:lstStyle>
            <a:p>
              <a:pPr defTabSz="410602" hangingPunct="0"/>
              <a:r>
                <a:rPr lang="zh-CN" altLang="en-US" sz="2000" kern="0" dirty="0" smtClean="0">
                  <a:solidFill>
                    <a:schemeClr val="tx1"/>
                  </a:solidFill>
                  <a:latin typeface="Microsoft YaHei" charset="-122"/>
                  <a:ea typeface="Microsoft YaHei" charset="-122"/>
                  <a:cs typeface="Microsoft YaHei" charset="-122"/>
                  <a:sym typeface="Helvetica Neue"/>
                </a:rPr>
                <a:t>传统</a:t>
              </a:r>
              <a:r>
                <a:rPr lang="en-US" altLang="zh-CN" sz="2000" kern="0" dirty="0">
                  <a:solidFill>
                    <a:schemeClr val="tx1"/>
                  </a:solidFill>
                  <a:latin typeface="Microsoft YaHei" charset="-122"/>
                  <a:ea typeface="Microsoft YaHei" charset="-122"/>
                  <a:cs typeface="Microsoft YaHei" charset="-122"/>
                  <a:sym typeface="Helvetica Neue"/>
                </a:rPr>
                <a:t>PC</a:t>
              </a:r>
              <a:r>
                <a:rPr lang="zh-CN" altLang="en-US" sz="2000" kern="0" dirty="0">
                  <a:solidFill>
                    <a:schemeClr val="tx1"/>
                  </a:solidFill>
                  <a:latin typeface="Microsoft YaHei" charset="-122"/>
                  <a:ea typeface="Microsoft YaHei" charset="-122"/>
                  <a:cs typeface="Microsoft YaHei" charset="-122"/>
                  <a:sym typeface="Helvetica Neue"/>
                </a:rPr>
                <a:t>向移动智能终端转移</a:t>
              </a:r>
              <a:endParaRPr lang="en-US" altLang="zh-CN" sz="2000" kern="0" dirty="0">
                <a:solidFill>
                  <a:schemeClr val="tx1"/>
                </a:solidFill>
                <a:latin typeface="Microsoft YaHei" charset="-122"/>
                <a:ea typeface="Microsoft YaHei" charset="-122"/>
                <a:cs typeface="Microsoft YaHei" charset="-122"/>
                <a:sym typeface="Helvetica Neue"/>
              </a:endParaRPr>
            </a:p>
          </p:txBody>
        </p:sp>
        <p:sp>
          <p:nvSpPr>
            <p:cNvPr id="125" name="TextBox 805"/>
            <p:cNvSpPr txBox="1"/>
            <p:nvPr/>
          </p:nvSpPr>
          <p:spPr>
            <a:xfrm>
              <a:off x="7862316" y="4895770"/>
              <a:ext cx="3661480" cy="380480"/>
            </a:xfrm>
            <a:prstGeom prst="rect">
              <a:avLst/>
            </a:prstGeom>
            <a:ln w="12700">
              <a:miter lim="400000"/>
            </a:ln>
            <a:extLst>
              <a:ext uri="{C572A759-6A51-4108-AA02-DFA0A04FC94B}">
                <ma14:wrappingTextBoxFlag xmlns="" xmlns:ma14="http://schemas.microsoft.com/office/mac/drawingml/2011/main" val="1"/>
              </a:ext>
            </a:extLst>
          </p:spPr>
          <p:txBody>
            <a:bodyPr wrap="square" lIns="36000" tIns="36000" rIns="36000" bIns="36000">
              <a:spAutoFit/>
            </a:bodyPr>
            <a:lstStyle>
              <a:lvl1pPr algn="ctr">
                <a:defRPr sz="6000">
                  <a:solidFill>
                    <a:srgbClr val="BFBFBF"/>
                  </a:solidFill>
                </a:defRPr>
              </a:lvl1pPr>
            </a:lstStyle>
            <a:p>
              <a:pPr defTabSz="410602" hangingPunct="0"/>
              <a:r>
                <a:rPr lang="zh-CN" altLang="en-US" sz="2000" kern="0" dirty="0" smtClean="0">
                  <a:solidFill>
                    <a:schemeClr val="tx1"/>
                  </a:solidFill>
                  <a:latin typeface="Microsoft YaHei" charset="-122"/>
                  <a:ea typeface="Microsoft YaHei" charset="-122"/>
                  <a:cs typeface="Microsoft YaHei" charset="-122"/>
                  <a:sym typeface="Helvetica Neue"/>
                </a:rPr>
                <a:t>海量数据</a:t>
              </a:r>
              <a:r>
                <a:rPr lang="zh-CN" altLang="en-US" sz="2000" kern="0" dirty="0">
                  <a:solidFill>
                    <a:schemeClr val="tx1"/>
                  </a:solidFill>
                  <a:latin typeface="Microsoft YaHei" charset="-122"/>
                  <a:ea typeface="Microsoft YaHei" charset="-122"/>
                  <a:cs typeface="Microsoft YaHei" charset="-122"/>
                  <a:sym typeface="Helvetica Neue"/>
                </a:rPr>
                <a:t>产生</a:t>
              </a:r>
              <a:endParaRPr lang="en-US" altLang="zh-CN" sz="2000" kern="0" dirty="0" smtClean="0">
                <a:solidFill>
                  <a:schemeClr val="tx1"/>
                </a:solidFill>
                <a:latin typeface="Microsoft YaHei" charset="-122"/>
                <a:ea typeface="Microsoft YaHei" charset="-122"/>
                <a:cs typeface="Microsoft YaHei" charset="-122"/>
                <a:sym typeface="Helvetica Neue"/>
              </a:endParaRPr>
            </a:p>
          </p:txBody>
        </p:sp>
        <p:sp>
          <p:nvSpPr>
            <p:cNvPr id="126" name="TextBox 805"/>
            <p:cNvSpPr txBox="1"/>
            <p:nvPr/>
          </p:nvSpPr>
          <p:spPr>
            <a:xfrm>
              <a:off x="5086132" y="4895770"/>
              <a:ext cx="2606233" cy="380480"/>
            </a:xfrm>
            <a:prstGeom prst="rect">
              <a:avLst/>
            </a:prstGeom>
            <a:ln w="12700">
              <a:miter lim="400000"/>
            </a:ln>
            <a:extLst>
              <a:ext uri="{C572A759-6A51-4108-AA02-DFA0A04FC94B}">
                <ma14:wrappingTextBoxFlag xmlns="" xmlns:ma14="http://schemas.microsoft.com/office/mac/drawingml/2011/main" val="1"/>
              </a:ext>
            </a:extLst>
          </p:spPr>
          <p:txBody>
            <a:bodyPr wrap="square" lIns="36000" tIns="36000" rIns="36000" bIns="36000">
              <a:spAutoFit/>
            </a:bodyPr>
            <a:lstStyle>
              <a:lvl1pPr algn="ctr">
                <a:defRPr sz="6000">
                  <a:solidFill>
                    <a:srgbClr val="BFBFBF"/>
                  </a:solidFill>
                </a:defRPr>
              </a:lvl1pPr>
            </a:lstStyle>
            <a:p>
              <a:pPr defTabSz="410602" hangingPunct="0"/>
              <a:r>
                <a:rPr lang="zh-CN" altLang="en-US" sz="2000" kern="0" dirty="0" smtClean="0">
                  <a:solidFill>
                    <a:schemeClr val="tx1"/>
                  </a:solidFill>
                  <a:latin typeface="Microsoft YaHei" charset="-122"/>
                  <a:ea typeface="Microsoft YaHei" charset="-122"/>
                  <a:cs typeface="Microsoft YaHei" charset="-122"/>
                  <a:sym typeface="Helvetica Neue"/>
                </a:rPr>
                <a:t>新的算力需求</a:t>
              </a:r>
              <a:endParaRPr lang="en-US" altLang="zh-CN" sz="2000" kern="0" dirty="0" smtClean="0">
                <a:solidFill>
                  <a:schemeClr val="tx1"/>
                </a:solidFill>
                <a:latin typeface="Microsoft YaHei" charset="-122"/>
                <a:ea typeface="Microsoft YaHei" charset="-122"/>
                <a:cs typeface="Microsoft YaHei" charset="-122"/>
                <a:sym typeface="Helvetica Neue"/>
              </a:endParaRPr>
            </a:p>
          </p:txBody>
        </p:sp>
        <p:grpSp>
          <p:nvGrpSpPr>
            <p:cNvPr id="127" name="Group 167"/>
            <p:cNvGrpSpPr>
              <a:grpSpLocks/>
            </p:cNvGrpSpPr>
            <p:nvPr/>
          </p:nvGrpSpPr>
          <p:grpSpPr bwMode="auto">
            <a:xfrm rot="16200000" flipH="1">
              <a:off x="4746961" y="4912139"/>
              <a:ext cx="202672" cy="316965"/>
              <a:chOff x="4422" y="2310"/>
              <a:chExt cx="544" cy="976"/>
            </a:xfrm>
            <a:solidFill>
              <a:srgbClr val="00B0F0"/>
            </a:solidFill>
          </p:grpSpPr>
          <p:sp>
            <p:nvSpPr>
              <p:cNvPr id="132" name="Freeform 164"/>
              <p:cNvSpPr>
                <a:spLocks/>
              </p:cNvSpPr>
              <p:nvPr/>
            </p:nvSpPr>
            <p:spPr bwMode="auto">
              <a:xfrm>
                <a:off x="4422" y="2878"/>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smtClean="0">
                  <a:ln>
                    <a:noFill/>
                  </a:ln>
                  <a:effectLst/>
                  <a:uLnTx/>
                  <a:uFillTx/>
                  <a:latin typeface="Helvetica Neue Medium"/>
                </a:endParaRPr>
              </a:p>
            </p:txBody>
          </p:sp>
          <p:sp>
            <p:nvSpPr>
              <p:cNvPr id="133" name="Freeform 165"/>
              <p:cNvSpPr>
                <a:spLocks/>
              </p:cNvSpPr>
              <p:nvPr/>
            </p:nvSpPr>
            <p:spPr bwMode="auto">
              <a:xfrm>
                <a:off x="4422" y="259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smtClean="0">
                  <a:ln>
                    <a:noFill/>
                  </a:ln>
                  <a:effectLst/>
                  <a:uLnTx/>
                  <a:uFillTx/>
                  <a:latin typeface="Helvetica Neue Medium"/>
                </a:endParaRPr>
              </a:p>
            </p:txBody>
          </p:sp>
          <p:sp>
            <p:nvSpPr>
              <p:cNvPr id="134" name="Freeform 166"/>
              <p:cNvSpPr>
                <a:spLocks/>
              </p:cNvSpPr>
              <p:nvPr/>
            </p:nvSpPr>
            <p:spPr bwMode="auto">
              <a:xfrm>
                <a:off x="4422" y="231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smtClean="0">
                  <a:ln>
                    <a:noFill/>
                  </a:ln>
                  <a:effectLst/>
                  <a:uLnTx/>
                  <a:uFillTx/>
                  <a:latin typeface="Helvetica Neue Medium"/>
                </a:endParaRPr>
              </a:p>
            </p:txBody>
          </p:sp>
        </p:grpSp>
        <p:grpSp>
          <p:nvGrpSpPr>
            <p:cNvPr id="128" name="Group 167"/>
            <p:cNvGrpSpPr>
              <a:grpSpLocks/>
            </p:cNvGrpSpPr>
            <p:nvPr/>
          </p:nvGrpSpPr>
          <p:grpSpPr bwMode="auto">
            <a:xfrm rot="5400000">
              <a:off x="7841959" y="4912139"/>
              <a:ext cx="202672" cy="316965"/>
              <a:chOff x="4422" y="2310"/>
              <a:chExt cx="544" cy="976"/>
            </a:xfrm>
            <a:solidFill>
              <a:srgbClr val="00B0F0"/>
            </a:solidFill>
          </p:grpSpPr>
          <p:sp>
            <p:nvSpPr>
              <p:cNvPr id="129" name="Freeform 164"/>
              <p:cNvSpPr>
                <a:spLocks/>
              </p:cNvSpPr>
              <p:nvPr/>
            </p:nvSpPr>
            <p:spPr bwMode="auto">
              <a:xfrm>
                <a:off x="4422" y="2878"/>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smtClean="0">
                  <a:ln>
                    <a:noFill/>
                  </a:ln>
                  <a:effectLst/>
                  <a:uLnTx/>
                  <a:uFillTx/>
                  <a:latin typeface="Helvetica Neue Medium"/>
                </a:endParaRPr>
              </a:p>
            </p:txBody>
          </p:sp>
          <p:sp>
            <p:nvSpPr>
              <p:cNvPr id="130" name="Freeform 165"/>
              <p:cNvSpPr>
                <a:spLocks/>
              </p:cNvSpPr>
              <p:nvPr/>
            </p:nvSpPr>
            <p:spPr bwMode="auto">
              <a:xfrm>
                <a:off x="4422" y="259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smtClean="0">
                  <a:ln>
                    <a:noFill/>
                  </a:ln>
                  <a:effectLst/>
                  <a:uLnTx/>
                  <a:uFillTx/>
                  <a:latin typeface="Helvetica Neue Medium"/>
                </a:endParaRPr>
              </a:p>
            </p:txBody>
          </p:sp>
          <p:sp>
            <p:nvSpPr>
              <p:cNvPr id="131" name="Freeform 166"/>
              <p:cNvSpPr>
                <a:spLocks/>
              </p:cNvSpPr>
              <p:nvPr/>
            </p:nvSpPr>
            <p:spPr bwMode="auto">
              <a:xfrm>
                <a:off x="4422" y="2310"/>
                <a:ext cx="544" cy="408"/>
              </a:xfrm>
              <a:custGeom>
                <a:avLst/>
                <a:gdLst>
                  <a:gd name="T0" fmla="*/ 544 w 544"/>
                  <a:gd name="T1" fmla="*/ 0 h 408"/>
                  <a:gd name="T2" fmla="*/ 272 w 544"/>
                  <a:gd name="T3" fmla="*/ 224 h 408"/>
                  <a:gd name="T4" fmla="*/ 0 w 544"/>
                  <a:gd name="T5" fmla="*/ 0 h 408"/>
                  <a:gd name="T6" fmla="*/ 0 w 544"/>
                  <a:gd name="T7" fmla="*/ 184 h 408"/>
                  <a:gd name="T8" fmla="*/ 272 w 544"/>
                  <a:gd name="T9" fmla="*/ 408 h 408"/>
                  <a:gd name="T10" fmla="*/ 544 w 544"/>
                  <a:gd name="T11" fmla="*/ 184 h 408"/>
                  <a:gd name="T12" fmla="*/ 544 w 544"/>
                  <a:gd name="T13" fmla="*/ 0 h 408"/>
                  <a:gd name="T14" fmla="*/ 0 60000 65536"/>
                  <a:gd name="T15" fmla="*/ 0 60000 65536"/>
                  <a:gd name="T16" fmla="*/ 0 60000 65536"/>
                  <a:gd name="T17" fmla="*/ 0 60000 65536"/>
                  <a:gd name="T18" fmla="*/ 0 60000 65536"/>
                  <a:gd name="T19" fmla="*/ 0 60000 65536"/>
                  <a:gd name="T20" fmla="*/ 0 60000 65536"/>
                  <a:gd name="T21" fmla="*/ 0 w 544"/>
                  <a:gd name="T22" fmla="*/ 0 h 408"/>
                  <a:gd name="T23" fmla="*/ 544 w 544"/>
                  <a:gd name="T24" fmla="*/ 408 h 4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4" h="408">
                    <a:moveTo>
                      <a:pt x="544" y="0"/>
                    </a:moveTo>
                    <a:lnTo>
                      <a:pt x="272" y="224"/>
                    </a:lnTo>
                    <a:lnTo>
                      <a:pt x="0" y="0"/>
                    </a:lnTo>
                    <a:lnTo>
                      <a:pt x="0" y="184"/>
                    </a:lnTo>
                    <a:lnTo>
                      <a:pt x="272" y="408"/>
                    </a:lnTo>
                    <a:lnTo>
                      <a:pt x="544" y="184"/>
                    </a:lnTo>
                    <a:lnTo>
                      <a:pt x="544" y="0"/>
                    </a:lnTo>
                    <a:close/>
                  </a:path>
                </a:pathLst>
              </a:custGeom>
              <a:grpFill/>
              <a:ln>
                <a:noFill/>
              </a:ln>
              <a:extLst>
                <a:ext uri="{91240B29-F687-4F45-9708-019B960494DF}">
                  <a14:hiddenLine xmlns:a14="http://schemas.microsoft.com/office/drawing/2010/main" w="0" cap="flat"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smtClean="0">
                  <a:ln>
                    <a:noFill/>
                  </a:ln>
                  <a:effectLst/>
                  <a:uLnTx/>
                  <a:uFillTx/>
                  <a:latin typeface="Helvetica Neue Medium"/>
                </a:endParaRPr>
              </a:p>
            </p:txBody>
          </p:sp>
        </p:grpSp>
      </p:grpSp>
    </p:spTree>
    <p:extLst>
      <p:ext uri="{BB962C8B-B14F-4D97-AF65-F5344CB8AC3E}">
        <p14:creationId xmlns:p14="http://schemas.microsoft.com/office/powerpoint/2010/main" val="1325932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p>
          <a:p>
            <a:pPr lvl="1">
              <a:buClrTx/>
            </a:pPr>
            <a:r>
              <a:rPr lang="zh-CN" altLang="en-US" sz="1600" dirty="0">
                <a:solidFill>
                  <a:schemeClr val="bg1">
                    <a:lumMod val="50000"/>
                  </a:schemeClr>
                </a:solidFill>
                <a:latin typeface="+mn-ea"/>
              </a:rPr>
              <a:t>华为鲲鹏处理器架构介绍</a:t>
            </a:r>
          </a:p>
          <a:p>
            <a:pPr lvl="1">
              <a:buClrTx/>
              <a:buSzPct val="60000"/>
              <a:buFont typeface="Wingdings" panose="05000000000000000000" pitchFamily="2" charset="2"/>
              <a:buChar char="n"/>
            </a:pPr>
            <a:r>
              <a:rPr lang="zh-CN" altLang="en-US" sz="1600" dirty="0">
                <a:latin typeface="+mn-ea"/>
              </a:rPr>
              <a:t>华为鲲鹏处理器型号及规格介绍</a:t>
            </a:r>
            <a:endParaRPr lang="en-US" altLang="zh-CN" sz="1600" dirty="0">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华为鲲鹏处理器应用场景介绍</a:t>
            </a: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2445561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标题 1"/>
          <p:cNvSpPr txBox="1">
            <a:spLocks/>
          </p:cNvSpPr>
          <p:nvPr/>
        </p:nvSpPr>
        <p:spPr>
          <a:xfrm>
            <a:off x="730576" y="335196"/>
            <a:ext cx="10314705" cy="798660"/>
          </a:xfrm>
          <a:prstGeom prst="rect">
            <a:avLst/>
          </a:prstGeom>
        </p:spPr>
        <p:txBody>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endParaRPr lang="zh-CN" altLang="en-US" sz="3600" kern="0" dirty="0">
              <a:solidFill>
                <a:srgbClr val="C00000"/>
              </a:solidFill>
              <a:latin typeface="+mn-ea"/>
              <a:ea typeface="+mn-ea"/>
            </a:endParaRPr>
          </a:p>
        </p:txBody>
      </p:sp>
      <p:sp>
        <p:nvSpPr>
          <p:cNvPr id="6" name="标题 5"/>
          <p:cNvSpPr>
            <a:spLocks noGrp="1"/>
          </p:cNvSpPr>
          <p:nvPr>
            <p:ph type="title"/>
          </p:nvPr>
        </p:nvSpPr>
        <p:spPr/>
        <p:txBody>
          <a:bodyPr/>
          <a:lstStyle/>
          <a:p>
            <a:r>
              <a:rPr lang="zh-CN" altLang="en-US" dirty="0">
                <a:solidFill>
                  <a:schemeClr val="tx1"/>
                </a:solidFill>
              </a:rPr>
              <a:t>华为</a:t>
            </a:r>
            <a:r>
              <a:rPr lang="zh-CN" altLang="en-US" dirty="0" smtClean="0">
                <a:solidFill>
                  <a:schemeClr val="tx1"/>
                </a:solidFill>
              </a:rPr>
              <a:t>鲲鹏通用计算处理器</a:t>
            </a:r>
            <a:r>
              <a:rPr lang="zh-CN" altLang="en-US" dirty="0">
                <a:solidFill>
                  <a:schemeClr val="tx1"/>
                </a:solidFill>
              </a:rPr>
              <a:t/>
            </a:r>
            <a:br>
              <a:rPr lang="zh-CN" altLang="en-US" dirty="0">
                <a:solidFill>
                  <a:schemeClr val="tx1"/>
                </a:solidFill>
              </a:rPr>
            </a:br>
            <a:endParaRPr lang="zh-CN" altLang="en-US" dirty="0">
              <a:solidFill>
                <a:schemeClr val="tx1"/>
              </a:solidFill>
            </a:endParaRPr>
          </a:p>
        </p:txBody>
      </p:sp>
      <p:grpSp>
        <p:nvGrpSpPr>
          <p:cNvPr id="14" name="组合 13"/>
          <p:cNvGrpSpPr/>
          <p:nvPr/>
        </p:nvGrpSpPr>
        <p:grpSpPr>
          <a:xfrm>
            <a:off x="2914549" y="5635507"/>
            <a:ext cx="532717" cy="618844"/>
            <a:chOff x="6150437" y="2674646"/>
            <a:chExt cx="752967" cy="752969"/>
          </a:xfrm>
        </p:grpSpPr>
        <p:sp>
          <p:nvSpPr>
            <p:cNvPr id="40" name="椭圆 39"/>
            <p:cNvSpPr/>
            <p:nvPr/>
          </p:nvSpPr>
          <p:spPr>
            <a:xfrm>
              <a:off x="6150437" y="2674646"/>
              <a:ext cx="752967"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cs typeface="Arial" panose="020B0604020202020204" pitchFamily="34" charset="0"/>
                <a:sym typeface="Arial" panose="020B0604020202020204" pitchFamily="34" charset="0"/>
              </a:endParaRPr>
            </a:p>
          </p:txBody>
        </p:sp>
        <p:sp>
          <p:nvSpPr>
            <p:cNvPr id="41" name="TextBox 76"/>
            <p:cNvSpPr txBox="1">
              <a:spLocks noChangeArrowheads="1"/>
            </p:cNvSpPr>
            <p:nvPr/>
          </p:nvSpPr>
          <p:spPr bwMode="auto">
            <a:xfrm>
              <a:off x="6162351" y="2965465"/>
              <a:ext cx="724961" cy="224602"/>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2158309" eaLnBrk="1" hangingPunct="1">
                <a:defRPr/>
              </a:pPr>
              <a:r>
                <a:rPr lang="en-US" altLang="zh-CN" sz="1200" b="1" kern="0" dirty="0">
                  <a:solidFill>
                    <a:schemeClr val="tx1"/>
                  </a:solidFill>
                  <a:latin typeface="+mn-ea"/>
                  <a:ea typeface="+mn-ea"/>
                  <a:cs typeface="Arial" panose="020B0604020202020204" pitchFamily="34" charset="0"/>
                  <a:sym typeface="Arial" panose="020B0604020202020204" pitchFamily="34" charset="0"/>
                </a:rPr>
                <a:t>2014</a:t>
              </a:r>
              <a:endParaRPr lang="zh-CN" altLang="en-US" sz="1200" b="1" kern="0" dirty="0">
                <a:solidFill>
                  <a:schemeClr val="tx1"/>
                </a:solidFill>
                <a:latin typeface="+mn-ea"/>
                <a:ea typeface="+mn-ea"/>
                <a:cs typeface="Arial" panose="020B0604020202020204" pitchFamily="34" charset="0"/>
                <a:sym typeface="Arial" panose="020B0604020202020204" pitchFamily="34" charset="0"/>
              </a:endParaRPr>
            </a:p>
          </p:txBody>
        </p:sp>
      </p:grpSp>
      <p:grpSp>
        <p:nvGrpSpPr>
          <p:cNvPr id="15" name="组合 14"/>
          <p:cNvGrpSpPr/>
          <p:nvPr/>
        </p:nvGrpSpPr>
        <p:grpSpPr>
          <a:xfrm>
            <a:off x="5850414" y="5635507"/>
            <a:ext cx="573462" cy="666175"/>
            <a:chOff x="8017017" y="2776223"/>
            <a:chExt cx="761902" cy="761900"/>
          </a:xfrm>
        </p:grpSpPr>
        <p:sp>
          <p:nvSpPr>
            <p:cNvPr id="38" name="椭圆 37"/>
            <p:cNvSpPr/>
            <p:nvPr/>
          </p:nvSpPr>
          <p:spPr>
            <a:xfrm>
              <a:off x="8017017" y="2776223"/>
              <a:ext cx="761902" cy="761900"/>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cs typeface="Arial" panose="020B0604020202020204" pitchFamily="34" charset="0"/>
                <a:sym typeface="Arial" panose="020B0604020202020204" pitchFamily="34" charset="0"/>
              </a:endParaRPr>
            </a:p>
          </p:txBody>
        </p:sp>
        <p:sp>
          <p:nvSpPr>
            <p:cNvPr id="39" name="TextBox 77"/>
            <p:cNvSpPr txBox="1">
              <a:spLocks noChangeArrowheads="1"/>
            </p:cNvSpPr>
            <p:nvPr/>
          </p:nvSpPr>
          <p:spPr bwMode="auto">
            <a:xfrm>
              <a:off x="8035487" y="3051612"/>
              <a:ext cx="724960" cy="21111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2158309" eaLnBrk="1" hangingPunct="1">
                <a:defRPr/>
              </a:pPr>
              <a:r>
                <a:rPr lang="en-US" altLang="zh-CN" sz="1200" b="1" kern="0" dirty="0">
                  <a:solidFill>
                    <a:schemeClr val="tx1"/>
                  </a:solidFill>
                  <a:latin typeface="+mn-ea"/>
                  <a:ea typeface="+mn-ea"/>
                  <a:cs typeface="Arial" panose="020B0604020202020204" pitchFamily="34" charset="0"/>
                  <a:sym typeface="Arial" panose="020B0604020202020204" pitchFamily="34" charset="0"/>
                </a:rPr>
                <a:t>2016</a:t>
              </a:r>
              <a:endParaRPr lang="zh-CN" altLang="en-US" sz="1200" b="1" kern="0" dirty="0">
                <a:solidFill>
                  <a:schemeClr val="tx1"/>
                </a:solidFill>
                <a:latin typeface="+mn-ea"/>
                <a:ea typeface="+mn-ea"/>
                <a:cs typeface="Arial" panose="020B0604020202020204" pitchFamily="34" charset="0"/>
                <a:sym typeface="Arial" panose="020B0604020202020204" pitchFamily="34" charset="0"/>
              </a:endParaRPr>
            </a:p>
          </p:txBody>
        </p:sp>
      </p:grpSp>
      <p:grpSp>
        <p:nvGrpSpPr>
          <p:cNvPr id="16" name="组合 15"/>
          <p:cNvGrpSpPr/>
          <p:nvPr/>
        </p:nvGrpSpPr>
        <p:grpSpPr>
          <a:xfrm>
            <a:off x="8633214" y="5572978"/>
            <a:ext cx="614203" cy="713503"/>
            <a:chOff x="9816755" y="2559433"/>
            <a:chExt cx="752969" cy="752969"/>
          </a:xfrm>
        </p:grpSpPr>
        <p:sp>
          <p:nvSpPr>
            <p:cNvPr id="36" name="椭圆 35"/>
            <p:cNvSpPr/>
            <p:nvPr/>
          </p:nvSpPr>
          <p:spPr>
            <a:xfrm>
              <a:off x="9816755" y="2559433"/>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cs typeface="Arial" panose="020B0604020202020204" pitchFamily="34" charset="0"/>
                <a:sym typeface="Arial" panose="020B0604020202020204" pitchFamily="34" charset="0"/>
              </a:endParaRPr>
            </a:p>
          </p:txBody>
        </p:sp>
        <p:sp>
          <p:nvSpPr>
            <p:cNvPr id="37" name="TextBox 117"/>
            <p:cNvSpPr txBox="1">
              <a:spLocks noChangeArrowheads="1"/>
            </p:cNvSpPr>
            <p:nvPr/>
          </p:nvSpPr>
          <p:spPr bwMode="auto">
            <a:xfrm>
              <a:off x="9830759" y="2812539"/>
              <a:ext cx="724961" cy="194804"/>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2158309" eaLnBrk="1" hangingPunct="1">
                <a:defRPr/>
              </a:pPr>
              <a:r>
                <a:rPr lang="en-US" altLang="zh-CN" sz="1200" b="1" kern="0" dirty="0">
                  <a:solidFill>
                    <a:schemeClr val="tx1"/>
                  </a:solidFill>
                  <a:latin typeface="+mn-ea"/>
                  <a:ea typeface="+mn-ea"/>
                  <a:cs typeface="Arial" panose="020B0604020202020204" pitchFamily="34" charset="0"/>
                  <a:sym typeface="Arial" panose="020B0604020202020204" pitchFamily="34" charset="0"/>
                </a:rPr>
                <a:t>2019</a:t>
              </a:r>
              <a:endParaRPr lang="zh-CN" altLang="en-US" sz="1200" b="1" kern="0" dirty="0">
                <a:solidFill>
                  <a:schemeClr val="tx1"/>
                </a:solidFill>
                <a:latin typeface="+mn-ea"/>
                <a:ea typeface="+mn-ea"/>
                <a:cs typeface="Arial" panose="020B0604020202020204" pitchFamily="34" charset="0"/>
                <a:sym typeface="Arial" panose="020B0604020202020204" pitchFamily="34" charset="0"/>
              </a:endParaRPr>
            </a:p>
          </p:txBody>
        </p:sp>
      </p:grpSp>
      <p:sp>
        <p:nvSpPr>
          <p:cNvPr id="19" name="Text Box 24"/>
          <p:cNvSpPr txBox="1">
            <a:spLocks noChangeArrowheads="1"/>
          </p:cNvSpPr>
          <p:nvPr/>
        </p:nvSpPr>
        <p:spPr bwMode="auto">
          <a:xfrm>
            <a:off x="2607114" y="4675561"/>
            <a:ext cx="1030628" cy="66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0" lvl="1" indent="0" algn="ctr" defTabSz="2877915" eaLnBrk="1" hangingPunct="1">
              <a:lnSpc>
                <a:spcPct val="120000"/>
              </a:lnSpc>
              <a:spcBef>
                <a:spcPts val="708"/>
              </a:spcBef>
              <a:buSzPct val="100000"/>
              <a:defRPr/>
            </a:pPr>
            <a:r>
              <a:rPr lang="zh-CN" altLang="en-US" sz="1200" dirty="0">
                <a:solidFill>
                  <a:schemeClr val="tx1"/>
                </a:solidFill>
                <a:latin typeface="+mn-ea"/>
                <a:ea typeface="+mn-ea"/>
                <a:cs typeface="+mn-ea"/>
                <a:sym typeface="Arial" panose="020B0604020202020204" pitchFamily="34" charset="0"/>
              </a:rPr>
              <a:t>第一颗基于</a:t>
            </a:r>
            <a:r>
              <a:rPr lang="en-US" altLang="zh-CN" sz="1200" dirty="0">
                <a:solidFill>
                  <a:schemeClr val="tx1"/>
                </a:solidFill>
                <a:latin typeface="+mn-ea"/>
                <a:ea typeface="+mn-ea"/>
                <a:cs typeface="+mn-ea"/>
                <a:sym typeface="Arial" panose="020B0604020202020204" pitchFamily="34" charset="0"/>
              </a:rPr>
              <a:t>ARM</a:t>
            </a:r>
            <a:r>
              <a:rPr lang="zh-CN" altLang="en-US" sz="1200" dirty="0">
                <a:solidFill>
                  <a:schemeClr val="tx1"/>
                </a:solidFill>
                <a:latin typeface="+mn-ea"/>
                <a:ea typeface="+mn-ea"/>
                <a:cs typeface="+mn-ea"/>
                <a:sym typeface="Arial" panose="020B0604020202020204" pitchFamily="34" charset="0"/>
              </a:rPr>
              <a:t>的</a:t>
            </a:r>
            <a:r>
              <a:rPr lang="en-US" altLang="zh-CN" sz="1200" dirty="0">
                <a:solidFill>
                  <a:schemeClr val="tx1"/>
                </a:solidFill>
                <a:latin typeface="+mn-ea"/>
                <a:ea typeface="+mn-ea"/>
                <a:cs typeface="+mn-ea"/>
                <a:sym typeface="Arial" panose="020B0604020202020204" pitchFamily="34" charset="0"/>
              </a:rPr>
              <a:t>64</a:t>
            </a:r>
            <a:r>
              <a:rPr lang="zh-CN" altLang="en-US" sz="1200" dirty="0">
                <a:solidFill>
                  <a:schemeClr val="tx1"/>
                </a:solidFill>
                <a:latin typeface="+mn-ea"/>
                <a:ea typeface="+mn-ea"/>
                <a:cs typeface="+mn-ea"/>
                <a:sym typeface="Arial" panose="020B0604020202020204" pitchFamily="34" charset="0"/>
              </a:rPr>
              <a:t>位</a:t>
            </a:r>
            <a:r>
              <a:rPr lang="en-US" altLang="zh-CN" sz="1200" dirty="0">
                <a:solidFill>
                  <a:schemeClr val="tx1"/>
                </a:solidFill>
                <a:latin typeface="+mn-ea"/>
                <a:ea typeface="+mn-ea"/>
                <a:cs typeface="+mn-ea"/>
                <a:sym typeface="Arial" panose="020B0604020202020204" pitchFamily="34" charset="0"/>
              </a:rPr>
              <a:t>CPU</a:t>
            </a:r>
          </a:p>
        </p:txBody>
      </p:sp>
      <p:sp>
        <p:nvSpPr>
          <p:cNvPr id="20" name="Text Box 24"/>
          <p:cNvSpPr txBox="1">
            <a:spLocks noChangeArrowheads="1"/>
          </p:cNvSpPr>
          <p:nvPr/>
        </p:nvSpPr>
        <p:spPr bwMode="auto">
          <a:xfrm>
            <a:off x="5489436" y="4649706"/>
            <a:ext cx="1213128" cy="4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0" lvl="1" indent="0" algn="ctr" defTabSz="2877915" eaLnBrk="1" hangingPunct="1">
              <a:lnSpc>
                <a:spcPct val="120000"/>
              </a:lnSpc>
              <a:spcBef>
                <a:spcPts val="708"/>
              </a:spcBef>
              <a:buSzPct val="100000"/>
              <a:defRPr/>
            </a:pPr>
            <a:r>
              <a:rPr lang="zh-CN" altLang="en-US" sz="1200" dirty="0">
                <a:solidFill>
                  <a:schemeClr val="tx1"/>
                </a:solidFill>
                <a:latin typeface="+mn-ea"/>
                <a:ea typeface="+mn-ea"/>
                <a:cs typeface="+mn-ea"/>
                <a:sym typeface="Arial" panose="020B0604020202020204" pitchFamily="34" charset="0"/>
              </a:rPr>
              <a:t>业界第一颗支持多路</a:t>
            </a:r>
            <a:r>
              <a:rPr lang="en-US" altLang="zh-CN" sz="1200" dirty="0">
                <a:solidFill>
                  <a:schemeClr val="tx1"/>
                </a:solidFill>
                <a:latin typeface="+mn-ea"/>
                <a:ea typeface="+mn-ea"/>
                <a:cs typeface="+mn-ea"/>
                <a:sym typeface="Arial" panose="020B0604020202020204" pitchFamily="34" charset="0"/>
              </a:rPr>
              <a:t>ARM CPU</a:t>
            </a:r>
          </a:p>
        </p:txBody>
      </p:sp>
      <p:sp>
        <p:nvSpPr>
          <p:cNvPr id="21" name="Text Box 24"/>
          <p:cNvSpPr txBox="1">
            <a:spLocks noChangeArrowheads="1"/>
          </p:cNvSpPr>
          <p:nvPr/>
        </p:nvSpPr>
        <p:spPr bwMode="auto">
          <a:xfrm>
            <a:off x="8264505" y="4675561"/>
            <a:ext cx="1274168" cy="4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0" lvl="1" indent="0" algn="ctr" defTabSz="2877915" eaLnBrk="1" hangingPunct="1">
              <a:lnSpc>
                <a:spcPct val="120000"/>
              </a:lnSpc>
              <a:spcBef>
                <a:spcPts val="708"/>
              </a:spcBef>
              <a:buSzPct val="100000"/>
              <a:defRPr/>
            </a:pPr>
            <a:r>
              <a:rPr lang="zh-CN" altLang="en-US" sz="1200" dirty="0">
                <a:solidFill>
                  <a:schemeClr val="tx1"/>
                </a:solidFill>
                <a:latin typeface="+mn-ea"/>
                <a:ea typeface="+mn-ea"/>
                <a:cs typeface="+mn-ea"/>
                <a:sym typeface="Arial" panose="020B0604020202020204" pitchFamily="34" charset="0"/>
              </a:rPr>
              <a:t>业界第一颗</a:t>
            </a:r>
            <a:r>
              <a:rPr lang="en-US" altLang="zh-CN" sz="1200" dirty="0">
                <a:solidFill>
                  <a:schemeClr val="tx1"/>
                </a:solidFill>
                <a:latin typeface="+mn-ea"/>
                <a:ea typeface="+mn-ea"/>
                <a:cs typeface="+mn-ea"/>
                <a:sym typeface="Arial" panose="020B0604020202020204" pitchFamily="34" charset="0"/>
              </a:rPr>
              <a:t>7nm</a:t>
            </a:r>
            <a:r>
              <a:rPr lang="zh-CN" altLang="en-US" sz="1200" dirty="0">
                <a:solidFill>
                  <a:schemeClr val="tx1"/>
                </a:solidFill>
                <a:latin typeface="+mn-ea"/>
                <a:ea typeface="+mn-ea"/>
                <a:cs typeface="+mn-ea"/>
                <a:sym typeface="Arial" panose="020B0604020202020204" pitchFamily="34" charset="0"/>
              </a:rPr>
              <a:t>数据中心 </a:t>
            </a:r>
            <a:r>
              <a:rPr lang="en-US" altLang="zh-CN" sz="1200" dirty="0">
                <a:solidFill>
                  <a:schemeClr val="tx1"/>
                </a:solidFill>
                <a:latin typeface="+mn-ea"/>
                <a:ea typeface="+mn-ea"/>
                <a:cs typeface="+mn-ea"/>
                <a:sym typeface="Arial" panose="020B0604020202020204" pitchFamily="34" charset="0"/>
              </a:rPr>
              <a:t>ARM CPU</a:t>
            </a:r>
          </a:p>
        </p:txBody>
      </p:sp>
      <p:sp>
        <p:nvSpPr>
          <p:cNvPr id="23" name="Hi1380"/>
          <p:cNvSpPr txBox="1"/>
          <p:nvPr/>
        </p:nvSpPr>
        <p:spPr>
          <a:xfrm>
            <a:off x="2077736" y="3790481"/>
            <a:ext cx="1690484" cy="857339"/>
          </a:xfrm>
          <a:prstGeom prst="rect">
            <a:avLst/>
          </a:prstGeom>
          <a:ln w="12700">
            <a:miter lim="400000"/>
          </a:ln>
        </p:spPr>
        <p:txBody>
          <a:bodyPr wrap="square" lIns="168619" tIns="168619" rIns="168619" bIns="168619" anchor="ctr">
            <a:spAutoFit/>
          </a:bodyPr>
          <a:lstStyle/>
          <a:p>
            <a:pPr lvl="1" algn="ctr" defTabSz="1079154">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399" b="1" dirty="0" smtClean="0">
                <a:latin typeface="+mn-ea"/>
                <a:ea typeface="+mn-ea"/>
                <a:cs typeface="Arial" panose="020B0604020202020204" pitchFamily="34" charset="0"/>
              </a:rPr>
              <a:t>鲲鹏</a:t>
            </a:r>
            <a:r>
              <a:rPr lang="en-US" altLang="zh-CN" sz="1399" b="1" dirty="0" smtClean="0">
                <a:latin typeface="+mn-ea"/>
                <a:ea typeface="+mn-ea"/>
                <a:cs typeface="Arial" panose="020B0604020202020204" pitchFamily="34" charset="0"/>
              </a:rPr>
              <a:t>912</a:t>
            </a:r>
          </a:p>
          <a:p>
            <a:pPr lvl="1" algn="ctr" defTabSz="1079154">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399" b="1" dirty="0" smtClean="0">
                <a:latin typeface="+mn-ea"/>
                <a:ea typeface="+mn-ea"/>
                <a:cs typeface="Arial" panose="020B0604020202020204" pitchFamily="34" charset="0"/>
              </a:rPr>
              <a:t>（</a:t>
            </a:r>
            <a:r>
              <a:rPr lang="en-US" altLang="zh-CN" sz="1399" b="1" dirty="0" smtClean="0">
                <a:latin typeface="+mn-ea"/>
                <a:ea typeface="+mn-ea"/>
                <a:cs typeface="Arial" panose="020B0604020202020204" pitchFamily="34" charset="0"/>
              </a:rPr>
              <a:t>Hi1612</a:t>
            </a:r>
            <a:r>
              <a:rPr lang="zh-CN" altLang="en-US" sz="1399" b="1" dirty="0" smtClean="0">
                <a:latin typeface="+mn-ea"/>
                <a:ea typeface="+mn-ea"/>
                <a:cs typeface="Arial" panose="020B0604020202020204" pitchFamily="34" charset="0"/>
              </a:rPr>
              <a:t>）</a:t>
            </a:r>
            <a:endParaRPr lang="en-US" sz="1399" b="1" dirty="0">
              <a:latin typeface="+mn-ea"/>
              <a:ea typeface="+mn-ea"/>
              <a:cs typeface="Arial" panose="020B0604020202020204" pitchFamily="34" charset="0"/>
            </a:endParaRPr>
          </a:p>
        </p:txBody>
      </p:sp>
      <p:sp>
        <p:nvSpPr>
          <p:cNvPr id="24" name="Hi1380"/>
          <p:cNvSpPr txBox="1"/>
          <p:nvPr/>
        </p:nvSpPr>
        <p:spPr>
          <a:xfrm>
            <a:off x="5139713" y="3925140"/>
            <a:ext cx="1666956" cy="598963"/>
          </a:xfrm>
          <a:prstGeom prst="rect">
            <a:avLst/>
          </a:prstGeom>
          <a:ln w="12700">
            <a:miter lim="400000"/>
          </a:ln>
        </p:spPr>
        <p:txBody>
          <a:bodyPr wrap="square" lIns="168619" tIns="168619" rIns="168619" bIns="168619" anchor="ctr">
            <a:spAutoFit/>
          </a:bodyPr>
          <a:lstStyle/>
          <a:p>
            <a:pPr lvl="1" defTabSz="1079154">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399" b="1" dirty="0">
                <a:latin typeface="+mn-ea"/>
                <a:ea typeface="+mn-ea"/>
                <a:cs typeface="Arial" panose="020B0604020202020204" pitchFamily="34" charset="0"/>
              </a:rPr>
              <a:t>鲲鹏</a:t>
            </a:r>
            <a:r>
              <a:rPr lang="en-US" altLang="zh-CN" sz="1399" b="1" dirty="0">
                <a:latin typeface="+mn-ea"/>
                <a:ea typeface="+mn-ea"/>
                <a:cs typeface="Arial" panose="020B0604020202020204" pitchFamily="34" charset="0"/>
              </a:rPr>
              <a:t>916</a:t>
            </a:r>
            <a:endParaRPr lang="en-US" sz="1399" b="1" dirty="0">
              <a:latin typeface="+mn-ea"/>
              <a:ea typeface="+mn-ea"/>
              <a:cs typeface="Arial" panose="020B0604020202020204" pitchFamily="34" charset="0"/>
            </a:endParaRPr>
          </a:p>
        </p:txBody>
      </p:sp>
      <p:sp>
        <p:nvSpPr>
          <p:cNvPr id="25" name="Hi1380"/>
          <p:cNvSpPr txBox="1"/>
          <p:nvPr/>
        </p:nvSpPr>
        <p:spPr>
          <a:xfrm>
            <a:off x="7834797" y="3919655"/>
            <a:ext cx="1543614" cy="598963"/>
          </a:xfrm>
          <a:prstGeom prst="rect">
            <a:avLst/>
          </a:prstGeom>
          <a:ln w="12700">
            <a:miter lim="400000"/>
          </a:ln>
        </p:spPr>
        <p:txBody>
          <a:bodyPr wrap="square" lIns="168619" tIns="168619" rIns="168619" bIns="168619" anchor="ctr">
            <a:spAutoFit/>
          </a:bodyPr>
          <a:lstStyle/>
          <a:p>
            <a:pPr lvl="1" defTabSz="1079154">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399" b="1" dirty="0">
                <a:latin typeface="+mn-ea"/>
                <a:ea typeface="+mn-ea"/>
                <a:cs typeface="Arial" panose="020B0604020202020204" pitchFamily="34" charset="0"/>
              </a:rPr>
              <a:t>鲲鹏</a:t>
            </a:r>
            <a:r>
              <a:rPr lang="en-US" altLang="zh-CN" sz="1399" b="1" dirty="0">
                <a:latin typeface="+mn-ea"/>
                <a:ea typeface="+mn-ea"/>
                <a:cs typeface="Arial" panose="020B0604020202020204" pitchFamily="34" charset="0"/>
              </a:rPr>
              <a:t>920</a:t>
            </a:r>
            <a:endParaRPr lang="en-US" sz="1399" b="1" dirty="0">
              <a:latin typeface="+mn-ea"/>
              <a:ea typeface="+mn-ea"/>
              <a:cs typeface="Arial" panose="020B0604020202020204" pitchFamily="34" charset="0"/>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8387" y="2541894"/>
            <a:ext cx="1081084" cy="1251817"/>
          </a:xfrm>
          <a:prstGeom prst="rect">
            <a:avLst/>
          </a:prstGeom>
        </p:spPr>
      </p:pic>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l="26884" t="34839" r="43697" b="12946"/>
          <a:stretch/>
        </p:blipFill>
        <p:spPr>
          <a:xfrm>
            <a:off x="5412667" y="2583794"/>
            <a:ext cx="1075436" cy="1247250"/>
          </a:xfrm>
          <a:prstGeom prst="rect">
            <a:avLst/>
          </a:prstGeom>
        </p:spPr>
      </p:pic>
      <p:pic>
        <p:nvPicPr>
          <p:cNvPr id="49" name="Kunpeng 920   鲲鹏920-算.png"/>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8217562" y="2541894"/>
            <a:ext cx="1609029" cy="1289150"/>
          </a:xfrm>
          <a:prstGeom prst="rect">
            <a:avLst/>
          </a:prstGeom>
          <a:ln w="3175">
            <a:miter lim="400000"/>
          </a:ln>
        </p:spPr>
      </p:pic>
      <p:sp>
        <p:nvSpPr>
          <p:cNvPr id="26" name="文本框 25"/>
          <p:cNvSpPr txBox="1"/>
          <p:nvPr/>
        </p:nvSpPr>
        <p:spPr>
          <a:xfrm>
            <a:off x="1410831" y="1401393"/>
            <a:ext cx="9634449" cy="830612"/>
          </a:xfrm>
          <a:prstGeom prst="rect">
            <a:avLst/>
          </a:prstGeom>
          <a:noFill/>
        </p:spPr>
        <p:txBody>
          <a:bodyPr wrap="square" rtlCol="0">
            <a:spAutoFit/>
          </a:bodyPr>
          <a:lstStyle/>
          <a:p>
            <a:r>
              <a:rPr lang="zh-CN" altLang="en-US" sz="1599" dirty="0">
                <a:latin typeface="微软雅黑" panose="020B0503020204020204" pitchFamily="34" charset="-122"/>
                <a:ea typeface="微软雅黑" panose="020B0503020204020204" pitchFamily="34" charset="-122"/>
              </a:rPr>
              <a:t>华为从</a:t>
            </a:r>
            <a:r>
              <a:rPr lang="en-US" altLang="zh-CN" sz="1599" dirty="0" smtClean="0">
                <a:latin typeface="微软雅黑" panose="020B0503020204020204" pitchFamily="34" charset="-122"/>
                <a:ea typeface="微软雅黑" panose="020B0503020204020204" pitchFamily="34" charset="-122"/>
              </a:rPr>
              <a:t>2004</a:t>
            </a:r>
            <a:r>
              <a:rPr lang="zh-CN" altLang="en-US" sz="1599" dirty="0" smtClean="0">
                <a:latin typeface="微软雅黑" panose="020B0503020204020204" pitchFamily="34" charset="-122"/>
                <a:ea typeface="微软雅黑" panose="020B0503020204020204" pitchFamily="34" charset="-122"/>
              </a:rPr>
              <a:t>年</a:t>
            </a:r>
            <a:r>
              <a:rPr lang="zh-CN" altLang="en-US" sz="1599" dirty="0">
                <a:latin typeface="微软雅黑" panose="020B0503020204020204" pitchFamily="34" charset="-122"/>
                <a:ea typeface="微软雅黑" panose="020B0503020204020204" pitchFamily="34" charset="-122"/>
              </a:rPr>
              <a:t>开始基于</a:t>
            </a:r>
            <a:r>
              <a:rPr lang="en-US" altLang="zh-CN" sz="1599" dirty="0">
                <a:latin typeface="微软雅黑" panose="020B0503020204020204" pitchFamily="34" charset="-122"/>
                <a:ea typeface="微软雅黑" panose="020B0503020204020204" pitchFamily="34" charset="-122"/>
              </a:rPr>
              <a:t>ARM</a:t>
            </a:r>
            <a:r>
              <a:rPr lang="zh-CN" altLang="en-US" sz="1599" dirty="0">
                <a:latin typeface="微软雅黑" panose="020B0503020204020204" pitchFamily="34" charset="-122"/>
                <a:ea typeface="微软雅黑" panose="020B0503020204020204" pitchFamily="34" charset="-122"/>
              </a:rPr>
              <a:t>技术自研芯片</a:t>
            </a:r>
            <a:r>
              <a:rPr lang="zh-CN" altLang="en-US" sz="1599" dirty="0" smtClean="0">
                <a:latin typeface="微软雅黑" panose="020B0503020204020204" pitchFamily="34" charset="-122"/>
                <a:ea typeface="微软雅黑" panose="020B0503020204020204" pitchFamily="34" charset="-122"/>
              </a:rPr>
              <a:t>，在通用计算处理器领域，</a:t>
            </a:r>
            <a:r>
              <a:rPr lang="en-US" altLang="zh-CN" sz="1599" dirty="0" smtClean="0">
                <a:latin typeface="微软雅黑" panose="020B0503020204020204" pitchFamily="34" charset="-122"/>
                <a:ea typeface="微软雅黑" panose="020B0503020204020204" pitchFamily="34" charset="-122"/>
              </a:rPr>
              <a:t>2014</a:t>
            </a:r>
            <a:r>
              <a:rPr lang="zh-CN" altLang="en-US" sz="1599" dirty="0" smtClean="0">
                <a:latin typeface="微软雅黑" panose="020B0503020204020204" pitchFamily="34" charset="-122"/>
                <a:ea typeface="微软雅黑" panose="020B0503020204020204" pitchFamily="34" charset="-122"/>
              </a:rPr>
              <a:t>年发布</a:t>
            </a:r>
            <a:r>
              <a:rPr lang="en-US" altLang="zh-CN" sz="1599" dirty="0" err="1" smtClean="0">
                <a:latin typeface="微软雅黑" panose="020B0503020204020204" pitchFamily="34" charset="-122"/>
                <a:ea typeface="微软雅黑" panose="020B0503020204020204" pitchFamily="34" charset="-122"/>
              </a:rPr>
              <a:t>Kunpeng</a:t>
            </a:r>
            <a:r>
              <a:rPr lang="en-US" altLang="zh-CN" sz="1599" dirty="0" smtClean="0">
                <a:latin typeface="微软雅黑" panose="020B0503020204020204" pitchFamily="34" charset="-122"/>
                <a:ea typeface="微软雅黑" panose="020B0503020204020204" pitchFamily="34" charset="-122"/>
              </a:rPr>
              <a:t> 912</a:t>
            </a:r>
            <a:r>
              <a:rPr lang="zh-CN" altLang="en-US" sz="1599" dirty="0" smtClean="0">
                <a:latin typeface="微软雅黑" panose="020B0503020204020204" pitchFamily="34" charset="-122"/>
                <a:ea typeface="微软雅黑" panose="020B0503020204020204" pitchFamily="34" charset="-122"/>
              </a:rPr>
              <a:t>处理器，</a:t>
            </a:r>
            <a:r>
              <a:rPr lang="en-US" altLang="zh-CN" sz="1599" dirty="0" smtClean="0">
                <a:latin typeface="微软雅黑" panose="020B0503020204020204" pitchFamily="34" charset="-122"/>
                <a:ea typeface="微软雅黑" panose="020B0503020204020204" pitchFamily="34" charset="-122"/>
              </a:rPr>
              <a:t>2016</a:t>
            </a:r>
            <a:r>
              <a:rPr lang="zh-CN" altLang="en-US" sz="1599" dirty="0" smtClean="0">
                <a:latin typeface="微软雅黑" panose="020B0503020204020204" pitchFamily="34" charset="-122"/>
                <a:ea typeface="微软雅黑" panose="020B0503020204020204" pitchFamily="34" charset="-122"/>
              </a:rPr>
              <a:t>年发布</a:t>
            </a:r>
            <a:r>
              <a:rPr lang="en-US" altLang="zh-CN" sz="1599" dirty="0" err="1" smtClean="0">
                <a:latin typeface="微软雅黑" panose="020B0503020204020204" pitchFamily="34" charset="-122"/>
                <a:ea typeface="微软雅黑" panose="020B0503020204020204" pitchFamily="34" charset="-122"/>
              </a:rPr>
              <a:t>Kunpeng</a:t>
            </a:r>
            <a:r>
              <a:rPr lang="en-US" altLang="zh-CN" sz="1599" dirty="0" smtClean="0">
                <a:latin typeface="微软雅黑" panose="020B0503020204020204" pitchFamily="34" charset="-122"/>
                <a:ea typeface="微软雅黑" panose="020B0503020204020204" pitchFamily="34" charset="-122"/>
              </a:rPr>
              <a:t> 916</a:t>
            </a:r>
            <a:r>
              <a:rPr lang="zh-CN" altLang="en-US" sz="1599" dirty="0" smtClean="0">
                <a:latin typeface="微软雅黑" panose="020B0503020204020204" pitchFamily="34" charset="-122"/>
                <a:ea typeface="微软雅黑" panose="020B0503020204020204" pitchFamily="34" charset="-122"/>
              </a:rPr>
              <a:t>处理器，</a:t>
            </a:r>
            <a:r>
              <a:rPr lang="en-US" altLang="zh-CN" sz="1599" dirty="0" smtClean="0">
                <a:latin typeface="微软雅黑" panose="020B0503020204020204" pitchFamily="34" charset="-122"/>
                <a:ea typeface="微软雅黑" panose="020B0503020204020204" pitchFamily="34" charset="-122"/>
              </a:rPr>
              <a:t>2019</a:t>
            </a:r>
            <a:r>
              <a:rPr lang="zh-CN" altLang="en-US" sz="1599" dirty="0" smtClean="0">
                <a:latin typeface="微软雅黑" panose="020B0503020204020204" pitchFamily="34" charset="-122"/>
                <a:ea typeface="微软雅黑" panose="020B0503020204020204" pitchFamily="34" charset="-122"/>
              </a:rPr>
              <a:t>年</a:t>
            </a:r>
            <a:r>
              <a:rPr lang="en-US" altLang="zh-CN" sz="1599" dirty="0" smtClean="0">
                <a:latin typeface="微软雅黑" panose="020B0503020204020204" pitchFamily="34" charset="-122"/>
                <a:ea typeface="微软雅黑" panose="020B0503020204020204" pitchFamily="34" charset="-122"/>
              </a:rPr>
              <a:t>1</a:t>
            </a:r>
            <a:r>
              <a:rPr lang="zh-CN" altLang="en-US" sz="1599" dirty="0" smtClean="0">
                <a:latin typeface="微软雅黑" panose="020B0503020204020204" pitchFamily="34" charset="-122"/>
                <a:ea typeface="微软雅黑" panose="020B0503020204020204" pitchFamily="34" charset="-122"/>
              </a:rPr>
              <a:t>月发布</a:t>
            </a:r>
            <a:r>
              <a:rPr lang="en-US" altLang="zh-CN" sz="1599" dirty="0" err="1" smtClean="0">
                <a:latin typeface="微软雅黑" panose="020B0503020204020204" pitchFamily="34" charset="-122"/>
                <a:ea typeface="微软雅黑" panose="020B0503020204020204" pitchFamily="34" charset="-122"/>
              </a:rPr>
              <a:t>Kunpeng</a:t>
            </a:r>
            <a:r>
              <a:rPr lang="en-US" altLang="zh-CN" sz="1599" dirty="0" smtClean="0">
                <a:latin typeface="微软雅黑" panose="020B0503020204020204" pitchFamily="34" charset="-122"/>
                <a:ea typeface="微软雅黑" panose="020B0503020204020204" pitchFamily="34" charset="-122"/>
              </a:rPr>
              <a:t> 920</a:t>
            </a:r>
            <a:r>
              <a:rPr lang="zh-CN" altLang="en-US" sz="1599" dirty="0" smtClean="0">
                <a:latin typeface="微软雅黑" panose="020B0503020204020204" pitchFamily="34" charset="-122"/>
                <a:ea typeface="微软雅黑" panose="020B0503020204020204" pitchFamily="34" charset="-122"/>
              </a:rPr>
              <a:t>处理器，</a:t>
            </a:r>
            <a:r>
              <a:rPr lang="en-US" altLang="zh-CN" sz="1599" dirty="0" err="1" smtClean="0">
                <a:latin typeface="微软雅黑" panose="020B0503020204020204" pitchFamily="34" charset="-122"/>
                <a:ea typeface="微软雅黑" panose="020B0503020204020204" pitchFamily="34" charset="-122"/>
              </a:rPr>
              <a:t>Kunpeng</a:t>
            </a:r>
            <a:r>
              <a:rPr lang="en-US" altLang="zh-CN" sz="1599" dirty="0" smtClean="0">
                <a:latin typeface="微软雅黑" panose="020B0503020204020204" pitchFamily="34" charset="-122"/>
                <a:ea typeface="微软雅黑" panose="020B0503020204020204" pitchFamily="34" charset="-122"/>
              </a:rPr>
              <a:t> 920</a:t>
            </a:r>
            <a:r>
              <a:rPr lang="zh-CN" altLang="en-US" sz="1599" dirty="0" smtClean="0">
                <a:latin typeface="微软雅黑" panose="020B0503020204020204" pitchFamily="34" charset="-122"/>
                <a:ea typeface="微软雅黑" panose="020B0503020204020204" pitchFamily="34" charset="-122"/>
              </a:rPr>
              <a:t>处理器是业界第一颗采用</a:t>
            </a:r>
            <a:r>
              <a:rPr lang="en-US" altLang="zh-CN" sz="1599" dirty="0" smtClean="0">
                <a:latin typeface="微软雅黑" panose="020B0503020204020204" pitchFamily="34" charset="-122"/>
                <a:ea typeface="微软雅黑" panose="020B0503020204020204" pitchFamily="34" charset="-122"/>
              </a:rPr>
              <a:t>7nm</a:t>
            </a:r>
            <a:r>
              <a:rPr lang="zh-CN" altLang="en-US" sz="1599" dirty="0" smtClean="0">
                <a:latin typeface="微软雅黑" panose="020B0503020204020204" pitchFamily="34" charset="-122"/>
                <a:ea typeface="微软雅黑" panose="020B0503020204020204" pitchFamily="34" charset="-122"/>
              </a:rPr>
              <a:t>工艺的数据中心级的</a:t>
            </a:r>
            <a:r>
              <a:rPr lang="en-US" altLang="zh-CN" sz="1599" dirty="0" smtClean="0">
                <a:latin typeface="微软雅黑" panose="020B0503020204020204" pitchFamily="34" charset="-122"/>
                <a:ea typeface="微软雅黑" panose="020B0503020204020204" pitchFamily="34" charset="-122"/>
              </a:rPr>
              <a:t>ARM</a:t>
            </a:r>
            <a:r>
              <a:rPr lang="zh-CN" altLang="en-US" sz="1599" dirty="0" smtClean="0">
                <a:latin typeface="微软雅黑" panose="020B0503020204020204" pitchFamily="34" charset="-122"/>
                <a:ea typeface="微软雅黑" panose="020B0503020204020204" pitchFamily="34" charset="-122"/>
              </a:rPr>
              <a:t>架构处理器</a:t>
            </a:r>
            <a:r>
              <a:rPr lang="zh-CN" altLang="en-US" sz="1599" b="1" dirty="0" smtClean="0">
                <a:latin typeface="微软雅黑" panose="020B0503020204020204" pitchFamily="34" charset="-122"/>
                <a:ea typeface="微软雅黑" panose="020B0503020204020204" pitchFamily="34" charset="-122"/>
              </a:rPr>
              <a:t>。</a:t>
            </a:r>
            <a:endParaRPr lang="zh-CN" altLang="en-US" sz="1599"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0274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03" tIns="60952" rIns="121903" bIns="60952" numCol="1" anchor="ctr" anchorCtr="0" compatLnSpc="1">
            <a:prstTxWarp prst="textNoShape">
              <a:avLst/>
            </a:prstTxWarp>
          </a:bodyPr>
          <a:lstStyle/>
          <a:p>
            <a:pPr defTabSz="914339" eaLnBrk="1" hangingPunct="1">
              <a:buSzPct val="100000"/>
              <a:buFont typeface="Arial" pitchFamily="34" charset="0"/>
              <a:buNone/>
            </a:pPr>
            <a:r>
              <a:rPr lang="zh-CN" altLang="en-US" kern="1200" dirty="0" smtClean="0">
                <a:solidFill>
                  <a:schemeClr val="tx1"/>
                </a:solidFill>
                <a:latin typeface="微软雅黑" panose="020B0503020204020204" pitchFamily="34" charset="-122"/>
                <a:ea typeface="微软雅黑" panose="020B0503020204020204" pitchFamily="34" charset="-122"/>
              </a:rPr>
              <a:t>华为鲲鹏</a:t>
            </a:r>
            <a:r>
              <a:rPr lang="en-US" altLang="zh-CN" kern="1200" dirty="0" smtClean="0">
                <a:solidFill>
                  <a:schemeClr val="tx1"/>
                </a:solidFill>
                <a:latin typeface="微软雅黑" panose="020B0503020204020204" pitchFamily="34" charset="-122"/>
                <a:ea typeface="微软雅黑" panose="020B0503020204020204" pitchFamily="34" charset="-122"/>
              </a:rPr>
              <a:t>920</a:t>
            </a:r>
            <a:r>
              <a:rPr lang="zh-CN" altLang="en-US" kern="1200" dirty="0">
                <a:solidFill>
                  <a:schemeClr val="tx1"/>
                </a:solidFill>
                <a:latin typeface="微软雅黑" panose="020B0503020204020204" pitchFamily="34" charset="-122"/>
                <a:ea typeface="微软雅黑" panose="020B0503020204020204" pitchFamily="34" charset="-122"/>
              </a:rPr>
              <a:t>处理器</a:t>
            </a:r>
            <a:r>
              <a:rPr lang="zh-CN" altLang="en-US" kern="1200" dirty="0" smtClean="0">
                <a:solidFill>
                  <a:schemeClr val="tx1"/>
                </a:solidFill>
                <a:latin typeface="微软雅黑" panose="020B0503020204020204" pitchFamily="34" charset="-122"/>
                <a:ea typeface="微软雅黑" panose="020B0503020204020204" pitchFamily="34" charset="-122"/>
              </a:rPr>
              <a:t>规格</a:t>
            </a:r>
            <a:endParaRPr lang="zh-CN" altLang="en-US" kern="1200" dirty="0">
              <a:solidFill>
                <a:schemeClr val="tx1"/>
              </a:solidFill>
              <a:latin typeface="微软雅黑" panose="020B0503020204020204" pitchFamily="34" charset="-122"/>
              <a:ea typeface="微软雅黑" panose="020B0503020204020204" pitchFamily="34" charset="-122"/>
            </a:endParaRPr>
          </a:p>
        </p:txBody>
      </p:sp>
      <p:sp>
        <p:nvSpPr>
          <p:cNvPr id="8" name="AutoShape 35"/>
          <p:cNvSpPr>
            <a:spLocks noChangeArrowheads="1"/>
          </p:cNvSpPr>
          <p:nvPr/>
        </p:nvSpPr>
        <p:spPr bwMode="auto">
          <a:xfrm>
            <a:off x="6138188" y="1124744"/>
            <a:ext cx="4926363" cy="5292588"/>
          </a:xfrm>
          <a:prstGeom prst="roundRect">
            <a:avLst>
              <a:gd name="adj" fmla="val 1705"/>
            </a:avLst>
          </a:prstGeom>
          <a:noFill/>
          <a:ln w="9525" cap="flat" cmpd="sng" algn="ctr">
            <a:solidFill>
              <a:schemeClr val="bg1">
                <a:lumMod val="85000"/>
              </a:schemeClr>
            </a:solidFill>
            <a:prstDash val="solid"/>
            <a:round/>
            <a:headEnd type="none" w="med" len="med"/>
            <a:tailEnd type="none" w="med" len="med"/>
          </a:ln>
          <a:effectLst/>
        </p:spPr>
        <p:txBody>
          <a:bodyPr lIns="52767" tIns="26384" rIns="52767" bIns="26384" anchor="ctr"/>
          <a:lstStyle/>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集成最多</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64</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*自研</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核，支持</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64</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48</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32</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核等多种型号</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指令集兼容</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ARMv8.2, </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最高主频</a:t>
            </a:r>
            <a:r>
              <a:rPr lang="zh-CN" altLang="en-US"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达</a:t>
            </a:r>
            <a:r>
              <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2.6GHz</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每核集成</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64KB L1 </a:t>
            </a:r>
            <a:r>
              <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I/D </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缓存</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每核独享</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512KB L2 </a:t>
            </a:r>
            <a:r>
              <a:rPr lang="zh-CN" altLang="en-US"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缓存</a:t>
            </a:r>
            <a:endPar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平均每核</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1MB L3 </a:t>
            </a:r>
            <a:r>
              <a:rPr lang="en-US" altLang="zh-CN"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cache</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DDR4</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控制器，每</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NUMA 4</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DDR4</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a:t>
            </a:r>
            <a:r>
              <a:rPr lang="zh-CN" altLang="en-US"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最高可达</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2933MT/s</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集成</a:t>
            </a:r>
            <a:r>
              <a:rPr lang="en-US" altLang="zh-CN" sz="14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/SAS</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接口</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4.0</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，向下兼容</a:t>
            </a:r>
            <a:r>
              <a:rPr lang="en-US" altLang="zh-CN" sz="12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3.0/2.0/1.0</a:t>
            </a: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x16,x8,x4,x2,x1 </a:t>
            </a:r>
            <a:r>
              <a:rPr lang="en-US" altLang="zh-CN" sz="12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4.0, </a:t>
            </a:r>
            <a:r>
              <a:rPr lang="zh-CN" altLang="en-US" sz="12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集成</a:t>
            </a:r>
            <a:r>
              <a:rPr lang="en-US" altLang="zh-CN" sz="1200" kern="0" dirty="0" err="1"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PCIe</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628650" lvl="1" indent="-171450">
              <a:lnSpc>
                <a:spcPct val="160000"/>
              </a:lnSpc>
              <a:buSzPct val="70000"/>
              <a:buFont typeface="Wingdings" panose="05000000000000000000" pitchFamily="2" charset="2"/>
              <a:buChar char="p"/>
            </a:pP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16</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SAS/SATA 3.0</a:t>
            </a:r>
            <a:r>
              <a:rPr lang="zh-CN" altLang="en-US"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2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CCIX</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接口，支持加速器的缓存一致性</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2*100G </a:t>
            </a:r>
            <a:r>
              <a:rPr lang="en-US" altLang="zh-CN" sz="1400" kern="0" dirty="0" err="1">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RoCE</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v2, </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25GE/50GE/100GE</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标准</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NIC</a:t>
            </a:r>
            <a:endParaRPr lang="en-US" altLang="zh-CN" sz="20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支持</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2P/4P</a:t>
            </a: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扩展</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lnSpc>
                <a:spcPct val="160000"/>
              </a:lnSpc>
              <a:buSzPct val="70000"/>
              <a:buFont typeface="Wingdings" panose="05000000000000000000" pitchFamily="2" charset="2"/>
              <a:buChar char="l"/>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封装大小</a:t>
            </a:r>
            <a:r>
              <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400" kern="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60mm*75mm</a:t>
            </a:r>
            <a:endParaRPr lang="zh-CN" altLang="en-US" sz="11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Kunpeng 920   鲲鹏920-算.pn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271464" y="2227895"/>
            <a:ext cx="3715545" cy="2976886"/>
          </a:xfrm>
          <a:prstGeom prst="rect">
            <a:avLst/>
          </a:prstGeom>
          <a:ln w="3175">
            <a:miter lim="400000"/>
          </a:ln>
        </p:spPr>
      </p:pic>
    </p:spTree>
    <p:extLst>
      <p:ext uri="{BB962C8B-B14F-4D97-AF65-F5344CB8AC3E}">
        <p14:creationId xmlns:p14="http://schemas.microsoft.com/office/powerpoint/2010/main" val="18344113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计算，走向异构多样性">
            <a:extLst>
              <a:ext uri="{FF2B5EF4-FFF2-40B4-BE49-F238E27FC236}">
                <a16:creationId xmlns:a16="http://schemas.microsoft.com/office/drawing/2014/main" xmlns="" id="{6FAC3B59-AB98-C34C-B026-9CBC3CEB75CE}"/>
              </a:ext>
            </a:extLst>
          </p:cNvPr>
          <p:cNvSpPr txBox="1"/>
          <p:nvPr/>
        </p:nvSpPr>
        <p:spPr>
          <a:xfrm>
            <a:off x="940324" y="442073"/>
            <a:ext cx="10311354" cy="71808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0" tIns="35710" rIns="35710" bIns="35710" anchor="ctr">
            <a:spAutoFit/>
          </a:bodyPr>
          <a:lstStyle/>
          <a:p>
            <a:pPr marL="0" lvl="1" defTabSz="228531" hangingPunct="0">
              <a:lnSpc>
                <a:spcPct val="150000"/>
              </a:lnSpc>
              <a:defRPr sz="6500">
                <a:solidFill>
                  <a:srgbClr val="FFFFFF"/>
                </a:solidFill>
                <a:latin typeface="Microsoft YaHei"/>
                <a:ea typeface="Microsoft YaHei"/>
                <a:cs typeface="Microsoft YaHei"/>
                <a:sym typeface="Microsoft YaHei"/>
              </a:defRPr>
            </a:pPr>
            <a:r>
              <a:rPr lang="en-US" altLang="zh-CN" sz="2799" b="1" kern="0" spc="-75" dirty="0">
                <a:solidFill>
                  <a:srgbClr val="C00000"/>
                </a:solidFill>
                <a:latin typeface="+mn-ea"/>
                <a:ea typeface="+mn-ea"/>
                <a:sym typeface="Microsoft YaHei"/>
              </a:rPr>
              <a:t> </a:t>
            </a:r>
          </a:p>
        </p:txBody>
      </p:sp>
      <p:sp>
        <p:nvSpPr>
          <p:cNvPr id="110" name="*Specint2006测试条件基于gcc">
            <a:extLst>
              <a:ext uri="{FF2B5EF4-FFF2-40B4-BE49-F238E27FC236}">
                <a16:creationId xmlns:a16="http://schemas.microsoft.com/office/drawing/2014/main" xmlns="" id="{ABDFC444-354B-0142-8FA8-34B0E21A4874}"/>
              </a:ext>
            </a:extLst>
          </p:cNvPr>
          <p:cNvSpPr txBox="1"/>
          <p:nvPr/>
        </p:nvSpPr>
        <p:spPr>
          <a:xfrm>
            <a:off x="7232721" y="6028795"/>
            <a:ext cx="3508294" cy="293717"/>
          </a:xfrm>
          <a:prstGeom prst="rect">
            <a:avLst/>
          </a:prstGeom>
          <a:ln w="12700">
            <a:miter lim="400000"/>
          </a:ln>
        </p:spPr>
        <p:txBody>
          <a:bodyPr wrap="square" lIns="35710" tIns="35710" rIns="35710" bIns="35710" anchor="ctr">
            <a:spAutoFit/>
          </a:bodyPr>
          <a:lstStyle/>
          <a:p>
            <a:pPr marL="0" lvl="1" algn="r" defTabSz="228531" hangingPunct="0">
              <a:lnSpc>
                <a:spcPct val="120000"/>
              </a:lnSpc>
              <a:defRPr sz="1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kern="0" dirty="0">
                <a:latin typeface="+mn-ea"/>
                <a:ea typeface="+mn-ea"/>
                <a:cs typeface="微软雅黑" panose="020B0502040204020203" charset="-122"/>
                <a:sym typeface="微软雅黑" panose="020B0502040204020203" charset="-122"/>
              </a:rPr>
              <a:t>*华为实验室测试数据，结果在不同环境中有偏差</a:t>
            </a:r>
          </a:p>
        </p:txBody>
      </p:sp>
      <p:grpSp>
        <p:nvGrpSpPr>
          <p:cNvPr id="20" name="组合 19">
            <a:extLst>
              <a:ext uri="{FF2B5EF4-FFF2-40B4-BE49-F238E27FC236}">
                <a16:creationId xmlns:a16="http://schemas.microsoft.com/office/drawing/2014/main" xmlns="" id="{5A7BE7EA-3CFA-E24B-9AA9-27AD5AAC786E}"/>
              </a:ext>
            </a:extLst>
          </p:cNvPr>
          <p:cNvGrpSpPr/>
          <p:nvPr/>
        </p:nvGrpSpPr>
        <p:grpSpPr>
          <a:xfrm>
            <a:off x="1124766" y="1857288"/>
            <a:ext cx="5284473" cy="3691828"/>
            <a:chOff x="1877961" y="4364452"/>
            <a:chExt cx="10504317" cy="7385578"/>
          </a:xfrm>
        </p:grpSpPr>
        <p:sp>
          <p:nvSpPr>
            <p:cNvPr id="98" name="矩形 97">
              <a:extLst>
                <a:ext uri="{FF2B5EF4-FFF2-40B4-BE49-F238E27FC236}">
                  <a16:creationId xmlns:a16="http://schemas.microsoft.com/office/drawing/2014/main" xmlns="" id="{01D0ED8C-41EE-3B4D-933A-5E4814FB24F4}"/>
                </a:ext>
              </a:extLst>
            </p:cNvPr>
            <p:cNvSpPr/>
            <p:nvPr/>
          </p:nvSpPr>
          <p:spPr>
            <a:xfrm>
              <a:off x="4844423" y="4419434"/>
              <a:ext cx="7343878" cy="1477713"/>
            </a:xfrm>
            <a:prstGeom prst="rect">
              <a:avLst/>
            </a:prstGeom>
          </p:spPr>
          <p:txBody>
            <a:bodyPr wrap="square">
              <a:spAutoFit/>
            </a:bodyPr>
            <a:lstStyle/>
            <a:p>
              <a:pPr defTabSz="914204" hangingPunct="0"/>
              <a:r>
                <a:rPr lang="en-US" altLang="zh-CN" sz="1400" b="1" kern="0" dirty="0">
                  <a:solidFill>
                    <a:srgbClr val="C00000"/>
                  </a:solidFill>
                  <a:latin typeface="+mn-ea"/>
                  <a:ea typeface="+mn-ea"/>
                  <a:sym typeface="Arial"/>
                </a:rPr>
                <a:t>930+, </a:t>
              </a:r>
              <a:r>
                <a:rPr lang="en-US" altLang="zh-CN" sz="1400" b="1" kern="0" dirty="0" smtClean="0">
                  <a:solidFill>
                    <a:srgbClr val="C00000"/>
                  </a:solidFill>
                  <a:latin typeface="+mn-ea"/>
                  <a:ea typeface="+mn-ea"/>
                  <a:sym typeface="Arial"/>
                </a:rPr>
                <a:t>25</a:t>
              </a:r>
              <a:r>
                <a:rPr lang="en-US" altLang="zh-CN" sz="1400" b="1" kern="0" dirty="0">
                  <a:solidFill>
                    <a:srgbClr val="C00000"/>
                  </a:solidFill>
                  <a:latin typeface="+mn-ea"/>
                  <a:ea typeface="+mn-ea"/>
                  <a:sym typeface="Arial"/>
                </a:rPr>
                <a:t>%</a:t>
              </a:r>
              <a:r>
                <a:rPr lang="en-US" altLang="zh-CN" sz="1400" kern="0" dirty="0">
                  <a:solidFill>
                    <a:srgbClr val="C00000"/>
                  </a:solidFill>
                  <a:latin typeface="+mn-ea"/>
                  <a:ea typeface="+mn-ea"/>
                  <a:sym typeface="Arial"/>
                </a:rPr>
                <a:t> </a:t>
              </a:r>
              <a:endParaRPr lang="en-US" altLang="zh-CN" sz="1400" kern="0" dirty="0" smtClean="0">
                <a:solidFill>
                  <a:srgbClr val="C00000"/>
                </a:solidFill>
                <a:latin typeface="+mn-ea"/>
                <a:ea typeface="+mn-ea"/>
                <a:sym typeface="Arial"/>
              </a:endParaRPr>
            </a:p>
            <a:p>
              <a:pPr defTabSz="914204" hangingPunct="0"/>
              <a:endParaRPr lang="en-US" altLang="zh-CN" sz="1400" kern="0" dirty="0" smtClean="0">
                <a:solidFill>
                  <a:schemeClr val="tx1">
                    <a:lumMod val="95000"/>
                    <a:lumOff val="5000"/>
                  </a:schemeClr>
                </a:solidFill>
                <a:latin typeface="+mn-ea"/>
                <a:ea typeface="+mn-ea"/>
                <a:sym typeface="Arial"/>
              </a:endParaRPr>
            </a:p>
            <a:p>
              <a:pPr defTabSz="914204" hangingPunct="0"/>
              <a:r>
                <a:rPr lang="en-US" altLang="zh-CN" sz="1400" kern="0" dirty="0" smtClean="0">
                  <a:solidFill>
                    <a:schemeClr val="tx1">
                      <a:lumMod val="95000"/>
                      <a:lumOff val="5000"/>
                    </a:schemeClr>
                  </a:solidFill>
                  <a:latin typeface="+mn-ea"/>
                  <a:ea typeface="+mn-ea"/>
                  <a:sym typeface="Arial"/>
                </a:rPr>
                <a:t>Estimated </a:t>
              </a:r>
              <a:r>
                <a:rPr lang="en-US" altLang="zh-CN" sz="1400" kern="0" dirty="0">
                  <a:solidFill>
                    <a:schemeClr val="tx1">
                      <a:lumMod val="95000"/>
                      <a:lumOff val="5000"/>
                    </a:schemeClr>
                  </a:solidFill>
                  <a:latin typeface="+mn-ea"/>
                  <a:ea typeface="+mn-ea"/>
                  <a:sym typeface="Arial"/>
                </a:rPr>
                <a:t>SPECint_Rate_base2006 Score</a:t>
              </a:r>
              <a:endParaRPr lang="en-US" altLang="zh-CN" sz="1400" b="1" kern="0" dirty="0">
                <a:solidFill>
                  <a:schemeClr val="tx1">
                    <a:lumMod val="95000"/>
                    <a:lumOff val="5000"/>
                  </a:schemeClr>
                </a:solidFill>
                <a:latin typeface="+mn-ea"/>
                <a:ea typeface="+mn-ea"/>
                <a:sym typeface="Arial"/>
              </a:endParaRPr>
            </a:p>
          </p:txBody>
        </p:sp>
        <p:sp>
          <p:nvSpPr>
            <p:cNvPr id="99" name="矩形 98">
              <a:extLst>
                <a:ext uri="{FF2B5EF4-FFF2-40B4-BE49-F238E27FC236}">
                  <a16:creationId xmlns:a16="http://schemas.microsoft.com/office/drawing/2014/main" xmlns="" id="{12D4E015-6281-7A44-8591-0A25DAFB4558}"/>
                </a:ext>
              </a:extLst>
            </p:cNvPr>
            <p:cNvSpPr/>
            <p:nvPr/>
          </p:nvSpPr>
          <p:spPr>
            <a:xfrm>
              <a:off x="4844423" y="6563145"/>
              <a:ext cx="4333934" cy="1736312"/>
            </a:xfrm>
            <a:prstGeom prst="rect">
              <a:avLst/>
            </a:prstGeom>
          </p:spPr>
          <p:txBody>
            <a:bodyPr wrap="square">
              <a:spAutoFit/>
            </a:bodyPr>
            <a:lstStyle/>
            <a:p>
              <a:pPr defTabSz="914204" hangingPunct="0">
                <a:lnSpc>
                  <a:spcPct val="120000"/>
                </a:lnSpc>
              </a:pPr>
              <a:r>
                <a:rPr lang="zh-CN" altLang="en-US" sz="1400" kern="0" dirty="0">
                  <a:solidFill>
                    <a:srgbClr val="C00000"/>
                  </a:solidFill>
                  <a:latin typeface="+mn-ea"/>
                  <a:ea typeface="+mn-ea"/>
                  <a:sym typeface="Arial"/>
                </a:rPr>
                <a:t>内存带宽</a:t>
              </a:r>
              <a:r>
                <a:rPr lang="en-US" altLang="zh-CN" sz="1400" kern="0" dirty="0">
                  <a:solidFill>
                    <a:srgbClr val="C00000"/>
                  </a:solidFill>
                  <a:latin typeface="+mn-ea"/>
                  <a:ea typeface="+mn-ea"/>
                  <a:sym typeface="Arial"/>
                </a:rPr>
                <a:t>:</a:t>
              </a:r>
              <a:endParaRPr lang="en-US" altLang="zh-CN" sz="1400" b="1" kern="0" dirty="0">
                <a:solidFill>
                  <a:srgbClr val="C00000"/>
                </a:solidFill>
                <a:latin typeface="+mn-ea"/>
                <a:ea typeface="+mn-ea"/>
                <a:sym typeface="Wingdings 3" panose="05040102010807070707" pitchFamily="18" charset="2"/>
              </a:endParaRPr>
            </a:p>
            <a:p>
              <a:pPr defTabSz="914204" hangingPunct="0">
                <a:lnSpc>
                  <a:spcPct val="120000"/>
                </a:lnSpc>
              </a:pPr>
              <a:r>
                <a:rPr lang="en-US" altLang="zh-CN" sz="1400" kern="0" dirty="0">
                  <a:solidFill>
                    <a:srgbClr val="C00000"/>
                  </a:solidFill>
                  <a:latin typeface="+mn-ea"/>
                  <a:ea typeface="+mn-ea"/>
                  <a:sym typeface="Arial"/>
                </a:rPr>
                <a:t>I/O </a:t>
              </a:r>
              <a:r>
                <a:rPr lang="zh-CN" altLang="en-US" sz="1400" kern="0" dirty="0">
                  <a:solidFill>
                    <a:srgbClr val="C00000"/>
                  </a:solidFill>
                  <a:latin typeface="+mn-ea"/>
                  <a:ea typeface="+mn-ea"/>
                  <a:sym typeface="Arial"/>
                </a:rPr>
                <a:t>总带宽</a:t>
              </a:r>
              <a:r>
                <a:rPr lang="en-US" altLang="zh-CN" sz="1400" kern="0" dirty="0">
                  <a:solidFill>
                    <a:srgbClr val="C00000"/>
                  </a:solidFill>
                  <a:latin typeface="+mn-ea"/>
                  <a:ea typeface="+mn-ea"/>
                  <a:sym typeface="Arial"/>
                </a:rPr>
                <a:t>:</a:t>
              </a:r>
              <a:r>
                <a:rPr lang="zh-CN" altLang="en-US" sz="1400" kern="0" spc="-150" dirty="0">
                  <a:solidFill>
                    <a:srgbClr val="C00000"/>
                  </a:solidFill>
                  <a:latin typeface="+mn-ea"/>
                  <a:ea typeface="+mn-ea"/>
                  <a:sym typeface="Arial"/>
                </a:rPr>
                <a:t> </a:t>
              </a:r>
              <a:r>
                <a:rPr lang="en-US" altLang="zh-CN" sz="1400" kern="0" dirty="0">
                  <a:solidFill>
                    <a:srgbClr val="C00000"/>
                  </a:solidFill>
                  <a:latin typeface="+mn-ea"/>
                  <a:ea typeface="+mn-ea"/>
                  <a:sym typeface="Arial"/>
                </a:rPr>
                <a:t> </a:t>
              </a:r>
            </a:p>
            <a:p>
              <a:pPr defTabSz="914204" hangingPunct="0">
                <a:lnSpc>
                  <a:spcPct val="120000"/>
                </a:lnSpc>
              </a:pPr>
              <a:r>
                <a:rPr lang="zh-CN" altLang="en-US" sz="1400" kern="0" dirty="0">
                  <a:solidFill>
                    <a:srgbClr val="C00000"/>
                  </a:solidFill>
                  <a:latin typeface="+mn-ea"/>
                  <a:ea typeface="+mn-ea"/>
                  <a:sym typeface="Arial"/>
                </a:rPr>
                <a:t>网络带宽</a:t>
              </a:r>
              <a:r>
                <a:rPr lang="en-US" altLang="zh-CN" sz="1400" kern="0" dirty="0">
                  <a:solidFill>
                    <a:srgbClr val="C00000"/>
                  </a:solidFill>
                  <a:latin typeface="+mn-ea"/>
                  <a:ea typeface="+mn-ea"/>
                  <a:sym typeface="Arial"/>
                </a:rPr>
                <a:t>:</a:t>
              </a:r>
              <a:endParaRPr lang="en-US" altLang="zh-CN" sz="1400" b="1" kern="0" dirty="0">
                <a:solidFill>
                  <a:srgbClr val="C00000"/>
                </a:solidFill>
                <a:latin typeface="+mn-ea"/>
                <a:ea typeface="+mn-ea"/>
                <a:sym typeface="Arial"/>
              </a:endParaRPr>
            </a:p>
          </p:txBody>
        </p:sp>
        <p:sp>
          <p:nvSpPr>
            <p:cNvPr id="101" name="矩形 100">
              <a:extLst>
                <a:ext uri="{FF2B5EF4-FFF2-40B4-BE49-F238E27FC236}">
                  <a16:creationId xmlns:a16="http://schemas.microsoft.com/office/drawing/2014/main" xmlns="" id="{C6A9809E-633D-2949-A062-4DF3E0D71D26}"/>
                </a:ext>
              </a:extLst>
            </p:cNvPr>
            <p:cNvSpPr/>
            <p:nvPr/>
          </p:nvSpPr>
          <p:spPr>
            <a:xfrm>
              <a:off x="5038400" y="10944000"/>
              <a:ext cx="7343878" cy="701913"/>
            </a:xfrm>
            <a:prstGeom prst="rect">
              <a:avLst/>
            </a:prstGeom>
          </p:spPr>
          <p:txBody>
            <a:bodyPr wrap="square">
              <a:spAutoFit/>
            </a:bodyPr>
            <a:lstStyle/>
            <a:p>
              <a:pPr defTabSz="914204" hangingPunct="0">
                <a:lnSpc>
                  <a:spcPct val="120000"/>
                </a:lnSpc>
              </a:pPr>
              <a:r>
                <a:rPr lang="en-US" altLang="zh-CN" sz="1400" b="1" kern="0" dirty="0">
                  <a:solidFill>
                    <a:srgbClr val="C00000"/>
                  </a:solidFill>
                  <a:latin typeface="+mn-ea"/>
                  <a:ea typeface="+mn-ea"/>
                  <a:sym typeface="Arial"/>
                </a:rPr>
                <a:t>30% </a:t>
              </a:r>
              <a:r>
                <a:rPr lang="en-US" altLang="zh-CN" sz="1400" b="1" kern="0" dirty="0">
                  <a:solidFill>
                    <a:srgbClr val="C00000"/>
                  </a:solidFill>
                  <a:latin typeface="+mn-ea"/>
                  <a:ea typeface="+mn-ea"/>
                  <a:sym typeface="Wingdings 3" panose="05040102010807070707" pitchFamily="18" charset="2"/>
                </a:rPr>
                <a:t>  </a:t>
              </a:r>
            </a:p>
          </p:txBody>
        </p:sp>
        <p:grpSp>
          <p:nvGrpSpPr>
            <p:cNvPr id="19" name="组合 18">
              <a:extLst>
                <a:ext uri="{FF2B5EF4-FFF2-40B4-BE49-F238E27FC236}">
                  <a16:creationId xmlns:a16="http://schemas.microsoft.com/office/drawing/2014/main" xmlns="" id="{B88E9B2E-E00E-9540-B391-5E3D658241B9}"/>
                </a:ext>
              </a:extLst>
            </p:cNvPr>
            <p:cNvGrpSpPr/>
            <p:nvPr/>
          </p:nvGrpSpPr>
          <p:grpSpPr>
            <a:xfrm>
              <a:off x="1877961" y="4364452"/>
              <a:ext cx="9881669" cy="7385578"/>
              <a:chOff x="1877961" y="4364452"/>
              <a:chExt cx="9881669" cy="7385578"/>
            </a:xfrm>
          </p:grpSpPr>
          <p:sp>
            <p:nvSpPr>
              <p:cNvPr id="90" name="矩形 89">
                <a:extLst>
                  <a:ext uri="{FF2B5EF4-FFF2-40B4-BE49-F238E27FC236}">
                    <a16:creationId xmlns:a16="http://schemas.microsoft.com/office/drawing/2014/main" xmlns="" id="{338B71A6-1869-4D49-816B-310CC221DA4E}"/>
                  </a:ext>
                </a:extLst>
              </p:cNvPr>
              <p:cNvSpPr/>
              <p:nvPr/>
            </p:nvSpPr>
            <p:spPr>
              <a:xfrm>
                <a:off x="1882264" y="4534807"/>
                <a:ext cx="1850988" cy="923570"/>
              </a:xfrm>
              <a:prstGeom prst="rect">
                <a:avLst/>
              </a:prstGeom>
              <a:solidFill>
                <a:srgbClr val="00B0F0"/>
              </a:solidFill>
            </p:spPr>
            <p:txBody>
              <a:bodyPr wrap="none">
                <a:spAutoFit/>
              </a:bodyPr>
              <a:lstStyle/>
              <a:p>
                <a:pPr defTabSz="914204" hangingPunct="0">
                  <a:lnSpc>
                    <a:spcPct val="120000"/>
                  </a:lnSpc>
                </a:pPr>
                <a:r>
                  <a:rPr lang="zh-CN" altLang="en-US" sz="2000" b="1" kern="0" spc="-75" dirty="0">
                    <a:solidFill>
                      <a:schemeClr val="bg1"/>
                    </a:solidFill>
                    <a:latin typeface="+mn-ea"/>
                    <a:ea typeface="+mn-ea"/>
                    <a:sym typeface="Arial"/>
                  </a:rPr>
                  <a:t>高性能</a:t>
                </a:r>
              </a:p>
            </p:txBody>
          </p:sp>
          <p:sp>
            <p:nvSpPr>
              <p:cNvPr id="91" name="矩形 90">
                <a:extLst>
                  <a:ext uri="{FF2B5EF4-FFF2-40B4-BE49-F238E27FC236}">
                    <a16:creationId xmlns:a16="http://schemas.microsoft.com/office/drawing/2014/main" xmlns="" id="{BA0CF638-96F7-1544-809C-469950EF7E8D}"/>
                  </a:ext>
                </a:extLst>
              </p:cNvPr>
              <p:cNvSpPr/>
              <p:nvPr/>
            </p:nvSpPr>
            <p:spPr>
              <a:xfrm>
                <a:off x="1882264" y="6969945"/>
                <a:ext cx="1850988" cy="923570"/>
              </a:xfrm>
              <a:prstGeom prst="rect">
                <a:avLst/>
              </a:prstGeom>
              <a:solidFill>
                <a:srgbClr val="00B0F0"/>
              </a:solidFill>
            </p:spPr>
            <p:txBody>
              <a:bodyPr wrap="none">
                <a:spAutoFit/>
              </a:bodyPr>
              <a:lstStyle/>
              <a:p>
                <a:pPr defTabSz="914204" hangingPunct="0">
                  <a:lnSpc>
                    <a:spcPct val="120000"/>
                  </a:lnSpc>
                </a:pPr>
                <a:r>
                  <a:rPr lang="zh-CN" altLang="en-US" sz="2000" b="1" kern="0" spc="-75" dirty="0">
                    <a:solidFill>
                      <a:schemeClr val="bg1"/>
                    </a:solidFill>
                    <a:latin typeface="+mn-ea"/>
                    <a:ea typeface="+mn-ea"/>
                    <a:sym typeface="Arial"/>
                  </a:rPr>
                  <a:t>高吞吐</a:t>
                </a:r>
                <a:endParaRPr lang="en-US" altLang="zh-CN" sz="2000" b="1" kern="0" spc="-75" dirty="0">
                  <a:solidFill>
                    <a:schemeClr val="bg1"/>
                  </a:solidFill>
                  <a:latin typeface="+mn-ea"/>
                  <a:ea typeface="+mn-ea"/>
                  <a:sym typeface="Arial"/>
                </a:endParaRPr>
              </a:p>
            </p:txBody>
          </p:sp>
          <p:sp>
            <p:nvSpPr>
              <p:cNvPr id="92" name="矩形 91">
                <a:extLst>
                  <a:ext uri="{FF2B5EF4-FFF2-40B4-BE49-F238E27FC236}">
                    <a16:creationId xmlns:a16="http://schemas.microsoft.com/office/drawing/2014/main" xmlns="" id="{B68F526C-F666-D944-817C-AB40C2179829}"/>
                  </a:ext>
                </a:extLst>
              </p:cNvPr>
              <p:cNvSpPr/>
              <p:nvPr/>
            </p:nvSpPr>
            <p:spPr>
              <a:xfrm>
                <a:off x="1882264" y="9165452"/>
                <a:ext cx="1850988" cy="923570"/>
              </a:xfrm>
              <a:prstGeom prst="rect">
                <a:avLst/>
              </a:prstGeom>
              <a:solidFill>
                <a:srgbClr val="00B0F0"/>
              </a:solidFill>
            </p:spPr>
            <p:txBody>
              <a:bodyPr wrap="none">
                <a:spAutoFit/>
              </a:bodyPr>
              <a:lstStyle/>
              <a:p>
                <a:pPr defTabSz="914204" hangingPunct="0">
                  <a:lnSpc>
                    <a:spcPct val="120000"/>
                  </a:lnSpc>
                </a:pPr>
                <a:r>
                  <a:rPr lang="zh-CN" altLang="en-US" sz="2000" b="1" kern="0" spc="-75" dirty="0">
                    <a:solidFill>
                      <a:schemeClr val="bg1"/>
                    </a:solidFill>
                    <a:latin typeface="+mn-ea"/>
                    <a:ea typeface="+mn-ea"/>
                    <a:sym typeface="Arial"/>
                  </a:rPr>
                  <a:t>高集成</a:t>
                </a:r>
                <a:endParaRPr lang="en-US" altLang="zh-CN" sz="2000" b="1" kern="0" spc="-75" dirty="0">
                  <a:solidFill>
                    <a:schemeClr val="bg1"/>
                  </a:solidFill>
                  <a:latin typeface="+mn-ea"/>
                  <a:ea typeface="+mn-ea"/>
                  <a:sym typeface="Arial"/>
                </a:endParaRPr>
              </a:p>
            </p:txBody>
          </p:sp>
          <p:sp>
            <p:nvSpPr>
              <p:cNvPr id="93" name="矩形 92">
                <a:extLst>
                  <a:ext uri="{FF2B5EF4-FFF2-40B4-BE49-F238E27FC236}">
                    <a16:creationId xmlns:a16="http://schemas.microsoft.com/office/drawing/2014/main" xmlns="" id="{1B74CA89-D3C9-A147-A987-D4981CE9B1A9}"/>
                  </a:ext>
                </a:extLst>
              </p:cNvPr>
              <p:cNvSpPr/>
              <p:nvPr/>
            </p:nvSpPr>
            <p:spPr>
              <a:xfrm>
                <a:off x="1882264" y="10949602"/>
                <a:ext cx="1850988" cy="800428"/>
              </a:xfrm>
              <a:prstGeom prst="rect">
                <a:avLst/>
              </a:prstGeom>
              <a:solidFill>
                <a:srgbClr val="00B0F0"/>
              </a:solidFill>
            </p:spPr>
            <p:txBody>
              <a:bodyPr wrap="none">
                <a:spAutoFit/>
              </a:bodyPr>
              <a:lstStyle/>
              <a:p>
                <a:pPr defTabSz="914204" hangingPunct="0"/>
                <a:r>
                  <a:rPr lang="zh-CN" altLang="en-US" sz="2000" b="1" kern="0" spc="-75" dirty="0">
                    <a:solidFill>
                      <a:schemeClr val="bg1"/>
                    </a:solidFill>
                    <a:latin typeface="+mn-ea"/>
                    <a:ea typeface="+mn-ea"/>
                    <a:sym typeface="Arial"/>
                  </a:rPr>
                  <a:t>高能效</a:t>
                </a:r>
              </a:p>
            </p:txBody>
          </p:sp>
          <p:sp>
            <p:nvSpPr>
              <p:cNvPr id="100" name="矩形 99">
                <a:extLst>
                  <a:ext uri="{FF2B5EF4-FFF2-40B4-BE49-F238E27FC236}">
                    <a16:creationId xmlns:a16="http://schemas.microsoft.com/office/drawing/2014/main" xmlns="" id="{153EC435-BF31-724A-AFDF-5474702048B7}"/>
                  </a:ext>
                </a:extLst>
              </p:cNvPr>
              <p:cNvSpPr/>
              <p:nvPr/>
            </p:nvSpPr>
            <p:spPr>
              <a:xfrm>
                <a:off x="4844423" y="9425730"/>
                <a:ext cx="5438946" cy="615714"/>
              </a:xfrm>
              <a:prstGeom prst="rect">
                <a:avLst/>
              </a:prstGeom>
            </p:spPr>
            <p:txBody>
              <a:bodyPr wrap="square">
                <a:spAutoFit/>
              </a:bodyPr>
              <a:lstStyle/>
              <a:p>
                <a:pPr defTabSz="914204" hangingPunct="0"/>
                <a:r>
                  <a:rPr lang="en-US" altLang="zh-CN" sz="1400" b="1" kern="0" spc="-75" dirty="0">
                    <a:solidFill>
                      <a:srgbClr val="C00000"/>
                    </a:solidFill>
                    <a:latin typeface="+mn-ea"/>
                    <a:ea typeface="+mn-ea"/>
                    <a:sym typeface="Arial"/>
                  </a:rPr>
                  <a:t>1 </a:t>
                </a:r>
                <a:r>
                  <a:rPr lang="zh-CN" altLang="en-US" sz="1400" b="1" kern="0" spc="-75" dirty="0">
                    <a:solidFill>
                      <a:srgbClr val="C00000"/>
                    </a:solidFill>
                    <a:latin typeface="+mn-ea"/>
                    <a:ea typeface="+mn-ea"/>
                    <a:sym typeface="Arial"/>
                  </a:rPr>
                  <a:t>颗</a:t>
                </a:r>
                <a:r>
                  <a:rPr lang="en-US" altLang="zh-CN" sz="1400" b="1" kern="0" spc="-75" dirty="0">
                    <a:solidFill>
                      <a:srgbClr val="C00000"/>
                    </a:solidFill>
                    <a:latin typeface="+mn-ea"/>
                    <a:ea typeface="+mn-ea"/>
                    <a:sym typeface="Arial"/>
                  </a:rPr>
                  <a:t>= 4</a:t>
                </a:r>
                <a:r>
                  <a:rPr lang="zh-CN" altLang="en-US" sz="1400" b="1" kern="0" spc="-75" dirty="0">
                    <a:solidFill>
                      <a:srgbClr val="C00000"/>
                    </a:solidFill>
                    <a:latin typeface="+mn-ea"/>
                    <a:ea typeface="+mn-ea"/>
                    <a:sym typeface="Arial"/>
                  </a:rPr>
                  <a:t>颗芯片</a:t>
                </a:r>
                <a:endParaRPr lang="en-US" altLang="zh-CN" sz="1400" b="1" kern="0" spc="-75" dirty="0">
                  <a:solidFill>
                    <a:srgbClr val="C00000"/>
                  </a:solidFill>
                  <a:latin typeface="+mn-ea"/>
                  <a:ea typeface="+mn-ea"/>
                  <a:sym typeface="Arial"/>
                </a:endParaRPr>
              </a:p>
            </p:txBody>
          </p:sp>
          <p:grpSp>
            <p:nvGrpSpPr>
              <p:cNvPr id="12" name="组合 11">
                <a:extLst>
                  <a:ext uri="{FF2B5EF4-FFF2-40B4-BE49-F238E27FC236}">
                    <a16:creationId xmlns:a16="http://schemas.microsoft.com/office/drawing/2014/main" xmlns="" id="{65EBF341-24BB-D548-84BE-948EF96982BB}"/>
                  </a:ext>
                </a:extLst>
              </p:cNvPr>
              <p:cNvGrpSpPr/>
              <p:nvPr/>
            </p:nvGrpSpPr>
            <p:grpSpPr>
              <a:xfrm>
                <a:off x="1877961" y="6089596"/>
                <a:ext cx="9881669" cy="4386404"/>
                <a:chOff x="1877961" y="6089596"/>
                <a:chExt cx="9398157" cy="4386404"/>
              </a:xfrm>
            </p:grpSpPr>
            <p:cxnSp>
              <p:nvCxnSpPr>
                <p:cNvPr id="36" name="直线连接符 35">
                  <a:extLst>
                    <a:ext uri="{FF2B5EF4-FFF2-40B4-BE49-F238E27FC236}">
                      <a16:creationId xmlns:a16="http://schemas.microsoft.com/office/drawing/2014/main" xmlns="" id="{B38AEBA5-65C8-F745-BC7F-D8924553CC5C}"/>
                    </a:ext>
                  </a:extLst>
                </p:cNvPr>
                <p:cNvCxnSpPr>
                  <a:cxnSpLocks/>
                </p:cNvCxnSpPr>
                <p:nvPr/>
              </p:nvCxnSpPr>
              <p:spPr>
                <a:xfrm>
                  <a:off x="1877961" y="6089596"/>
                  <a:ext cx="9398157" cy="0"/>
                </a:xfrm>
                <a:prstGeom prst="line">
                  <a:avLst/>
                </a:prstGeom>
                <a:noFill/>
                <a:ln w="1905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37" name="直线连接符 36">
                  <a:extLst>
                    <a:ext uri="{FF2B5EF4-FFF2-40B4-BE49-F238E27FC236}">
                      <a16:creationId xmlns:a16="http://schemas.microsoft.com/office/drawing/2014/main" xmlns="" id="{17786092-CE0A-C34F-929E-7B373DCA57A3}"/>
                    </a:ext>
                  </a:extLst>
                </p:cNvPr>
                <p:cNvCxnSpPr>
                  <a:cxnSpLocks/>
                </p:cNvCxnSpPr>
                <p:nvPr/>
              </p:nvCxnSpPr>
              <p:spPr>
                <a:xfrm>
                  <a:off x="1877961" y="8734141"/>
                  <a:ext cx="9398157" cy="0"/>
                </a:xfrm>
                <a:prstGeom prst="line">
                  <a:avLst/>
                </a:prstGeom>
                <a:noFill/>
                <a:ln w="1905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39" name="直线连接符 38">
                  <a:extLst>
                    <a:ext uri="{FF2B5EF4-FFF2-40B4-BE49-F238E27FC236}">
                      <a16:creationId xmlns:a16="http://schemas.microsoft.com/office/drawing/2014/main" xmlns="" id="{F9FB9D90-507C-8042-82EA-E74CA1FED12C}"/>
                    </a:ext>
                  </a:extLst>
                </p:cNvPr>
                <p:cNvCxnSpPr>
                  <a:cxnSpLocks/>
                </p:cNvCxnSpPr>
                <p:nvPr/>
              </p:nvCxnSpPr>
              <p:spPr>
                <a:xfrm>
                  <a:off x="1877961" y="10476000"/>
                  <a:ext cx="9398157" cy="0"/>
                </a:xfrm>
                <a:prstGeom prst="line">
                  <a:avLst/>
                </a:prstGeom>
                <a:noFill/>
                <a:ln w="19050" cap="flat">
                  <a:solidFill>
                    <a:srgbClr val="00B0F0"/>
                  </a:solidFill>
                  <a:prstDash val="solid"/>
                  <a:miter lim="800000"/>
                </a:ln>
                <a:effectLst/>
                <a:sp3d/>
              </p:spPr>
              <p:style>
                <a:lnRef idx="0">
                  <a:scrgbClr r="0" g="0" b="0"/>
                </a:lnRef>
                <a:fillRef idx="0">
                  <a:scrgbClr r="0" g="0" b="0"/>
                </a:fillRef>
                <a:effectRef idx="0">
                  <a:scrgbClr r="0" g="0" b="0"/>
                </a:effectRef>
                <a:fontRef idx="none"/>
              </p:style>
            </p:cxnSp>
          </p:grpSp>
          <p:sp>
            <p:nvSpPr>
              <p:cNvPr id="40" name="右箭头 20">
                <a:extLst>
                  <a:ext uri="{FF2B5EF4-FFF2-40B4-BE49-F238E27FC236}">
                    <a16:creationId xmlns:a16="http://schemas.microsoft.com/office/drawing/2014/main" xmlns="" id="{10148824-0D67-D943-837A-03CD363F9B6E}"/>
                  </a:ext>
                </a:extLst>
              </p:cNvPr>
              <p:cNvSpPr/>
              <p:nvPr/>
            </p:nvSpPr>
            <p:spPr>
              <a:xfrm rot="16200000">
                <a:off x="7328956" y="4480201"/>
                <a:ext cx="625695" cy="394197"/>
              </a:xfrm>
              <a:prstGeom prst="rightArrow">
                <a:avLst>
                  <a:gd name="adj1" fmla="val 50000"/>
                  <a:gd name="adj2" fmla="val 50000"/>
                </a:avLst>
              </a:prstGeom>
              <a:solidFill>
                <a:srgbClr val="C7000B"/>
              </a:solidFill>
              <a:ln w="12700">
                <a:miter lim="400000"/>
              </a:ln>
            </p:spPr>
            <p:txBody>
              <a:bodyPr tIns="45708" bIns="45708" anchor="ctr"/>
              <a:lstStyle/>
              <a:p>
                <a:pPr algn="ctr" defTabSz="914204" hangingPunct="0">
                  <a:defRPr>
                    <a:solidFill>
                      <a:srgbClr val="666666"/>
                    </a:solidFill>
                  </a:defRPr>
                </a:pPr>
                <a:endParaRPr sz="1799" kern="0" dirty="0">
                  <a:solidFill>
                    <a:srgbClr val="C00000"/>
                  </a:solidFill>
                  <a:latin typeface="+mn-ea"/>
                  <a:ea typeface="+mn-ea"/>
                  <a:sym typeface="Arial"/>
                </a:endParaRPr>
              </a:p>
            </p:txBody>
          </p:sp>
          <p:sp>
            <p:nvSpPr>
              <p:cNvPr id="44" name="右箭头 20">
                <a:extLst>
                  <a:ext uri="{FF2B5EF4-FFF2-40B4-BE49-F238E27FC236}">
                    <a16:creationId xmlns:a16="http://schemas.microsoft.com/office/drawing/2014/main" xmlns="" id="{88524548-97EB-3944-900D-1E5E0D42BD74}"/>
                  </a:ext>
                </a:extLst>
              </p:cNvPr>
              <p:cNvSpPr/>
              <p:nvPr/>
            </p:nvSpPr>
            <p:spPr>
              <a:xfrm rot="16200000">
                <a:off x="8149864" y="6538396"/>
                <a:ext cx="460256" cy="350671"/>
              </a:xfrm>
              <a:prstGeom prst="rightArrow">
                <a:avLst>
                  <a:gd name="adj1" fmla="val 50000"/>
                  <a:gd name="adj2" fmla="val 50000"/>
                </a:avLst>
              </a:prstGeom>
              <a:solidFill>
                <a:srgbClr val="C7000B"/>
              </a:solidFill>
              <a:ln w="12700">
                <a:miter lim="400000"/>
              </a:ln>
            </p:spPr>
            <p:txBody>
              <a:bodyPr tIns="45708" bIns="45708" anchor="ctr"/>
              <a:lstStyle/>
              <a:p>
                <a:pPr algn="ctr" defTabSz="914204" hangingPunct="0">
                  <a:defRPr>
                    <a:solidFill>
                      <a:srgbClr val="666666"/>
                    </a:solidFill>
                  </a:defRPr>
                </a:pPr>
                <a:endParaRPr sz="1799" kern="0" dirty="0">
                  <a:solidFill>
                    <a:srgbClr val="C00000"/>
                  </a:solidFill>
                  <a:latin typeface="+mn-ea"/>
                  <a:ea typeface="+mn-ea"/>
                  <a:sym typeface="Arial"/>
                </a:endParaRPr>
              </a:p>
            </p:txBody>
          </p:sp>
          <p:sp>
            <p:nvSpPr>
              <p:cNvPr id="48" name="右箭头 20">
                <a:extLst>
                  <a:ext uri="{FF2B5EF4-FFF2-40B4-BE49-F238E27FC236}">
                    <a16:creationId xmlns:a16="http://schemas.microsoft.com/office/drawing/2014/main" xmlns="" id="{7A3744E7-A256-994A-8779-3D3755D8ABFA}"/>
                  </a:ext>
                </a:extLst>
              </p:cNvPr>
              <p:cNvSpPr/>
              <p:nvPr/>
            </p:nvSpPr>
            <p:spPr>
              <a:xfrm rot="16200000">
                <a:off x="8149864" y="7204801"/>
                <a:ext cx="460256" cy="350671"/>
              </a:xfrm>
              <a:prstGeom prst="rightArrow">
                <a:avLst>
                  <a:gd name="adj1" fmla="val 50000"/>
                  <a:gd name="adj2" fmla="val 50000"/>
                </a:avLst>
              </a:prstGeom>
              <a:solidFill>
                <a:srgbClr val="C7000B"/>
              </a:solidFill>
              <a:ln w="12700">
                <a:miter lim="400000"/>
              </a:ln>
            </p:spPr>
            <p:txBody>
              <a:bodyPr tIns="45708" bIns="45708" anchor="ctr"/>
              <a:lstStyle/>
              <a:p>
                <a:pPr algn="ctr" defTabSz="914204" hangingPunct="0">
                  <a:defRPr>
                    <a:solidFill>
                      <a:srgbClr val="666666"/>
                    </a:solidFill>
                  </a:defRPr>
                </a:pPr>
                <a:endParaRPr sz="1799" kern="0" dirty="0">
                  <a:solidFill>
                    <a:srgbClr val="C00000"/>
                  </a:solidFill>
                  <a:latin typeface="+mn-ea"/>
                  <a:ea typeface="+mn-ea"/>
                  <a:sym typeface="Arial"/>
                </a:endParaRPr>
              </a:p>
            </p:txBody>
          </p:sp>
          <p:sp>
            <p:nvSpPr>
              <p:cNvPr id="49" name="右箭头 20">
                <a:extLst>
                  <a:ext uri="{FF2B5EF4-FFF2-40B4-BE49-F238E27FC236}">
                    <a16:creationId xmlns:a16="http://schemas.microsoft.com/office/drawing/2014/main" xmlns="" id="{C18B7FD5-DF15-3A47-8E3B-7D5F4452C5EB}"/>
                  </a:ext>
                </a:extLst>
              </p:cNvPr>
              <p:cNvSpPr/>
              <p:nvPr/>
            </p:nvSpPr>
            <p:spPr>
              <a:xfrm rot="16200000">
                <a:off x="6413332" y="11203349"/>
                <a:ext cx="460256" cy="350670"/>
              </a:xfrm>
              <a:prstGeom prst="rightArrow">
                <a:avLst>
                  <a:gd name="adj1" fmla="val 50000"/>
                  <a:gd name="adj2" fmla="val 50000"/>
                </a:avLst>
              </a:prstGeom>
              <a:solidFill>
                <a:srgbClr val="C7000B"/>
              </a:solidFill>
              <a:ln w="12700">
                <a:miter lim="400000"/>
              </a:ln>
            </p:spPr>
            <p:txBody>
              <a:bodyPr tIns="45708" bIns="45708" anchor="ctr"/>
              <a:lstStyle/>
              <a:p>
                <a:pPr algn="ctr" defTabSz="914204" hangingPunct="0">
                  <a:defRPr>
                    <a:solidFill>
                      <a:srgbClr val="666666"/>
                    </a:solidFill>
                  </a:defRPr>
                </a:pPr>
                <a:endParaRPr sz="1799" kern="0" dirty="0">
                  <a:solidFill>
                    <a:srgbClr val="C00000"/>
                  </a:solidFill>
                  <a:latin typeface="+mn-ea"/>
                  <a:ea typeface="+mn-ea"/>
                  <a:sym typeface="Arial"/>
                </a:endParaRPr>
              </a:p>
            </p:txBody>
          </p:sp>
        </p:grpSp>
      </p:grpSp>
      <p:sp>
        <p:nvSpPr>
          <p:cNvPr id="23" name="矩形 22">
            <a:extLst>
              <a:ext uri="{FF2B5EF4-FFF2-40B4-BE49-F238E27FC236}">
                <a16:creationId xmlns:a16="http://schemas.microsoft.com/office/drawing/2014/main" xmlns="" id="{7468FA2B-9905-7640-845E-65D70223E5DE}"/>
              </a:ext>
            </a:extLst>
          </p:cNvPr>
          <p:cNvSpPr/>
          <p:nvPr/>
        </p:nvSpPr>
        <p:spPr>
          <a:xfrm>
            <a:off x="3753844" y="2885528"/>
            <a:ext cx="572593" cy="307777"/>
          </a:xfrm>
          <a:prstGeom prst="rect">
            <a:avLst/>
          </a:prstGeom>
        </p:spPr>
        <p:txBody>
          <a:bodyPr wrap="none">
            <a:spAutoFit/>
          </a:bodyPr>
          <a:lstStyle/>
          <a:p>
            <a:pPr defTabSz="914204" hangingPunct="0"/>
            <a:r>
              <a:rPr lang="en-US" altLang="zh-CN" sz="1400" b="1" kern="0" dirty="0">
                <a:solidFill>
                  <a:srgbClr val="C00000"/>
                </a:solidFill>
                <a:latin typeface="+mn-ea"/>
                <a:ea typeface="+mn-ea"/>
                <a:sym typeface="Arial"/>
              </a:rPr>
              <a:t>46%</a:t>
            </a:r>
            <a:endParaRPr lang="zh-CN" altLang="en-US" sz="1400" kern="0" dirty="0">
              <a:solidFill>
                <a:srgbClr val="1D1D1A"/>
              </a:solidFill>
              <a:latin typeface="+mn-ea"/>
              <a:ea typeface="+mn-ea"/>
              <a:sym typeface="Arial"/>
            </a:endParaRPr>
          </a:p>
        </p:txBody>
      </p:sp>
      <p:sp>
        <p:nvSpPr>
          <p:cNvPr id="24" name="矩形 23">
            <a:extLst>
              <a:ext uri="{FF2B5EF4-FFF2-40B4-BE49-F238E27FC236}">
                <a16:creationId xmlns:a16="http://schemas.microsoft.com/office/drawing/2014/main" xmlns="" id="{7A45250B-0EFE-DE40-9ACE-CCB7AB5B8701}"/>
              </a:ext>
            </a:extLst>
          </p:cNvPr>
          <p:cNvSpPr/>
          <p:nvPr/>
        </p:nvSpPr>
        <p:spPr>
          <a:xfrm>
            <a:off x="3753844" y="3232450"/>
            <a:ext cx="572593" cy="307777"/>
          </a:xfrm>
          <a:prstGeom prst="rect">
            <a:avLst/>
          </a:prstGeom>
        </p:spPr>
        <p:txBody>
          <a:bodyPr wrap="none">
            <a:spAutoFit/>
          </a:bodyPr>
          <a:lstStyle/>
          <a:p>
            <a:pPr defTabSz="914204" hangingPunct="0"/>
            <a:r>
              <a:rPr lang="en-US" altLang="zh-CN" sz="1400" b="1" kern="0" dirty="0">
                <a:solidFill>
                  <a:srgbClr val="C00000"/>
                </a:solidFill>
                <a:latin typeface="+mn-ea"/>
                <a:ea typeface="+mn-ea"/>
                <a:sym typeface="Arial"/>
              </a:rPr>
              <a:t>66%</a:t>
            </a:r>
            <a:endParaRPr lang="en-US" altLang="zh-CN" sz="1400" b="1" kern="0" dirty="0">
              <a:solidFill>
                <a:srgbClr val="C00000"/>
              </a:solidFill>
              <a:latin typeface="+mn-ea"/>
              <a:ea typeface="+mn-ea"/>
              <a:sym typeface="Wingdings 3" panose="05040102010807070707" pitchFamily="18" charset="2"/>
            </a:endParaRPr>
          </a:p>
        </p:txBody>
      </p:sp>
      <p:sp>
        <p:nvSpPr>
          <p:cNvPr id="25" name="矩形 24">
            <a:extLst>
              <a:ext uri="{FF2B5EF4-FFF2-40B4-BE49-F238E27FC236}">
                <a16:creationId xmlns:a16="http://schemas.microsoft.com/office/drawing/2014/main" xmlns="" id="{C0D8D88C-CA15-1C49-BCEE-55DCB8E07BD2}"/>
              </a:ext>
            </a:extLst>
          </p:cNvPr>
          <p:cNvSpPr/>
          <p:nvPr/>
        </p:nvSpPr>
        <p:spPr>
          <a:xfrm>
            <a:off x="3753844" y="3545845"/>
            <a:ext cx="401072" cy="307777"/>
          </a:xfrm>
          <a:prstGeom prst="rect">
            <a:avLst/>
          </a:prstGeom>
        </p:spPr>
        <p:txBody>
          <a:bodyPr wrap="none">
            <a:spAutoFit/>
          </a:bodyPr>
          <a:lstStyle/>
          <a:p>
            <a:pPr defTabSz="914204" hangingPunct="0"/>
            <a:r>
              <a:rPr lang="en-US" altLang="zh-CN" sz="1400" b="1" kern="0" dirty="0">
                <a:solidFill>
                  <a:srgbClr val="C00000"/>
                </a:solidFill>
                <a:latin typeface="+mn-ea"/>
                <a:ea typeface="+mn-ea"/>
                <a:sym typeface="Arial"/>
              </a:rPr>
              <a:t>4x</a:t>
            </a:r>
            <a:endParaRPr lang="zh-CN" altLang="en-US" sz="1400" kern="0" dirty="0">
              <a:solidFill>
                <a:srgbClr val="1D1D1A"/>
              </a:solidFill>
              <a:latin typeface="+mn-ea"/>
              <a:ea typeface="+mn-ea"/>
              <a:sym typeface="Arial"/>
            </a:endParaRPr>
          </a:p>
        </p:txBody>
      </p:sp>
      <p:pic>
        <p:nvPicPr>
          <p:cNvPr id="8" name="图片 7"/>
          <p:cNvPicPr>
            <a:picLocks noChangeAspect="1"/>
          </p:cNvPicPr>
          <p:nvPr/>
        </p:nvPicPr>
        <p:blipFill>
          <a:blip r:embed="rId3"/>
          <a:stretch>
            <a:fillRect/>
          </a:stretch>
        </p:blipFill>
        <p:spPr>
          <a:xfrm>
            <a:off x="7232721" y="1600887"/>
            <a:ext cx="3352218" cy="4040946"/>
          </a:xfrm>
          <a:prstGeom prst="rect">
            <a:avLst/>
          </a:prstGeom>
        </p:spPr>
      </p:pic>
      <p:sp>
        <p:nvSpPr>
          <p:cNvPr id="3" name="标题 2"/>
          <p:cNvSpPr>
            <a:spLocks noGrp="1"/>
          </p:cNvSpPr>
          <p:nvPr>
            <p:ph type="title"/>
          </p:nvPr>
        </p:nvSpPr>
        <p:spPr/>
        <p:txBody>
          <a:bodyPr/>
          <a:lstStyle/>
          <a:p>
            <a:r>
              <a:rPr lang="zh-CN" altLang="en-US" dirty="0" smtClean="0"/>
              <a:t>华为鲲鹏</a:t>
            </a:r>
            <a:r>
              <a:rPr lang="en-US" altLang="zh-CN" dirty="0" smtClean="0"/>
              <a:t>920</a:t>
            </a:r>
            <a:r>
              <a:rPr lang="zh-CN" altLang="en-US" dirty="0" smtClean="0"/>
              <a:t>处理器性能</a:t>
            </a:r>
            <a:endParaRPr lang="zh-CN" altLang="en-US" dirty="0"/>
          </a:p>
        </p:txBody>
      </p:sp>
      <p:sp>
        <p:nvSpPr>
          <p:cNvPr id="4" name="文本框 3"/>
          <p:cNvSpPr txBox="1"/>
          <p:nvPr/>
        </p:nvSpPr>
        <p:spPr bwMode="auto">
          <a:xfrm>
            <a:off x="4307577" y="6049187"/>
            <a:ext cx="2635691" cy="273325"/>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a:latin typeface="+mn-ea"/>
                <a:ea typeface="+mn-ea"/>
              </a:rPr>
              <a:t>与业界同期主流产品对比</a:t>
            </a:r>
            <a:endParaRPr lang="zh-CN" altLang="en-US" sz="1200" dirty="0" smtClean="0">
              <a:latin typeface="+mn-ea"/>
              <a:ea typeface="+mn-ea"/>
            </a:endParaRPr>
          </a:p>
        </p:txBody>
      </p:sp>
    </p:spTree>
    <p:extLst>
      <p:ext uri="{BB962C8B-B14F-4D97-AF65-F5344CB8AC3E}">
        <p14:creationId xmlns:p14="http://schemas.microsoft.com/office/powerpoint/2010/main" val="2284614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p>
          <a:p>
            <a:pPr lvl="1">
              <a:buClrTx/>
            </a:pPr>
            <a:r>
              <a:rPr lang="zh-CN" altLang="en-US" sz="1600" dirty="0">
                <a:solidFill>
                  <a:schemeClr val="bg1">
                    <a:lumMod val="50000"/>
                  </a:schemeClr>
                </a:solidFill>
                <a:latin typeface="+mn-ea"/>
              </a:rPr>
              <a:t>华为鲲鹏处理器架构介绍</a:t>
            </a: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华为鲲鹏处理器技术创新</a:t>
            </a:r>
            <a:endParaRPr lang="en-US" altLang="zh-CN" sz="1600" dirty="0">
              <a:latin typeface="+mn-ea"/>
            </a:endParaRPr>
          </a:p>
          <a:p>
            <a:pPr lvl="1">
              <a:buClrTx/>
            </a:pPr>
            <a:r>
              <a:rPr lang="zh-CN" altLang="en-US" sz="1600" dirty="0">
                <a:solidFill>
                  <a:schemeClr val="bg1">
                    <a:lumMod val="50000"/>
                  </a:schemeClr>
                </a:solidFill>
                <a:latin typeface="+mn-ea"/>
              </a:rPr>
              <a:t>华为鲲鹏处理器应用场景介绍</a:t>
            </a: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887138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6332956" y="4017132"/>
            <a:ext cx="3931293"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600">
              <a:solidFill>
                <a:prstClr val="white"/>
              </a:solidFill>
              <a:latin typeface="微软雅黑" pitchFamily="34" charset="-122"/>
              <a:ea typeface="微软雅黑" pitchFamily="34" charset="-122"/>
            </a:endParaRPr>
          </a:p>
        </p:txBody>
      </p:sp>
      <p:sp>
        <p:nvSpPr>
          <p:cNvPr id="8" name="标题 7"/>
          <p:cNvSpPr>
            <a:spLocks noGrp="1"/>
          </p:cNvSpPr>
          <p:nvPr>
            <p:ph type="title"/>
          </p:nvPr>
        </p:nvSpPr>
        <p:spPr/>
        <p:txBody>
          <a:bodyPr/>
          <a:lstStyle/>
          <a:p>
            <a:r>
              <a:rPr lang="zh-CN" altLang="en-US" dirty="0" smtClean="0"/>
              <a:t>华为鲲鹏处理器技术</a:t>
            </a:r>
            <a:r>
              <a:rPr lang="zh-CN" altLang="en-US" dirty="0"/>
              <a:t>创新</a:t>
            </a:r>
            <a:br>
              <a:rPr lang="zh-CN" altLang="en-US" dirty="0"/>
            </a:br>
            <a:endParaRPr lang="zh-CN" altLang="en-US" dirty="0"/>
          </a:p>
        </p:txBody>
      </p:sp>
      <p:sp>
        <p:nvSpPr>
          <p:cNvPr id="35" name="矩形 34"/>
          <p:cNvSpPr/>
          <p:nvPr/>
        </p:nvSpPr>
        <p:spPr>
          <a:xfrm>
            <a:off x="1961680" y="1803100"/>
            <a:ext cx="3875279"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200">
              <a:solidFill>
                <a:prstClr val="white"/>
              </a:solidFill>
              <a:latin typeface="微软雅黑" pitchFamily="34" charset="-122"/>
              <a:ea typeface="微软雅黑" pitchFamily="34" charset="-122"/>
            </a:endParaRPr>
          </a:p>
        </p:txBody>
      </p:sp>
      <p:sp>
        <p:nvSpPr>
          <p:cNvPr id="36" name="矩形 35"/>
          <p:cNvSpPr/>
          <p:nvPr/>
        </p:nvSpPr>
        <p:spPr>
          <a:xfrm>
            <a:off x="6320458" y="1813925"/>
            <a:ext cx="3943791"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200">
              <a:solidFill>
                <a:prstClr val="white"/>
              </a:solidFill>
              <a:latin typeface="微软雅黑" pitchFamily="34" charset="-122"/>
              <a:ea typeface="微软雅黑" pitchFamily="34" charset="-122"/>
            </a:endParaRPr>
          </a:p>
        </p:txBody>
      </p:sp>
      <p:sp>
        <p:nvSpPr>
          <p:cNvPr id="37" name="矩形 36"/>
          <p:cNvSpPr/>
          <p:nvPr/>
        </p:nvSpPr>
        <p:spPr>
          <a:xfrm>
            <a:off x="1982569" y="4031024"/>
            <a:ext cx="3879142" cy="191229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lang="zh-CN" altLang="en-US" sz="1200">
              <a:solidFill>
                <a:prstClr val="white"/>
              </a:solidFill>
              <a:latin typeface="微软雅黑" pitchFamily="34" charset="-122"/>
              <a:ea typeface="微软雅黑" pitchFamily="34" charset="-122"/>
            </a:endParaRPr>
          </a:p>
        </p:txBody>
      </p:sp>
      <p:sp>
        <p:nvSpPr>
          <p:cNvPr id="38" name="标题 1"/>
          <p:cNvSpPr txBox="1">
            <a:spLocks/>
          </p:cNvSpPr>
          <p:nvPr/>
        </p:nvSpPr>
        <p:spPr>
          <a:xfrm>
            <a:off x="3839706" y="2103611"/>
            <a:ext cx="2314961" cy="215230"/>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a:r>
              <a:rPr lang="zh-CN" altLang="en-US" sz="1399" b="1" dirty="0">
                <a:solidFill>
                  <a:srgbClr val="1D1D1A"/>
                </a:solidFill>
                <a:latin typeface="微软雅黑"/>
                <a:ea typeface="微软雅黑"/>
                <a:cs typeface="Arial" panose="020B0604020202020204" pitchFamily="34" charset="0"/>
              </a:rPr>
              <a:t>内核全自研</a:t>
            </a:r>
          </a:p>
        </p:txBody>
      </p:sp>
      <p:sp>
        <p:nvSpPr>
          <p:cNvPr id="39" name="矩形 38"/>
          <p:cNvSpPr/>
          <p:nvPr/>
        </p:nvSpPr>
        <p:spPr>
          <a:xfrm>
            <a:off x="3465481" y="2443237"/>
            <a:ext cx="2142971" cy="1107996"/>
          </a:xfrm>
          <a:prstGeom prst="rect">
            <a:avLst/>
          </a:prstGeom>
        </p:spPr>
        <p:txBody>
          <a:bodyPr wrap="square" lIns="0" tIns="0" rIns="0" bIns="0">
            <a:spAutoFit/>
          </a:bodyPr>
          <a:lstStyle/>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自研</a:t>
            </a:r>
            <a:r>
              <a:rPr lang="en-US" altLang="zh-CN" sz="1200" dirty="0">
                <a:solidFill>
                  <a:srgbClr val="1D1D1A"/>
                </a:solidFill>
                <a:latin typeface="微软雅黑" panose="020B0503020204020204" pitchFamily="34" charset="-122"/>
                <a:ea typeface="微软雅黑" panose="020B0503020204020204" pitchFamily="34" charset="-122"/>
              </a:rPr>
              <a:t>CPU</a:t>
            </a:r>
            <a:r>
              <a:rPr lang="zh-CN" altLang="en-US" sz="1200" dirty="0">
                <a:solidFill>
                  <a:srgbClr val="1D1D1A"/>
                </a:solidFill>
                <a:latin typeface="微软雅黑" panose="020B0503020204020204" pitchFamily="34" charset="-122"/>
                <a:ea typeface="微软雅黑" panose="020B0503020204020204" pitchFamily="34" charset="-122"/>
              </a:rPr>
              <a:t>内核，算力提升</a:t>
            </a:r>
            <a:r>
              <a:rPr lang="en-US" altLang="zh-CN" sz="1200" dirty="0">
                <a:solidFill>
                  <a:srgbClr val="1D1D1A"/>
                </a:solidFill>
                <a:latin typeface="微软雅黑" panose="020B0503020204020204" pitchFamily="34" charset="-122"/>
                <a:ea typeface="微软雅黑" panose="020B0503020204020204" pitchFamily="34" charset="-122"/>
              </a:rPr>
              <a:t>50%</a:t>
            </a:r>
          </a:p>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自研片</a:t>
            </a:r>
            <a:r>
              <a:rPr lang="zh-CN" altLang="en-US" sz="1200" dirty="0" smtClean="0">
                <a:solidFill>
                  <a:srgbClr val="1D1D1A"/>
                </a:solidFill>
                <a:latin typeface="微软雅黑" panose="020B0503020204020204" pitchFamily="34" charset="-122"/>
                <a:ea typeface="微软雅黑" panose="020B0503020204020204" pitchFamily="34" charset="-122"/>
              </a:rPr>
              <a:t>间支持</a:t>
            </a:r>
            <a:r>
              <a:rPr lang="en-US" altLang="zh-CN" sz="1200" dirty="0">
                <a:solidFill>
                  <a:srgbClr val="1D1D1A"/>
                </a:solidFill>
                <a:latin typeface="微软雅黑" panose="020B0503020204020204" pitchFamily="34" charset="-122"/>
                <a:ea typeface="微软雅黑" panose="020B0503020204020204" pitchFamily="34" charset="-122"/>
              </a:rPr>
              <a:t>2</a:t>
            </a:r>
            <a:r>
              <a:rPr lang="zh-CN" altLang="en-US" sz="1200" dirty="0">
                <a:solidFill>
                  <a:srgbClr val="1D1D1A"/>
                </a:solidFill>
                <a:latin typeface="微软雅黑" panose="020B0503020204020204" pitchFamily="34" charset="-122"/>
                <a:ea typeface="微软雅黑" panose="020B0503020204020204" pitchFamily="34" charset="-122"/>
              </a:rPr>
              <a:t>路</a:t>
            </a:r>
            <a:r>
              <a:rPr lang="en-US" altLang="zh-CN" sz="1200" dirty="0">
                <a:solidFill>
                  <a:srgbClr val="1D1D1A"/>
                </a:solidFill>
                <a:latin typeface="微软雅黑" panose="020B0503020204020204" pitchFamily="34" charset="-122"/>
                <a:ea typeface="微软雅黑" panose="020B0503020204020204" pitchFamily="34" charset="-122"/>
              </a:rPr>
              <a:t>/4</a:t>
            </a:r>
            <a:r>
              <a:rPr lang="zh-CN" altLang="en-US" sz="1200" dirty="0">
                <a:solidFill>
                  <a:srgbClr val="1D1D1A"/>
                </a:solidFill>
                <a:latin typeface="微软雅黑" panose="020B0503020204020204" pitchFamily="34" charset="-122"/>
                <a:ea typeface="微软雅黑" panose="020B0503020204020204" pitchFamily="34" charset="-122"/>
              </a:rPr>
              <a:t>路互联</a:t>
            </a:r>
            <a:endParaRPr lang="en-US" altLang="zh-CN" sz="1200" dirty="0">
              <a:solidFill>
                <a:srgbClr val="1D1D1A"/>
              </a:solidFill>
              <a:latin typeface="微软雅黑" panose="020B0503020204020204" pitchFamily="34" charset="-122"/>
              <a:ea typeface="微软雅黑" panose="020B0503020204020204" pitchFamily="34" charset="-122"/>
            </a:endParaRPr>
          </a:p>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cs typeface="Arial" pitchFamily="34" charset="0"/>
              </a:rPr>
              <a:t>自研多种硬件协加速引擎</a:t>
            </a:r>
            <a:endParaRPr lang="en-US" altLang="zh-CN" sz="1200" dirty="0">
              <a:solidFill>
                <a:srgbClr val="1D1D1A"/>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V="1">
            <a:off x="3537728" y="2443237"/>
            <a:ext cx="1867497" cy="1"/>
          </a:xfrm>
          <a:prstGeom prst="line">
            <a:avLst/>
          </a:prstGeom>
          <a:noFill/>
          <a:ln w="6350" cap="flat" cmpd="sng" algn="ctr">
            <a:solidFill>
              <a:srgbClr val="313E4F"/>
            </a:solidFill>
            <a:prstDash val="solid"/>
          </a:ln>
          <a:effectLst/>
        </p:spPr>
      </p:cxnSp>
      <p:sp>
        <p:nvSpPr>
          <p:cNvPr id="41" name="标题 1"/>
          <p:cNvSpPr txBox="1">
            <a:spLocks/>
          </p:cNvSpPr>
          <p:nvPr/>
        </p:nvSpPr>
        <p:spPr>
          <a:xfrm>
            <a:off x="8130117" y="2146097"/>
            <a:ext cx="2405616" cy="215315"/>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a:r>
              <a:rPr lang="zh-CN" altLang="en-US" sz="1399" b="1" dirty="0">
                <a:solidFill>
                  <a:srgbClr val="1D1D1A"/>
                </a:solidFill>
                <a:ea typeface="微软雅黑"/>
                <a:cs typeface="Arial" panose="020B0604020202020204" pitchFamily="34" charset="0"/>
              </a:rPr>
              <a:t>内存</a:t>
            </a:r>
            <a:r>
              <a:rPr lang="en-US" altLang="zh-CN" sz="1399" b="1" dirty="0">
                <a:solidFill>
                  <a:srgbClr val="1D1D1A"/>
                </a:solidFill>
                <a:ea typeface="微软雅黑"/>
                <a:cs typeface="Arial" panose="020B0604020202020204" pitchFamily="34" charset="0"/>
              </a:rPr>
              <a:t>/</a:t>
            </a:r>
            <a:r>
              <a:rPr lang="zh-CN" altLang="en-US" sz="1399" b="1" dirty="0">
                <a:solidFill>
                  <a:srgbClr val="1D1D1A"/>
                </a:solidFill>
                <a:ea typeface="微软雅黑"/>
                <a:cs typeface="Arial" panose="020B0604020202020204" pitchFamily="34" charset="0"/>
              </a:rPr>
              <a:t>网络</a:t>
            </a:r>
            <a:r>
              <a:rPr lang="zh-CN" altLang="en-US" sz="1399" b="1" dirty="0" smtClean="0">
                <a:solidFill>
                  <a:srgbClr val="1D1D1A"/>
                </a:solidFill>
                <a:ea typeface="微软雅黑"/>
                <a:cs typeface="Arial" panose="020B0604020202020204" pitchFamily="34" charset="0"/>
              </a:rPr>
              <a:t>接口</a:t>
            </a:r>
            <a:r>
              <a:rPr lang="en-US" altLang="zh-CN" sz="1399" b="1" dirty="0" smtClean="0">
                <a:solidFill>
                  <a:srgbClr val="1D1D1A"/>
                </a:solidFill>
                <a:ea typeface="微软雅黑"/>
                <a:cs typeface="Arial" panose="020B0604020202020204" pitchFamily="34" charset="0"/>
              </a:rPr>
              <a:t>&amp;</a:t>
            </a:r>
            <a:r>
              <a:rPr lang="en-US" altLang="zh-CN" sz="1399" b="1" dirty="0" smtClean="0">
                <a:solidFill>
                  <a:srgbClr val="1D1D1A"/>
                </a:solidFill>
                <a:latin typeface="微软雅黑"/>
                <a:ea typeface="微软雅黑"/>
                <a:cs typeface="Arial" panose="020B0604020202020204" pitchFamily="34" charset="0"/>
              </a:rPr>
              <a:t>IO</a:t>
            </a:r>
            <a:r>
              <a:rPr lang="zh-CN" altLang="en-US" sz="1399" b="1" dirty="0" smtClean="0">
                <a:solidFill>
                  <a:srgbClr val="1D1D1A"/>
                </a:solidFill>
                <a:latin typeface="微软雅黑"/>
                <a:ea typeface="微软雅黑"/>
                <a:cs typeface="Arial" panose="020B0604020202020204" pitchFamily="34" charset="0"/>
              </a:rPr>
              <a:t>协议</a:t>
            </a:r>
            <a:endParaRPr lang="zh-CN" altLang="en-US" sz="1399" b="1" dirty="0">
              <a:solidFill>
                <a:srgbClr val="1D1D1A"/>
              </a:solidFill>
              <a:latin typeface="微软雅黑"/>
              <a:ea typeface="微软雅黑"/>
              <a:cs typeface="Arial" panose="020B0604020202020204" pitchFamily="34" charset="0"/>
            </a:endParaRPr>
          </a:p>
        </p:txBody>
      </p:sp>
      <p:cxnSp>
        <p:nvCxnSpPr>
          <p:cNvPr id="42" name="直接连接符 41"/>
          <p:cNvCxnSpPr/>
          <p:nvPr/>
        </p:nvCxnSpPr>
        <p:spPr>
          <a:xfrm flipV="1">
            <a:off x="7901296" y="2506870"/>
            <a:ext cx="2289801" cy="10943"/>
          </a:xfrm>
          <a:prstGeom prst="line">
            <a:avLst/>
          </a:prstGeom>
          <a:noFill/>
          <a:ln w="6350" cap="flat" cmpd="sng" algn="ctr">
            <a:solidFill>
              <a:srgbClr val="313E4F"/>
            </a:solidFill>
            <a:prstDash val="solid"/>
          </a:ln>
          <a:effectLst/>
        </p:spPr>
      </p:cxnSp>
      <p:sp>
        <p:nvSpPr>
          <p:cNvPr id="43" name="矩形 42"/>
          <p:cNvSpPr/>
          <p:nvPr/>
        </p:nvSpPr>
        <p:spPr>
          <a:xfrm>
            <a:off x="8015138" y="2606051"/>
            <a:ext cx="2249111" cy="1107996"/>
          </a:xfrm>
          <a:prstGeom prst="rect">
            <a:avLst/>
          </a:prstGeom>
        </p:spPr>
        <p:txBody>
          <a:bodyPr wrap="square" lIns="0" tIns="0" rIns="0" bIns="0">
            <a:spAutoFit/>
          </a:bodyPr>
          <a:lstStyle/>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cs typeface="Arial" pitchFamily="34" charset="0"/>
              </a:rPr>
              <a:t>支持</a:t>
            </a:r>
            <a:r>
              <a:rPr lang="en-US" altLang="zh-CN" sz="1200" dirty="0">
                <a:solidFill>
                  <a:srgbClr val="1D1D1A"/>
                </a:solidFill>
                <a:latin typeface="微软雅黑" panose="020B0503020204020204" pitchFamily="34" charset="-122"/>
                <a:ea typeface="微软雅黑" panose="020B0503020204020204" pitchFamily="34" charset="-122"/>
                <a:cs typeface="Arial" pitchFamily="34" charset="0"/>
              </a:rPr>
              <a:t>8</a:t>
            </a:r>
            <a:r>
              <a:rPr lang="zh-CN" altLang="en-US" sz="1200" dirty="0" smtClean="0">
                <a:solidFill>
                  <a:srgbClr val="1D1D1A"/>
                </a:solidFill>
                <a:latin typeface="微软雅黑" panose="020B0503020204020204" pitchFamily="34" charset="-122"/>
                <a:ea typeface="微软雅黑" panose="020B0503020204020204" pitchFamily="34" charset="-122"/>
                <a:cs typeface="Arial" pitchFamily="34" charset="0"/>
              </a:rPr>
              <a:t>通道</a:t>
            </a:r>
            <a:r>
              <a:rPr lang="en-US" altLang="zh-CN" sz="1200" dirty="0" smtClean="0">
                <a:solidFill>
                  <a:srgbClr val="1D1D1A"/>
                </a:solidFill>
                <a:latin typeface="微软雅黑" panose="020B0503020204020204" pitchFamily="34" charset="-122"/>
                <a:ea typeface="微软雅黑" panose="020B0503020204020204" pitchFamily="34" charset="-122"/>
                <a:cs typeface="Arial" pitchFamily="34" charset="0"/>
              </a:rPr>
              <a:t>DDR4</a:t>
            </a:r>
            <a:r>
              <a:rPr lang="zh-CN" altLang="en-US" sz="1200" dirty="0" smtClean="0">
                <a:solidFill>
                  <a:srgbClr val="1D1D1A"/>
                </a:solidFill>
                <a:latin typeface="微软雅黑" panose="020B0503020204020204" pitchFamily="34" charset="-122"/>
                <a:ea typeface="微软雅黑" panose="020B0503020204020204" pitchFamily="34" charset="-122"/>
                <a:cs typeface="Arial" pitchFamily="34" charset="0"/>
              </a:rPr>
              <a:t>内存控制器</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itchFamily="34" charset="0"/>
            </a:endParaRPr>
          </a:p>
          <a:p>
            <a:pPr marL="285636" indent="-285636" defTabSz="914112">
              <a:lnSpc>
                <a:spcPct val="150000"/>
              </a:lnSpc>
              <a:buFont typeface="Arial" panose="020B0604020202020204" pitchFamily="34" charset="0"/>
              <a:buChar char="•"/>
            </a:pPr>
            <a:r>
              <a:rPr lang="zh-CN" altLang="en-US" sz="1200" dirty="0" smtClean="0">
                <a:solidFill>
                  <a:srgbClr val="1D1D1A"/>
                </a:solidFill>
                <a:latin typeface="微软雅黑" panose="020B0503020204020204" pitchFamily="34" charset="-122"/>
                <a:ea typeface="微软雅黑" panose="020B0503020204020204" pitchFamily="34" charset="-122"/>
                <a:cs typeface="Arial" pitchFamily="34" charset="0"/>
              </a:rPr>
              <a:t>支持</a:t>
            </a:r>
            <a:r>
              <a:rPr lang="en-US" altLang="zh-CN" sz="1200" dirty="0" smtClean="0">
                <a:solidFill>
                  <a:srgbClr val="1D1D1A"/>
                </a:solidFill>
                <a:latin typeface="微软雅黑" panose="020B0503020204020204" pitchFamily="34" charset="-122"/>
                <a:ea typeface="微软雅黑" panose="020B0503020204020204" pitchFamily="34" charset="-122"/>
                <a:cs typeface="Arial" pitchFamily="34" charset="0"/>
              </a:rPr>
              <a:t>100G </a:t>
            </a:r>
            <a:r>
              <a:rPr lang="en-US" altLang="zh-CN" sz="1200" dirty="0" err="1" smtClean="0">
                <a:solidFill>
                  <a:srgbClr val="1D1D1A"/>
                </a:solidFill>
                <a:latin typeface="微软雅黑" panose="020B0503020204020204" pitchFamily="34" charset="-122"/>
                <a:ea typeface="微软雅黑" panose="020B0503020204020204" pitchFamily="34" charset="-122"/>
                <a:cs typeface="Arial" pitchFamily="34" charset="0"/>
              </a:rPr>
              <a:t>RoCE</a:t>
            </a:r>
            <a:r>
              <a:rPr lang="zh-CN" altLang="en-US" sz="1200" dirty="0" smtClean="0">
                <a:solidFill>
                  <a:srgbClr val="1D1D1A"/>
                </a:solidFill>
                <a:latin typeface="微软雅黑" panose="020B0503020204020204" pitchFamily="34" charset="-122"/>
                <a:ea typeface="微软雅黑" panose="020B0503020204020204" pitchFamily="34" charset="-122"/>
                <a:cs typeface="Arial" pitchFamily="34" charset="0"/>
              </a:rPr>
              <a:t>端口</a:t>
            </a:r>
            <a:endParaRPr lang="en-US" altLang="zh-CN" sz="1200" dirty="0" smtClean="0">
              <a:solidFill>
                <a:srgbClr val="1D1D1A"/>
              </a:solidFill>
              <a:latin typeface="微软雅黑" panose="020B0503020204020204" pitchFamily="34" charset="-122"/>
              <a:ea typeface="微软雅黑" panose="020B0503020204020204" pitchFamily="34" charset="-122"/>
              <a:cs typeface="Arial" pitchFamily="34" charset="0"/>
            </a:endParaRPr>
          </a:p>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cs typeface="Arial" pitchFamily="34" charset="0"/>
              </a:rPr>
              <a:t>支持</a:t>
            </a:r>
            <a:r>
              <a:rPr lang="en-US" altLang="zh-CN" sz="1200" dirty="0" err="1">
                <a:solidFill>
                  <a:srgbClr val="1D1D1A"/>
                </a:solidFill>
                <a:latin typeface="微软雅黑" panose="020B0503020204020204" pitchFamily="34" charset="-122"/>
                <a:ea typeface="微软雅黑" panose="020B0503020204020204" pitchFamily="34" charset="-122"/>
                <a:cs typeface="Arial" pitchFamily="34" charset="0"/>
              </a:rPr>
              <a:t>PCIe</a:t>
            </a:r>
            <a:r>
              <a:rPr lang="en-US" altLang="zh-CN" sz="1200" dirty="0">
                <a:solidFill>
                  <a:srgbClr val="1D1D1A"/>
                </a:solidFill>
                <a:latin typeface="微软雅黑" panose="020B0503020204020204" pitchFamily="34" charset="-122"/>
                <a:ea typeface="微软雅黑" panose="020B0503020204020204" pitchFamily="34" charset="-122"/>
                <a:cs typeface="Arial" pitchFamily="34" charset="0"/>
              </a:rPr>
              <a:t> 4.0/CCIX</a:t>
            </a:r>
            <a:r>
              <a:rPr lang="zh-CN" altLang="en-US" sz="1200" dirty="0" smtClean="0">
                <a:solidFill>
                  <a:srgbClr val="1D1D1A"/>
                </a:solidFill>
                <a:latin typeface="微软雅黑" panose="020B0503020204020204" pitchFamily="34" charset="-122"/>
                <a:ea typeface="微软雅黑" panose="020B0503020204020204" pitchFamily="34" charset="-122"/>
                <a:cs typeface="Arial" pitchFamily="34" charset="0"/>
              </a:rPr>
              <a:t>协议</a:t>
            </a:r>
            <a:endParaRPr lang="en-US" altLang="zh-CN" sz="1200" dirty="0">
              <a:solidFill>
                <a:srgbClr val="1D1D1A"/>
              </a:solidFill>
              <a:latin typeface="微软雅黑" panose="020B0503020204020204" pitchFamily="34" charset="-122"/>
              <a:ea typeface="微软雅黑" panose="020B0503020204020204" pitchFamily="34" charset="-122"/>
              <a:cs typeface="Arial" pitchFamily="34" charset="0"/>
            </a:endParaRPr>
          </a:p>
          <a:p>
            <a:pPr marL="285636" indent="-285636" defTabSz="914112">
              <a:lnSpc>
                <a:spcPct val="150000"/>
              </a:lnSpc>
              <a:buFont typeface="Arial" panose="020B0604020202020204" pitchFamily="34" charset="0"/>
              <a:buChar char="•"/>
            </a:pPr>
            <a:endParaRPr lang="en-US" altLang="zh-CN" sz="1200" dirty="0">
              <a:solidFill>
                <a:srgbClr val="1D1D1A"/>
              </a:solidFill>
              <a:latin typeface="微软雅黑" panose="020B0503020204020204" pitchFamily="34" charset="-122"/>
              <a:ea typeface="微软雅黑" panose="020B0503020204020204" pitchFamily="34" charset="-122"/>
              <a:cs typeface="Arial" pitchFamily="34" charset="0"/>
            </a:endParaRPr>
          </a:p>
        </p:txBody>
      </p:sp>
      <p:sp>
        <p:nvSpPr>
          <p:cNvPr id="44" name="标题 1"/>
          <p:cNvSpPr txBox="1">
            <a:spLocks/>
          </p:cNvSpPr>
          <p:nvPr/>
        </p:nvSpPr>
        <p:spPr>
          <a:xfrm>
            <a:off x="8145766" y="4367844"/>
            <a:ext cx="1638930" cy="215230"/>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a:r>
              <a:rPr lang="zh-CN" altLang="en-US" sz="1399" b="1" dirty="0" smtClean="0">
                <a:solidFill>
                  <a:srgbClr val="1D1D1A"/>
                </a:solidFill>
                <a:latin typeface="微软雅黑"/>
                <a:ea typeface="微软雅黑"/>
                <a:cs typeface="Arial" panose="020B0604020202020204" pitchFamily="34" charset="0"/>
              </a:rPr>
              <a:t>可靠性</a:t>
            </a:r>
            <a:r>
              <a:rPr lang="zh-CN" altLang="en-US" sz="1399" b="1" dirty="0">
                <a:solidFill>
                  <a:srgbClr val="1D1D1A"/>
                </a:solidFill>
                <a:latin typeface="微软雅黑"/>
                <a:ea typeface="微软雅黑"/>
                <a:cs typeface="Arial" panose="020B0604020202020204" pitchFamily="34" charset="0"/>
              </a:rPr>
              <a:t>提升</a:t>
            </a:r>
            <a:endParaRPr lang="zh-CN" altLang="en-US" sz="1100" b="1" dirty="0">
              <a:solidFill>
                <a:srgbClr val="1D1D1A"/>
              </a:solidFill>
              <a:latin typeface="微软雅黑"/>
              <a:ea typeface="微软雅黑"/>
              <a:cs typeface="Arial" panose="020B0604020202020204" pitchFamily="34" charset="0"/>
            </a:endParaRPr>
          </a:p>
        </p:txBody>
      </p:sp>
      <p:cxnSp>
        <p:nvCxnSpPr>
          <p:cNvPr id="45" name="直接连接符 44"/>
          <p:cNvCxnSpPr/>
          <p:nvPr/>
        </p:nvCxnSpPr>
        <p:spPr>
          <a:xfrm flipV="1">
            <a:off x="8130117" y="4783450"/>
            <a:ext cx="1998104" cy="1"/>
          </a:xfrm>
          <a:prstGeom prst="line">
            <a:avLst/>
          </a:prstGeom>
          <a:noFill/>
          <a:ln w="6350" cap="flat" cmpd="sng" algn="ctr">
            <a:solidFill>
              <a:srgbClr val="313E4F"/>
            </a:solidFill>
            <a:prstDash val="solid"/>
          </a:ln>
          <a:effectLst/>
        </p:spPr>
      </p:cxnSp>
      <p:sp>
        <p:nvSpPr>
          <p:cNvPr id="46" name="矩形 45"/>
          <p:cNvSpPr/>
          <p:nvPr/>
        </p:nvSpPr>
        <p:spPr>
          <a:xfrm>
            <a:off x="8032338" y="4786013"/>
            <a:ext cx="1990110" cy="830997"/>
          </a:xfrm>
          <a:prstGeom prst="rect">
            <a:avLst/>
          </a:prstGeom>
        </p:spPr>
        <p:txBody>
          <a:bodyPr wrap="square" lIns="0" tIns="0" rIns="0" bIns="0">
            <a:spAutoFit/>
          </a:bodyPr>
          <a:lstStyle/>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支持使用概率高、收益大的</a:t>
            </a:r>
            <a:r>
              <a:rPr lang="en-US" altLang="zh-CN" sz="1200" dirty="0">
                <a:solidFill>
                  <a:srgbClr val="1D1D1A"/>
                </a:solidFill>
                <a:latin typeface="微软雅黑" panose="020B0503020204020204" pitchFamily="34" charset="-122"/>
                <a:ea typeface="微软雅黑" panose="020B0503020204020204" pitchFamily="34" charset="-122"/>
              </a:rPr>
              <a:t>RAS</a:t>
            </a:r>
            <a:r>
              <a:rPr lang="zh-CN" altLang="en-US" sz="1200" dirty="0">
                <a:solidFill>
                  <a:srgbClr val="1D1D1A"/>
                </a:solidFill>
                <a:latin typeface="微软雅黑" panose="020B0503020204020204" pitchFamily="34" charset="-122"/>
                <a:ea typeface="微软雅黑" panose="020B0503020204020204" pitchFamily="34" charset="-122"/>
              </a:rPr>
              <a:t>特性</a:t>
            </a:r>
            <a:r>
              <a:rPr lang="en-US" altLang="zh-CN" sz="1200" dirty="0">
                <a:solidFill>
                  <a:srgbClr val="1D1D1A"/>
                </a:solidFill>
                <a:latin typeface="微软雅黑" panose="020B0503020204020204" pitchFamily="34" charset="-122"/>
                <a:ea typeface="微软雅黑" panose="020B0503020204020204" pitchFamily="34" charset="-122"/>
              </a:rPr>
              <a:t>45</a:t>
            </a:r>
            <a:r>
              <a:rPr lang="zh-CN" altLang="en-US" sz="1200" dirty="0">
                <a:solidFill>
                  <a:srgbClr val="1D1D1A"/>
                </a:solidFill>
                <a:latin typeface="微软雅黑" panose="020B0503020204020204" pitchFamily="34" charset="-122"/>
                <a:ea typeface="微软雅黑" panose="020B0503020204020204" pitchFamily="34" charset="-122"/>
              </a:rPr>
              <a:t>条，实现在</a:t>
            </a:r>
            <a:r>
              <a:rPr lang="en-US" altLang="zh-CN" sz="1200" dirty="0">
                <a:solidFill>
                  <a:srgbClr val="1D1D1A"/>
                </a:solidFill>
                <a:latin typeface="微软雅黑" panose="020B0503020204020204" pitchFamily="34" charset="-122"/>
                <a:ea typeface="微软雅黑" panose="020B0503020204020204" pitchFamily="34" charset="-122"/>
              </a:rPr>
              <a:t>RAS</a:t>
            </a:r>
            <a:r>
              <a:rPr lang="zh-CN" altLang="en-US" sz="1200" dirty="0">
                <a:solidFill>
                  <a:srgbClr val="1D1D1A"/>
                </a:solidFill>
                <a:latin typeface="微软雅黑" panose="020B0503020204020204" pitchFamily="34" charset="-122"/>
                <a:ea typeface="微软雅黑" panose="020B0503020204020204" pitchFamily="34" charset="-122"/>
              </a:rPr>
              <a:t>特性</a:t>
            </a:r>
            <a:r>
              <a:rPr lang="zh-CN" altLang="en-US" sz="1200" dirty="0" smtClean="0">
                <a:solidFill>
                  <a:srgbClr val="1D1D1A"/>
                </a:solidFill>
                <a:latin typeface="微软雅黑" panose="020B0503020204020204" pitchFamily="34" charset="-122"/>
                <a:ea typeface="微软雅黑" panose="020B0503020204020204" pitchFamily="34" charset="-122"/>
              </a:rPr>
              <a:t>上的增强</a:t>
            </a:r>
            <a:endParaRPr lang="en-US" altLang="zh-CN" sz="1200" dirty="0">
              <a:solidFill>
                <a:srgbClr val="1D1D1A"/>
              </a:solidFill>
              <a:latin typeface="微软雅黑" panose="020B0503020204020204" pitchFamily="34" charset="-122"/>
              <a:ea typeface="微软雅黑" panose="020B0503020204020204" pitchFamily="34" charset="-122"/>
            </a:endParaRPr>
          </a:p>
        </p:txBody>
      </p:sp>
      <p:sp>
        <p:nvSpPr>
          <p:cNvPr id="47" name="标题 1"/>
          <p:cNvSpPr txBox="1">
            <a:spLocks/>
          </p:cNvSpPr>
          <p:nvPr/>
        </p:nvSpPr>
        <p:spPr>
          <a:xfrm>
            <a:off x="3628961" y="4216723"/>
            <a:ext cx="2204184" cy="215230"/>
          </a:xfrm>
          <a:prstGeom prst="rect">
            <a:avLst/>
          </a:prstGeom>
        </p:spPr>
        <p:txBody>
          <a:bodyPr wrap="square" lIns="0" tIns="0" rIns="0" bIns="0">
            <a:spAutoFit/>
          </a:bodyPr>
          <a:lstStyle>
            <a:lvl1pPr algn="ctr" defTabSz="1219444" rtl="0" eaLnBrk="1" latinLnBrk="0" hangingPunct="1">
              <a:spcBef>
                <a:spcPct val="0"/>
              </a:spcBef>
              <a:buNone/>
              <a:defRPr sz="5900" kern="1200">
                <a:solidFill>
                  <a:schemeClr val="bg1"/>
                </a:solidFill>
                <a:latin typeface="+mj-lt"/>
                <a:ea typeface="+mj-ea"/>
                <a:cs typeface="+mj-cs"/>
              </a:defRPr>
            </a:lvl1pPr>
          </a:lstStyle>
          <a:p>
            <a:pPr algn="l"/>
            <a:r>
              <a:rPr lang="zh-CN" altLang="en-US" sz="1399" b="1" dirty="0">
                <a:solidFill>
                  <a:srgbClr val="1D1D1A"/>
                </a:solidFill>
                <a:latin typeface="微软雅黑"/>
                <a:ea typeface="微软雅黑"/>
                <a:cs typeface="Arial" panose="020B0604020202020204" pitchFamily="34" charset="0"/>
              </a:rPr>
              <a:t>制程工艺领先</a:t>
            </a:r>
          </a:p>
        </p:txBody>
      </p:sp>
      <p:sp>
        <p:nvSpPr>
          <p:cNvPr id="48" name="矩形 47"/>
          <p:cNvSpPr/>
          <p:nvPr/>
        </p:nvSpPr>
        <p:spPr>
          <a:xfrm>
            <a:off x="3432150" y="4706304"/>
            <a:ext cx="2188635" cy="1107996"/>
          </a:xfrm>
          <a:prstGeom prst="rect">
            <a:avLst/>
          </a:prstGeom>
        </p:spPr>
        <p:txBody>
          <a:bodyPr wrap="square" lIns="0" tIns="0" rIns="0" bIns="0">
            <a:spAutoFit/>
          </a:bodyPr>
          <a:lstStyle/>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业界首款</a:t>
            </a:r>
            <a:r>
              <a:rPr lang="en-US" altLang="zh-CN" sz="1200" dirty="0">
                <a:solidFill>
                  <a:srgbClr val="1D1D1A"/>
                </a:solidFill>
                <a:latin typeface="微软雅黑" panose="020B0503020204020204" pitchFamily="34" charset="-122"/>
                <a:ea typeface="微软雅黑" panose="020B0503020204020204" pitchFamily="34" charset="-122"/>
              </a:rPr>
              <a:t>7</a:t>
            </a:r>
            <a:r>
              <a:rPr lang="zh-CN" altLang="en-US" sz="1200" dirty="0">
                <a:solidFill>
                  <a:srgbClr val="1D1D1A"/>
                </a:solidFill>
                <a:latin typeface="微软雅黑" panose="020B0503020204020204" pitchFamily="34" charset="-122"/>
                <a:ea typeface="微软雅黑" panose="020B0503020204020204" pitchFamily="34" charset="-122"/>
              </a:rPr>
              <a:t>纳米数据中心</a:t>
            </a:r>
            <a:r>
              <a:rPr lang="en-US" altLang="zh-CN" sz="1200" dirty="0">
                <a:solidFill>
                  <a:srgbClr val="1D1D1A"/>
                </a:solidFill>
                <a:latin typeface="微软雅黑" panose="020B0503020204020204" pitchFamily="34" charset="-122"/>
                <a:ea typeface="微软雅黑" panose="020B0503020204020204" pitchFamily="34" charset="-122"/>
              </a:rPr>
              <a:t>ARM CPU</a:t>
            </a:r>
          </a:p>
          <a:p>
            <a:pPr marL="285636" indent="-285636" defTabSz="914112">
              <a:lnSpc>
                <a:spcPct val="150000"/>
              </a:lnSpc>
              <a:buFont typeface="Arial" panose="020B0604020202020204" pitchFamily="34" charset="0"/>
              <a:buChar char="•"/>
            </a:pPr>
            <a:r>
              <a:rPr lang="zh-CN" altLang="en-US" sz="1200" dirty="0">
                <a:solidFill>
                  <a:srgbClr val="1D1D1A"/>
                </a:solidFill>
                <a:latin typeface="微软雅黑" panose="020B0503020204020204" pitchFamily="34" charset="-122"/>
                <a:ea typeface="微软雅黑" panose="020B0503020204020204" pitchFamily="34" charset="-122"/>
              </a:rPr>
              <a:t>采用业界领先的</a:t>
            </a:r>
            <a:r>
              <a:rPr lang="en-US" altLang="zh-CN" sz="1200" dirty="0" err="1">
                <a:solidFill>
                  <a:srgbClr val="1D1D1A"/>
                </a:solidFill>
                <a:latin typeface="微软雅黑" panose="020B0503020204020204" pitchFamily="34" charset="-122"/>
                <a:ea typeface="微软雅黑" panose="020B0503020204020204" pitchFamily="34" charset="-122"/>
              </a:rPr>
              <a:t>CoWoS</a:t>
            </a:r>
            <a:r>
              <a:rPr lang="zh-CN" altLang="en-US" sz="1200" dirty="0">
                <a:solidFill>
                  <a:srgbClr val="1D1D1A"/>
                </a:solidFill>
                <a:latin typeface="微软雅黑" panose="020B0503020204020204" pitchFamily="34" charset="-122"/>
                <a:ea typeface="微软雅黑" panose="020B0503020204020204" pitchFamily="34" charset="-122"/>
              </a:rPr>
              <a:t>封装技术，实现多</a:t>
            </a:r>
            <a:r>
              <a:rPr lang="en-US" altLang="zh-CN" sz="1200" dirty="0">
                <a:solidFill>
                  <a:srgbClr val="1D1D1A"/>
                </a:solidFill>
                <a:latin typeface="微软雅黑" panose="020B0503020204020204" pitchFamily="34" charset="-122"/>
                <a:ea typeface="微软雅黑" panose="020B0503020204020204" pitchFamily="34" charset="-122"/>
              </a:rPr>
              <a:t>Die</a:t>
            </a:r>
            <a:r>
              <a:rPr lang="zh-CN" altLang="en-US" sz="1200" dirty="0">
                <a:solidFill>
                  <a:srgbClr val="1D1D1A"/>
                </a:solidFill>
                <a:latin typeface="微软雅黑" panose="020B0503020204020204" pitchFamily="34" charset="-122"/>
                <a:ea typeface="微软雅黑" panose="020B0503020204020204" pitchFamily="34" charset="-122"/>
              </a:rPr>
              <a:t>合封</a:t>
            </a:r>
            <a:endParaRPr lang="en-US" altLang="zh-CN" sz="1200" b="1" dirty="0">
              <a:solidFill>
                <a:srgbClr val="1D1D1A"/>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V="1">
            <a:off x="3536842" y="4615907"/>
            <a:ext cx="1778132" cy="3"/>
          </a:xfrm>
          <a:prstGeom prst="line">
            <a:avLst/>
          </a:prstGeom>
          <a:noFill/>
          <a:ln w="6350" cap="flat" cmpd="sng" algn="ctr">
            <a:solidFill>
              <a:srgbClr val="313E4F"/>
            </a:solidFill>
            <a:prstDash val="solid"/>
          </a:ln>
          <a:effectLst/>
        </p:spPr>
      </p:cxnSp>
      <p:grpSp>
        <p:nvGrpSpPr>
          <p:cNvPr id="10" name="组合 9"/>
          <p:cNvGrpSpPr/>
          <p:nvPr/>
        </p:nvGrpSpPr>
        <p:grpSpPr>
          <a:xfrm>
            <a:off x="2101666" y="2211226"/>
            <a:ext cx="1223446" cy="1225326"/>
            <a:chOff x="5619582" y="2093919"/>
            <a:chExt cx="1223446" cy="1225326"/>
          </a:xfrm>
        </p:grpSpPr>
        <p:pic>
          <p:nvPicPr>
            <p:cNvPr id="76" name="图片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2501" y="2171533"/>
              <a:ext cx="1146959" cy="1146959"/>
            </a:xfrm>
            <a:prstGeom prst="rect">
              <a:avLst/>
            </a:prstGeom>
            <a:ln>
              <a:noFill/>
            </a:ln>
          </p:spPr>
        </p:pic>
        <p:sp>
          <p:nvSpPr>
            <p:cNvPr id="85" name="MH_Other_2"/>
            <p:cNvSpPr/>
            <p:nvPr>
              <p:custDataLst>
                <p:tags r:id="rId4"/>
              </p:custDataLst>
            </p:nvPr>
          </p:nvSpPr>
          <p:spPr>
            <a:xfrm>
              <a:off x="5619582" y="2093919"/>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6515244" y="2118609"/>
            <a:ext cx="1238698" cy="1225326"/>
            <a:chOff x="1798728" y="3846940"/>
            <a:chExt cx="1223446" cy="1225326"/>
          </a:xfrm>
        </p:grpSpPr>
        <p:sp>
          <p:nvSpPr>
            <p:cNvPr id="90" name="MH_Other_2"/>
            <p:cNvSpPr/>
            <p:nvPr>
              <p:custDataLst>
                <p:tags r:id="rId3"/>
              </p:custDataLst>
            </p:nvPr>
          </p:nvSpPr>
          <p:spPr>
            <a:xfrm>
              <a:off x="1798728" y="3846940"/>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pic>
          <p:nvPicPr>
            <p:cNvPr id="82" name="图片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3671" y="3925191"/>
              <a:ext cx="1040885" cy="1040885"/>
            </a:xfrm>
            <a:prstGeom prst="rect">
              <a:avLst/>
            </a:prstGeom>
          </p:spPr>
        </p:pic>
      </p:grpSp>
      <p:grpSp>
        <p:nvGrpSpPr>
          <p:cNvPr id="3" name="组合 2"/>
          <p:cNvGrpSpPr/>
          <p:nvPr/>
        </p:nvGrpSpPr>
        <p:grpSpPr>
          <a:xfrm>
            <a:off x="2132164" y="4308561"/>
            <a:ext cx="1164901" cy="1225326"/>
            <a:chOff x="1625575" y="2094145"/>
            <a:chExt cx="1223446" cy="1225326"/>
          </a:xfrm>
        </p:grpSpPr>
        <p:sp>
          <p:nvSpPr>
            <p:cNvPr id="91" name="MH_Other_2"/>
            <p:cNvSpPr/>
            <p:nvPr>
              <p:custDataLst>
                <p:tags r:id="rId2"/>
              </p:custDataLst>
            </p:nvPr>
          </p:nvSpPr>
          <p:spPr>
            <a:xfrm>
              <a:off x="1625575" y="2094145"/>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pic>
          <p:nvPicPr>
            <p:cNvPr id="83" name="图片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3777" y="2171533"/>
              <a:ext cx="1125513" cy="1125513"/>
            </a:xfrm>
            <a:prstGeom prst="rect">
              <a:avLst/>
            </a:prstGeom>
          </p:spPr>
        </p:pic>
      </p:grpSp>
      <p:grpSp>
        <p:nvGrpSpPr>
          <p:cNvPr id="11" name="组合 10"/>
          <p:cNvGrpSpPr/>
          <p:nvPr/>
        </p:nvGrpSpPr>
        <p:grpSpPr>
          <a:xfrm>
            <a:off x="6530496" y="4399414"/>
            <a:ext cx="1223446" cy="1225326"/>
            <a:chOff x="5619582" y="3846940"/>
            <a:chExt cx="1223446" cy="1225326"/>
          </a:xfrm>
        </p:grpSpPr>
        <p:sp>
          <p:nvSpPr>
            <p:cNvPr id="89" name="MH_Other_2"/>
            <p:cNvSpPr/>
            <p:nvPr>
              <p:custDataLst>
                <p:tags r:id="rId1"/>
              </p:custDataLst>
            </p:nvPr>
          </p:nvSpPr>
          <p:spPr>
            <a:xfrm>
              <a:off x="5619582" y="3846940"/>
              <a:ext cx="1223446" cy="1225326"/>
            </a:xfrm>
            <a:prstGeom prst="ellipse">
              <a:avLst/>
            </a:prstGeom>
            <a:noFill/>
            <a:ln w="19050">
              <a:solidFill>
                <a:srgbClr val="5CDD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solidFill>
                  <a:srgbClr val="666666"/>
                </a:solidFill>
                <a:latin typeface="微软雅黑" panose="020B0503020204020204" pitchFamily="34" charset="-122"/>
                <a:ea typeface="微软雅黑" panose="020B0503020204020204" pitchFamily="34" charset="-122"/>
              </a:endParaRPr>
            </a:p>
          </p:txBody>
        </p:sp>
        <p:grpSp>
          <p:nvGrpSpPr>
            <p:cNvPr id="63" name="Group 9"/>
            <p:cNvGrpSpPr/>
            <p:nvPr/>
          </p:nvGrpSpPr>
          <p:grpSpPr>
            <a:xfrm>
              <a:off x="5857202" y="4018254"/>
              <a:ext cx="748206" cy="852808"/>
              <a:chOff x="4021148" y="1814538"/>
              <a:chExt cx="669929" cy="763601"/>
            </a:xfrm>
            <a:solidFill>
              <a:srgbClr val="1A505E"/>
            </a:solidFill>
          </p:grpSpPr>
          <p:sp>
            <p:nvSpPr>
              <p:cNvPr id="64" name="Freeform 6"/>
              <p:cNvSpPr>
                <a:spLocks noEditPoints="1"/>
              </p:cNvSpPr>
              <p:nvPr/>
            </p:nvSpPr>
            <p:spPr bwMode="auto">
              <a:xfrm>
                <a:off x="4140207" y="1938367"/>
                <a:ext cx="431800" cy="639772"/>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solidFill>
                <a:srgbClr val="8FE8FF"/>
              </a:solidFill>
              <a:ln w="9525">
                <a:solidFill>
                  <a:srgbClr val="8FE8FF"/>
                </a:solidFill>
                <a:round/>
                <a:headEnd/>
                <a:tailEnd/>
              </a:ln>
              <a:extLst/>
            </p:spPr>
            <p:txBody>
              <a:bodyPr vert="horz" wrap="square" lIns="91461" tIns="45731" rIns="91461" bIns="45731" numCol="1" anchor="t" anchorCtr="0" compatLnSpc="1">
                <a:prstTxWarp prst="textNoShape">
                  <a:avLst/>
                </a:prstTxWarp>
              </a:bodyPr>
              <a:lstStyle/>
              <a:p>
                <a:endParaRPr lang="ko-KR" altLang="en-US"/>
              </a:p>
            </p:txBody>
          </p:sp>
          <p:sp>
            <p:nvSpPr>
              <p:cNvPr id="65" name="Rectangle 7"/>
              <p:cNvSpPr>
                <a:spLocks noChangeArrowheads="1"/>
              </p:cNvSpPr>
              <p:nvPr/>
            </p:nvSpPr>
            <p:spPr bwMode="auto">
              <a:xfrm>
                <a:off x="4338647" y="1814538"/>
                <a:ext cx="23813" cy="68264"/>
              </a:xfrm>
              <a:prstGeom prst="rect">
                <a:avLst/>
              </a:prstGeom>
              <a:solidFill>
                <a:srgbClr val="8F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66" name="Freeform 8"/>
              <p:cNvSpPr>
                <a:spLocks/>
              </p:cNvSpPr>
              <p:nvPr/>
            </p:nvSpPr>
            <p:spPr bwMode="auto">
              <a:xfrm>
                <a:off x="4173546" y="1855814"/>
                <a:ext cx="55563" cy="71439"/>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solidFill>
                <a:srgbClr val="8F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67" name="Freeform 9"/>
              <p:cNvSpPr>
                <a:spLocks/>
              </p:cNvSpPr>
              <p:nvPr/>
            </p:nvSpPr>
            <p:spPr bwMode="auto">
              <a:xfrm>
                <a:off x="4057658" y="1976465"/>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solidFill>
                <a:srgbClr val="8F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68" name="Rectangle 10"/>
              <p:cNvSpPr>
                <a:spLocks noChangeArrowheads="1"/>
              </p:cNvSpPr>
              <p:nvPr/>
            </p:nvSpPr>
            <p:spPr bwMode="auto">
              <a:xfrm>
                <a:off x="4021148" y="2143155"/>
                <a:ext cx="68263" cy="22226"/>
              </a:xfrm>
              <a:prstGeom prst="rect">
                <a:avLst/>
              </a:prstGeom>
              <a:solidFill>
                <a:srgbClr val="8F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69" name="Rectangle 11"/>
              <p:cNvSpPr>
                <a:spLocks noChangeArrowheads="1"/>
              </p:cNvSpPr>
              <p:nvPr/>
            </p:nvSpPr>
            <p:spPr bwMode="auto">
              <a:xfrm>
                <a:off x="4621227" y="2133629"/>
                <a:ext cx="69850" cy="22226"/>
              </a:xfrm>
              <a:prstGeom prst="rect">
                <a:avLst/>
              </a:prstGeom>
              <a:solidFill>
                <a:srgbClr val="8FE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70" name="Freeform 12"/>
              <p:cNvSpPr>
                <a:spLocks/>
              </p:cNvSpPr>
              <p:nvPr/>
            </p:nvSpPr>
            <p:spPr bwMode="auto">
              <a:xfrm>
                <a:off x="4578364" y="1966940"/>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solidFill>
                <a:srgbClr val="8F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71" name="Freeform 13"/>
              <p:cNvSpPr>
                <a:spLocks/>
              </p:cNvSpPr>
              <p:nvPr/>
            </p:nvSpPr>
            <p:spPr bwMode="auto">
              <a:xfrm>
                <a:off x="4473588" y="1849463"/>
                <a:ext cx="55563" cy="73026"/>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solidFill>
                <a:srgbClr val="8F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73" name="Freeform 14"/>
              <p:cNvSpPr>
                <a:spLocks/>
              </p:cNvSpPr>
              <p:nvPr/>
            </p:nvSpPr>
            <p:spPr bwMode="auto">
              <a:xfrm>
                <a:off x="4579951" y="2271729"/>
                <a:ext cx="73026"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solidFill>
                <a:srgbClr val="8F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sp>
            <p:nvSpPr>
              <p:cNvPr id="74" name="Freeform 15"/>
              <p:cNvSpPr>
                <a:spLocks/>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solidFill>
                <a:srgbClr val="8F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1" tIns="45731" rIns="91461" bIns="45731" numCol="1" anchor="t" anchorCtr="0" compatLnSpc="1">
                <a:prstTxWarp prst="textNoShape">
                  <a:avLst/>
                </a:prstTxWarp>
              </a:bodyPr>
              <a:lstStyle/>
              <a:p>
                <a:endParaRPr lang="ko-KR" altLang="en-US"/>
              </a:p>
            </p:txBody>
          </p:sp>
        </p:grpSp>
      </p:grpSp>
    </p:spTree>
    <p:extLst>
      <p:ext uri="{BB962C8B-B14F-4D97-AF65-F5344CB8AC3E}">
        <p14:creationId xmlns:p14="http://schemas.microsoft.com/office/powerpoint/2010/main" val="3966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title"/>
          </p:nvPr>
        </p:nvSpPr>
        <p:spPr>
          <a:xfrm>
            <a:off x="1594800" y="410400"/>
            <a:ext cx="6301400" cy="640800"/>
          </a:xfrm>
        </p:spPr>
        <p:txBody>
          <a:bodyPr/>
          <a:lstStyle/>
          <a:p>
            <a:r>
              <a:rPr lang="zh-CN" altLang="en-US" dirty="0">
                <a:solidFill>
                  <a:schemeClr val="tx1"/>
                </a:solidFill>
              </a:rPr>
              <a:t>内核全自研，性能提升</a:t>
            </a:r>
          </a:p>
        </p:txBody>
      </p:sp>
      <p:graphicFrame>
        <p:nvGraphicFramePr>
          <p:cNvPr id="34" name="表格 33"/>
          <p:cNvGraphicFramePr>
            <a:graphicFrameLocks noGrp="1"/>
          </p:cNvGraphicFramePr>
          <p:nvPr>
            <p:extLst>
              <p:ext uri="{D42A27DB-BD31-4B8C-83A1-F6EECF244321}">
                <p14:modId xmlns:p14="http://schemas.microsoft.com/office/powerpoint/2010/main" val="1381873740"/>
              </p:ext>
            </p:extLst>
          </p:nvPr>
        </p:nvGraphicFramePr>
        <p:xfrm>
          <a:off x="1008064" y="1233488"/>
          <a:ext cx="10344520" cy="5089024"/>
        </p:xfrm>
        <a:graphic>
          <a:graphicData uri="http://schemas.openxmlformats.org/drawingml/2006/table">
            <a:tbl>
              <a:tblPr firstRow="1" bandRow="1">
                <a:tableStyleId>{5C22544A-7EE6-4342-B048-85BDC9FD1C3A}</a:tableStyleId>
              </a:tblPr>
              <a:tblGrid>
                <a:gridCol w="757163"/>
                <a:gridCol w="4373258"/>
                <a:gridCol w="635206"/>
                <a:gridCol w="4578893"/>
              </a:tblGrid>
              <a:tr h="526720">
                <a:tc rowSpan="2">
                  <a:txBody>
                    <a:bodyPr/>
                    <a:lstStyle/>
                    <a:p>
                      <a:pPr algn="ctr"/>
                      <a:r>
                        <a:rPr lang="zh-CN" altLang="en-US" sz="2800" dirty="0" smtClean="0">
                          <a:solidFill>
                            <a:schemeClr val="tx1"/>
                          </a:solidFill>
                          <a:latin typeface="+mn-ea"/>
                          <a:ea typeface="+mn-ea"/>
                        </a:rPr>
                        <a:t>高性能</a:t>
                      </a:r>
                      <a:endParaRPr lang="zh-CN" altLang="en-US" sz="2800" dirty="0">
                        <a:solidFill>
                          <a:schemeClr val="tx1"/>
                        </a:solidFill>
                        <a:latin typeface="+mn-ea"/>
                        <a:ea typeface="+mn-ea"/>
                      </a:endParaRPr>
                    </a:p>
                  </a:txBody>
                  <a:tcPr marL="12442" marR="12442" marT="6221" marB="62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latin typeface="+mn-ea"/>
                          <a:ea typeface="+mn-ea"/>
                          <a:cs typeface="Arial" panose="020B0604020202020204" pitchFamily="34" charset="0"/>
                        </a:rPr>
                        <a:t>Kunpeng</a:t>
                      </a:r>
                      <a:r>
                        <a:rPr lang="en-US" altLang="zh-CN" sz="2000" b="0" baseline="0" dirty="0" smtClean="0">
                          <a:solidFill>
                            <a:schemeClr val="tx1"/>
                          </a:solidFill>
                          <a:latin typeface="+mn-ea"/>
                          <a:ea typeface="+mn-ea"/>
                          <a:cs typeface="Arial" panose="020B0604020202020204" pitchFamily="34" charset="0"/>
                        </a:rPr>
                        <a:t> </a:t>
                      </a:r>
                      <a:r>
                        <a:rPr lang="en-US" altLang="zh-CN" sz="2000" b="0" dirty="0" smtClean="0">
                          <a:solidFill>
                            <a:schemeClr val="tx1"/>
                          </a:solidFill>
                          <a:latin typeface="+mn-ea"/>
                          <a:ea typeface="+mn-ea"/>
                          <a:cs typeface="Arial" panose="020B0604020202020204" pitchFamily="34" charset="0"/>
                        </a:rPr>
                        <a:t>920 64</a:t>
                      </a:r>
                      <a:r>
                        <a:rPr lang="zh-CN" altLang="en-US" sz="2000" b="0" dirty="0" smtClean="0">
                          <a:solidFill>
                            <a:schemeClr val="tx1"/>
                          </a:solidFill>
                          <a:latin typeface="+mn-ea"/>
                          <a:ea typeface="+mn-ea"/>
                          <a:cs typeface="Arial" panose="020B0604020202020204" pitchFamily="34" charset="0"/>
                        </a:rPr>
                        <a:t>核</a:t>
                      </a:r>
                      <a:endParaRPr lang="en-US" altLang="zh-CN" sz="2000" b="0" spc="-177" dirty="0" smtClean="0">
                        <a:solidFill>
                          <a:schemeClr val="tx1"/>
                        </a:solidFill>
                        <a:latin typeface="+mn-ea"/>
                        <a:ea typeface="+mn-ea"/>
                        <a:cs typeface="Arial" panose="020B0604020202020204" pitchFamily="34" charset="0"/>
                      </a:endParaRP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zh-CN" altLang="en-US" sz="2800" b="1" kern="1200" dirty="0" smtClean="0">
                          <a:solidFill>
                            <a:schemeClr val="tx1"/>
                          </a:solidFill>
                          <a:latin typeface="+mn-ea"/>
                          <a:ea typeface="+mn-ea"/>
                          <a:cs typeface="+mn-cs"/>
                        </a:rPr>
                        <a:t>高集成</a:t>
                      </a: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latin typeface="+mn-ea"/>
                          <a:ea typeface="+mn-ea"/>
                          <a:cs typeface="Arial" panose="020B0604020202020204" pitchFamily="34" charset="0"/>
                        </a:rPr>
                        <a:t>Kunpeng</a:t>
                      </a:r>
                      <a:r>
                        <a:rPr lang="en-US" altLang="zh-CN" sz="2000" b="0" dirty="0" smtClean="0">
                          <a:solidFill>
                            <a:schemeClr val="tx1"/>
                          </a:solidFill>
                          <a:latin typeface="+mn-ea"/>
                          <a:ea typeface="+mn-ea"/>
                          <a:cs typeface="Arial" panose="020B0604020202020204" pitchFamily="34" charset="0"/>
                        </a:rPr>
                        <a:t> 920</a:t>
                      </a:r>
                      <a:endParaRPr lang="zh-CN" altLang="en-US" sz="2000" b="0" dirty="0" smtClean="0">
                        <a:solidFill>
                          <a:schemeClr val="tx1"/>
                        </a:solidFill>
                        <a:latin typeface="+mn-ea"/>
                        <a:ea typeface="+mn-ea"/>
                        <a:cs typeface="Arial" panose="020B0604020202020204" pitchFamily="34" charset="0"/>
                      </a:endParaRPr>
                    </a:p>
                  </a:txBody>
                  <a:tcPr marL="12442" marR="12442" marT="6221" marB="62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62417">
                <a:tc vMerge="1">
                  <a:txBody>
                    <a:bodyPr/>
                    <a:lstStyle/>
                    <a:p>
                      <a:endParaRPr lang="zh-CN" altLang="en-US"/>
                    </a:p>
                  </a:txBody>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3CBE5"/>
                      </a:solidFill>
                      <a:prstDash val="solid"/>
                      <a:round/>
                      <a:headEnd type="none" w="med" len="med"/>
                      <a:tailEnd type="none" w="med" len="med"/>
                    </a:lnB>
                    <a:lnTlToBr w="12700" cmpd="sng">
                      <a:noFill/>
                      <a:prstDash val="solid"/>
                    </a:lnTlToBr>
                    <a:lnBlToTr w="12700" cmpd="sng">
                      <a:noFill/>
                      <a:prstDash val="solid"/>
                    </a:lnBlToTr>
                    <a:noFill/>
                  </a:tcPr>
                </a:tc>
              </a:tr>
              <a:tr h="435972">
                <a:tc rowSpan="2">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zh-CN" altLang="en-US" sz="2800" b="1" kern="1200" dirty="0" smtClean="0">
                          <a:solidFill>
                            <a:schemeClr val="tx1"/>
                          </a:solidFill>
                          <a:latin typeface="+mn-ea"/>
                          <a:ea typeface="+mn-ea"/>
                          <a:cs typeface="+mn-cs"/>
                        </a:rPr>
                        <a:t>高效能</a:t>
                      </a:r>
                    </a:p>
                  </a:txBody>
                  <a:tcPr marL="12442" marR="12442" marT="6221" marB="62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latin typeface="+mn-ea"/>
                          <a:ea typeface="+mn-ea"/>
                          <a:cs typeface="Arial" panose="020B0604020202020204" pitchFamily="34" charset="0"/>
                        </a:rPr>
                        <a:t>Kunpeng</a:t>
                      </a:r>
                      <a:r>
                        <a:rPr lang="en-US" altLang="zh-CN" sz="2000" b="0" dirty="0" smtClean="0">
                          <a:solidFill>
                            <a:schemeClr val="tx1"/>
                          </a:solidFill>
                          <a:latin typeface="+mn-ea"/>
                          <a:ea typeface="+mn-ea"/>
                          <a:cs typeface="Arial" panose="020B0604020202020204" pitchFamily="34" charset="0"/>
                        </a:rPr>
                        <a:t> </a:t>
                      </a:r>
                      <a:r>
                        <a:rPr lang="en-US" altLang="zh-CN" sz="2000" b="0" kern="1200" dirty="0" smtClean="0">
                          <a:solidFill>
                            <a:schemeClr val="tx1"/>
                          </a:solidFill>
                          <a:latin typeface="+mn-ea"/>
                          <a:ea typeface="+mn-ea"/>
                          <a:cs typeface="Arial" panose="020B0604020202020204" pitchFamily="34" charset="0"/>
                        </a:rPr>
                        <a:t>920 32/48</a:t>
                      </a:r>
                      <a:r>
                        <a:rPr lang="zh-CN" altLang="en-US" sz="2000" b="0" kern="1200" dirty="0" smtClean="0">
                          <a:solidFill>
                            <a:schemeClr val="tx1"/>
                          </a:solidFill>
                          <a:latin typeface="+mn-ea"/>
                          <a:ea typeface="+mn-ea"/>
                          <a:cs typeface="Arial" panose="020B0604020202020204" pitchFamily="34" charset="0"/>
                        </a:rPr>
                        <a:t>核</a:t>
                      </a: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zh-CN" altLang="en-US" sz="2800" b="1" kern="1200" dirty="0" smtClean="0">
                          <a:solidFill>
                            <a:schemeClr val="tx1"/>
                          </a:solidFill>
                          <a:latin typeface="+mn-ea"/>
                          <a:ea typeface="+mn-ea"/>
                          <a:cs typeface="+mn-cs"/>
                        </a:rPr>
                        <a:t>低能耗</a:t>
                      </a:r>
                    </a:p>
                  </a:txBody>
                  <a:tcPr marL="12442" marR="12442" marT="6221" marB="62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lvl="0" indent="0" algn="ctr" defTabSz="2880086" rtl="0" eaLnBrk="1" fontAlgn="auto" latinLnBrk="0" hangingPunct="1">
                        <a:lnSpc>
                          <a:spcPct val="100000"/>
                        </a:lnSpc>
                        <a:spcBef>
                          <a:spcPts val="0"/>
                        </a:spcBef>
                        <a:spcAft>
                          <a:spcPts val="0"/>
                        </a:spcAft>
                        <a:buClrTx/>
                        <a:buSzTx/>
                        <a:buFontTx/>
                        <a:buNone/>
                        <a:tabLst/>
                        <a:defRPr/>
                      </a:pPr>
                      <a:r>
                        <a:rPr lang="en-US" altLang="zh-CN" sz="2000" b="0" dirty="0" err="1" smtClean="0">
                          <a:solidFill>
                            <a:schemeClr val="tx1"/>
                          </a:solidFill>
                          <a:latin typeface="+mn-ea"/>
                          <a:ea typeface="+mn-ea"/>
                          <a:cs typeface="Arial" panose="020B0604020202020204" pitchFamily="34" charset="0"/>
                        </a:rPr>
                        <a:t>Kunpeng</a:t>
                      </a:r>
                      <a:r>
                        <a:rPr lang="en-US" altLang="zh-CN" sz="2000" b="0" dirty="0" smtClean="0">
                          <a:solidFill>
                            <a:schemeClr val="tx1"/>
                          </a:solidFill>
                          <a:latin typeface="+mn-ea"/>
                          <a:ea typeface="+mn-ea"/>
                          <a:cs typeface="Arial" panose="020B0604020202020204" pitchFamily="34" charset="0"/>
                        </a:rPr>
                        <a:t> </a:t>
                      </a:r>
                      <a:r>
                        <a:rPr lang="en-US" altLang="zh-CN" sz="2000" b="0" kern="1200" dirty="0" smtClean="0">
                          <a:solidFill>
                            <a:schemeClr val="tx1"/>
                          </a:solidFill>
                          <a:latin typeface="+mn-ea"/>
                          <a:ea typeface="+mn-ea"/>
                          <a:cs typeface="Arial" panose="020B0604020202020204" pitchFamily="34" charset="0"/>
                        </a:rPr>
                        <a:t>916 32</a:t>
                      </a:r>
                      <a:r>
                        <a:rPr lang="zh-CN" altLang="en-US" sz="2000" b="0" kern="1200" dirty="0" smtClean="0">
                          <a:solidFill>
                            <a:schemeClr val="tx1"/>
                          </a:solidFill>
                          <a:latin typeface="+mn-ea"/>
                          <a:ea typeface="+mn-ea"/>
                          <a:cs typeface="Arial" panose="020B0604020202020204" pitchFamily="34" charset="0"/>
                        </a:rPr>
                        <a:t>核</a:t>
                      </a:r>
                    </a:p>
                  </a:txBody>
                  <a:tcPr marL="12442" marR="12442" marT="6221" marB="62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A3CB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163915">
                <a:tc vMerge="1">
                  <a:txBody>
                    <a:bodyPr/>
                    <a:lstStyle/>
                    <a:p>
                      <a:endParaRPr lang="zh-CN" altLang="en-US"/>
                    </a:p>
                  </a:txBody>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zh-CN" altLang="en-US"/>
                    </a:p>
                  </a:txBody>
                  <a:tcPr/>
                </a:tc>
                <a:tc>
                  <a:txBody>
                    <a:bodyPr/>
                    <a:lstStyle/>
                    <a:p>
                      <a:endParaRPr lang="zh-CN" altLang="en-US" sz="1200" dirty="0">
                        <a:solidFill>
                          <a:schemeClr val="tx1"/>
                        </a:solidFill>
                        <a:latin typeface="+mn-ea"/>
                        <a:ea typeface="+mn-ea"/>
                      </a:endParaRPr>
                    </a:p>
                  </a:txBody>
                  <a:tcPr marL="12442" marR="12442" marT="6221" marB="622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5" name="矩形 34">
            <a:extLst>
              <a:ext uri="{FF2B5EF4-FFF2-40B4-BE49-F238E27FC236}">
                <a16:creationId xmlns:a16="http://schemas.microsoft.com/office/drawing/2014/main" xmlns="" id="{01D0ED8C-41EE-3B4D-933A-5E4814FB24F4}"/>
              </a:ext>
            </a:extLst>
          </p:cNvPr>
          <p:cNvSpPr/>
          <p:nvPr/>
        </p:nvSpPr>
        <p:spPr>
          <a:xfrm>
            <a:off x="1923487" y="1894887"/>
            <a:ext cx="4165128" cy="307777"/>
          </a:xfrm>
          <a:prstGeom prst="rect">
            <a:avLst/>
          </a:prstGeom>
        </p:spPr>
        <p:txBody>
          <a:bodyPr wrap="square">
            <a:spAutoFit/>
          </a:bodyPr>
          <a:lstStyle/>
          <a:p>
            <a:pPr algn="ctr"/>
            <a:r>
              <a:rPr lang="en-US" altLang="zh-CN" sz="1400" dirty="0" smtClean="0">
                <a:latin typeface="微软雅黑" panose="020B0503020204020204" pitchFamily="34" charset="-122"/>
                <a:ea typeface="微软雅黑" panose="020B0503020204020204" pitchFamily="34" charset="-122"/>
              </a:rPr>
              <a:t>Estimated SPECint</a:t>
            </a:r>
            <a:r>
              <a:rPr lang="en-US" altLang="zh-CN" sz="1400" dirty="0">
                <a:latin typeface="微软雅黑" panose="020B0503020204020204" pitchFamily="34" charset="-122"/>
                <a:ea typeface="微软雅黑" panose="020B0503020204020204" pitchFamily="34" charset="-122"/>
              </a:rPr>
              <a:t>®_rate_base2006 </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评估跑分</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a:extLst>
              <a:ext uri="{FF2B5EF4-FFF2-40B4-BE49-F238E27FC236}">
                <a16:creationId xmlns:a16="http://schemas.microsoft.com/office/drawing/2014/main" xmlns="" id="{153EC435-BF31-724A-AFDF-5474702048B7}"/>
              </a:ext>
            </a:extLst>
          </p:cNvPr>
          <p:cNvSpPr/>
          <p:nvPr/>
        </p:nvSpPr>
        <p:spPr>
          <a:xfrm>
            <a:off x="8004136" y="3239437"/>
            <a:ext cx="1568957" cy="415498"/>
          </a:xfrm>
          <a:prstGeom prst="rect">
            <a:avLst/>
          </a:prstGeom>
        </p:spPr>
        <p:txBody>
          <a:bodyPr wrap="square">
            <a:spAutoFit/>
          </a:bodyPr>
          <a:lstStyle/>
          <a:p>
            <a:pPr>
              <a:lnSpc>
                <a:spcPct val="150000"/>
              </a:lnSpc>
            </a:pPr>
            <a:r>
              <a:rPr lang="en-US" altLang="zh-CN" sz="1400" b="1" dirty="0">
                <a:latin typeface="微软雅黑" panose="020B0503020204020204" pitchFamily="34" charset="-122"/>
                <a:ea typeface="微软雅黑" panose="020B0503020204020204" pitchFamily="34" charset="-122"/>
                <a:cs typeface="Arial" panose="020B0604020202020204" pitchFamily="34" charset="0"/>
              </a:rPr>
              <a:t>1 </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颗 </a:t>
            </a:r>
            <a:r>
              <a:rPr lang="en-US" altLang="zh-CN" sz="1400" b="1" dirty="0">
                <a:latin typeface="微软雅黑" panose="020B0503020204020204" pitchFamily="34" charset="-122"/>
                <a:ea typeface="微软雅黑" panose="020B0503020204020204" pitchFamily="34" charset="-122"/>
                <a:cs typeface="Arial" panose="020B0604020202020204" pitchFamily="34" charset="0"/>
              </a:rPr>
              <a:t>= 4 </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颗芯片</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7" name="组合 36"/>
          <p:cNvGrpSpPr/>
          <p:nvPr/>
        </p:nvGrpSpPr>
        <p:grpSpPr>
          <a:xfrm>
            <a:off x="1703398" y="1804659"/>
            <a:ext cx="4122405" cy="1863534"/>
            <a:chOff x="4966515" y="612644"/>
            <a:chExt cx="10920964" cy="2764793"/>
          </a:xfrm>
        </p:grpSpPr>
        <p:sp>
          <p:nvSpPr>
            <p:cNvPr id="38" name="线条"/>
            <p:cNvSpPr/>
            <p:nvPr/>
          </p:nvSpPr>
          <p:spPr>
            <a:xfrm rot="5400000">
              <a:off x="4521641" y="1995041"/>
              <a:ext cx="27647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22953" tIns="22953" rIns="22953" bIns="22953" anchor="ctr"/>
            <a:lstStyle/>
            <a:p>
              <a:endParaRPr sz="1200" dirty="0">
                <a:latin typeface="微软雅黑" panose="020B0503020204020204" pitchFamily="34" charset="-122"/>
                <a:ea typeface="微软雅黑" panose="020B0503020204020204" pitchFamily="34" charset="-122"/>
              </a:endParaRPr>
            </a:p>
          </p:txBody>
        </p:sp>
        <p:sp>
          <p:nvSpPr>
            <p:cNvPr id="39" name="930"/>
            <p:cNvSpPr txBox="1"/>
            <p:nvPr/>
          </p:nvSpPr>
          <p:spPr>
            <a:xfrm>
              <a:off x="13036201" y="1514597"/>
              <a:ext cx="2851278" cy="397543"/>
            </a:xfrm>
            <a:prstGeom prst="rect">
              <a:avLst/>
            </a:prstGeom>
            <a:ln w="12700">
              <a:miter lim="400000"/>
            </a:ln>
          </p:spPr>
          <p:txBody>
            <a:bodyPr wrap="square" lIns="22953" tIns="22953" rIns="22953" bIns="22953" anchor="ctr">
              <a:spAutoFit/>
            </a:bodyPr>
            <a:lstStyle/>
            <a:p>
              <a:pPr lvl="1" algn="ctr" defTabSz="146932">
                <a:lnSpc>
                  <a:spcPct val="120000"/>
                </a:lnSpc>
                <a:defRPr sz="4500" b="0">
                  <a:solidFill>
                    <a:srgbClr val="C7000B"/>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200" b="1" dirty="0">
                  <a:latin typeface="微软雅黑" panose="020B0503020204020204" pitchFamily="34" charset="-122"/>
                  <a:ea typeface="微软雅黑" panose="020B0503020204020204" pitchFamily="34" charset="-122"/>
                  <a:cs typeface="Arial" panose="020B0604020202020204" pitchFamily="34" charset="0"/>
                </a:rPr>
                <a:t>930+</a:t>
              </a:r>
            </a:p>
          </p:txBody>
        </p:sp>
        <p:sp>
          <p:nvSpPr>
            <p:cNvPr id="41" name="矩形"/>
            <p:cNvSpPr/>
            <p:nvPr/>
          </p:nvSpPr>
          <p:spPr>
            <a:xfrm rot="5400000">
              <a:off x="9600695" y="-2330596"/>
              <a:ext cx="669112" cy="8062438"/>
            </a:xfrm>
            <a:prstGeom prst="rect">
              <a:avLst/>
            </a:prstGeom>
            <a:solidFill>
              <a:srgbClr val="C01818"/>
            </a:solidFill>
            <a:ln w="12700">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sp>
          <p:nvSpPr>
            <p:cNvPr id="42" name="矩形"/>
            <p:cNvSpPr/>
            <p:nvPr/>
          </p:nvSpPr>
          <p:spPr>
            <a:xfrm rot="5400000">
              <a:off x="8092092" y="-5030"/>
              <a:ext cx="700375" cy="5017082"/>
            </a:xfrm>
            <a:prstGeom prst="rect">
              <a:avLst/>
            </a:prstGeom>
            <a:solidFill>
              <a:schemeClr val="accent6">
                <a:lumMod val="60000"/>
                <a:lumOff val="4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sp>
          <p:nvSpPr>
            <p:cNvPr id="43" name="Kunpeng920"/>
            <p:cNvSpPr txBox="1"/>
            <p:nvPr/>
          </p:nvSpPr>
          <p:spPr>
            <a:xfrm>
              <a:off x="4966515" y="1501851"/>
              <a:ext cx="10520054" cy="397543"/>
            </a:xfrm>
            <a:prstGeom prst="rect">
              <a:avLst/>
            </a:prstGeom>
            <a:ln w="12700">
              <a:miter lim="400000"/>
            </a:ln>
          </p:spPr>
          <p:txBody>
            <a:bodyPr wrap="square" lIns="22953" tIns="22953" rIns="22953" bIns="22953" anchor="ctr">
              <a:spAutoFit/>
            </a:bodyPr>
            <a:lstStyle/>
            <a:p>
              <a:pPr lvl="1" defTabSz="146932">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鲲鹏</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920-6426 </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64</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核 </a:t>
              </a:r>
              <a:r>
                <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2.6GHz</a:t>
              </a:r>
              <a:r>
                <a:rPr lang="zh-CN" alt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a:t>
              </a:r>
              <a:endParaRPr lang="en-US" altLang="zh-CN"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endParaRPr>
            </a:p>
          </p:txBody>
        </p:sp>
        <p:sp>
          <p:nvSpPr>
            <p:cNvPr id="44" name="others"/>
            <p:cNvSpPr txBox="1"/>
            <p:nvPr/>
          </p:nvSpPr>
          <p:spPr>
            <a:xfrm>
              <a:off x="6058139" y="2373734"/>
              <a:ext cx="6457108" cy="342748"/>
            </a:xfrm>
            <a:prstGeom prst="rect">
              <a:avLst/>
            </a:prstGeom>
            <a:ln w="12700">
              <a:miter lim="400000"/>
            </a:ln>
          </p:spPr>
          <p:txBody>
            <a:bodyPr wrap="square" lIns="22953" tIns="22953" rIns="22953" bIns="22953" anchor="ctr">
              <a:spAutoFit/>
            </a:bodyPr>
            <a:lstStyle/>
            <a:p>
              <a:r>
                <a:rPr lang="en-US" altLang="zh-CN" sz="1200" dirty="0" err="1">
                  <a:latin typeface="微软雅黑" panose="020B0503020204020204" pitchFamily="34" charset="-122"/>
                  <a:ea typeface="微软雅黑" panose="020B0503020204020204" pitchFamily="34" charset="-122"/>
                  <a:cs typeface="Arial" charset="0"/>
                </a:rPr>
                <a:t>Skylake</a:t>
              </a:r>
              <a:r>
                <a:rPr lang="en-US" altLang="zh-CN" sz="1200" dirty="0">
                  <a:latin typeface="微软雅黑" panose="020B0503020204020204" pitchFamily="34" charset="-122"/>
                  <a:ea typeface="微软雅黑" panose="020B0503020204020204" pitchFamily="34" charset="-122"/>
                  <a:cs typeface="Arial" charset="0"/>
                </a:rPr>
                <a:t> Platinum 8180</a:t>
              </a:r>
            </a:p>
          </p:txBody>
        </p:sp>
      </p:grpSp>
      <p:grpSp>
        <p:nvGrpSpPr>
          <p:cNvPr id="47" name="组合 46"/>
          <p:cNvGrpSpPr/>
          <p:nvPr/>
        </p:nvGrpSpPr>
        <p:grpSpPr>
          <a:xfrm>
            <a:off x="6976749" y="1630700"/>
            <a:ext cx="3985809" cy="1752816"/>
            <a:chOff x="16062414" y="28034796"/>
            <a:chExt cx="10783914" cy="4076519"/>
          </a:xfrm>
        </p:grpSpPr>
        <p:pic>
          <p:nvPicPr>
            <p:cNvPr id="56" name="图片 55">
              <a:extLst>
                <a:ext uri="{FF2B5EF4-FFF2-40B4-BE49-F238E27FC236}">
                  <a16:creationId xmlns:a16="http://schemas.microsoft.com/office/drawing/2014/main" xmlns="" id="{A1269F35-3A24-2641-BD60-CBB0B5D85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6856572" y="28895137"/>
              <a:ext cx="4076519" cy="2355837"/>
            </a:xfrm>
            <a:prstGeom prst="rect">
              <a:avLst/>
            </a:prstGeom>
          </p:spPr>
        </p:pic>
        <p:pic>
          <p:nvPicPr>
            <p:cNvPr id="57" name="图片 56">
              <a:extLst>
                <a:ext uri="{FF2B5EF4-FFF2-40B4-BE49-F238E27FC236}">
                  <a16:creationId xmlns:a16="http://schemas.microsoft.com/office/drawing/2014/main" xmlns="" id="{055E9994-F45B-7D40-BE10-2BA59A13D47A}"/>
                </a:ext>
              </a:extLst>
            </p:cNvPr>
            <p:cNvPicPr>
              <a:picLocks noChangeAspect="1"/>
            </p:cNvPicPr>
            <p:nvPr/>
          </p:nvPicPr>
          <p:blipFill>
            <a:blip r:embed="rId4"/>
            <a:stretch>
              <a:fillRect/>
            </a:stretch>
          </p:blipFill>
          <p:spPr>
            <a:xfrm>
              <a:off x="16062414" y="29081183"/>
              <a:ext cx="1781881" cy="2230082"/>
            </a:xfrm>
            <a:prstGeom prst="rect">
              <a:avLst/>
            </a:prstGeom>
          </p:spPr>
        </p:pic>
        <p:grpSp>
          <p:nvGrpSpPr>
            <p:cNvPr id="58" name="组合 57"/>
            <p:cNvGrpSpPr>
              <a:grpSpLocks noChangeAspect="1"/>
            </p:cNvGrpSpPr>
            <p:nvPr/>
          </p:nvGrpSpPr>
          <p:grpSpPr>
            <a:xfrm>
              <a:off x="18042546" y="29298925"/>
              <a:ext cx="8803782" cy="2403296"/>
              <a:chOff x="3556755" y="4514028"/>
              <a:chExt cx="7254950" cy="1980491"/>
            </a:xfrm>
          </p:grpSpPr>
          <p:grpSp>
            <p:nvGrpSpPr>
              <p:cNvPr id="59" name="组合 58">
                <a:extLst>
                  <a:ext uri="{FF2B5EF4-FFF2-40B4-BE49-F238E27FC236}">
                    <a16:creationId xmlns:a16="http://schemas.microsoft.com/office/drawing/2014/main" xmlns="" id="{19F9C0DE-ECD3-FB43-8802-D3F20FDA5BDB}"/>
                  </a:ext>
                </a:extLst>
              </p:cNvPr>
              <p:cNvGrpSpPr/>
              <p:nvPr/>
            </p:nvGrpSpPr>
            <p:grpSpPr>
              <a:xfrm>
                <a:off x="7525371" y="4522055"/>
                <a:ext cx="2108925" cy="1585832"/>
                <a:chOff x="6761264" y="3235451"/>
                <a:chExt cx="4472510" cy="3363164"/>
              </a:xfrm>
            </p:grpSpPr>
            <p:sp>
              <p:nvSpPr>
                <p:cNvPr id="68" name="南桥"/>
                <p:cNvSpPr txBox="1"/>
                <p:nvPr/>
              </p:nvSpPr>
              <p:spPr>
                <a:xfrm>
                  <a:off x="6761264" y="5523520"/>
                  <a:ext cx="4472510" cy="1075095"/>
                </a:xfrm>
                <a:prstGeom prst="rect">
                  <a:avLst/>
                </a:prstGeom>
                <a:ln w="12700">
                  <a:miter lim="400000"/>
                </a:ln>
              </p:spPr>
              <p:txBody>
                <a:bodyPr wrap="square" lIns="22953" tIns="22953" rIns="22953" bIns="22953" anchor="ctr">
                  <a:spAutoFit/>
                </a:bodyPr>
                <a:lstStyle/>
                <a:p>
                  <a:pPr algn="ctr"/>
                  <a:r>
                    <a:rPr lang="zh-CN" altLang="en-US" sz="1400" dirty="0">
                      <a:latin typeface="微软雅黑" panose="020B0503020204020204" pitchFamily="34" charset="-122"/>
                      <a:ea typeface="微软雅黑" panose="020B0503020204020204" pitchFamily="34" charset="-122"/>
                      <a:cs typeface="Arial" panose="020B0604020202020204" pitchFamily="34" charset="0"/>
                    </a:rPr>
                    <a:t>南桥</a:t>
                  </a:r>
                </a:p>
              </p:txBody>
            </p:sp>
            <p:pic>
              <p:nvPicPr>
                <p:cNvPr id="69" name="图像" descr="图像"/>
                <p:cNvPicPr>
                  <a:picLocks noChangeAspect="1"/>
                </p:cNvPicPr>
                <p:nvPr/>
              </p:nvPicPr>
              <p:blipFill rotWithShape="1">
                <a:blip r:embed="rId5"/>
                <a:srcRect l="27792" t="38821" r="24603" b="43434"/>
                <a:stretch/>
              </p:blipFill>
              <p:spPr>
                <a:xfrm>
                  <a:off x="7177879" y="3235451"/>
                  <a:ext cx="2841655" cy="1821951"/>
                </a:xfrm>
                <a:prstGeom prst="rect">
                  <a:avLst/>
                </a:prstGeom>
                <a:ln w="12700">
                  <a:miter lim="400000"/>
                  <a:headEnd/>
                  <a:tailEnd/>
                </a:ln>
              </p:spPr>
            </p:pic>
          </p:grpSp>
          <p:grpSp>
            <p:nvGrpSpPr>
              <p:cNvPr id="60" name="组合 59">
                <a:extLst>
                  <a:ext uri="{FF2B5EF4-FFF2-40B4-BE49-F238E27FC236}">
                    <a16:creationId xmlns:a16="http://schemas.microsoft.com/office/drawing/2014/main" xmlns="" id="{2644900A-2573-6246-A866-C7F86A4F3A0C}"/>
                  </a:ext>
                </a:extLst>
              </p:cNvPr>
              <p:cNvGrpSpPr/>
              <p:nvPr/>
            </p:nvGrpSpPr>
            <p:grpSpPr>
              <a:xfrm>
                <a:off x="3556755" y="4514028"/>
                <a:ext cx="4234987" cy="1980491"/>
                <a:chOff x="-1923855" y="3218429"/>
                <a:chExt cx="8981373" cy="4200142"/>
              </a:xfrm>
            </p:grpSpPr>
            <p:sp>
              <p:nvSpPr>
                <p:cNvPr id="66" name="RoCE 网卡"/>
                <p:cNvSpPr txBox="1"/>
                <p:nvPr/>
              </p:nvSpPr>
              <p:spPr>
                <a:xfrm>
                  <a:off x="-1923855" y="5484095"/>
                  <a:ext cx="8981373" cy="1934476"/>
                </a:xfrm>
                <a:prstGeom prst="rect">
                  <a:avLst/>
                </a:prstGeom>
                <a:ln w="12700">
                  <a:miter lim="400000"/>
                </a:ln>
              </p:spPr>
              <p:txBody>
                <a:bodyPr wrap="square" lIns="22953" tIns="22953" rIns="22953" bIns="22953" anchor="ctr">
                  <a:spAutoFit/>
                </a:bodyPr>
                <a:lstStyle/>
                <a:p>
                  <a:pPr algn="ctr"/>
                  <a:r>
                    <a:rPr lang="en-US" altLang="zh-CN" sz="1400" dirty="0" err="1">
                      <a:latin typeface="微软雅黑" panose="020B0503020204020204" pitchFamily="34" charset="-122"/>
                      <a:ea typeface="微软雅黑" panose="020B0503020204020204" pitchFamily="34" charset="-122"/>
                      <a:cs typeface="Arial" panose="020B0604020202020204" pitchFamily="34" charset="0"/>
                    </a:rPr>
                    <a:t>RoCE</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网卡</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7" name="图片 66">
                  <a:extLst>
                    <a:ext uri="{FF2B5EF4-FFF2-40B4-BE49-F238E27FC236}">
                      <a16:creationId xmlns:a16="http://schemas.microsoft.com/office/drawing/2014/main" xmlns="" id="{CC567946-5E3F-9D4F-894F-96E25E96B95E}"/>
                    </a:ext>
                  </a:extLst>
                </p:cNvPr>
                <p:cNvPicPr>
                  <a:picLocks noChangeAspect="1"/>
                </p:cNvPicPr>
                <p:nvPr/>
              </p:nvPicPr>
              <p:blipFill>
                <a:blip r:embed="rId6"/>
                <a:stretch>
                  <a:fillRect/>
                </a:stretch>
              </p:blipFill>
              <p:spPr>
                <a:xfrm>
                  <a:off x="916392" y="3218429"/>
                  <a:ext cx="3759177" cy="1855995"/>
                </a:xfrm>
                <a:prstGeom prst="rect">
                  <a:avLst/>
                </a:prstGeom>
              </p:spPr>
            </p:pic>
          </p:grpSp>
          <p:grpSp>
            <p:nvGrpSpPr>
              <p:cNvPr id="61" name="组合 60">
                <a:extLst>
                  <a:ext uri="{FF2B5EF4-FFF2-40B4-BE49-F238E27FC236}">
                    <a16:creationId xmlns:a16="http://schemas.microsoft.com/office/drawing/2014/main" xmlns="" id="{2CC8D4BF-85EA-2145-AF76-8B939F2FAD98}"/>
                  </a:ext>
                </a:extLst>
              </p:cNvPr>
              <p:cNvGrpSpPr/>
              <p:nvPr/>
            </p:nvGrpSpPr>
            <p:grpSpPr>
              <a:xfrm>
                <a:off x="5461044" y="4515883"/>
                <a:ext cx="3525801" cy="1947943"/>
                <a:chOff x="2288036" y="3222361"/>
                <a:chExt cx="7477364" cy="4131118"/>
              </a:xfrm>
            </p:grpSpPr>
            <p:sp>
              <p:nvSpPr>
                <p:cNvPr id="64" name="SAS 控制器"/>
                <p:cNvSpPr txBox="1"/>
                <p:nvPr/>
              </p:nvSpPr>
              <p:spPr>
                <a:xfrm>
                  <a:off x="2288036" y="5419003"/>
                  <a:ext cx="7477364" cy="1934476"/>
                </a:xfrm>
                <a:prstGeom prst="rect">
                  <a:avLst/>
                </a:prstGeom>
                <a:ln w="12700">
                  <a:miter lim="400000"/>
                </a:ln>
              </p:spPr>
              <p:txBody>
                <a:bodyPr wrap="square" lIns="22953" tIns="22953" rIns="22953" bIns="22953" anchor="ctr">
                  <a:spAutoFit/>
                </a:bodyP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SAS </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65" name="图片 64">
                  <a:extLst>
                    <a:ext uri="{FF2B5EF4-FFF2-40B4-BE49-F238E27FC236}">
                      <a16:creationId xmlns:a16="http://schemas.microsoft.com/office/drawing/2014/main" xmlns="" id="{220A87ED-0257-1340-94BE-D269B86B7690}"/>
                    </a:ext>
                  </a:extLst>
                </p:cNvPr>
                <p:cNvPicPr>
                  <a:picLocks noChangeAspect="1"/>
                </p:cNvPicPr>
                <p:nvPr/>
              </p:nvPicPr>
              <p:blipFill>
                <a:blip r:embed="rId7"/>
                <a:stretch>
                  <a:fillRect/>
                </a:stretch>
              </p:blipFill>
              <p:spPr>
                <a:xfrm>
                  <a:off x="4728965" y="3222361"/>
                  <a:ext cx="2398639" cy="1848131"/>
                </a:xfrm>
                <a:prstGeom prst="rect">
                  <a:avLst/>
                </a:prstGeom>
              </p:spPr>
            </p:pic>
          </p:grpSp>
          <p:pic>
            <p:nvPicPr>
              <p:cNvPr id="62" name="图片 61">
                <a:extLst>
                  <a:ext uri="{FF2B5EF4-FFF2-40B4-BE49-F238E27FC236}">
                    <a16:creationId xmlns:a16="http://schemas.microsoft.com/office/drawing/2014/main" xmlns="" id="{7962200A-5BF9-184E-9754-08ECD95888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62418" y="4553672"/>
                <a:ext cx="797639" cy="795870"/>
              </a:xfrm>
              <a:prstGeom prst="rect">
                <a:avLst/>
              </a:prstGeom>
            </p:spPr>
          </p:pic>
          <p:sp>
            <p:nvSpPr>
              <p:cNvPr id="63" name="南桥"/>
              <p:cNvSpPr txBox="1"/>
              <p:nvPr/>
            </p:nvSpPr>
            <p:spPr>
              <a:xfrm>
                <a:off x="8603735" y="5576080"/>
                <a:ext cx="2207970" cy="506940"/>
              </a:xfrm>
              <a:prstGeom prst="rect">
                <a:avLst/>
              </a:prstGeom>
              <a:ln w="12700">
                <a:miter lim="400000"/>
              </a:ln>
            </p:spPr>
            <p:txBody>
              <a:bodyPr wrap="square" lIns="22953" tIns="22953" rIns="22953" bIns="22953" anchor="ctr">
                <a:spAutoFit/>
              </a:bodyPr>
              <a:lstStyle/>
              <a:p>
                <a:pPr algn="ctr"/>
                <a:r>
                  <a:rPr lang="en-US" altLang="zh-CN" sz="1400" dirty="0">
                    <a:latin typeface="微软雅黑" panose="020B0503020204020204" pitchFamily="34" charset="-122"/>
                    <a:ea typeface="微软雅黑" panose="020B0503020204020204" pitchFamily="34" charset="-122"/>
                    <a:cs typeface="Arial" panose="020B0604020202020204" pitchFamily="34" charset="0"/>
                  </a:rPr>
                  <a:t>CPU</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92" name="矩形 91"/>
          <p:cNvSpPr/>
          <p:nvPr/>
        </p:nvSpPr>
        <p:spPr>
          <a:xfrm>
            <a:off x="2423339" y="5850747"/>
            <a:ext cx="2612710"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单位功耗的</a:t>
            </a:r>
            <a:r>
              <a:rPr lang="en-US" altLang="zh-CN" sz="1400" dirty="0">
                <a:latin typeface="微软雅黑" panose="020B0503020204020204" pitchFamily="34" charset="-122"/>
                <a:ea typeface="微软雅黑" panose="020B0503020204020204" pitchFamily="34" charset="-122"/>
              </a:rPr>
              <a:t>SPECint</a:t>
            </a:r>
            <a:r>
              <a:rPr lang="zh-CN" altLang="en-US" sz="1400" dirty="0">
                <a:latin typeface="微软雅黑" panose="020B0503020204020204" pitchFamily="34" charset="-122"/>
                <a:ea typeface="微软雅黑" panose="020B0503020204020204" pitchFamily="34" charset="-122"/>
              </a:rPr>
              <a:t>性能更高</a:t>
            </a:r>
          </a:p>
        </p:txBody>
      </p:sp>
      <p:sp>
        <p:nvSpPr>
          <p:cNvPr id="93" name="矩形 92"/>
          <p:cNvSpPr/>
          <p:nvPr/>
        </p:nvSpPr>
        <p:spPr>
          <a:xfrm>
            <a:off x="7280347" y="5646354"/>
            <a:ext cx="2670812"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单位</a:t>
            </a:r>
            <a:r>
              <a:rPr lang="en-US" altLang="zh-CN" sz="1400" dirty="0">
                <a:latin typeface="微软雅黑" panose="020B0503020204020204" pitchFamily="34" charset="-122"/>
                <a:ea typeface="微软雅黑" panose="020B0503020204020204" pitchFamily="34" charset="-122"/>
              </a:rPr>
              <a:t>SPECint</a:t>
            </a:r>
            <a:r>
              <a:rPr lang="zh-CN" altLang="en-US" sz="1400" dirty="0">
                <a:latin typeface="微软雅黑" panose="020B0503020204020204" pitchFamily="34" charset="-122"/>
                <a:ea typeface="微软雅黑" panose="020B0503020204020204" pitchFamily="34" charset="-122"/>
              </a:rPr>
              <a:t>性能的功耗更低</a:t>
            </a:r>
            <a:endParaRPr lang="en-US" altLang="zh-CN" sz="1400" dirty="0">
              <a:latin typeface="微软雅黑" panose="020B0503020204020204" pitchFamily="34" charset="-122"/>
              <a:ea typeface="微软雅黑" panose="020B0503020204020204" pitchFamily="34" charset="-122"/>
            </a:endParaRPr>
          </a:p>
        </p:txBody>
      </p:sp>
      <p:grpSp>
        <p:nvGrpSpPr>
          <p:cNvPr id="94" name="组合 93"/>
          <p:cNvGrpSpPr/>
          <p:nvPr/>
        </p:nvGrpSpPr>
        <p:grpSpPr>
          <a:xfrm>
            <a:off x="2019154" y="4397220"/>
            <a:ext cx="3554653" cy="1577654"/>
            <a:chOff x="4847573" y="40540101"/>
            <a:chExt cx="11743475" cy="10344903"/>
          </a:xfrm>
        </p:grpSpPr>
        <p:sp>
          <p:nvSpPr>
            <p:cNvPr id="95" name="矩形"/>
            <p:cNvSpPr/>
            <p:nvPr/>
          </p:nvSpPr>
          <p:spPr>
            <a:xfrm rot="5400000">
              <a:off x="6942698" y="45118070"/>
              <a:ext cx="2023016" cy="6046759"/>
            </a:xfrm>
            <a:prstGeom prst="rect">
              <a:avLst/>
            </a:prstGeom>
            <a:solidFill>
              <a:schemeClr val="accent6">
                <a:lumMod val="40000"/>
                <a:lumOff val="6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grpSp>
          <p:nvGrpSpPr>
            <p:cNvPr id="96" name="组合 95"/>
            <p:cNvGrpSpPr/>
            <p:nvPr/>
          </p:nvGrpSpPr>
          <p:grpSpPr>
            <a:xfrm>
              <a:off x="4847573" y="40540101"/>
              <a:ext cx="11743475" cy="10344903"/>
              <a:chOff x="4847573" y="40540101"/>
              <a:chExt cx="11743475" cy="10344903"/>
            </a:xfrm>
          </p:grpSpPr>
          <p:grpSp>
            <p:nvGrpSpPr>
              <p:cNvPr id="97" name="组合 96"/>
              <p:cNvGrpSpPr/>
              <p:nvPr/>
            </p:nvGrpSpPr>
            <p:grpSpPr>
              <a:xfrm>
                <a:off x="4847573" y="40540101"/>
                <a:ext cx="11743475" cy="10344903"/>
                <a:chOff x="5768410" y="1358478"/>
                <a:chExt cx="8334408" cy="2340652"/>
              </a:xfrm>
            </p:grpSpPr>
            <p:sp>
              <p:nvSpPr>
                <p:cNvPr id="100" name="线条"/>
                <p:cNvSpPr/>
                <p:nvPr/>
              </p:nvSpPr>
              <p:spPr>
                <a:xfrm rot="5400000" flipV="1">
                  <a:off x="4611229" y="2515659"/>
                  <a:ext cx="2340652" cy="26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22953" tIns="22953" rIns="22953" bIns="22953" anchor="ctr"/>
                <a:lstStyle/>
                <a:p>
                  <a:endParaRPr sz="1200" dirty="0">
                    <a:latin typeface="微软雅黑" panose="020B0503020204020204" pitchFamily="34" charset="-122"/>
                    <a:ea typeface="微软雅黑" panose="020B0503020204020204" pitchFamily="34" charset="-122"/>
                  </a:endParaRPr>
                </a:p>
              </p:txBody>
            </p:sp>
            <p:sp>
              <p:nvSpPr>
                <p:cNvPr id="101" name="930"/>
                <p:cNvSpPr txBox="1"/>
                <p:nvPr/>
              </p:nvSpPr>
              <p:spPr>
                <a:xfrm>
                  <a:off x="11715695" y="1643033"/>
                  <a:ext cx="2387123" cy="397543"/>
                </a:xfrm>
                <a:prstGeom prst="rect">
                  <a:avLst/>
                </a:prstGeom>
                <a:ln w="12700">
                  <a:miter lim="400000"/>
                </a:ln>
              </p:spPr>
              <p:txBody>
                <a:bodyPr wrap="square" lIns="22953" tIns="22953" rIns="22953" bIns="22953" anchor="ctr">
                  <a:spAutoFit/>
                </a:bodyPr>
                <a:lstStyle/>
                <a:p>
                  <a:pPr lvl="1" algn="ctr" defTabSz="146932">
                    <a:lnSpc>
                      <a:spcPct val="120000"/>
                    </a:lnSpc>
                    <a:defRPr sz="4500" b="0">
                      <a:solidFill>
                        <a:srgbClr val="C7000B"/>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200" b="1" dirty="0">
                      <a:latin typeface="微软雅黑" panose="020B0503020204020204" pitchFamily="34" charset="-122"/>
                      <a:ea typeface="微软雅黑" panose="020B0503020204020204" pitchFamily="34" charset="-122"/>
                      <a:cs typeface="Arial" panose="020B0604020202020204" pitchFamily="34" charset="0"/>
                    </a:rPr>
                    <a:t>5.03</a:t>
                  </a:r>
                </a:p>
              </p:txBody>
            </p:sp>
            <p:sp>
              <p:nvSpPr>
                <p:cNvPr id="103" name="矩形"/>
                <p:cNvSpPr/>
                <p:nvPr/>
              </p:nvSpPr>
              <p:spPr>
                <a:xfrm rot="5400000">
                  <a:off x="9028518" y="-1749861"/>
                  <a:ext cx="572047" cy="7054846"/>
                </a:xfrm>
                <a:prstGeom prst="rect">
                  <a:avLst/>
                </a:prstGeom>
                <a:solidFill>
                  <a:srgbClr val="0063AC"/>
                </a:solidFill>
                <a:ln w="12700">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sp>
              <p:nvSpPr>
                <p:cNvPr id="104" name="矩形"/>
                <p:cNvSpPr/>
                <p:nvPr/>
              </p:nvSpPr>
              <p:spPr>
                <a:xfrm rot="5400000">
                  <a:off x="8457441" y="-473195"/>
                  <a:ext cx="548492" cy="5838095"/>
                </a:xfrm>
                <a:prstGeom prst="rect">
                  <a:avLst/>
                </a:prstGeom>
                <a:solidFill>
                  <a:schemeClr val="accent5">
                    <a:lumMod val="40000"/>
                    <a:lumOff val="6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sp>
              <p:nvSpPr>
                <p:cNvPr id="105" name="Kunpeng920"/>
                <p:cNvSpPr txBox="1"/>
                <p:nvPr/>
              </p:nvSpPr>
              <p:spPr>
                <a:xfrm>
                  <a:off x="6223738" y="1624593"/>
                  <a:ext cx="7110570" cy="397543"/>
                </a:xfrm>
                <a:prstGeom prst="rect">
                  <a:avLst/>
                </a:prstGeom>
                <a:ln w="12700">
                  <a:miter lim="400000"/>
                </a:ln>
              </p:spPr>
              <p:txBody>
                <a:bodyPr wrap="square" lIns="22953" tIns="22953" rIns="22953" bIns="22953" anchor="ctr">
                  <a:spAutoFit/>
                </a:bodyPr>
                <a:lstStyle/>
                <a:p>
                  <a:pPr lvl="1" defTabSz="146932">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微软雅黑" panose="020B0503020204020204" pitchFamily="34" charset="-122"/>
                      <a:ea typeface="微软雅黑" panose="020B0503020204020204" pitchFamily="34" charset="-122"/>
                      <a:cs typeface="Arial" panose="020B0604020202020204" pitchFamily="34" charset="0"/>
                    </a:rPr>
                    <a:t>Kunpeng-4826</a:t>
                  </a:r>
                </a:p>
              </p:txBody>
            </p:sp>
            <p:sp>
              <p:nvSpPr>
                <p:cNvPr id="106" name="others"/>
                <p:cNvSpPr txBox="1"/>
                <p:nvPr/>
              </p:nvSpPr>
              <p:spPr>
                <a:xfrm>
                  <a:off x="6524057" y="2286602"/>
                  <a:ext cx="4205606" cy="342748"/>
                </a:xfrm>
                <a:prstGeom prst="rect">
                  <a:avLst/>
                </a:prstGeom>
                <a:ln w="12700">
                  <a:miter lim="400000"/>
                </a:ln>
              </p:spPr>
              <p:txBody>
                <a:bodyPr wrap="square" lIns="22953" tIns="22953" rIns="22953" bIns="22953" anchor="ctr">
                  <a:spAutoFit/>
                </a:bodyPr>
                <a:lstStyle/>
                <a:p>
                  <a:r>
                    <a:rPr lang="en-US" altLang="zh-CN" sz="1200" dirty="0">
                      <a:latin typeface="微软雅黑" panose="020B0503020204020204" pitchFamily="34" charset="-122"/>
                      <a:ea typeface="微软雅黑" panose="020B0503020204020204" pitchFamily="34" charset="-122"/>
                      <a:cs typeface="Arial" charset="0"/>
                    </a:rPr>
                    <a:t>Kunpeng-3226</a:t>
                  </a:r>
                </a:p>
              </p:txBody>
            </p:sp>
          </p:grpSp>
          <p:sp>
            <p:nvSpPr>
              <p:cNvPr id="99" name="others"/>
              <p:cNvSpPr txBox="1"/>
              <p:nvPr/>
            </p:nvSpPr>
            <p:spPr>
              <a:xfrm>
                <a:off x="5265440" y="47506456"/>
                <a:ext cx="5236578" cy="2725713"/>
              </a:xfrm>
              <a:prstGeom prst="rect">
                <a:avLst/>
              </a:prstGeom>
              <a:ln w="12700">
                <a:miter lim="400000"/>
              </a:ln>
            </p:spPr>
            <p:txBody>
              <a:bodyPr wrap="square" lIns="22953" tIns="22953" rIns="22953" bIns="22953" anchor="ctr">
                <a:spAutoFit/>
              </a:bodyPr>
              <a:lstStyle/>
              <a:p>
                <a:r>
                  <a:rPr lang="en-US" altLang="zh-CN" sz="1200" dirty="0" err="1">
                    <a:latin typeface="微软雅黑" panose="020B0503020204020204" pitchFamily="34" charset="-122"/>
                    <a:ea typeface="微软雅黑" panose="020B0503020204020204" pitchFamily="34" charset="-122"/>
                    <a:cs typeface="Arial" charset="0"/>
                  </a:rPr>
                  <a:t>Skylake</a:t>
                </a:r>
                <a:r>
                  <a:rPr lang="en-US" altLang="zh-CN" sz="1200" dirty="0">
                    <a:latin typeface="微软雅黑" panose="020B0503020204020204" pitchFamily="34" charset="-122"/>
                    <a:ea typeface="微软雅黑" panose="020B0503020204020204" pitchFamily="34" charset="-122"/>
                    <a:cs typeface="Arial" charset="0"/>
                  </a:rPr>
                  <a:t> Gold 6148</a:t>
                </a:r>
              </a:p>
              <a:p>
                <a:endParaRPr lang="en-US" altLang="zh-CN" sz="1200" dirty="0">
                  <a:latin typeface="微软雅黑" panose="020B0503020204020204" pitchFamily="34" charset="-122"/>
                  <a:ea typeface="微软雅黑" panose="020B0503020204020204" pitchFamily="34" charset="-122"/>
                  <a:cs typeface="Arial" charset="0"/>
                </a:endParaRPr>
              </a:p>
            </p:txBody>
          </p:sp>
        </p:grpSp>
      </p:grpSp>
      <p:grpSp>
        <p:nvGrpSpPr>
          <p:cNvPr id="111" name="组合 110"/>
          <p:cNvGrpSpPr/>
          <p:nvPr/>
        </p:nvGrpSpPr>
        <p:grpSpPr>
          <a:xfrm>
            <a:off x="7011176" y="4214453"/>
            <a:ext cx="2402768" cy="1316054"/>
            <a:chOff x="5112343" y="1152065"/>
            <a:chExt cx="7446236" cy="1855358"/>
          </a:xfrm>
        </p:grpSpPr>
        <p:sp>
          <p:nvSpPr>
            <p:cNvPr id="113" name="线条"/>
            <p:cNvSpPr/>
            <p:nvPr/>
          </p:nvSpPr>
          <p:spPr>
            <a:xfrm rot="5400000" flipV="1">
              <a:off x="4951101" y="2079740"/>
              <a:ext cx="1855358" cy="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lIns="22953" tIns="22953" rIns="22953" bIns="22953" anchor="ctr"/>
            <a:lstStyle/>
            <a:p>
              <a:endParaRPr sz="1200" dirty="0">
                <a:latin typeface="微软雅黑" panose="020B0503020204020204" pitchFamily="34" charset="-122"/>
                <a:ea typeface="微软雅黑" panose="020B0503020204020204" pitchFamily="34" charset="-122"/>
              </a:endParaRPr>
            </a:p>
          </p:txBody>
        </p:sp>
        <p:sp>
          <p:nvSpPr>
            <p:cNvPr id="115" name="矩形"/>
            <p:cNvSpPr/>
            <p:nvPr/>
          </p:nvSpPr>
          <p:spPr>
            <a:xfrm rot="5400000">
              <a:off x="9031580" y="-1428721"/>
              <a:ext cx="546886" cy="6507112"/>
            </a:xfrm>
            <a:prstGeom prst="rect">
              <a:avLst/>
            </a:prstGeom>
            <a:solidFill>
              <a:srgbClr val="92D050"/>
            </a:solidFill>
            <a:ln w="12700">
              <a:noFill/>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sp>
          <p:nvSpPr>
            <p:cNvPr id="116" name="矩形"/>
            <p:cNvSpPr/>
            <p:nvPr/>
          </p:nvSpPr>
          <p:spPr>
            <a:xfrm rot="5400000">
              <a:off x="8008279" y="292580"/>
              <a:ext cx="555171" cy="4597355"/>
            </a:xfrm>
            <a:prstGeom prst="rect">
              <a:avLst/>
            </a:prstGeom>
            <a:solidFill>
              <a:schemeClr val="accent6">
                <a:lumMod val="60000"/>
                <a:lumOff val="40000"/>
              </a:schemeClr>
            </a:solidFill>
            <a:ln w="12700">
              <a:miter lim="400000"/>
            </a:ln>
          </p:spPr>
          <p:txBody>
            <a:bodyPr lIns="22953" tIns="22953" rIns="22953" bIns="22953" anchor="ctr"/>
            <a:lstStyle/>
            <a:p>
              <a:pPr>
                <a:defRPr sz="3000" b="0">
                  <a:solidFill>
                    <a:srgbClr val="C7000B"/>
                  </a:solidFill>
                  <a:latin typeface="+mn-lt"/>
                  <a:ea typeface="+mn-ea"/>
                  <a:cs typeface="+mn-cs"/>
                  <a:sym typeface="Helvetica Neue" panose="020B0604020202020204"/>
                </a:defRPr>
              </a:pPr>
              <a:endParaRPr sz="1200" dirty="0">
                <a:latin typeface="微软雅黑" panose="020B0503020204020204" pitchFamily="34" charset="-122"/>
                <a:ea typeface="微软雅黑" panose="020B0503020204020204" pitchFamily="34" charset="-122"/>
              </a:endParaRPr>
            </a:p>
          </p:txBody>
        </p:sp>
        <p:sp>
          <p:nvSpPr>
            <p:cNvPr id="117" name="Kunpeng920"/>
            <p:cNvSpPr txBox="1"/>
            <p:nvPr/>
          </p:nvSpPr>
          <p:spPr>
            <a:xfrm>
              <a:off x="5112343" y="1598122"/>
              <a:ext cx="7446233" cy="377757"/>
            </a:xfrm>
            <a:prstGeom prst="rect">
              <a:avLst/>
            </a:prstGeom>
            <a:ln w="12700">
              <a:miter lim="400000"/>
            </a:ln>
          </p:spPr>
          <p:txBody>
            <a:bodyPr wrap="square" lIns="22953" tIns="22953" rIns="22953" bIns="22953" anchor="ctr">
              <a:spAutoFit/>
            </a:bodyPr>
            <a:lstStyle/>
            <a:p>
              <a:pPr lvl="1" defTabSz="146932">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err="1">
                  <a:latin typeface="微软雅黑" panose="020B0503020204020204" pitchFamily="34" charset="-122"/>
                  <a:ea typeface="微软雅黑" panose="020B0503020204020204" pitchFamily="34" charset="-122"/>
                  <a:cs typeface="Arial" panose="020B0604020202020204" pitchFamily="34" charset="0"/>
                </a:rPr>
                <a:t>Skylake</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Gold 5115</a:t>
              </a:r>
            </a:p>
          </p:txBody>
        </p:sp>
        <p:sp>
          <p:nvSpPr>
            <p:cNvPr id="118" name="others"/>
            <p:cNvSpPr txBox="1"/>
            <p:nvPr/>
          </p:nvSpPr>
          <p:spPr>
            <a:xfrm>
              <a:off x="6262760" y="2371204"/>
              <a:ext cx="4502547" cy="325689"/>
            </a:xfrm>
            <a:prstGeom prst="rect">
              <a:avLst/>
            </a:prstGeom>
            <a:ln w="12700">
              <a:miter lim="400000"/>
            </a:ln>
          </p:spPr>
          <p:txBody>
            <a:bodyPr wrap="square" lIns="22953" tIns="22953" rIns="22953" bIns="22953" anchor="ctr">
              <a:spAutoFit/>
            </a:bodyPr>
            <a:lstStyle/>
            <a:p>
              <a:r>
                <a:rPr lang="en-US" altLang="zh-CN" sz="1200" dirty="0" err="1">
                  <a:latin typeface="微软雅黑" panose="020B0503020204020204" pitchFamily="34" charset="-122"/>
                  <a:ea typeface="微软雅黑" panose="020B0503020204020204" pitchFamily="34" charset="-122"/>
                  <a:cs typeface="+mn-ea"/>
                  <a:sym typeface="Arial" panose="020B0604020202020204" pitchFamily="34" charset="0"/>
                </a:rPr>
                <a:t>Kunpeng</a:t>
              </a:r>
              <a:r>
                <a:rPr lang="en-US" altLang="zh-CN" sz="1200" dirty="0">
                  <a:latin typeface="微软雅黑" panose="020B0503020204020204" pitchFamily="34" charset="-122"/>
                  <a:ea typeface="微软雅黑" panose="020B0503020204020204" pitchFamily="34" charset="-122"/>
                  <a:cs typeface="+mn-ea"/>
                  <a:sym typeface="Arial" panose="020B0604020202020204" pitchFamily="34" charset="0"/>
                </a:rPr>
                <a:t> 916</a:t>
              </a:r>
            </a:p>
          </p:txBody>
        </p:sp>
      </p:grpSp>
      <p:sp>
        <p:nvSpPr>
          <p:cNvPr id="2" name="矩形 1"/>
          <p:cNvSpPr/>
          <p:nvPr/>
        </p:nvSpPr>
        <p:spPr bwMode="auto">
          <a:xfrm>
            <a:off x="4006051" y="2994549"/>
            <a:ext cx="672016" cy="2807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750</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4" name="矩形 53"/>
          <p:cNvSpPr/>
          <p:nvPr/>
        </p:nvSpPr>
        <p:spPr bwMode="auto">
          <a:xfrm>
            <a:off x="9509990" y="4536273"/>
            <a:ext cx="707213" cy="29544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en-US" altLang="zh-CN" sz="1400" dirty="0" smtClean="0">
                <a:latin typeface="微软雅黑" panose="020B0503020204020204" pitchFamily="34" charset="-122"/>
                <a:ea typeface="微软雅黑" panose="020B0503020204020204" pitchFamily="34" charset="-122"/>
              </a:rPr>
              <a:t>0.31</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5" name="矩形 54"/>
          <p:cNvSpPr/>
          <p:nvPr/>
        </p:nvSpPr>
        <p:spPr bwMode="auto">
          <a:xfrm>
            <a:off x="4539887" y="4994513"/>
            <a:ext cx="672016" cy="2807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en-US" altLang="zh-CN" sz="1200" dirty="0" smtClean="0">
                <a:latin typeface="微软雅黑" panose="020B0503020204020204" pitchFamily="34" charset="-122"/>
                <a:ea typeface="微软雅黑" panose="020B0503020204020204" pitchFamily="34" charset="-122"/>
              </a:rPr>
              <a:t>4.52</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0" name="矩形 69"/>
          <p:cNvSpPr/>
          <p:nvPr/>
        </p:nvSpPr>
        <p:spPr bwMode="auto">
          <a:xfrm>
            <a:off x="4392473" y="5358079"/>
            <a:ext cx="672016" cy="2807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en-US" altLang="zh-CN" sz="1200" dirty="0" smtClean="0">
                <a:latin typeface="微软雅黑" panose="020B0503020204020204" pitchFamily="34" charset="-122"/>
                <a:ea typeface="微软雅黑" panose="020B0503020204020204" pitchFamily="34" charset="-122"/>
              </a:rPr>
              <a:t>3.63</a:t>
            </a:r>
            <a:endParaRPr kumimoji="0" lang="zh-CN" altLang="en-US"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1" name="矩形 70"/>
          <p:cNvSpPr/>
          <p:nvPr/>
        </p:nvSpPr>
        <p:spPr bwMode="auto">
          <a:xfrm>
            <a:off x="8865880" y="5090217"/>
            <a:ext cx="707213" cy="29544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r>
              <a:rPr lang="en-US" altLang="zh-CN" sz="1400" dirty="0" smtClean="0">
                <a:latin typeface="微软雅黑" panose="020B0503020204020204" pitchFamily="34" charset="-122"/>
                <a:ea typeface="微软雅黑" panose="020B0503020204020204" pitchFamily="34" charset="-122"/>
              </a:rPr>
              <a:t>0.25</a:t>
            </a:r>
            <a:endPar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2" name="*Specint2006测试条件基于gcc">
            <a:extLst>
              <a:ext uri="{FF2B5EF4-FFF2-40B4-BE49-F238E27FC236}">
                <a16:creationId xmlns:a16="http://schemas.microsoft.com/office/drawing/2014/main" xmlns="" id="{ABDFC444-354B-0142-8FA8-34B0E21A4874}"/>
              </a:ext>
            </a:extLst>
          </p:cNvPr>
          <p:cNvSpPr txBox="1"/>
          <p:nvPr/>
        </p:nvSpPr>
        <p:spPr>
          <a:xfrm>
            <a:off x="7011177" y="6010329"/>
            <a:ext cx="3951382" cy="330650"/>
          </a:xfrm>
          <a:prstGeom prst="rect">
            <a:avLst/>
          </a:prstGeom>
          <a:ln w="12700">
            <a:miter lim="400000"/>
          </a:ln>
        </p:spPr>
        <p:txBody>
          <a:bodyPr wrap="square" lIns="35710" tIns="35710" rIns="35710" bIns="35710" anchor="ctr">
            <a:spAutoFit/>
          </a:bodyPr>
          <a:lstStyle/>
          <a:p>
            <a:pPr marL="0" lvl="1" algn="r" defTabSz="228531" hangingPunct="0">
              <a:lnSpc>
                <a:spcPct val="120000"/>
              </a:lnSpc>
              <a:defRPr sz="1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400" kern="0" dirty="0">
                <a:latin typeface="微软雅黑" panose="020B0503020204020204" pitchFamily="34" charset="-122"/>
                <a:ea typeface="微软雅黑" panose="020B0503020204020204" pitchFamily="34" charset="-122"/>
                <a:cs typeface="微软雅黑" panose="020B0502040204020203" charset="-122"/>
                <a:sym typeface="微软雅黑" panose="020B0502040204020203" charset="-122"/>
              </a:rPr>
              <a:t>*华为实验室测试数据，结果在不同环境中有偏差</a:t>
            </a:r>
          </a:p>
        </p:txBody>
      </p:sp>
    </p:spTree>
    <p:extLst>
      <p:ext uri="{BB962C8B-B14F-4D97-AF65-F5344CB8AC3E}">
        <p14:creationId xmlns:p14="http://schemas.microsoft.com/office/powerpoint/2010/main" val="33022372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Kunpeng</a:t>
            </a:r>
            <a:r>
              <a:rPr lang="en-US" altLang="zh-CN" dirty="0" smtClean="0">
                <a:solidFill>
                  <a:schemeClr val="tx1"/>
                </a:solidFill>
              </a:rPr>
              <a:t> 920</a:t>
            </a:r>
            <a:r>
              <a:rPr lang="zh-CN" altLang="en-US" dirty="0">
                <a:solidFill>
                  <a:schemeClr val="tx1"/>
                </a:solidFill>
              </a:rPr>
              <a:t>内置多种加速引擎</a:t>
            </a:r>
          </a:p>
        </p:txBody>
      </p:sp>
      <p:grpSp>
        <p:nvGrpSpPr>
          <p:cNvPr id="139" name="组合 138"/>
          <p:cNvGrpSpPr/>
          <p:nvPr/>
        </p:nvGrpSpPr>
        <p:grpSpPr>
          <a:xfrm>
            <a:off x="6066825" y="1250744"/>
            <a:ext cx="5486477" cy="3152886"/>
            <a:chOff x="6306492" y="722753"/>
            <a:chExt cx="5399082" cy="3051522"/>
          </a:xfrm>
        </p:grpSpPr>
        <p:sp>
          <p:nvSpPr>
            <p:cNvPr id="140" name="圆角矩形 139"/>
            <p:cNvSpPr/>
            <p:nvPr/>
          </p:nvSpPr>
          <p:spPr bwMode="auto">
            <a:xfrm>
              <a:off x="6306492" y="722753"/>
              <a:ext cx="5309036" cy="3051522"/>
            </a:xfrm>
            <a:prstGeom prst="roundRect">
              <a:avLst>
                <a:gd name="adj" fmla="val 2712"/>
              </a:avLst>
            </a:prstGeom>
            <a:noFill/>
            <a:ln w="28575" cap="flat" cmpd="sng" algn="ctr">
              <a:solidFill>
                <a:schemeClr val="bg1">
                  <a:lumMod val="85000"/>
                </a:schemeClr>
              </a:solidFill>
              <a:prstDash val="solid"/>
              <a:round/>
              <a:headEnd type="none" w="med" len="med"/>
              <a:tailEnd type="none" w="med" len="med"/>
            </a:ln>
            <a:effectLst/>
          </p:spPr>
          <p:txBody>
            <a:bodyPr vert="horz" wrap="square" lIns="91380" tIns="45690" rIns="91380" bIns="45690" numCol="1" rtlCol="0" anchor="t"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1D1D1A"/>
                </a:solidFill>
                <a:effectLst/>
                <a:uLnTx/>
                <a:uFillTx/>
                <a:latin typeface="+mn-ea"/>
                <a:ea typeface="+mn-ea"/>
              </a:endParaRPr>
            </a:p>
          </p:txBody>
        </p:sp>
        <p:sp>
          <p:nvSpPr>
            <p:cNvPr id="141" name="矩形 140"/>
            <p:cNvSpPr/>
            <p:nvPr/>
          </p:nvSpPr>
          <p:spPr>
            <a:xfrm>
              <a:off x="6705600" y="3229979"/>
              <a:ext cx="4999974" cy="446823"/>
            </a:xfrm>
            <a:prstGeom prst="rect">
              <a:avLst/>
            </a:prstGeom>
            <a:noFill/>
          </p:spPr>
          <p:txBody>
            <a:bodyPr wrap="square">
              <a:spAutoFit/>
            </a:bodyPr>
            <a:lstStyle/>
            <a:p>
              <a:pPr marL="0" marR="0" lvl="0" indent="0" defTabSz="914112" eaLnBrk="1" fontAlgn="base"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mn-ea"/>
                  <a:ea typeface="+mn-ea"/>
                </a:rPr>
                <a:t>数据的加解密在</a:t>
              </a:r>
              <a:r>
                <a:rPr kumimoji="0" lang="en-US" altLang="zh-CN" sz="1200" b="0" i="0" u="none" strike="noStrike" kern="0" cap="none" spc="0" normalizeH="0" baseline="0" noProof="0" dirty="0" smtClean="0">
                  <a:ln>
                    <a:noFill/>
                  </a:ln>
                  <a:solidFill>
                    <a:srgbClr val="1D1D1A"/>
                  </a:solidFill>
                  <a:effectLst/>
                  <a:uLnTx/>
                  <a:uFillTx/>
                  <a:latin typeface="+mn-ea"/>
                  <a:ea typeface="+mn-ea"/>
                </a:rPr>
                <a:t>CPU</a:t>
              </a:r>
              <a:r>
                <a:rPr kumimoji="0" lang="zh-CN" altLang="en-US" sz="1200" b="0" i="0" u="none" strike="noStrike" kern="0" cap="none" spc="0" normalizeH="0" baseline="0" noProof="0" dirty="0" smtClean="0">
                  <a:ln>
                    <a:noFill/>
                  </a:ln>
                  <a:solidFill>
                    <a:srgbClr val="1D1D1A"/>
                  </a:solidFill>
                  <a:effectLst/>
                  <a:uLnTx/>
                  <a:uFillTx/>
                  <a:latin typeface="+mn-ea"/>
                  <a:ea typeface="+mn-ea"/>
                </a:rPr>
                <a:t>内执行，密钥存储在安全区，只有特定进程能写入密钥，只能</a:t>
              </a:r>
              <a:r>
                <a:rPr kumimoji="0" lang="en-US" altLang="zh-CN" sz="1200" b="0" i="0" u="none" strike="noStrike" kern="0" cap="none" spc="0" normalizeH="0" baseline="0" noProof="0" dirty="0" smtClean="0">
                  <a:ln>
                    <a:noFill/>
                  </a:ln>
                  <a:solidFill>
                    <a:srgbClr val="1D1D1A"/>
                  </a:solidFill>
                  <a:effectLst/>
                  <a:uLnTx/>
                  <a:uFillTx/>
                  <a:latin typeface="+mn-ea"/>
                  <a:ea typeface="+mn-ea"/>
                </a:rPr>
                <a:t>CPU</a:t>
              </a:r>
              <a:r>
                <a:rPr kumimoji="0" lang="zh-CN" altLang="en-US" sz="1200" b="0" i="0" u="none" strike="noStrike" kern="0" cap="none" spc="0" normalizeH="0" baseline="0" noProof="0" dirty="0" smtClean="0">
                  <a:ln>
                    <a:noFill/>
                  </a:ln>
                  <a:solidFill>
                    <a:srgbClr val="1D1D1A"/>
                  </a:solidFill>
                  <a:effectLst/>
                  <a:uLnTx/>
                  <a:uFillTx/>
                  <a:latin typeface="+mn-ea"/>
                  <a:ea typeface="+mn-ea"/>
                </a:rPr>
                <a:t>直接读入到</a:t>
              </a:r>
              <a:r>
                <a:rPr kumimoji="0" lang="en-US" altLang="zh-CN" sz="1200" b="0" i="0" u="none" strike="noStrike" kern="0" cap="none" spc="0" normalizeH="0" baseline="0" noProof="0" dirty="0" smtClean="0">
                  <a:ln>
                    <a:noFill/>
                  </a:ln>
                  <a:solidFill>
                    <a:srgbClr val="1D1D1A"/>
                  </a:solidFill>
                  <a:effectLst/>
                  <a:uLnTx/>
                  <a:uFillTx/>
                  <a:latin typeface="+mn-ea"/>
                  <a:ea typeface="+mn-ea"/>
                </a:rPr>
                <a:t>CPU</a:t>
              </a:r>
              <a:endParaRPr kumimoji="0" lang="zh-CN" altLang="en-US" sz="1200" b="0" i="0" u="none" strike="noStrike" kern="0" cap="none" spc="0" normalizeH="0" baseline="0" noProof="0" dirty="0" smtClean="0">
                <a:ln>
                  <a:noFill/>
                </a:ln>
                <a:solidFill>
                  <a:srgbClr val="1D1D1A"/>
                </a:solidFill>
                <a:effectLst/>
                <a:uLnTx/>
                <a:uFillTx/>
                <a:latin typeface="+mn-ea"/>
                <a:ea typeface="+mn-ea"/>
              </a:endParaRPr>
            </a:p>
          </p:txBody>
        </p:sp>
        <p:sp>
          <p:nvSpPr>
            <p:cNvPr id="142" name="矩形 141"/>
            <p:cNvSpPr/>
            <p:nvPr/>
          </p:nvSpPr>
          <p:spPr>
            <a:xfrm>
              <a:off x="7586294" y="743465"/>
              <a:ext cx="2960592" cy="268094"/>
            </a:xfrm>
            <a:prstGeom prst="rect">
              <a:avLst/>
            </a:prstGeom>
          </p:spPr>
          <p:txBody>
            <a:bodyPr wrap="square">
              <a:spAutoFit/>
            </a:bodyPr>
            <a:lstStyle/>
            <a:p>
              <a:pPr marL="0" marR="0" lvl="0" indent="0" algn="ctr" defTabSz="1218236"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mn-ea"/>
                  <a:ea typeface="+mn-ea"/>
                </a:rPr>
                <a:t>内置加密算法加速引擎</a:t>
              </a:r>
            </a:p>
          </p:txBody>
        </p:sp>
        <p:sp>
          <p:nvSpPr>
            <p:cNvPr id="143" name="矩形 6"/>
            <p:cNvSpPr>
              <a:spLocks noChangeArrowheads="1"/>
            </p:cNvSpPr>
            <p:nvPr/>
          </p:nvSpPr>
          <p:spPr bwMode="auto">
            <a:xfrm>
              <a:off x="9505036" y="2226294"/>
              <a:ext cx="1719397" cy="349481"/>
            </a:xfrm>
            <a:prstGeom prst="rect">
              <a:avLst/>
            </a:prstGeom>
            <a:solidFill>
              <a:srgbClr val="7CBF33"/>
            </a:solidFill>
            <a:ln w="12700" cap="flat" cmpd="sng" algn="ctr">
              <a:noFill/>
              <a:prstDash val="solid"/>
              <a:miter lim="800000"/>
            </a:ln>
            <a:effectLst/>
          </p:spPr>
          <p:txBody>
            <a:bodyPr rtlCol="0" anchor="ctr"/>
            <a:lstStyle/>
            <a:p>
              <a:pPr marL="0" marR="0" lvl="0" indent="0" algn="ctr" defTabSz="914112" eaLnBrk="1" fontAlgn="base"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mn-ea"/>
                  <a:ea typeface="+mn-ea"/>
                  <a:cs typeface="+mn-cs"/>
                </a:rPr>
                <a:t>存储控制器</a:t>
              </a:r>
            </a:p>
          </p:txBody>
        </p:sp>
        <p:sp>
          <p:nvSpPr>
            <p:cNvPr id="144" name="矩形 7"/>
            <p:cNvSpPr>
              <a:spLocks noChangeArrowheads="1"/>
            </p:cNvSpPr>
            <p:nvPr/>
          </p:nvSpPr>
          <p:spPr bwMode="auto">
            <a:xfrm>
              <a:off x="9429697" y="2739253"/>
              <a:ext cx="1771771" cy="346229"/>
            </a:xfrm>
            <a:prstGeom prst="rect">
              <a:avLst/>
            </a:prstGeom>
            <a:solidFill>
              <a:srgbClr val="666666">
                <a:lumMod val="20000"/>
                <a:lumOff val="80000"/>
              </a:srgbClr>
            </a:solidFill>
            <a:ln w="9525" algn="ctr">
              <a:solidFill>
                <a:srgbClr val="000000"/>
              </a:solidFill>
              <a:round/>
              <a:headEnd/>
              <a:tailEnd/>
            </a:ln>
          </p:spPr>
          <p:txBody>
            <a:bodyPr lIns="79149" tIns="39574" rIns="79149" bIns="39574"/>
            <a:lstStyle>
              <a:lvl1pPr defTabSz="801688">
                <a:lnSpc>
                  <a:spcPct val="140000"/>
                </a:lnSpc>
                <a:buClr>
                  <a:schemeClr val="bg2"/>
                </a:buClr>
                <a:buSzPct val="60000"/>
                <a:buFont typeface="Wingdings" panose="05000000000000000000" pitchFamily="2" charset="2"/>
                <a:buChar char="l"/>
                <a:defRPr sz="2000" b="1">
                  <a:solidFill>
                    <a:schemeClr val="tx1"/>
                  </a:solidFill>
                  <a:latin typeface="FrutigerNext LT Regular" pitchFamily="34" charset="0"/>
                  <a:ea typeface="华文细黑" panose="02010600040101010101" pitchFamily="2" charset="-122"/>
                </a:defRPr>
              </a:lvl1pPr>
              <a:lvl2pPr marL="742950" indent="-285750" defTabSz="801688">
                <a:lnSpc>
                  <a:spcPct val="140000"/>
                </a:lnSpc>
                <a:buClr>
                  <a:schemeClr val="tx1"/>
                </a:buClr>
                <a:buSzPct val="50000"/>
                <a:buFont typeface="Wingdings" panose="05000000000000000000" pitchFamily="2" charset="2"/>
                <a:buChar char="p"/>
                <a:defRPr>
                  <a:solidFill>
                    <a:schemeClr val="tx1"/>
                  </a:solidFill>
                  <a:latin typeface="FrutigerNext LT Regular" pitchFamily="34" charset="0"/>
                  <a:ea typeface="华文细黑" panose="02010600040101010101" pitchFamily="2" charset="-122"/>
                </a:defRPr>
              </a:lvl2pPr>
              <a:lvl3pPr marL="1143000" indent="-228600" defTabSz="801688">
                <a:lnSpc>
                  <a:spcPct val="140000"/>
                </a:lnSpc>
                <a:buSzPct val="50000"/>
                <a:buFont typeface="Wingdings" panose="05000000000000000000" pitchFamily="2" charset="2"/>
                <a:buChar char="n"/>
                <a:defRPr sz="1600">
                  <a:solidFill>
                    <a:schemeClr val="tx1"/>
                  </a:solidFill>
                  <a:latin typeface="FrutigerNext LT Light" pitchFamily="34" charset="0"/>
                  <a:ea typeface="华文细黑" panose="02010600040101010101" pitchFamily="2" charset="-122"/>
                </a:defRPr>
              </a:lvl3pPr>
              <a:lvl4pPr marL="1600200" indent="-228600" defTabSz="801688">
                <a:lnSpc>
                  <a:spcPct val="140000"/>
                </a:lnSpc>
                <a:buChar char="–"/>
                <a:defRPr sz="1400">
                  <a:solidFill>
                    <a:schemeClr val="tx1"/>
                  </a:solidFill>
                  <a:latin typeface="FrutigerNext LT Medium" pitchFamily="34" charset="0"/>
                  <a:ea typeface="华文细黑" panose="02010600040101010101" pitchFamily="2" charset="-122"/>
                </a:defRPr>
              </a:lvl4pPr>
              <a:lvl5pPr marL="2057400" indent="-228600" defTabSz="801688">
                <a:lnSpc>
                  <a:spcPct val="140000"/>
                </a:lnSpc>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5pPr>
              <a:lvl6pPr marL="25146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6pPr>
              <a:lvl7pPr marL="29718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7pPr>
              <a:lvl8pPr marL="34290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8pPr>
              <a:lvl9pPr marL="38862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9pPr>
            </a:lstStyle>
            <a:p>
              <a:pPr marL="0" marR="0" lvl="0" indent="0" defTabSz="913767"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zh-CN" sz="1200" b="1" i="0" u="none" strike="noStrike" kern="0" cap="none" spc="0" normalizeH="0" baseline="0" noProof="0" dirty="0">
                  <a:ln>
                    <a:noFill/>
                  </a:ln>
                  <a:solidFill>
                    <a:srgbClr val="C00000"/>
                  </a:solidFill>
                  <a:effectLst/>
                  <a:uLnTx/>
                  <a:uFillTx/>
                  <a:latin typeface="+mn-ea"/>
                  <a:ea typeface="+mn-ea"/>
                </a:rPr>
                <a:t>I/O</a:t>
              </a:r>
              <a:endParaRPr kumimoji="0" lang="zh-CN" altLang="en-US" sz="1200" b="1" i="0" u="none" strike="noStrike" kern="0" cap="none" spc="0" normalizeH="0" baseline="0" noProof="0" dirty="0">
                <a:ln>
                  <a:noFill/>
                </a:ln>
                <a:solidFill>
                  <a:srgbClr val="C00000"/>
                </a:solidFill>
                <a:effectLst/>
                <a:uLnTx/>
                <a:uFillTx/>
                <a:latin typeface="+mn-ea"/>
                <a:ea typeface="+mn-ea"/>
              </a:endParaRPr>
            </a:p>
          </p:txBody>
        </p:sp>
        <p:sp>
          <p:nvSpPr>
            <p:cNvPr id="145" name="矩形 144"/>
            <p:cNvSpPr/>
            <p:nvPr/>
          </p:nvSpPr>
          <p:spPr bwMode="auto">
            <a:xfrm>
              <a:off x="6901838" y="1046446"/>
              <a:ext cx="4513861" cy="1101976"/>
            </a:xfrm>
            <a:prstGeom prst="rect">
              <a:avLst/>
            </a:prstGeom>
            <a:solidFill>
              <a:srgbClr val="EBEBEB">
                <a:lumMod val="40000"/>
                <a:lumOff val="60000"/>
              </a:srgbClr>
            </a:solidFill>
            <a:ln w="9525" cap="flat" cmpd="sng" algn="ctr">
              <a:solidFill>
                <a:srgbClr val="1D1D1A"/>
              </a:solidFill>
              <a:prstDash val="solid"/>
              <a:round/>
              <a:headEnd type="none" w="med" len="med"/>
              <a:tailEnd type="none" w="med" len="med"/>
            </a:ln>
            <a:effectLst/>
          </p:spPr>
          <p:txBody>
            <a:bodyPr vert="horz" wrap="square" lIns="91380" tIns="45690" rIns="91380" bIns="45690" numCol="1" rtlCol="0" anchor="t"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000000"/>
                </a:solidFill>
                <a:effectLst/>
                <a:uLnTx/>
                <a:uFillTx/>
                <a:latin typeface="+mn-ea"/>
                <a:ea typeface="+mn-ea"/>
              </a:endParaRPr>
            </a:p>
          </p:txBody>
        </p:sp>
        <p:sp>
          <p:nvSpPr>
            <p:cNvPr id="146" name="左右箭头 4"/>
            <p:cNvSpPr>
              <a:spLocks noChangeArrowheads="1"/>
            </p:cNvSpPr>
            <p:nvPr/>
          </p:nvSpPr>
          <p:spPr bwMode="auto">
            <a:xfrm>
              <a:off x="6998652" y="1631176"/>
              <a:ext cx="3065498" cy="417045"/>
            </a:xfrm>
            <a:prstGeom prst="leftRightArrow">
              <a:avLst>
                <a:gd name="adj1" fmla="val 50000"/>
                <a:gd name="adj2" fmla="val 50150"/>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380" tIns="45690" rIns="91380" bIns="45690" numCol="1" rtlCol="0" anchor="ctr"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FFFFFF"/>
                </a:solidFill>
                <a:effectLst/>
                <a:uLnTx/>
                <a:uFillTx/>
                <a:latin typeface="+mn-ea"/>
                <a:ea typeface="+mn-ea"/>
              </a:endParaRPr>
            </a:p>
          </p:txBody>
        </p:sp>
        <p:sp>
          <p:nvSpPr>
            <p:cNvPr id="147" name="矩形 6"/>
            <p:cNvSpPr>
              <a:spLocks noChangeArrowheads="1"/>
            </p:cNvSpPr>
            <p:nvPr/>
          </p:nvSpPr>
          <p:spPr bwMode="auto">
            <a:xfrm>
              <a:off x="7165653" y="2226575"/>
              <a:ext cx="1953271" cy="349481"/>
            </a:xfrm>
            <a:prstGeom prst="rect">
              <a:avLst/>
            </a:prstGeom>
            <a:solidFill>
              <a:srgbClr val="7CBF33"/>
            </a:solidFill>
            <a:ln w="12700" cap="flat" cmpd="sng" algn="ctr">
              <a:noFill/>
              <a:prstDash val="solid"/>
              <a:miter lim="800000"/>
            </a:ln>
            <a:effectLst/>
          </p:spPr>
          <p:txBody>
            <a:bodyPr rtlCol="0" anchor="ctr"/>
            <a:lstStyle/>
            <a:p>
              <a:pPr marL="0" marR="0" lvl="0" indent="0" algn="ctr" defTabSz="914112" eaLnBrk="1" fontAlgn="base"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mn-ea"/>
                  <a:ea typeface="+mn-ea"/>
                  <a:cs typeface="+mn-cs"/>
                </a:rPr>
                <a:t>内存控制器</a:t>
              </a:r>
            </a:p>
          </p:txBody>
        </p:sp>
        <p:sp>
          <p:nvSpPr>
            <p:cNvPr id="148" name="矩形 7"/>
            <p:cNvSpPr>
              <a:spLocks noChangeArrowheads="1"/>
            </p:cNvSpPr>
            <p:nvPr/>
          </p:nvSpPr>
          <p:spPr bwMode="auto">
            <a:xfrm>
              <a:off x="7148252" y="2757308"/>
              <a:ext cx="1957087" cy="328989"/>
            </a:xfrm>
            <a:prstGeom prst="rect">
              <a:avLst/>
            </a:prstGeom>
            <a:solidFill>
              <a:srgbClr val="666666">
                <a:lumMod val="20000"/>
                <a:lumOff val="80000"/>
              </a:srgbClr>
            </a:solidFill>
            <a:ln w="9525" algn="ctr">
              <a:solidFill>
                <a:srgbClr val="000000"/>
              </a:solidFill>
              <a:round/>
              <a:headEnd/>
              <a:tailEnd/>
            </a:ln>
          </p:spPr>
          <p:txBody>
            <a:bodyPr lIns="79149" tIns="39574" rIns="79149" bIns="39574"/>
            <a:lstStyle>
              <a:lvl1pPr defTabSz="801688">
                <a:lnSpc>
                  <a:spcPct val="140000"/>
                </a:lnSpc>
                <a:buClr>
                  <a:schemeClr val="bg2"/>
                </a:buClr>
                <a:buSzPct val="60000"/>
                <a:buFont typeface="Wingdings" panose="05000000000000000000" pitchFamily="2" charset="2"/>
                <a:buChar char="l"/>
                <a:defRPr sz="2000" b="1">
                  <a:solidFill>
                    <a:schemeClr val="tx1"/>
                  </a:solidFill>
                  <a:latin typeface="FrutigerNext LT Regular" pitchFamily="34" charset="0"/>
                  <a:ea typeface="华文细黑" panose="02010600040101010101" pitchFamily="2" charset="-122"/>
                </a:defRPr>
              </a:lvl1pPr>
              <a:lvl2pPr marL="742950" indent="-285750" defTabSz="801688">
                <a:lnSpc>
                  <a:spcPct val="140000"/>
                </a:lnSpc>
                <a:buClr>
                  <a:schemeClr val="tx1"/>
                </a:buClr>
                <a:buSzPct val="50000"/>
                <a:buFont typeface="Wingdings" panose="05000000000000000000" pitchFamily="2" charset="2"/>
                <a:buChar char="p"/>
                <a:defRPr>
                  <a:solidFill>
                    <a:schemeClr val="tx1"/>
                  </a:solidFill>
                  <a:latin typeface="FrutigerNext LT Regular" pitchFamily="34" charset="0"/>
                  <a:ea typeface="华文细黑" panose="02010600040101010101" pitchFamily="2" charset="-122"/>
                </a:defRPr>
              </a:lvl2pPr>
              <a:lvl3pPr marL="1143000" indent="-228600" defTabSz="801688">
                <a:lnSpc>
                  <a:spcPct val="140000"/>
                </a:lnSpc>
                <a:buSzPct val="50000"/>
                <a:buFont typeface="Wingdings" panose="05000000000000000000" pitchFamily="2" charset="2"/>
                <a:buChar char="n"/>
                <a:defRPr sz="1600">
                  <a:solidFill>
                    <a:schemeClr val="tx1"/>
                  </a:solidFill>
                  <a:latin typeface="FrutigerNext LT Light" pitchFamily="34" charset="0"/>
                  <a:ea typeface="华文细黑" panose="02010600040101010101" pitchFamily="2" charset="-122"/>
                </a:defRPr>
              </a:lvl3pPr>
              <a:lvl4pPr marL="1600200" indent="-228600" defTabSz="801688">
                <a:lnSpc>
                  <a:spcPct val="140000"/>
                </a:lnSpc>
                <a:buChar char="–"/>
                <a:defRPr sz="1400">
                  <a:solidFill>
                    <a:schemeClr val="tx1"/>
                  </a:solidFill>
                  <a:latin typeface="FrutigerNext LT Medium" pitchFamily="34" charset="0"/>
                  <a:ea typeface="华文细黑" panose="02010600040101010101" pitchFamily="2" charset="-122"/>
                </a:defRPr>
              </a:lvl4pPr>
              <a:lvl5pPr marL="2057400" indent="-228600" defTabSz="801688">
                <a:lnSpc>
                  <a:spcPct val="140000"/>
                </a:lnSpc>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5pPr>
              <a:lvl6pPr marL="25146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6pPr>
              <a:lvl7pPr marL="29718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7pPr>
              <a:lvl8pPr marL="34290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8pPr>
              <a:lvl9pPr marL="3886200" indent="-228600" defTabSz="801688" eaLnBrk="0" fontAlgn="base" hangingPunct="0">
                <a:lnSpc>
                  <a:spcPct val="140000"/>
                </a:lnSpc>
                <a:spcBef>
                  <a:spcPct val="0"/>
                </a:spcBef>
                <a:spcAft>
                  <a:spcPct val="0"/>
                </a:spcAft>
                <a:buFont typeface="FrutigerNext LT Medium" pitchFamily="34" charset="0"/>
                <a:buChar char="~"/>
                <a:defRPr sz="1200">
                  <a:solidFill>
                    <a:schemeClr val="tx1"/>
                  </a:solidFill>
                  <a:latin typeface="FrutigerNext LT Medium" pitchFamily="34" charset="0"/>
                  <a:ea typeface="华文细黑" panose="02010600040101010101" pitchFamily="2" charset="-122"/>
                </a:defRPr>
              </a:lvl9pPr>
            </a:lstStyle>
            <a:p>
              <a:pPr marL="0" marR="0" lvl="0" indent="0" defTabSz="913767"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zh-CN" altLang="en-US" sz="1200" b="1" i="0" u="none" strike="noStrike" kern="0" cap="none" spc="0" normalizeH="0" baseline="0" noProof="0" dirty="0">
                  <a:ln>
                    <a:noFill/>
                  </a:ln>
                  <a:solidFill>
                    <a:srgbClr val="C00000"/>
                  </a:solidFill>
                  <a:effectLst/>
                  <a:uLnTx/>
                  <a:uFillTx/>
                  <a:latin typeface="+mn-ea"/>
                  <a:ea typeface="+mn-ea"/>
                </a:rPr>
                <a:t>内存</a:t>
              </a:r>
            </a:p>
          </p:txBody>
        </p:sp>
        <p:cxnSp>
          <p:nvCxnSpPr>
            <p:cNvPr id="149" name="直接箭头连接符 12"/>
            <p:cNvCxnSpPr>
              <a:cxnSpLocks noChangeShapeType="1"/>
            </p:cNvCxnSpPr>
            <p:nvPr/>
          </p:nvCxnSpPr>
          <p:spPr bwMode="auto">
            <a:xfrm>
              <a:off x="9737365" y="1944096"/>
              <a:ext cx="4461" cy="300626"/>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50" name="直接箭头连接符 14"/>
            <p:cNvCxnSpPr>
              <a:cxnSpLocks noChangeShapeType="1"/>
            </p:cNvCxnSpPr>
            <p:nvPr/>
          </p:nvCxnSpPr>
          <p:spPr bwMode="auto">
            <a:xfrm>
              <a:off x="10546885" y="2537493"/>
              <a:ext cx="3057" cy="251780"/>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1" name="矩形 15"/>
            <p:cNvSpPr>
              <a:spLocks noChangeArrowheads="1"/>
            </p:cNvSpPr>
            <p:nvPr/>
          </p:nvSpPr>
          <p:spPr bwMode="auto">
            <a:xfrm>
              <a:off x="10022529" y="1481816"/>
              <a:ext cx="1393171" cy="576687"/>
            </a:xfrm>
            <a:prstGeom prst="rect">
              <a:avLst/>
            </a:prstGeom>
            <a:solidFill>
              <a:srgbClr val="EBEBEB">
                <a:lumMod val="50000"/>
              </a:srgbClr>
            </a:solidFill>
            <a:ln w="12700" cap="flat" cmpd="sng" algn="ctr">
              <a:noFill/>
              <a:prstDash val="solid"/>
              <a:miter lim="800000"/>
            </a:ln>
            <a:effectLst/>
          </p:spPr>
          <p:txBody>
            <a:bodyPr rtlCol="0" anchor="t"/>
            <a:lstStyle/>
            <a:p>
              <a:pPr marL="0" marR="0" lvl="0" indent="0" algn="ctr" defTabSz="914112" eaLnBrk="1" fontAlgn="base"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white"/>
                  </a:solidFill>
                  <a:effectLst/>
                  <a:uLnTx/>
                  <a:uFillTx/>
                  <a:latin typeface="+mn-ea"/>
                  <a:ea typeface="+mn-ea"/>
                  <a:cs typeface="+mn-cs"/>
                </a:rPr>
                <a:t>加解密加速引擎</a:t>
              </a:r>
            </a:p>
          </p:txBody>
        </p:sp>
        <p:sp>
          <p:nvSpPr>
            <p:cNvPr id="152" name="矩形 151"/>
            <p:cNvSpPr/>
            <p:nvPr/>
          </p:nvSpPr>
          <p:spPr bwMode="auto">
            <a:xfrm>
              <a:off x="9877680" y="2779748"/>
              <a:ext cx="1156475" cy="258058"/>
            </a:xfrm>
            <a:prstGeom prst="rect">
              <a:avLst/>
            </a:prstGeom>
            <a:pattFill prst="dkDnDiag">
              <a:fgClr>
                <a:srgbClr val="777777">
                  <a:lumMod val="60000"/>
                  <a:lumOff val="40000"/>
                </a:srgbClr>
              </a:fgClr>
              <a:bgClr>
                <a:srgbClr val="FFFFFF"/>
              </a:bgClr>
            </a:pattFill>
            <a:ln w="9525" cap="flat" cmpd="sng" algn="ctr">
              <a:solidFill>
                <a:srgbClr val="000000"/>
              </a:solidFill>
              <a:prstDash val="solid"/>
              <a:round/>
              <a:headEnd type="none" w="med" len="med"/>
              <a:tailEnd type="none" w="med" len="med"/>
            </a:ln>
            <a:effectLst/>
          </p:spPr>
          <p:txBody>
            <a:bodyPr lIns="79149" tIns="39574" rIns="79149" bIns="39574" anchor="ctr"/>
            <a:lstStyle/>
            <a:p>
              <a:pPr marL="0" marR="0" lvl="0" indent="0" algn="ctr" defTabSz="80113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mn-ea"/>
                  <a:ea typeface="+mn-ea"/>
                </a:rPr>
                <a:t>密文数据</a:t>
              </a:r>
            </a:p>
          </p:txBody>
        </p:sp>
        <p:sp>
          <p:nvSpPr>
            <p:cNvPr id="153" name="矩形 152"/>
            <p:cNvSpPr/>
            <p:nvPr/>
          </p:nvSpPr>
          <p:spPr bwMode="auto">
            <a:xfrm>
              <a:off x="7735809" y="2810867"/>
              <a:ext cx="1228880" cy="241849"/>
            </a:xfrm>
            <a:prstGeom prst="rect">
              <a:avLst/>
            </a:prstGeom>
            <a:solidFill>
              <a:srgbClr val="777777">
                <a:lumMod val="20000"/>
                <a:lumOff val="80000"/>
              </a:srgbClr>
            </a:solidFill>
            <a:ln w="9525" cap="flat" cmpd="sng" algn="ctr">
              <a:solidFill>
                <a:srgbClr val="000000"/>
              </a:solidFill>
              <a:prstDash val="solid"/>
              <a:round/>
              <a:headEnd type="none" w="med" len="med"/>
              <a:tailEnd type="none" w="med" len="med"/>
            </a:ln>
            <a:effectLst/>
          </p:spPr>
          <p:txBody>
            <a:bodyPr lIns="79149" tIns="39574" rIns="79149" bIns="39574" anchor="ctr"/>
            <a:lstStyle/>
            <a:p>
              <a:pPr marL="0" marR="0" lvl="0" indent="0" algn="ctr" defTabSz="801134"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mn-ea"/>
                  <a:ea typeface="+mn-ea"/>
                </a:rPr>
                <a:t>明文数据</a:t>
              </a:r>
            </a:p>
          </p:txBody>
        </p:sp>
        <p:sp>
          <p:nvSpPr>
            <p:cNvPr id="154" name="矩形 5"/>
            <p:cNvSpPr>
              <a:spLocks noChangeArrowheads="1"/>
            </p:cNvSpPr>
            <p:nvPr/>
          </p:nvSpPr>
          <p:spPr bwMode="auto">
            <a:xfrm>
              <a:off x="7239802" y="1148249"/>
              <a:ext cx="886993" cy="398062"/>
            </a:xfrm>
            <a:prstGeom prst="rect">
              <a:avLst/>
            </a:prstGeom>
            <a:solidFill>
              <a:srgbClr val="FF5F00"/>
            </a:solidFill>
            <a:ln w="12700" cap="flat" cmpd="sng" algn="ctr">
              <a:noFill/>
              <a:prstDash val="solid"/>
              <a:miter lim="800000"/>
            </a:ln>
            <a:effectLst/>
          </p:spPr>
          <p:txBody>
            <a:bodyPr rtlCol="0" anchor="ctr"/>
            <a:lstStyle/>
            <a:p>
              <a:pPr marL="0" marR="0" lvl="0" indent="0" algn="ctr" defTabSz="914112" eaLnBrk="1" fontAlgn="base"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mn-ea"/>
                  <a:ea typeface="+mn-ea"/>
                  <a:cs typeface="+mn-cs"/>
                </a:rPr>
                <a:t>CPU </a:t>
              </a:r>
              <a:r>
                <a:rPr kumimoji="0" lang="zh-CN" altLang="en-US" sz="1200" b="1" i="0" u="none" strike="noStrike" kern="0" cap="none" spc="0" normalizeH="0" baseline="0" noProof="0" dirty="0" smtClean="0">
                  <a:ln>
                    <a:noFill/>
                  </a:ln>
                  <a:solidFill>
                    <a:prstClr val="white"/>
                  </a:solidFill>
                  <a:effectLst/>
                  <a:uLnTx/>
                  <a:uFillTx/>
                  <a:latin typeface="+mn-ea"/>
                  <a:ea typeface="+mn-ea"/>
                  <a:cs typeface="+mn-cs"/>
                </a:rPr>
                <a:t>核</a:t>
              </a:r>
            </a:p>
          </p:txBody>
        </p:sp>
        <p:cxnSp>
          <p:nvCxnSpPr>
            <p:cNvPr id="155" name="直接箭头连接符 9"/>
            <p:cNvCxnSpPr>
              <a:cxnSpLocks noChangeShapeType="1"/>
            </p:cNvCxnSpPr>
            <p:nvPr/>
          </p:nvCxnSpPr>
          <p:spPr bwMode="auto">
            <a:xfrm flipH="1">
              <a:off x="7817439" y="1542914"/>
              <a:ext cx="5425" cy="240318"/>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6" name="矩形 5"/>
            <p:cNvSpPr>
              <a:spLocks noChangeArrowheads="1"/>
            </p:cNvSpPr>
            <p:nvPr/>
          </p:nvSpPr>
          <p:spPr bwMode="auto">
            <a:xfrm>
              <a:off x="8742483" y="1149197"/>
              <a:ext cx="886993" cy="398062"/>
            </a:xfrm>
            <a:prstGeom prst="rect">
              <a:avLst/>
            </a:prstGeom>
            <a:solidFill>
              <a:srgbClr val="FF5F00"/>
            </a:solidFill>
            <a:ln w="12700" cap="flat" cmpd="sng" algn="ctr">
              <a:noFill/>
              <a:prstDash val="solid"/>
              <a:miter lim="800000"/>
            </a:ln>
            <a:effectLst/>
          </p:spPr>
          <p:txBody>
            <a:bodyPr rtlCol="0" anchor="ctr"/>
            <a:lstStyle/>
            <a:p>
              <a:pPr marL="0" marR="0" lvl="0" indent="0" algn="ctr" defTabSz="914112" eaLnBrk="1" fontAlgn="base"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prstClr val="white"/>
                  </a:solidFill>
                  <a:effectLst/>
                  <a:uLnTx/>
                  <a:uFillTx/>
                  <a:latin typeface="+mn-ea"/>
                  <a:ea typeface="+mn-ea"/>
                  <a:cs typeface="+mn-cs"/>
                </a:rPr>
                <a:t>CPU </a:t>
              </a:r>
              <a:r>
                <a:rPr kumimoji="0" lang="zh-CN" altLang="en-US" sz="1200" b="1" i="0" u="none" strike="noStrike" kern="0" cap="none" spc="0" normalizeH="0" baseline="0" noProof="0" dirty="0" smtClean="0">
                  <a:ln>
                    <a:noFill/>
                  </a:ln>
                  <a:solidFill>
                    <a:prstClr val="white"/>
                  </a:solidFill>
                  <a:effectLst/>
                  <a:uLnTx/>
                  <a:uFillTx/>
                  <a:latin typeface="+mn-ea"/>
                  <a:ea typeface="+mn-ea"/>
                  <a:cs typeface="+mn-cs"/>
                </a:rPr>
                <a:t>核</a:t>
              </a:r>
            </a:p>
          </p:txBody>
        </p:sp>
        <p:cxnSp>
          <p:nvCxnSpPr>
            <p:cNvPr id="157" name="直接箭头连接符 9"/>
            <p:cNvCxnSpPr>
              <a:cxnSpLocks noChangeShapeType="1"/>
            </p:cNvCxnSpPr>
            <p:nvPr/>
          </p:nvCxnSpPr>
          <p:spPr bwMode="auto">
            <a:xfrm>
              <a:off x="9209025" y="1536617"/>
              <a:ext cx="0" cy="241453"/>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8" name="矩形 5"/>
            <p:cNvSpPr>
              <a:spLocks noChangeArrowheads="1"/>
            </p:cNvSpPr>
            <p:nvPr/>
          </p:nvSpPr>
          <p:spPr bwMode="auto">
            <a:xfrm>
              <a:off x="8004895" y="1118599"/>
              <a:ext cx="877401" cy="398062"/>
            </a:xfrm>
            <a:prstGeom prst="rect">
              <a:avLst/>
            </a:prstGeom>
            <a:noFill/>
            <a:ln w="12700" cap="flat" cmpd="sng" algn="ctr">
              <a:noFill/>
              <a:prstDash val="solid"/>
              <a:miter lim="800000"/>
            </a:ln>
            <a:effectLst/>
          </p:spPr>
          <p:txBody>
            <a:bodyPr rtlCol="0" anchor="ctr"/>
            <a:lstStyle/>
            <a:p>
              <a:pPr marL="0" marR="0" lvl="0" indent="0" algn="ctr" defTabSz="914112" eaLnBrk="1" fontAlgn="base"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cs typeface="+mn-cs"/>
                </a:rPr>
                <a:t>……</a:t>
              </a:r>
              <a:endParaRPr kumimoji="0" lang="zh-CN" altLang="en-US" sz="1200" b="0" i="0" u="none" strike="noStrike" kern="0" cap="none" spc="0" normalizeH="0" baseline="0" noProof="0" dirty="0" smtClean="0">
                <a:ln>
                  <a:noFill/>
                </a:ln>
                <a:solidFill>
                  <a:srgbClr val="000000"/>
                </a:solidFill>
                <a:effectLst/>
                <a:uLnTx/>
                <a:uFillTx/>
                <a:latin typeface="+mn-ea"/>
                <a:ea typeface="+mn-ea"/>
                <a:cs typeface="+mn-cs"/>
              </a:endParaRPr>
            </a:p>
          </p:txBody>
        </p:sp>
        <p:sp>
          <p:nvSpPr>
            <p:cNvPr id="159" name="文本框 158"/>
            <p:cNvSpPr txBox="1"/>
            <p:nvPr/>
          </p:nvSpPr>
          <p:spPr>
            <a:xfrm>
              <a:off x="8051451" y="1724029"/>
              <a:ext cx="1009175" cy="268094"/>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mn-ea"/>
                  <a:ea typeface="+mn-ea"/>
                </a:rPr>
                <a:t>片内总线</a:t>
              </a:r>
            </a:p>
          </p:txBody>
        </p:sp>
        <p:sp>
          <p:nvSpPr>
            <p:cNvPr id="160" name="文本框 159"/>
            <p:cNvSpPr txBox="1"/>
            <p:nvPr/>
          </p:nvSpPr>
          <p:spPr>
            <a:xfrm>
              <a:off x="10309927" y="1107248"/>
              <a:ext cx="630105" cy="268094"/>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C00000"/>
                  </a:solidFill>
                  <a:effectLst/>
                  <a:uLnTx/>
                  <a:uFillTx/>
                  <a:latin typeface="+mn-ea"/>
                  <a:ea typeface="+mn-ea"/>
                </a:rPr>
                <a:t>CPU</a:t>
              </a:r>
              <a:endParaRPr kumimoji="0" lang="zh-CN" altLang="en-US" sz="1200" b="1" i="0" u="none" strike="noStrike" kern="0" cap="none" spc="0" normalizeH="0" baseline="0" noProof="0" dirty="0" smtClean="0">
                <a:ln>
                  <a:noFill/>
                </a:ln>
                <a:solidFill>
                  <a:srgbClr val="C00000"/>
                </a:solidFill>
                <a:effectLst/>
                <a:uLnTx/>
                <a:uFillTx/>
                <a:latin typeface="+mn-ea"/>
                <a:ea typeface="+mn-ea"/>
              </a:endParaRPr>
            </a:p>
          </p:txBody>
        </p:sp>
        <p:sp>
          <p:nvSpPr>
            <p:cNvPr id="161" name="任意多边形 160"/>
            <p:cNvSpPr/>
            <p:nvPr/>
          </p:nvSpPr>
          <p:spPr bwMode="auto">
            <a:xfrm>
              <a:off x="8102753" y="1745476"/>
              <a:ext cx="2008632" cy="1043797"/>
            </a:xfrm>
            <a:custGeom>
              <a:avLst/>
              <a:gdLst>
                <a:gd name="connsiteX0" fmla="*/ 0 w 2239347"/>
                <a:gd name="connsiteY0" fmla="*/ 1315616 h 1315616"/>
                <a:gd name="connsiteX1" fmla="*/ 363894 w 2239347"/>
                <a:gd name="connsiteY1" fmla="*/ 653142 h 1315616"/>
                <a:gd name="connsiteX2" fmla="*/ 839755 w 2239347"/>
                <a:gd name="connsiteY2" fmla="*/ 214604 h 1315616"/>
                <a:gd name="connsiteX3" fmla="*/ 2239347 w 2239347"/>
                <a:gd name="connsiteY3" fmla="*/ 0 h 1315616"/>
              </a:gdLst>
              <a:ahLst/>
              <a:cxnLst>
                <a:cxn ang="0">
                  <a:pos x="connsiteX0" y="connsiteY0"/>
                </a:cxn>
                <a:cxn ang="0">
                  <a:pos x="connsiteX1" y="connsiteY1"/>
                </a:cxn>
                <a:cxn ang="0">
                  <a:pos x="connsiteX2" y="connsiteY2"/>
                </a:cxn>
                <a:cxn ang="0">
                  <a:pos x="connsiteX3" y="connsiteY3"/>
                </a:cxn>
              </a:cxnLst>
              <a:rect l="l" t="t" r="r" b="b"/>
              <a:pathLst>
                <a:path w="2239347" h="1315616">
                  <a:moveTo>
                    <a:pt x="0" y="1315616"/>
                  </a:moveTo>
                  <a:cubicBezTo>
                    <a:pt x="111967" y="1076130"/>
                    <a:pt x="223935" y="836644"/>
                    <a:pt x="363894" y="653142"/>
                  </a:cubicBezTo>
                  <a:cubicBezTo>
                    <a:pt x="503853" y="469640"/>
                    <a:pt x="527180" y="323461"/>
                    <a:pt x="839755" y="214604"/>
                  </a:cubicBezTo>
                  <a:cubicBezTo>
                    <a:pt x="1152330" y="105747"/>
                    <a:pt x="1695838" y="52873"/>
                    <a:pt x="2239347" y="0"/>
                  </a:cubicBezTo>
                </a:path>
              </a:pathLst>
            </a:custGeom>
            <a:noFill/>
            <a:ln w="19050" cap="flat" cmpd="sng" algn="ctr">
              <a:solidFill>
                <a:srgbClr val="C00000"/>
              </a:solidFill>
              <a:prstDash val="dash"/>
              <a:round/>
              <a:headEnd type="stealth" w="med" len="med"/>
              <a:tailEnd type="stealth" w="med" len="med"/>
            </a:ln>
            <a:effectLst/>
          </p:spPr>
          <p:txBody>
            <a:bodyPr vert="horz" wrap="square" lIns="91380" tIns="45690" rIns="91380" bIns="45690" numCol="1" rtlCol="0" anchor="t"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000000"/>
                </a:solidFill>
                <a:effectLst/>
                <a:uLnTx/>
                <a:uFillTx/>
                <a:latin typeface="+mn-ea"/>
                <a:ea typeface="+mn-ea"/>
              </a:endParaRPr>
            </a:p>
          </p:txBody>
        </p:sp>
        <p:sp>
          <p:nvSpPr>
            <p:cNvPr id="162" name="折角形 161"/>
            <p:cNvSpPr/>
            <p:nvPr/>
          </p:nvSpPr>
          <p:spPr bwMode="auto">
            <a:xfrm>
              <a:off x="10289271" y="1711696"/>
              <a:ext cx="912198" cy="281685"/>
            </a:xfrm>
            <a:prstGeom prst="foldedCorner">
              <a:avLst>
                <a:gd name="adj" fmla="val 28925"/>
              </a:avLst>
            </a:prstGeom>
            <a:solidFill>
              <a:srgbClr val="FFFFFF">
                <a:lumMod val="40000"/>
                <a:lumOff val="60000"/>
              </a:srgbClr>
            </a:solidFill>
            <a:ln>
              <a:solidFill>
                <a:srgbClr val="1D1D1A"/>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80" tIns="45690" rIns="91380" bIns="45690" numCol="1" rtlCol="0" anchor="ctr" anchorCtr="0" compatLnSpc="1">
              <a:prstTxWarp prst="textNoShape">
                <a:avLst/>
              </a:prstTxWarp>
            </a:bodyPr>
            <a:lstStyle/>
            <a:p>
              <a:pPr marL="0" marR="0" lvl="0" indent="0" defTabSz="914112" eaLnBrk="1" fontAlgn="auto" latinLnBrk="0" hangingPunct="1">
                <a:lnSpc>
                  <a:spcPct val="100000"/>
                </a:lnSpc>
                <a:spcBef>
                  <a:spcPts val="0"/>
                </a:spcBef>
                <a:spcAft>
                  <a:spcPts val="0"/>
                </a:spcAft>
                <a:buClr>
                  <a:srgbClr val="CC9900"/>
                </a:buClr>
                <a:buSzTx/>
                <a:buFontTx/>
                <a:buNone/>
                <a:tabLst/>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数据密钥</a:t>
              </a:r>
            </a:p>
          </p:txBody>
        </p:sp>
        <p:cxnSp>
          <p:nvCxnSpPr>
            <p:cNvPr id="163" name="直接箭头连接符 14"/>
            <p:cNvCxnSpPr>
              <a:cxnSpLocks noChangeShapeType="1"/>
            </p:cNvCxnSpPr>
            <p:nvPr/>
          </p:nvCxnSpPr>
          <p:spPr bwMode="auto">
            <a:xfrm>
              <a:off x="7917835" y="2537493"/>
              <a:ext cx="7032" cy="263605"/>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4" name="直接箭头连接符 14"/>
            <p:cNvCxnSpPr>
              <a:cxnSpLocks noChangeShapeType="1"/>
            </p:cNvCxnSpPr>
            <p:nvPr/>
          </p:nvCxnSpPr>
          <p:spPr bwMode="auto">
            <a:xfrm>
              <a:off x="7820153" y="1908621"/>
              <a:ext cx="2892" cy="321706"/>
            </a:xfrm>
            <a:prstGeom prst="straightConnector1">
              <a:avLst/>
            </a:prstGeom>
            <a:noFill/>
            <a:ln w="9525" algn="ctr">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65" name="任意多边形 164"/>
            <p:cNvSpPr/>
            <p:nvPr/>
          </p:nvSpPr>
          <p:spPr bwMode="auto">
            <a:xfrm>
              <a:off x="9462034" y="1866900"/>
              <a:ext cx="643991" cy="923925"/>
            </a:xfrm>
            <a:custGeom>
              <a:avLst/>
              <a:gdLst>
                <a:gd name="connsiteX0" fmla="*/ 643991 w 643991"/>
                <a:gd name="connsiteY0" fmla="*/ 923925 h 923925"/>
                <a:gd name="connsiteX1" fmla="*/ 339191 w 643991"/>
                <a:gd name="connsiteY1" fmla="*/ 600075 h 923925"/>
                <a:gd name="connsiteX2" fmla="*/ 5816 w 643991"/>
                <a:gd name="connsiteY2" fmla="*/ 171450 h 923925"/>
                <a:gd name="connsiteX3" fmla="*/ 634466 w 643991"/>
                <a:gd name="connsiteY3" fmla="*/ 0 h 923925"/>
              </a:gdLst>
              <a:ahLst/>
              <a:cxnLst>
                <a:cxn ang="0">
                  <a:pos x="connsiteX0" y="connsiteY0"/>
                </a:cxn>
                <a:cxn ang="0">
                  <a:pos x="connsiteX1" y="connsiteY1"/>
                </a:cxn>
                <a:cxn ang="0">
                  <a:pos x="connsiteX2" y="connsiteY2"/>
                </a:cxn>
                <a:cxn ang="0">
                  <a:pos x="connsiteX3" y="connsiteY3"/>
                </a:cxn>
              </a:cxnLst>
              <a:rect l="l" t="t" r="r" b="b"/>
              <a:pathLst>
                <a:path w="643991" h="923925">
                  <a:moveTo>
                    <a:pt x="643991" y="923925"/>
                  </a:moveTo>
                  <a:cubicBezTo>
                    <a:pt x="544772" y="824706"/>
                    <a:pt x="445553" y="725487"/>
                    <a:pt x="339191" y="600075"/>
                  </a:cubicBezTo>
                  <a:cubicBezTo>
                    <a:pt x="232829" y="474663"/>
                    <a:pt x="-43396" y="271462"/>
                    <a:pt x="5816" y="171450"/>
                  </a:cubicBezTo>
                  <a:cubicBezTo>
                    <a:pt x="55028" y="71438"/>
                    <a:pt x="344747" y="35719"/>
                    <a:pt x="634466" y="0"/>
                  </a:cubicBezTo>
                </a:path>
              </a:pathLst>
            </a:custGeom>
            <a:noFill/>
            <a:ln w="19050" cap="flat" cmpd="sng" algn="ctr">
              <a:solidFill>
                <a:srgbClr val="C00000"/>
              </a:solidFill>
              <a:prstDash val="dash"/>
              <a:round/>
              <a:headEnd type="stealth" w="med" len="med"/>
              <a:tailEnd type="stealth" w="med" len="med"/>
            </a:ln>
            <a:effectLst/>
          </p:spPr>
          <p:txBody>
            <a:bodyPr vert="horz" wrap="square" lIns="91380" tIns="45690" rIns="91380" bIns="45690" numCol="1" rtlCol="0" anchor="t"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000000"/>
                </a:solidFill>
                <a:effectLst/>
                <a:uLnTx/>
                <a:uFillTx/>
                <a:latin typeface="+mn-ea"/>
                <a:ea typeface="+mn-ea"/>
              </a:endParaRPr>
            </a:p>
          </p:txBody>
        </p:sp>
      </p:grpSp>
      <p:sp>
        <p:nvSpPr>
          <p:cNvPr id="167" name="矩形 166"/>
          <p:cNvSpPr/>
          <p:nvPr/>
        </p:nvSpPr>
        <p:spPr>
          <a:xfrm>
            <a:off x="3360712" y="2041822"/>
            <a:ext cx="2663685" cy="2456944"/>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mn-ea"/>
              <a:ea typeface="+mn-ea"/>
              <a:sym typeface="Arial" panose="020B0604020202020204" pitchFamily="34" charset="0"/>
            </a:endParaRPr>
          </a:p>
        </p:txBody>
      </p:sp>
      <p:grpSp>
        <p:nvGrpSpPr>
          <p:cNvPr id="168" name="组合 167"/>
          <p:cNvGrpSpPr/>
          <p:nvPr/>
        </p:nvGrpSpPr>
        <p:grpSpPr>
          <a:xfrm>
            <a:off x="1085802" y="1779791"/>
            <a:ext cx="3551619" cy="270961"/>
            <a:chOff x="364028" y="1221733"/>
            <a:chExt cx="5579619" cy="578879"/>
          </a:xfrm>
        </p:grpSpPr>
        <p:grpSp>
          <p:nvGrpSpPr>
            <p:cNvPr id="220" name="组合 25679"/>
            <p:cNvGrpSpPr>
              <a:grpSpLocks/>
            </p:cNvGrpSpPr>
            <p:nvPr/>
          </p:nvGrpSpPr>
          <p:grpSpPr bwMode="auto">
            <a:xfrm>
              <a:off x="2630865" y="1221733"/>
              <a:ext cx="484106" cy="576211"/>
              <a:chOff x="5943009" y="1766914"/>
              <a:chExt cx="685800" cy="685800"/>
            </a:xfrm>
          </p:grpSpPr>
          <p:sp>
            <p:nvSpPr>
              <p:cNvPr id="265" name="Freeform 13"/>
              <p:cNvSpPr>
                <a:spLocks/>
              </p:cNvSpPr>
              <p:nvPr/>
            </p:nvSpPr>
            <p:spPr bwMode="auto">
              <a:xfrm>
                <a:off x="5943009" y="1766914"/>
                <a:ext cx="685800" cy="685800"/>
              </a:xfrm>
              <a:custGeom>
                <a:avLst/>
                <a:gdLst>
                  <a:gd name="T0" fmla="*/ 2147483646 w 805"/>
                  <a:gd name="T1" fmla="*/ 2147483646 h 803"/>
                  <a:gd name="T2" fmla="*/ 2147483646 w 805"/>
                  <a:gd name="T3" fmla="*/ 2147483646 h 803"/>
                  <a:gd name="T4" fmla="*/ 2147483646 w 805"/>
                  <a:gd name="T5" fmla="*/ 2147483646 h 803"/>
                  <a:gd name="T6" fmla="*/ 0 w 805"/>
                  <a:gd name="T7" fmla="*/ 2147483646 h 803"/>
                  <a:gd name="T8" fmla="*/ 2147483646 w 805"/>
                  <a:gd name="T9" fmla="*/ 0 h 803"/>
                  <a:gd name="T10" fmla="*/ 2147483646 w 805"/>
                  <a:gd name="T11" fmla="*/ 2147483646 h 80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803">
                    <a:moveTo>
                      <a:pt x="805" y="401"/>
                    </a:moveTo>
                    <a:lnTo>
                      <a:pt x="805" y="401"/>
                    </a:lnTo>
                    <a:cubicBezTo>
                      <a:pt x="805" y="623"/>
                      <a:pt x="625" y="803"/>
                      <a:pt x="403" y="803"/>
                    </a:cubicBezTo>
                    <a:cubicBezTo>
                      <a:pt x="180" y="803"/>
                      <a:pt x="0" y="623"/>
                      <a:pt x="0" y="401"/>
                    </a:cubicBezTo>
                    <a:cubicBezTo>
                      <a:pt x="0" y="179"/>
                      <a:pt x="180" y="0"/>
                      <a:pt x="403" y="0"/>
                    </a:cubicBezTo>
                    <a:cubicBezTo>
                      <a:pt x="625" y="0"/>
                      <a:pt x="805" y="179"/>
                      <a:pt x="805" y="401"/>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66" name="组合 25657"/>
              <p:cNvGrpSpPr>
                <a:grpSpLocks/>
              </p:cNvGrpSpPr>
              <p:nvPr/>
            </p:nvGrpSpPr>
            <p:grpSpPr bwMode="auto">
              <a:xfrm>
                <a:off x="6106116" y="1823632"/>
                <a:ext cx="360363" cy="290513"/>
                <a:chOff x="6016626" y="1843088"/>
                <a:chExt cx="360363" cy="290513"/>
              </a:xfrm>
            </p:grpSpPr>
            <p:sp>
              <p:nvSpPr>
                <p:cNvPr id="267" name="Freeform 49"/>
                <p:cNvSpPr>
                  <a:spLocks/>
                </p:cNvSpPr>
                <p:nvPr/>
              </p:nvSpPr>
              <p:spPr bwMode="auto">
                <a:xfrm>
                  <a:off x="6016626" y="1843088"/>
                  <a:ext cx="360363" cy="290513"/>
                </a:xfrm>
                <a:custGeom>
                  <a:avLst/>
                  <a:gdLst>
                    <a:gd name="T0" fmla="*/ 2147483646 w 423"/>
                    <a:gd name="T1" fmla="*/ 0 h 340"/>
                    <a:gd name="T2" fmla="*/ 2147483646 w 423"/>
                    <a:gd name="T3" fmla="*/ 0 h 340"/>
                    <a:gd name="T4" fmla="*/ 2147483646 w 423"/>
                    <a:gd name="T5" fmla="*/ 0 h 340"/>
                    <a:gd name="T6" fmla="*/ 0 w 423"/>
                    <a:gd name="T7" fmla="*/ 2147483646 h 340"/>
                    <a:gd name="T8" fmla="*/ 0 w 423"/>
                    <a:gd name="T9" fmla="*/ 2147483646 h 340"/>
                    <a:gd name="T10" fmla="*/ 2147483646 w 423"/>
                    <a:gd name="T11" fmla="*/ 2147483646 h 340"/>
                    <a:gd name="T12" fmla="*/ 2147483646 w 423"/>
                    <a:gd name="T13" fmla="*/ 2147483646 h 340"/>
                    <a:gd name="T14" fmla="*/ 2147483646 w 423"/>
                    <a:gd name="T15" fmla="*/ 2147483646 h 340"/>
                    <a:gd name="T16" fmla="*/ 2147483646 w 423"/>
                    <a:gd name="T17" fmla="*/ 2147483646 h 340"/>
                    <a:gd name="T18" fmla="*/ 2147483646 w 423"/>
                    <a:gd name="T19" fmla="*/ 2147483646 h 340"/>
                    <a:gd name="T20" fmla="*/ 2147483646 w 423"/>
                    <a:gd name="T21" fmla="*/ 2147483646 h 340"/>
                    <a:gd name="T22" fmla="*/ 2147483646 w 423"/>
                    <a:gd name="T23" fmla="*/ 2147483646 h 340"/>
                    <a:gd name="T24" fmla="*/ 2147483646 w 423"/>
                    <a:gd name="T25" fmla="*/ 2147483646 h 340"/>
                    <a:gd name="T26" fmla="*/ 2147483646 w 423"/>
                    <a:gd name="T27" fmla="*/ 2147483646 h 340"/>
                    <a:gd name="T28" fmla="*/ 2147483646 w 423"/>
                    <a:gd name="T29" fmla="*/ 2147483646 h 340"/>
                    <a:gd name="T30" fmla="*/ 2147483646 w 423"/>
                    <a:gd name="T31" fmla="*/ 2147483646 h 340"/>
                    <a:gd name="T32" fmla="*/ 2147483646 w 423"/>
                    <a:gd name="T33" fmla="*/ 2147483646 h 340"/>
                    <a:gd name="T34" fmla="*/ 2147483646 w 423"/>
                    <a:gd name="T35" fmla="*/ 2147483646 h 340"/>
                    <a:gd name="T36" fmla="*/ 2147483646 w 423"/>
                    <a:gd name="T37" fmla="*/ 2147483646 h 340"/>
                    <a:gd name="T38" fmla="*/ 2147483646 w 423"/>
                    <a:gd name="T39" fmla="*/ 2147483646 h 340"/>
                    <a:gd name="T40" fmla="*/ 2147483646 w 423"/>
                    <a:gd name="T41" fmla="*/ 2147483646 h 340"/>
                    <a:gd name="T42" fmla="*/ 2147483646 w 423"/>
                    <a:gd name="T43" fmla="*/ 2147483646 h 340"/>
                    <a:gd name="T44" fmla="*/ 2147483646 w 423"/>
                    <a:gd name="T45" fmla="*/ 2147483646 h 340"/>
                    <a:gd name="T46" fmla="*/ 2147483646 w 423"/>
                    <a:gd name="T47" fmla="*/ 0 h 3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3" h="340">
                      <a:moveTo>
                        <a:pt x="402" y="0"/>
                      </a:moveTo>
                      <a:lnTo>
                        <a:pt x="402" y="0"/>
                      </a:lnTo>
                      <a:lnTo>
                        <a:pt x="20" y="0"/>
                      </a:lnTo>
                      <a:cubicBezTo>
                        <a:pt x="9" y="0"/>
                        <a:pt x="0" y="9"/>
                        <a:pt x="0" y="21"/>
                      </a:cubicBezTo>
                      <a:lnTo>
                        <a:pt x="0" y="309"/>
                      </a:lnTo>
                      <a:cubicBezTo>
                        <a:pt x="0" y="320"/>
                        <a:pt x="9" y="329"/>
                        <a:pt x="20" y="329"/>
                      </a:cubicBezTo>
                      <a:lnTo>
                        <a:pt x="263" y="329"/>
                      </a:lnTo>
                      <a:cubicBezTo>
                        <a:pt x="267" y="336"/>
                        <a:pt x="274" y="340"/>
                        <a:pt x="282" y="340"/>
                      </a:cubicBezTo>
                      <a:cubicBezTo>
                        <a:pt x="293" y="340"/>
                        <a:pt x="303" y="331"/>
                        <a:pt x="303" y="319"/>
                      </a:cubicBezTo>
                      <a:cubicBezTo>
                        <a:pt x="303" y="308"/>
                        <a:pt x="293" y="298"/>
                        <a:pt x="282" y="298"/>
                      </a:cubicBezTo>
                      <a:cubicBezTo>
                        <a:pt x="274" y="298"/>
                        <a:pt x="267" y="303"/>
                        <a:pt x="263" y="309"/>
                      </a:cubicBezTo>
                      <a:lnTo>
                        <a:pt x="20" y="309"/>
                      </a:lnTo>
                      <a:lnTo>
                        <a:pt x="20" y="20"/>
                      </a:lnTo>
                      <a:lnTo>
                        <a:pt x="403" y="21"/>
                      </a:lnTo>
                      <a:lnTo>
                        <a:pt x="402" y="309"/>
                      </a:lnTo>
                      <a:lnTo>
                        <a:pt x="365" y="309"/>
                      </a:lnTo>
                      <a:cubicBezTo>
                        <a:pt x="361" y="303"/>
                        <a:pt x="354" y="298"/>
                        <a:pt x="346" y="298"/>
                      </a:cubicBezTo>
                      <a:cubicBezTo>
                        <a:pt x="334" y="298"/>
                        <a:pt x="325" y="308"/>
                        <a:pt x="325" y="319"/>
                      </a:cubicBezTo>
                      <a:cubicBezTo>
                        <a:pt x="325" y="331"/>
                        <a:pt x="334" y="340"/>
                        <a:pt x="346" y="340"/>
                      </a:cubicBezTo>
                      <a:cubicBezTo>
                        <a:pt x="354" y="340"/>
                        <a:pt x="361" y="336"/>
                        <a:pt x="364" y="329"/>
                      </a:cubicBezTo>
                      <a:lnTo>
                        <a:pt x="402" y="329"/>
                      </a:lnTo>
                      <a:cubicBezTo>
                        <a:pt x="414" y="329"/>
                        <a:pt x="423" y="320"/>
                        <a:pt x="423" y="309"/>
                      </a:cubicBezTo>
                      <a:lnTo>
                        <a:pt x="423" y="21"/>
                      </a:lnTo>
                      <a:cubicBezTo>
                        <a:pt x="423" y="9"/>
                        <a:pt x="414" y="0"/>
                        <a:pt x="402"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8" name="Freeform 50"/>
                <p:cNvSpPr>
                  <a:spLocks/>
                </p:cNvSpPr>
                <p:nvPr/>
              </p:nvSpPr>
              <p:spPr bwMode="auto">
                <a:xfrm>
                  <a:off x="6235701" y="1955801"/>
                  <a:ext cx="85725" cy="55563"/>
                </a:xfrm>
                <a:custGeom>
                  <a:avLst/>
                  <a:gdLst>
                    <a:gd name="T0" fmla="*/ 0 w 100"/>
                    <a:gd name="T1" fmla="*/ 2147483646 h 66"/>
                    <a:gd name="T2" fmla="*/ 0 w 100"/>
                    <a:gd name="T3" fmla="*/ 2147483646 h 66"/>
                    <a:gd name="T4" fmla="*/ 2147483646 w 100"/>
                    <a:gd name="T5" fmla="*/ 2147483646 h 66"/>
                    <a:gd name="T6" fmla="*/ 2147483646 w 100"/>
                    <a:gd name="T7" fmla="*/ 2147483646 h 66"/>
                    <a:gd name="T8" fmla="*/ 2147483646 w 100"/>
                    <a:gd name="T9" fmla="*/ 2147483646 h 66"/>
                    <a:gd name="T10" fmla="*/ 2147483646 w 100"/>
                    <a:gd name="T11" fmla="*/ 0 h 66"/>
                    <a:gd name="T12" fmla="*/ 2147483646 w 100"/>
                    <a:gd name="T13" fmla="*/ 2147483646 h 66"/>
                    <a:gd name="T14" fmla="*/ 0 w 100"/>
                    <a:gd name="T15" fmla="*/ 2147483646 h 66"/>
                    <a:gd name="T16" fmla="*/ 0 w 100"/>
                    <a:gd name="T17" fmla="*/ 214748364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66">
                      <a:moveTo>
                        <a:pt x="0" y="43"/>
                      </a:moveTo>
                      <a:lnTo>
                        <a:pt x="0" y="43"/>
                      </a:lnTo>
                      <a:lnTo>
                        <a:pt x="63" y="43"/>
                      </a:lnTo>
                      <a:lnTo>
                        <a:pt x="63" y="66"/>
                      </a:lnTo>
                      <a:lnTo>
                        <a:pt x="100" y="33"/>
                      </a:lnTo>
                      <a:lnTo>
                        <a:pt x="63" y="0"/>
                      </a:lnTo>
                      <a:lnTo>
                        <a:pt x="63" y="23"/>
                      </a:lnTo>
                      <a:lnTo>
                        <a:pt x="0" y="23"/>
                      </a:lnTo>
                      <a:lnTo>
                        <a:pt x="0" y="4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9" name="Freeform 51"/>
                <p:cNvSpPr>
                  <a:spLocks/>
                </p:cNvSpPr>
                <p:nvPr/>
              </p:nvSpPr>
              <p:spPr bwMode="auto">
                <a:xfrm>
                  <a:off x="6237288" y="1900238"/>
                  <a:ext cx="82550" cy="53975"/>
                </a:xfrm>
                <a:custGeom>
                  <a:avLst/>
                  <a:gdLst>
                    <a:gd name="T0" fmla="*/ 2147483646 w 97"/>
                    <a:gd name="T1" fmla="*/ 2147483646 h 63"/>
                    <a:gd name="T2" fmla="*/ 2147483646 w 97"/>
                    <a:gd name="T3" fmla="*/ 2147483646 h 63"/>
                    <a:gd name="T4" fmla="*/ 2147483646 w 97"/>
                    <a:gd name="T5" fmla="*/ 2147483646 h 63"/>
                    <a:gd name="T6" fmla="*/ 2147483646 w 97"/>
                    <a:gd name="T7" fmla="*/ 2147483646 h 63"/>
                    <a:gd name="T8" fmla="*/ 2147483646 w 97"/>
                    <a:gd name="T9" fmla="*/ 2147483646 h 63"/>
                    <a:gd name="T10" fmla="*/ 2147483646 w 97"/>
                    <a:gd name="T11" fmla="*/ 0 h 63"/>
                    <a:gd name="T12" fmla="*/ 2147483646 w 97"/>
                    <a:gd name="T13" fmla="*/ 2147483646 h 63"/>
                    <a:gd name="T14" fmla="*/ 0 w 97"/>
                    <a:gd name="T15" fmla="*/ 2147483646 h 63"/>
                    <a:gd name="T16" fmla="*/ 2147483646 w 97"/>
                    <a:gd name="T17" fmla="*/ 2147483646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7" h="63">
                      <a:moveTo>
                        <a:pt x="8" y="63"/>
                      </a:moveTo>
                      <a:lnTo>
                        <a:pt x="8" y="63"/>
                      </a:lnTo>
                      <a:lnTo>
                        <a:pt x="66" y="40"/>
                      </a:lnTo>
                      <a:lnTo>
                        <a:pt x="74" y="61"/>
                      </a:lnTo>
                      <a:lnTo>
                        <a:pt x="97" y="16"/>
                      </a:lnTo>
                      <a:lnTo>
                        <a:pt x="50" y="0"/>
                      </a:lnTo>
                      <a:lnTo>
                        <a:pt x="58" y="21"/>
                      </a:lnTo>
                      <a:lnTo>
                        <a:pt x="0" y="44"/>
                      </a:lnTo>
                      <a:lnTo>
                        <a:pt x="8" y="63"/>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70" name="Freeform 52"/>
                <p:cNvSpPr>
                  <a:spLocks/>
                </p:cNvSpPr>
                <p:nvPr/>
              </p:nvSpPr>
              <p:spPr bwMode="auto">
                <a:xfrm>
                  <a:off x="6237288" y="2014538"/>
                  <a:ext cx="82550" cy="52388"/>
                </a:xfrm>
                <a:custGeom>
                  <a:avLst/>
                  <a:gdLst>
                    <a:gd name="T0" fmla="*/ 2147483646 w 97"/>
                    <a:gd name="T1" fmla="*/ 2147483646 h 63"/>
                    <a:gd name="T2" fmla="*/ 2147483646 w 97"/>
                    <a:gd name="T3" fmla="*/ 2147483646 h 63"/>
                    <a:gd name="T4" fmla="*/ 2147483646 w 97"/>
                    <a:gd name="T5" fmla="*/ 575315037 h 63"/>
                    <a:gd name="T6" fmla="*/ 2147483646 w 97"/>
                    <a:gd name="T7" fmla="*/ 2147483646 h 63"/>
                    <a:gd name="T8" fmla="*/ 2147483646 w 97"/>
                    <a:gd name="T9" fmla="*/ 0 h 63"/>
                    <a:gd name="T10" fmla="*/ 0 w 97"/>
                    <a:gd name="T11" fmla="*/ 2147483646 h 63"/>
                    <a:gd name="T12" fmla="*/ 2147483646 w 97"/>
                    <a:gd name="T13" fmla="*/ 2147483646 h 63"/>
                    <a:gd name="T14" fmla="*/ 2147483646 w 97"/>
                    <a:gd name="T15" fmla="*/ 2147483646 h 63"/>
                    <a:gd name="T16" fmla="*/ 2147483646 w 97"/>
                    <a:gd name="T17" fmla="*/ 2147483646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7" h="63">
                      <a:moveTo>
                        <a:pt x="97" y="46"/>
                      </a:moveTo>
                      <a:lnTo>
                        <a:pt x="97" y="46"/>
                      </a:lnTo>
                      <a:lnTo>
                        <a:pt x="74" y="1"/>
                      </a:lnTo>
                      <a:lnTo>
                        <a:pt x="66" y="23"/>
                      </a:lnTo>
                      <a:lnTo>
                        <a:pt x="8" y="0"/>
                      </a:lnTo>
                      <a:lnTo>
                        <a:pt x="0" y="18"/>
                      </a:lnTo>
                      <a:lnTo>
                        <a:pt x="58" y="42"/>
                      </a:lnTo>
                      <a:lnTo>
                        <a:pt x="50" y="63"/>
                      </a:lnTo>
                      <a:lnTo>
                        <a:pt x="97" y="46"/>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71" name="Freeform 53"/>
                <p:cNvSpPr>
                  <a:spLocks/>
                </p:cNvSpPr>
                <p:nvPr/>
              </p:nvSpPr>
              <p:spPr bwMode="auto">
                <a:xfrm>
                  <a:off x="6061076" y="1943101"/>
                  <a:ext cx="119063" cy="82550"/>
                </a:xfrm>
                <a:custGeom>
                  <a:avLst/>
                  <a:gdLst>
                    <a:gd name="T0" fmla="*/ 2147483646 w 139"/>
                    <a:gd name="T1" fmla="*/ 2147483646 h 96"/>
                    <a:gd name="T2" fmla="*/ 2147483646 w 139"/>
                    <a:gd name="T3" fmla="*/ 2147483646 h 96"/>
                    <a:gd name="T4" fmla="*/ 2147483646 w 139"/>
                    <a:gd name="T5" fmla="*/ 0 h 96"/>
                    <a:gd name="T6" fmla="*/ 2147483646 w 139"/>
                    <a:gd name="T7" fmla="*/ 2147483646 h 96"/>
                    <a:gd name="T8" fmla="*/ 0 w 139"/>
                    <a:gd name="T9" fmla="*/ 2147483646 h 96"/>
                    <a:gd name="T10" fmla="*/ 0 w 139"/>
                    <a:gd name="T11" fmla="*/ 2147483646 h 96"/>
                    <a:gd name="T12" fmla="*/ 2147483646 w 139"/>
                    <a:gd name="T13" fmla="*/ 2147483646 h 96"/>
                    <a:gd name="T14" fmla="*/ 2147483646 w 139"/>
                    <a:gd name="T15" fmla="*/ 2147483646 h 96"/>
                    <a:gd name="T16" fmla="*/ 2147483646 w 139"/>
                    <a:gd name="T17" fmla="*/ 2147483646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96">
                      <a:moveTo>
                        <a:pt x="139" y="48"/>
                      </a:moveTo>
                      <a:lnTo>
                        <a:pt x="139" y="48"/>
                      </a:lnTo>
                      <a:lnTo>
                        <a:pt x="84" y="0"/>
                      </a:lnTo>
                      <a:lnTo>
                        <a:pt x="84" y="32"/>
                      </a:lnTo>
                      <a:lnTo>
                        <a:pt x="0" y="32"/>
                      </a:lnTo>
                      <a:lnTo>
                        <a:pt x="0" y="64"/>
                      </a:lnTo>
                      <a:lnTo>
                        <a:pt x="84" y="64"/>
                      </a:lnTo>
                      <a:lnTo>
                        <a:pt x="84" y="96"/>
                      </a:lnTo>
                      <a:lnTo>
                        <a:pt x="139" y="48"/>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72" name="Freeform 54"/>
                <p:cNvSpPr>
                  <a:spLocks/>
                </p:cNvSpPr>
                <p:nvPr/>
              </p:nvSpPr>
              <p:spPr bwMode="auto">
                <a:xfrm>
                  <a:off x="6191251" y="1930401"/>
                  <a:ext cx="26988" cy="106363"/>
                </a:xfrm>
                <a:custGeom>
                  <a:avLst/>
                  <a:gdLst>
                    <a:gd name="T0" fmla="*/ 2147483646 w 32"/>
                    <a:gd name="T1" fmla="*/ 0 h 125"/>
                    <a:gd name="T2" fmla="*/ 2147483646 w 32"/>
                    <a:gd name="T3" fmla="*/ 0 h 125"/>
                    <a:gd name="T4" fmla="*/ 0 w 32"/>
                    <a:gd name="T5" fmla="*/ 2147483646 h 125"/>
                    <a:gd name="T6" fmla="*/ 0 w 32"/>
                    <a:gd name="T7" fmla="*/ 2147483646 h 125"/>
                    <a:gd name="T8" fmla="*/ 2147483646 w 32"/>
                    <a:gd name="T9" fmla="*/ 2147483646 h 125"/>
                    <a:gd name="T10" fmla="*/ 2147483646 w 32"/>
                    <a:gd name="T11" fmla="*/ 2147483646 h 125"/>
                    <a:gd name="T12" fmla="*/ 2147483646 w 32"/>
                    <a:gd name="T13" fmla="*/ 2147483646 h 125"/>
                    <a:gd name="T14" fmla="*/ 2147483646 w 32"/>
                    <a:gd name="T15" fmla="*/ 2147483646 h 125"/>
                    <a:gd name="T16" fmla="*/ 2147483646 w 32"/>
                    <a:gd name="T17" fmla="*/ 0 h 125"/>
                    <a:gd name="T18" fmla="*/ 2147483646 w 32"/>
                    <a:gd name="T19" fmla="*/ 0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25">
                      <a:moveTo>
                        <a:pt x="14" y="0"/>
                      </a:moveTo>
                      <a:lnTo>
                        <a:pt x="14" y="0"/>
                      </a:lnTo>
                      <a:cubicBezTo>
                        <a:pt x="6" y="0"/>
                        <a:pt x="0" y="6"/>
                        <a:pt x="0" y="13"/>
                      </a:cubicBezTo>
                      <a:lnTo>
                        <a:pt x="0" y="113"/>
                      </a:lnTo>
                      <a:cubicBezTo>
                        <a:pt x="0" y="120"/>
                        <a:pt x="6" y="125"/>
                        <a:pt x="14" y="125"/>
                      </a:cubicBezTo>
                      <a:lnTo>
                        <a:pt x="18" y="125"/>
                      </a:lnTo>
                      <a:cubicBezTo>
                        <a:pt x="26" y="125"/>
                        <a:pt x="32" y="120"/>
                        <a:pt x="32" y="113"/>
                      </a:cubicBezTo>
                      <a:lnTo>
                        <a:pt x="32" y="13"/>
                      </a:lnTo>
                      <a:cubicBezTo>
                        <a:pt x="32" y="6"/>
                        <a:pt x="26" y="0"/>
                        <a:pt x="18" y="0"/>
                      </a:cubicBezTo>
                      <a:lnTo>
                        <a:pt x="14" y="0"/>
                      </a:ln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grpSp>
          <p:nvGrpSpPr>
            <p:cNvPr id="221" name="组合 25684"/>
            <p:cNvGrpSpPr>
              <a:grpSpLocks/>
            </p:cNvGrpSpPr>
            <p:nvPr/>
          </p:nvGrpSpPr>
          <p:grpSpPr bwMode="auto">
            <a:xfrm>
              <a:off x="364028" y="1221733"/>
              <a:ext cx="481864" cy="578879"/>
              <a:chOff x="4810126" y="3163119"/>
              <a:chExt cx="682625" cy="688975"/>
            </a:xfrm>
          </p:grpSpPr>
          <p:sp>
            <p:nvSpPr>
              <p:cNvPr id="260" name="Freeform 12"/>
              <p:cNvSpPr>
                <a:spLocks/>
              </p:cNvSpPr>
              <p:nvPr/>
            </p:nvSpPr>
            <p:spPr bwMode="auto">
              <a:xfrm>
                <a:off x="4810126" y="3163119"/>
                <a:ext cx="682625" cy="688975"/>
              </a:xfrm>
              <a:custGeom>
                <a:avLst/>
                <a:gdLst>
                  <a:gd name="T0" fmla="*/ 2147483646 w 804"/>
                  <a:gd name="T1" fmla="*/ 2147483646 h 805"/>
                  <a:gd name="T2" fmla="*/ 2147483646 w 804"/>
                  <a:gd name="T3" fmla="*/ 2147483646 h 805"/>
                  <a:gd name="T4" fmla="*/ 2147483646 w 804"/>
                  <a:gd name="T5" fmla="*/ 2147483646 h 805"/>
                  <a:gd name="T6" fmla="*/ 0 w 804"/>
                  <a:gd name="T7" fmla="*/ 2147483646 h 805"/>
                  <a:gd name="T8" fmla="*/ 2147483646 w 804"/>
                  <a:gd name="T9" fmla="*/ 0 h 805"/>
                  <a:gd name="T10" fmla="*/ 2147483646 w 804"/>
                  <a:gd name="T11" fmla="*/ 2147483646 h 8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5">
                    <a:moveTo>
                      <a:pt x="804" y="403"/>
                    </a:moveTo>
                    <a:lnTo>
                      <a:pt x="804" y="403"/>
                    </a:lnTo>
                    <a:cubicBezTo>
                      <a:pt x="804" y="625"/>
                      <a:pt x="624" y="805"/>
                      <a:pt x="402" y="805"/>
                    </a:cubicBezTo>
                    <a:cubicBezTo>
                      <a:pt x="180" y="805"/>
                      <a:pt x="0" y="625"/>
                      <a:pt x="0" y="403"/>
                    </a:cubicBezTo>
                    <a:cubicBezTo>
                      <a:pt x="0" y="181"/>
                      <a:pt x="180" y="0"/>
                      <a:pt x="402" y="0"/>
                    </a:cubicBezTo>
                    <a:cubicBezTo>
                      <a:pt x="624" y="0"/>
                      <a:pt x="804" y="181"/>
                      <a:pt x="804" y="403"/>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61" name="组合 25662"/>
              <p:cNvGrpSpPr>
                <a:grpSpLocks/>
              </p:cNvGrpSpPr>
              <p:nvPr/>
            </p:nvGrpSpPr>
            <p:grpSpPr bwMode="auto">
              <a:xfrm>
                <a:off x="4927601" y="3164681"/>
                <a:ext cx="406400" cy="382588"/>
                <a:chOff x="4927601" y="2949576"/>
                <a:chExt cx="406400" cy="382588"/>
              </a:xfrm>
            </p:grpSpPr>
            <p:sp>
              <p:nvSpPr>
                <p:cNvPr id="262" name="Freeform 77"/>
                <p:cNvSpPr>
                  <a:spLocks noEditPoints="1"/>
                </p:cNvSpPr>
                <p:nvPr/>
              </p:nvSpPr>
              <p:spPr bwMode="auto">
                <a:xfrm>
                  <a:off x="5097463" y="2949576"/>
                  <a:ext cx="169863" cy="171450"/>
                </a:xfrm>
                <a:custGeom>
                  <a:avLst/>
                  <a:gdLst>
                    <a:gd name="T0" fmla="*/ 2147483646 w 201"/>
                    <a:gd name="T1" fmla="*/ 2147483646 h 201"/>
                    <a:gd name="T2" fmla="*/ 2147483646 w 201"/>
                    <a:gd name="T3" fmla="*/ 2147483646 h 201"/>
                    <a:gd name="T4" fmla="*/ 2147483646 w 201"/>
                    <a:gd name="T5" fmla="*/ 2147483646 h 201"/>
                    <a:gd name="T6" fmla="*/ 2147483646 w 201"/>
                    <a:gd name="T7" fmla="*/ 2147483646 h 201"/>
                    <a:gd name="T8" fmla="*/ 2147483646 w 201"/>
                    <a:gd name="T9" fmla="*/ 2147483646 h 201"/>
                    <a:gd name="T10" fmla="*/ 2147483646 w 201"/>
                    <a:gd name="T11" fmla="*/ 2147483646 h 201"/>
                    <a:gd name="T12" fmla="*/ 2147483646 w 201"/>
                    <a:gd name="T13" fmla="*/ 2147483646 h 201"/>
                    <a:gd name="T14" fmla="*/ 2147483646 w 201"/>
                    <a:gd name="T15" fmla="*/ 2147483646 h 201"/>
                    <a:gd name="T16" fmla="*/ 2147483646 w 201"/>
                    <a:gd name="T17" fmla="*/ 2147483646 h 201"/>
                    <a:gd name="T18" fmla="*/ 2147483646 w 201"/>
                    <a:gd name="T19" fmla="*/ 0 h 201"/>
                    <a:gd name="T20" fmla="*/ 0 w 201"/>
                    <a:gd name="T21" fmla="*/ 2147483646 h 201"/>
                    <a:gd name="T22" fmla="*/ 2147483646 w 201"/>
                    <a:gd name="T23" fmla="*/ 2147483646 h 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1" h="201">
                      <a:moveTo>
                        <a:pt x="101" y="21"/>
                      </a:moveTo>
                      <a:lnTo>
                        <a:pt x="101" y="21"/>
                      </a:lnTo>
                      <a:cubicBezTo>
                        <a:pt x="145" y="21"/>
                        <a:pt x="181" y="56"/>
                        <a:pt x="181" y="101"/>
                      </a:cubicBezTo>
                      <a:cubicBezTo>
                        <a:pt x="181" y="145"/>
                        <a:pt x="145" y="181"/>
                        <a:pt x="101" y="181"/>
                      </a:cubicBezTo>
                      <a:cubicBezTo>
                        <a:pt x="57" y="181"/>
                        <a:pt x="21" y="145"/>
                        <a:pt x="21" y="101"/>
                      </a:cubicBezTo>
                      <a:cubicBezTo>
                        <a:pt x="21" y="56"/>
                        <a:pt x="57" y="21"/>
                        <a:pt x="101" y="21"/>
                      </a:cubicBezTo>
                      <a:close/>
                      <a:moveTo>
                        <a:pt x="101" y="201"/>
                      </a:moveTo>
                      <a:lnTo>
                        <a:pt x="101" y="201"/>
                      </a:lnTo>
                      <a:cubicBezTo>
                        <a:pt x="156" y="201"/>
                        <a:pt x="201" y="156"/>
                        <a:pt x="201" y="101"/>
                      </a:cubicBezTo>
                      <a:cubicBezTo>
                        <a:pt x="201" y="45"/>
                        <a:pt x="156" y="0"/>
                        <a:pt x="101" y="0"/>
                      </a:cubicBezTo>
                      <a:cubicBezTo>
                        <a:pt x="46" y="0"/>
                        <a:pt x="0" y="45"/>
                        <a:pt x="0" y="101"/>
                      </a:cubicBezTo>
                      <a:cubicBezTo>
                        <a:pt x="0" y="156"/>
                        <a:pt x="46" y="201"/>
                        <a:pt x="101" y="20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3" name="Freeform 78"/>
                <p:cNvSpPr>
                  <a:spLocks noEditPoints="1"/>
                </p:cNvSpPr>
                <p:nvPr/>
              </p:nvSpPr>
              <p:spPr bwMode="auto">
                <a:xfrm>
                  <a:off x="4940301" y="3114676"/>
                  <a:ext cx="393700" cy="217488"/>
                </a:xfrm>
                <a:custGeom>
                  <a:avLst/>
                  <a:gdLst>
                    <a:gd name="T0" fmla="*/ 2147483646 w 463"/>
                    <a:gd name="T1" fmla="*/ 2147483646 h 253"/>
                    <a:gd name="T2" fmla="*/ 2147483646 w 463"/>
                    <a:gd name="T3" fmla="*/ 2147483646 h 253"/>
                    <a:gd name="T4" fmla="*/ 2147483646 w 463"/>
                    <a:gd name="T5" fmla="*/ 2147483646 h 253"/>
                    <a:gd name="T6" fmla="*/ 2147483646 w 463"/>
                    <a:gd name="T7" fmla="*/ 2147483646 h 253"/>
                    <a:gd name="T8" fmla="*/ 2147483646 w 463"/>
                    <a:gd name="T9" fmla="*/ 2147483646 h 253"/>
                    <a:gd name="T10" fmla="*/ 2147483646 w 463"/>
                    <a:gd name="T11" fmla="*/ 2147483646 h 253"/>
                    <a:gd name="T12" fmla="*/ 2147483646 w 463"/>
                    <a:gd name="T13" fmla="*/ 2147483646 h 253"/>
                    <a:gd name="T14" fmla="*/ 2147483646 w 463"/>
                    <a:gd name="T15" fmla="*/ 2147483646 h 253"/>
                    <a:gd name="T16" fmla="*/ 2147483646 w 463"/>
                    <a:gd name="T17" fmla="*/ 2147483646 h 253"/>
                    <a:gd name="T18" fmla="*/ 2147483646 w 463"/>
                    <a:gd name="T19" fmla="*/ 1270297549 h 253"/>
                    <a:gd name="T20" fmla="*/ 2147483646 w 463"/>
                    <a:gd name="T21" fmla="*/ 1270297549 h 253"/>
                    <a:gd name="T22" fmla="*/ 2147483646 w 463"/>
                    <a:gd name="T23" fmla="*/ 2147483646 h 253"/>
                    <a:gd name="T24" fmla="*/ 2147483646 w 463"/>
                    <a:gd name="T25" fmla="*/ 2147483646 h 253"/>
                    <a:gd name="T26" fmla="*/ 2147483646 w 463"/>
                    <a:gd name="T27" fmla="*/ 2147483646 h 253"/>
                    <a:gd name="T28" fmla="*/ 2147483646 w 463"/>
                    <a:gd name="T29" fmla="*/ 2147483646 h 253"/>
                    <a:gd name="T30" fmla="*/ 2147483646 w 463"/>
                    <a:gd name="T31" fmla="*/ 2147483646 h 253"/>
                    <a:gd name="T32" fmla="*/ 2147483646 w 463"/>
                    <a:gd name="T33" fmla="*/ 2147483646 h 253"/>
                    <a:gd name="T34" fmla="*/ 2147483646 w 463"/>
                    <a:gd name="T35" fmla="*/ 2147483646 h 253"/>
                    <a:gd name="T36" fmla="*/ 2147483646 w 463"/>
                    <a:gd name="T37" fmla="*/ 2147483646 h 253"/>
                    <a:gd name="T38" fmla="*/ 2147483646 w 463"/>
                    <a:gd name="T39" fmla="*/ 1905815537 h 253"/>
                    <a:gd name="T40" fmla="*/ 2147483646 w 463"/>
                    <a:gd name="T41" fmla="*/ 2147483646 h 253"/>
                    <a:gd name="T42" fmla="*/ 2147483646 w 463"/>
                    <a:gd name="T43" fmla="*/ 2147483646 h 253"/>
                    <a:gd name="T44" fmla="*/ 2147483646 w 463"/>
                    <a:gd name="T45" fmla="*/ 2147483646 h 253"/>
                    <a:gd name="T46" fmla="*/ 0 w 463"/>
                    <a:gd name="T47" fmla="*/ 2147483646 h 253"/>
                    <a:gd name="T48" fmla="*/ 0 w 463"/>
                    <a:gd name="T49" fmla="*/ 2147483646 h 253"/>
                    <a:gd name="T50" fmla="*/ 2147483646 w 463"/>
                    <a:gd name="T51" fmla="*/ 2147483646 h 253"/>
                    <a:gd name="T52" fmla="*/ 2147483646 w 463"/>
                    <a:gd name="T53" fmla="*/ 2147483646 h 253"/>
                    <a:gd name="T54" fmla="*/ 2147483646 w 463"/>
                    <a:gd name="T55" fmla="*/ 2147483646 h 253"/>
                    <a:gd name="T56" fmla="*/ 2147483646 w 463"/>
                    <a:gd name="T57" fmla="*/ 2147483646 h 253"/>
                    <a:gd name="T58" fmla="*/ 2147483646 w 463"/>
                    <a:gd name="T59" fmla="*/ 2147483646 h 253"/>
                    <a:gd name="T60" fmla="*/ 2147483646 w 463"/>
                    <a:gd name="T61" fmla="*/ 2147483646 h 253"/>
                    <a:gd name="T62" fmla="*/ 2147483646 w 463"/>
                    <a:gd name="T63" fmla="*/ 2147483646 h 253"/>
                    <a:gd name="T64" fmla="*/ 2147483646 w 463"/>
                    <a:gd name="T65" fmla="*/ 2147483646 h 253"/>
                    <a:gd name="T66" fmla="*/ 2147483646 w 463"/>
                    <a:gd name="T67" fmla="*/ 2147483646 h 253"/>
                    <a:gd name="T68" fmla="*/ 2147483646 w 463"/>
                    <a:gd name="T69" fmla="*/ 2147483646 h 253"/>
                    <a:gd name="T70" fmla="*/ 2147483646 w 463"/>
                    <a:gd name="T71" fmla="*/ 2147483646 h 253"/>
                    <a:gd name="T72" fmla="*/ 2147483646 w 463"/>
                    <a:gd name="T73" fmla="*/ 2147483646 h 253"/>
                    <a:gd name="T74" fmla="*/ 2147483646 w 463"/>
                    <a:gd name="T75" fmla="*/ 2147483646 h 253"/>
                    <a:gd name="T76" fmla="*/ 2147483646 w 463"/>
                    <a:gd name="T77" fmla="*/ 2147483646 h 253"/>
                    <a:gd name="T78" fmla="*/ 2147483646 w 463"/>
                    <a:gd name="T79" fmla="*/ 2147483646 h 253"/>
                    <a:gd name="T80" fmla="*/ 2147483646 w 463"/>
                    <a:gd name="T81" fmla="*/ 2147483646 h 253"/>
                    <a:gd name="T82" fmla="*/ 2147483646 w 463"/>
                    <a:gd name="T83" fmla="*/ 2147483646 h 253"/>
                    <a:gd name="T84" fmla="*/ 2147483646 w 463"/>
                    <a:gd name="T85" fmla="*/ 2147483646 h 253"/>
                    <a:gd name="T86" fmla="*/ 2147483646 w 463"/>
                    <a:gd name="T87" fmla="*/ 2147483646 h 253"/>
                    <a:gd name="T88" fmla="*/ 2147483646 w 463"/>
                    <a:gd name="T89" fmla="*/ 2147483646 h 253"/>
                    <a:gd name="T90" fmla="*/ 2147483646 w 463"/>
                    <a:gd name="T91" fmla="*/ 2147483646 h 253"/>
                    <a:gd name="T92" fmla="*/ 2147483646 w 463"/>
                    <a:gd name="T93" fmla="*/ 2147483646 h 253"/>
                    <a:gd name="T94" fmla="*/ 2147483646 w 463"/>
                    <a:gd name="T95" fmla="*/ 2147483646 h 253"/>
                    <a:gd name="T96" fmla="*/ 2147483646 w 463"/>
                    <a:gd name="T97" fmla="*/ 2147483646 h 253"/>
                    <a:gd name="T98" fmla="*/ 2147483646 w 463"/>
                    <a:gd name="T99" fmla="*/ 2147483646 h 253"/>
                    <a:gd name="T100" fmla="*/ 2147483646 w 463"/>
                    <a:gd name="T101" fmla="*/ 2147483646 h 253"/>
                    <a:gd name="T102" fmla="*/ 2147483646 w 463"/>
                    <a:gd name="T103" fmla="*/ 2147483646 h 253"/>
                    <a:gd name="T104" fmla="*/ 2147483646 w 463"/>
                    <a:gd name="T105" fmla="*/ 2147483646 h 253"/>
                    <a:gd name="T106" fmla="*/ 2147483646 w 463"/>
                    <a:gd name="T107" fmla="*/ 2147483646 h 253"/>
                    <a:gd name="T108" fmla="*/ 2147483646 w 463"/>
                    <a:gd name="T109" fmla="*/ 2147483646 h 253"/>
                    <a:gd name="T110" fmla="*/ 2147483646 w 463"/>
                    <a:gd name="T111" fmla="*/ 1270297549 h 2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3" h="253">
                      <a:moveTo>
                        <a:pt x="173" y="55"/>
                      </a:moveTo>
                      <a:lnTo>
                        <a:pt x="173" y="55"/>
                      </a:lnTo>
                      <a:lnTo>
                        <a:pt x="173" y="157"/>
                      </a:lnTo>
                      <a:lnTo>
                        <a:pt x="16" y="157"/>
                      </a:lnTo>
                      <a:lnTo>
                        <a:pt x="16" y="55"/>
                      </a:lnTo>
                      <a:lnTo>
                        <a:pt x="137" y="55"/>
                      </a:lnTo>
                      <a:lnTo>
                        <a:pt x="138" y="55"/>
                      </a:lnTo>
                      <a:lnTo>
                        <a:pt x="173" y="55"/>
                      </a:lnTo>
                      <a:close/>
                      <a:moveTo>
                        <a:pt x="384" y="2"/>
                      </a:moveTo>
                      <a:lnTo>
                        <a:pt x="384" y="2"/>
                      </a:lnTo>
                      <a:cubicBezTo>
                        <a:pt x="380" y="0"/>
                        <a:pt x="375" y="1"/>
                        <a:pt x="372" y="4"/>
                      </a:cubicBezTo>
                      <a:lnTo>
                        <a:pt x="332" y="48"/>
                      </a:lnTo>
                      <a:lnTo>
                        <a:pt x="309" y="31"/>
                      </a:lnTo>
                      <a:cubicBezTo>
                        <a:pt x="308" y="30"/>
                        <a:pt x="306" y="29"/>
                        <a:pt x="303" y="29"/>
                      </a:cubicBezTo>
                      <a:lnTo>
                        <a:pt x="262" y="29"/>
                      </a:lnTo>
                      <a:cubicBezTo>
                        <a:pt x="260" y="29"/>
                        <a:pt x="258" y="30"/>
                        <a:pt x="256" y="32"/>
                      </a:cubicBezTo>
                      <a:lnTo>
                        <a:pt x="235" y="48"/>
                      </a:lnTo>
                      <a:lnTo>
                        <a:pt x="195" y="4"/>
                      </a:lnTo>
                      <a:cubicBezTo>
                        <a:pt x="191" y="1"/>
                        <a:pt x="186" y="0"/>
                        <a:pt x="182" y="3"/>
                      </a:cubicBezTo>
                      <a:lnTo>
                        <a:pt x="127" y="38"/>
                      </a:lnTo>
                      <a:lnTo>
                        <a:pt x="127" y="39"/>
                      </a:lnTo>
                      <a:lnTo>
                        <a:pt x="8" y="39"/>
                      </a:lnTo>
                      <a:cubicBezTo>
                        <a:pt x="3" y="39"/>
                        <a:pt x="0" y="42"/>
                        <a:pt x="0" y="47"/>
                      </a:cubicBezTo>
                      <a:lnTo>
                        <a:pt x="0" y="165"/>
                      </a:lnTo>
                      <a:cubicBezTo>
                        <a:pt x="0" y="170"/>
                        <a:pt x="3" y="173"/>
                        <a:pt x="8" y="173"/>
                      </a:cubicBezTo>
                      <a:lnTo>
                        <a:pt x="181" y="173"/>
                      </a:lnTo>
                      <a:cubicBezTo>
                        <a:pt x="186" y="173"/>
                        <a:pt x="189" y="170"/>
                        <a:pt x="189" y="165"/>
                      </a:cubicBezTo>
                      <a:lnTo>
                        <a:pt x="189" y="47"/>
                      </a:lnTo>
                      <a:cubicBezTo>
                        <a:pt x="189" y="42"/>
                        <a:pt x="186" y="39"/>
                        <a:pt x="181" y="39"/>
                      </a:cubicBezTo>
                      <a:lnTo>
                        <a:pt x="163" y="39"/>
                      </a:lnTo>
                      <a:lnTo>
                        <a:pt x="186" y="24"/>
                      </a:lnTo>
                      <a:lnTo>
                        <a:pt x="226" y="69"/>
                      </a:lnTo>
                      <a:cubicBezTo>
                        <a:pt x="230" y="72"/>
                        <a:pt x="236" y="73"/>
                        <a:pt x="240" y="70"/>
                      </a:cubicBezTo>
                      <a:lnTo>
                        <a:pt x="262" y="52"/>
                      </a:lnTo>
                      <a:lnTo>
                        <a:pt x="267" y="69"/>
                      </a:lnTo>
                      <a:lnTo>
                        <a:pt x="255" y="150"/>
                      </a:lnTo>
                      <a:lnTo>
                        <a:pt x="285" y="182"/>
                      </a:lnTo>
                      <a:lnTo>
                        <a:pt x="315" y="150"/>
                      </a:lnTo>
                      <a:lnTo>
                        <a:pt x="299" y="70"/>
                      </a:lnTo>
                      <a:lnTo>
                        <a:pt x="303" y="52"/>
                      </a:lnTo>
                      <a:lnTo>
                        <a:pt x="327" y="69"/>
                      </a:lnTo>
                      <a:cubicBezTo>
                        <a:pt x="331" y="72"/>
                        <a:pt x="337" y="72"/>
                        <a:pt x="340" y="68"/>
                      </a:cubicBezTo>
                      <a:lnTo>
                        <a:pt x="382" y="24"/>
                      </a:lnTo>
                      <a:cubicBezTo>
                        <a:pt x="396" y="31"/>
                        <a:pt x="428" y="49"/>
                        <a:pt x="443" y="59"/>
                      </a:cubicBezTo>
                      <a:lnTo>
                        <a:pt x="443" y="222"/>
                      </a:lnTo>
                      <a:lnTo>
                        <a:pt x="401" y="222"/>
                      </a:lnTo>
                      <a:cubicBezTo>
                        <a:pt x="398" y="215"/>
                        <a:pt x="391" y="211"/>
                        <a:pt x="383" y="211"/>
                      </a:cubicBezTo>
                      <a:cubicBezTo>
                        <a:pt x="371" y="211"/>
                        <a:pt x="362" y="220"/>
                        <a:pt x="362" y="232"/>
                      </a:cubicBezTo>
                      <a:cubicBezTo>
                        <a:pt x="362" y="243"/>
                        <a:pt x="371" y="253"/>
                        <a:pt x="383" y="253"/>
                      </a:cubicBezTo>
                      <a:cubicBezTo>
                        <a:pt x="391" y="253"/>
                        <a:pt x="398" y="248"/>
                        <a:pt x="401" y="242"/>
                      </a:cubicBezTo>
                      <a:lnTo>
                        <a:pt x="453" y="242"/>
                      </a:lnTo>
                      <a:cubicBezTo>
                        <a:pt x="459" y="242"/>
                        <a:pt x="463" y="237"/>
                        <a:pt x="463" y="232"/>
                      </a:cubicBezTo>
                      <a:lnTo>
                        <a:pt x="463" y="54"/>
                      </a:lnTo>
                      <a:cubicBezTo>
                        <a:pt x="463" y="51"/>
                        <a:pt x="462" y="48"/>
                        <a:pt x="459" y="46"/>
                      </a:cubicBezTo>
                      <a:cubicBezTo>
                        <a:pt x="443" y="34"/>
                        <a:pt x="387" y="3"/>
                        <a:pt x="384" y="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64" name="Freeform 79"/>
                <p:cNvSpPr>
                  <a:spLocks/>
                </p:cNvSpPr>
                <p:nvPr/>
              </p:nvSpPr>
              <p:spPr bwMode="auto">
                <a:xfrm>
                  <a:off x="4927601" y="3270251"/>
                  <a:ext cx="301625" cy="61913"/>
                </a:xfrm>
                <a:custGeom>
                  <a:avLst/>
                  <a:gdLst>
                    <a:gd name="T0" fmla="*/ 2147483646 w 354"/>
                    <a:gd name="T1" fmla="*/ 2147483646 h 71"/>
                    <a:gd name="T2" fmla="*/ 2147483646 w 354"/>
                    <a:gd name="T3" fmla="*/ 2147483646 h 71"/>
                    <a:gd name="T4" fmla="*/ 2147483646 w 354"/>
                    <a:gd name="T5" fmla="*/ 2147483646 h 71"/>
                    <a:gd name="T6" fmla="*/ 2147483646 w 354"/>
                    <a:gd name="T7" fmla="*/ 2147483646 h 71"/>
                    <a:gd name="T8" fmla="*/ 2147483646 w 354"/>
                    <a:gd name="T9" fmla="*/ 2147483646 h 71"/>
                    <a:gd name="T10" fmla="*/ 2147483646 w 354"/>
                    <a:gd name="T11" fmla="*/ 2147483646 h 71"/>
                    <a:gd name="T12" fmla="*/ 2147483646 w 354"/>
                    <a:gd name="T13" fmla="*/ 2147483646 h 71"/>
                    <a:gd name="T14" fmla="*/ 2147483646 w 354"/>
                    <a:gd name="T15" fmla="*/ 0 h 71"/>
                    <a:gd name="T16" fmla="*/ 2147483646 w 354"/>
                    <a:gd name="T17" fmla="*/ 0 h 71"/>
                    <a:gd name="T18" fmla="*/ 0 w 354"/>
                    <a:gd name="T19" fmla="*/ 2147483646 h 71"/>
                    <a:gd name="T20" fmla="*/ 0 w 354"/>
                    <a:gd name="T21" fmla="*/ 2147483646 h 71"/>
                    <a:gd name="T22" fmla="*/ 2147483646 w 354"/>
                    <a:gd name="T23" fmla="*/ 2147483646 h 71"/>
                    <a:gd name="T24" fmla="*/ 2147483646 w 354"/>
                    <a:gd name="T25" fmla="*/ 2147483646 h 71"/>
                    <a:gd name="T26" fmla="*/ 2147483646 w 354"/>
                    <a:gd name="T27" fmla="*/ 2147483646 h 71"/>
                    <a:gd name="T28" fmla="*/ 2147483646 w 354"/>
                    <a:gd name="T29" fmla="*/ 2147483646 h 71"/>
                    <a:gd name="T30" fmla="*/ 2147483646 w 354"/>
                    <a:gd name="T31" fmla="*/ 2147483646 h 71"/>
                    <a:gd name="T32" fmla="*/ 2147483646 w 354"/>
                    <a:gd name="T33" fmla="*/ 2147483646 h 71"/>
                    <a:gd name="T34" fmla="*/ 2147483646 w 354"/>
                    <a:gd name="T35" fmla="*/ 2147483646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4" h="71">
                      <a:moveTo>
                        <a:pt x="333" y="29"/>
                      </a:moveTo>
                      <a:lnTo>
                        <a:pt x="333" y="29"/>
                      </a:lnTo>
                      <a:cubicBezTo>
                        <a:pt x="325" y="29"/>
                        <a:pt x="319" y="33"/>
                        <a:pt x="315" y="40"/>
                      </a:cubicBezTo>
                      <a:lnTo>
                        <a:pt x="145" y="40"/>
                      </a:lnTo>
                      <a:lnTo>
                        <a:pt x="145" y="27"/>
                      </a:lnTo>
                      <a:lnTo>
                        <a:pt x="219" y="27"/>
                      </a:lnTo>
                      <a:lnTo>
                        <a:pt x="219" y="14"/>
                      </a:lnTo>
                      <a:lnTo>
                        <a:pt x="196" y="0"/>
                      </a:lnTo>
                      <a:lnTo>
                        <a:pt x="15" y="0"/>
                      </a:lnTo>
                      <a:lnTo>
                        <a:pt x="0" y="14"/>
                      </a:lnTo>
                      <a:lnTo>
                        <a:pt x="0" y="27"/>
                      </a:lnTo>
                      <a:lnTo>
                        <a:pt x="124" y="27"/>
                      </a:lnTo>
                      <a:lnTo>
                        <a:pt x="124" y="50"/>
                      </a:lnTo>
                      <a:cubicBezTo>
                        <a:pt x="124" y="55"/>
                        <a:pt x="129" y="60"/>
                        <a:pt x="135" y="60"/>
                      </a:cubicBezTo>
                      <a:lnTo>
                        <a:pt x="315" y="60"/>
                      </a:lnTo>
                      <a:cubicBezTo>
                        <a:pt x="318" y="67"/>
                        <a:pt x="325" y="71"/>
                        <a:pt x="333" y="71"/>
                      </a:cubicBezTo>
                      <a:cubicBezTo>
                        <a:pt x="345" y="71"/>
                        <a:pt x="354" y="62"/>
                        <a:pt x="354" y="50"/>
                      </a:cubicBezTo>
                      <a:cubicBezTo>
                        <a:pt x="354" y="38"/>
                        <a:pt x="345" y="29"/>
                        <a:pt x="333" y="2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grpSp>
          <p:nvGrpSpPr>
            <p:cNvPr id="222" name="组合 24839"/>
            <p:cNvGrpSpPr>
              <a:grpSpLocks/>
            </p:cNvGrpSpPr>
            <p:nvPr/>
          </p:nvGrpSpPr>
          <p:grpSpPr bwMode="auto">
            <a:xfrm>
              <a:off x="4027765" y="1221733"/>
              <a:ext cx="482985" cy="577545"/>
              <a:chOff x="1675698" y="1813929"/>
              <a:chExt cx="684213" cy="687388"/>
            </a:xfrm>
          </p:grpSpPr>
          <p:sp>
            <p:nvSpPr>
              <p:cNvPr id="236" name="Freeform 10"/>
              <p:cNvSpPr>
                <a:spLocks/>
              </p:cNvSpPr>
              <p:nvPr/>
            </p:nvSpPr>
            <p:spPr bwMode="auto">
              <a:xfrm>
                <a:off x="1675698" y="1813929"/>
                <a:ext cx="684213" cy="687388"/>
              </a:xfrm>
              <a:custGeom>
                <a:avLst/>
                <a:gdLst>
                  <a:gd name="T0" fmla="*/ 2147483646 w 804"/>
                  <a:gd name="T1" fmla="*/ 2147483646 h 804"/>
                  <a:gd name="T2" fmla="*/ 2147483646 w 804"/>
                  <a:gd name="T3" fmla="*/ 2147483646 h 804"/>
                  <a:gd name="T4" fmla="*/ 2147483646 w 804"/>
                  <a:gd name="T5" fmla="*/ 2147483646 h 804"/>
                  <a:gd name="T6" fmla="*/ 0 w 804"/>
                  <a:gd name="T7" fmla="*/ 2147483646 h 804"/>
                  <a:gd name="T8" fmla="*/ 2147483646 w 804"/>
                  <a:gd name="T9" fmla="*/ 0 h 804"/>
                  <a:gd name="T10" fmla="*/ 2147483646 w 804"/>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4">
                    <a:moveTo>
                      <a:pt x="804" y="402"/>
                    </a:moveTo>
                    <a:lnTo>
                      <a:pt x="804" y="402"/>
                    </a:lnTo>
                    <a:cubicBezTo>
                      <a:pt x="804" y="624"/>
                      <a:pt x="624" y="804"/>
                      <a:pt x="402" y="804"/>
                    </a:cubicBezTo>
                    <a:cubicBezTo>
                      <a:pt x="180" y="804"/>
                      <a:pt x="0" y="624"/>
                      <a:pt x="0" y="402"/>
                    </a:cubicBezTo>
                    <a:cubicBezTo>
                      <a:pt x="0" y="180"/>
                      <a:pt x="180" y="0"/>
                      <a:pt x="402" y="0"/>
                    </a:cubicBezTo>
                    <a:cubicBezTo>
                      <a:pt x="624" y="0"/>
                      <a:pt x="804" y="180"/>
                      <a:pt x="804"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37" name="组合 24803"/>
              <p:cNvGrpSpPr>
                <a:grpSpLocks/>
              </p:cNvGrpSpPr>
              <p:nvPr/>
            </p:nvGrpSpPr>
            <p:grpSpPr bwMode="auto">
              <a:xfrm>
                <a:off x="1807461" y="1899629"/>
                <a:ext cx="465138" cy="436587"/>
                <a:chOff x="1954213" y="1928813"/>
                <a:chExt cx="465138" cy="436587"/>
              </a:xfrm>
            </p:grpSpPr>
            <p:sp>
              <p:nvSpPr>
                <p:cNvPr id="238" name="Freeform 154"/>
                <p:cNvSpPr>
                  <a:spLocks noEditPoints="1"/>
                </p:cNvSpPr>
                <p:nvPr/>
              </p:nvSpPr>
              <p:spPr bwMode="auto">
                <a:xfrm>
                  <a:off x="1954213" y="2024088"/>
                  <a:ext cx="306389" cy="341312"/>
                </a:xfrm>
                <a:custGeom>
                  <a:avLst/>
                  <a:gdLst>
                    <a:gd name="T0" fmla="*/ 2147483646 w 360"/>
                    <a:gd name="T1" fmla="*/ 2147483646 h 400"/>
                    <a:gd name="T2" fmla="*/ 2147483646 w 360"/>
                    <a:gd name="T3" fmla="*/ 2147483646 h 400"/>
                    <a:gd name="T4" fmla="*/ 2147483646 w 360"/>
                    <a:gd name="T5" fmla="*/ 2147483646 h 400"/>
                    <a:gd name="T6" fmla="*/ 2147483646 w 360"/>
                    <a:gd name="T7" fmla="*/ 2147483646 h 400"/>
                    <a:gd name="T8" fmla="*/ 2147483646 w 360"/>
                    <a:gd name="T9" fmla="*/ 2147483646 h 400"/>
                    <a:gd name="T10" fmla="*/ 2147483646 w 360"/>
                    <a:gd name="T11" fmla="*/ 2147483646 h 400"/>
                    <a:gd name="T12" fmla="*/ 2147483646 w 360"/>
                    <a:gd name="T13" fmla="*/ 2147483646 h 400"/>
                    <a:gd name="T14" fmla="*/ 2147483646 w 360"/>
                    <a:gd name="T15" fmla="*/ 2147483646 h 400"/>
                    <a:gd name="T16" fmla="*/ 2147483646 w 360"/>
                    <a:gd name="T17" fmla="*/ 2147483646 h 400"/>
                    <a:gd name="T18" fmla="*/ 2147483646 w 360"/>
                    <a:gd name="T19" fmla="*/ 2147483646 h 400"/>
                    <a:gd name="T20" fmla="*/ 2147483646 w 360"/>
                    <a:gd name="T21" fmla="*/ 2147483646 h 400"/>
                    <a:gd name="T22" fmla="*/ 2147483646 w 360"/>
                    <a:gd name="T23" fmla="*/ 2147483646 h 400"/>
                    <a:gd name="T24" fmla="*/ 2147483646 w 360"/>
                    <a:gd name="T25" fmla="*/ 2147483646 h 400"/>
                    <a:gd name="T26" fmla="*/ 2147483646 w 360"/>
                    <a:gd name="T27" fmla="*/ 2147483646 h 400"/>
                    <a:gd name="T28" fmla="*/ 2147483646 w 360"/>
                    <a:gd name="T29" fmla="*/ 2147483646 h 400"/>
                    <a:gd name="T30" fmla="*/ 2147483646 w 360"/>
                    <a:gd name="T31" fmla="*/ 2147483646 h 400"/>
                    <a:gd name="T32" fmla="*/ 2147483646 w 360"/>
                    <a:gd name="T33" fmla="*/ 2147483646 h 400"/>
                    <a:gd name="T34" fmla="*/ 2147483646 w 360"/>
                    <a:gd name="T35" fmla="*/ 2147483646 h 400"/>
                    <a:gd name="T36" fmla="*/ 2147483646 w 360"/>
                    <a:gd name="T37" fmla="*/ 2147483646 h 400"/>
                    <a:gd name="T38" fmla="*/ 2147483646 w 360"/>
                    <a:gd name="T39" fmla="*/ 2147483646 h 400"/>
                    <a:gd name="T40" fmla="*/ 2147483646 w 360"/>
                    <a:gd name="T41" fmla="*/ 2147483646 h 400"/>
                    <a:gd name="T42" fmla="*/ 2147483646 w 360"/>
                    <a:gd name="T43" fmla="*/ 2147483646 h 400"/>
                    <a:gd name="T44" fmla="*/ 2147483646 w 360"/>
                    <a:gd name="T45" fmla="*/ 2147483646 h 400"/>
                    <a:gd name="T46" fmla="*/ 2147483646 w 360"/>
                    <a:gd name="T47" fmla="*/ 2147483646 h 400"/>
                    <a:gd name="T48" fmla="*/ 2147483646 w 360"/>
                    <a:gd name="T49" fmla="*/ 2147483646 h 400"/>
                    <a:gd name="T50" fmla="*/ 2147483646 w 360"/>
                    <a:gd name="T51" fmla="*/ 2147483646 h 400"/>
                    <a:gd name="T52" fmla="*/ 2147483646 w 360"/>
                    <a:gd name="T53" fmla="*/ 2147483646 h 400"/>
                    <a:gd name="T54" fmla="*/ 2147483646 w 360"/>
                    <a:gd name="T55" fmla="*/ 2147483646 h 400"/>
                    <a:gd name="T56" fmla="*/ 2147483646 w 360"/>
                    <a:gd name="T57" fmla="*/ 2147483646 h 400"/>
                    <a:gd name="T58" fmla="*/ 2147483646 w 360"/>
                    <a:gd name="T59" fmla="*/ 2147483646 h 400"/>
                    <a:gd name="T60" fmla="*/ 2147483646 w 360"/>
                    <a:gd name="T61" fmla="*/ 2147483646 h 400"/>
                    <a:gd name="T62" fmla="*/ 2147483646 w 360"/>
                    <a:gd name="T63" fmla="*/ 2147483646 h 400"/>
                    <a:gd name="T64" fmla="*/ 2147483646 w 360"/>
                    <a:gd name="T65" fmla="*/ 2147483646 h 400"/>
                    <a:gd name="T66" fmla="*/ 2147483646 w 360"/>
                    <a:gd name="T67" fmla="*/ 2147483646 h 400"/>
                    <a:gd name="T68" fmla="*/ 2147483646 w 360"/>
                    <a:gd name="T69" fmla="*/ 2147483646 h 400"/>
                    <a:gd name="T70" fmla="*/ 2147483646 w 360"/>
                    <a:gd name="T71" fmla="*/ 2147483646 h 400"/>
                    <a:gd name="T72" fmla="*/ 2147483646 w 360"/>
                    <a:gd name="T73" fmla="*/ 2147483646 h 400"/>
                    <a:gd name="T74" fmla="*/ 2147483646 w 360"/>
                    <a:gd name="T75" fmla="*/ 2147483646 h 400"/>
                    <a:gd name="T76" fmla="*/ 2147483646 w 360"/>
                    <a:gd name="T77" fmla="*/ 2147483646 h 400"/>
                    <a:gd name="T78" fmla="*/ 2147483646 w 360"/>
                    <a:gd name="T79" fmla="*/ 0 h 400"/>
                    <a:gd name="T80" fmla="*/ 0 w 360"/>
                    <a:gd name="T81" fmla="*/ 2147483646 h 400"/>
                    <a:gd name="T82" fmla="*/ 2147483646 w 360"/>
                    <a:gd name="T83" fmla="*/ 2147483646 h 400"/>
                    <a:gd name="T84" fmla="*/ 2147483646 w 360"/>
                    <a:gd name="T85" fmla="*/ 2147483646 h 400"/>
                    <a:gd name="T86" fmla="*/ 2147483646 w 360"/>
                    <a:gd name="T87" fmla="*/ 2147483646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0" h="400">
                      <a:moveTo>
                        <a:pt x="254" y="56"/>
                      </a:moveTo>
                      <a:lnTo>
                        <a:pt x="254" y="56"/>
                      </a:lnTo>
                      <a:lnTo>
                        <a:pt x="254" y="133"/>
                      </a:lnTo>
                      <a:lnTo>
                        <a:pt x="201" y="125"/>
                      </a:lnTo>
                      <a:lnTo>
                        <a:pt x="201" y="43"/>
                      </a:lnTo>
                      <a:lnTo>
                        <a:pt x="254" y="56"/>
                      </a:lnTo>
                      <a:close/>
                      <a:moveTo>
                        <a:pt x="112" y="379"/>
                      </a:moveTo>
                      <a:lnTo>
                        <a:pt x="112" y="379"/>
                      </a:lnTo>
                      <a:lnTo>
                        <a:pt x="112" y="295"/>
                      </a:lnTo>
                      <a:lnTo>
                        <a:pt x="189" y="288"/>
                      </a:lnTo>
                      <a:lnTo>
                        <a:pt x="189" y="366"/>
                      </a:lnTo>
                      <a:lnTo>
                        <a:pt x="112" y="379"/>
                      </a:lnTo>
                      <a:close/>
                      <a:moveTo>
                        <a:pt x="254" y="205"/>
                      </a:moveTo>
                      <a:lnTo>
                        <a:pt x="254" y="205"/>
                      </a:lnTo>
                      <a:lnTo>
                        <a:pt x="201" y="205"/>
                      </a:lnTo>
                      <a:lnTo>
                        <a:pt x="201" y="129"/>
                      </a:lnTo>
                      <a:lnTo>
                        <a:pt x="254" y="137"/>
                      </a:lnTo>
                      <a:lnTo>
                        <a:pt x="254" y="205"/>
                      </a:lnTo>
                      <a:close/>
                      <a:moveTo>
                        <a:pt x="304" y="145"/>
                      </a:moveTo>
                      <a:lnTo>
                        <a:pt x="304" y="145"/>
                      </a:lnTo>
                      <a:lnTo>
                        <a:pt x="304" y="205"/>
                      </a:lnTo>
                      <a:lnTo>
                        <a:pt x="266" y="205"/>
                      </a:lnTo>
                      <a:lnTo>
                        <a:pt x="266" y="139"/>
                      </a:lnTo>
                      <a:lnTo>
                        <a:pt x="304" y="145"/>
                      </a:lnTo>
                      <a:close/>
                      <a:moveTo>
                        <a:pt x="304" y="141"/>
                      </a:moveTo>
                      <a:lnTo>
                        <a:pt x="304" y="141"/>
                      </a:lnTo>
                      <a:lnTo>
                        <a:pt x="266" y="135"/>
                      </a:lnTo>
                      <a:lnTo>
                        <a:pt x="266" y="59"/>
                      </a:lnTo>
                      <a:lnTo>
                        <a:pt x="304" y="68"/>
                      </a:lnTo>
                      <a:lnTo>
                        <a:pt x="304" y="141"/>
                      </a:lnTo>
                      <a:close/>
                      <a:moveTo>
                        <a:pt x="344" y="147"/>
                      </a:moveTo>
                      <a:lnTo>
                        <a:pt x="344" y="147"/>
                      </a:lnTo>
                      <a:lnTo>
                        <a:pt x="316" y="142"/>
                      </a:lnTo>
                      <a:lnTo>
                        <a:pt x="316" y="71"/>
                      </a:lnTo>
                      <a:lnTo>
                        <a:pt x="344" y="78"/>
                      </a:lnTo>
                      <a:lnTo>
                        <a:pt x="344" y="147"/>
                      </a:lnTo>
                      <a:close/>
                      <a:moveTo>
                        <a:pt x="316" y="276"/>
                      </a:moveTo>
                      <a:lnTo>
                        <a:pt x="316" y="276"/>
                      </a:lnTo>
                      <a:lnTo>
                        <a:pt x="344" y="273"/>
                      </a:lnTo>
                      <a:lnTo>
                        <a:pt x="344" y="339"/>
                      </a:lnTo>
                      <a:lnTo>
                        <a:pt x="316" y="344"/>
                      </a:lnTo>
                      <a:lnTo>
                        <a:pt x="316" y="276"/>
                      </a:lnTo>
                      <a:close/>
                      <a:moveTo>
                        <a:pt x="266" y="281"/>
                      </a:moveTo>
                      <a:lnTo>
                        <a:pt x="266" y="281"/>
                      </a:lnTo>
                      <a:lnTo>
                        <a:pt x="304" y="277"/>
                      </a:lnTo>
                      <a:lnTo>
                        <a:pt x="304" y="346"/>
                      </a:lnTo>
                      <a:lnTo>
                        <a:pt x="266" y="353"/>
                      </a:lnTo>
                      <a:lnTo>
                        <a:pt x="266" y="281"/>
                      </a:lnTo>
                      <a:close/>
                      <a:moveTo>
                        <a:pt x="254" y="282"/>
                      </a:moveTo>
                      <a:lnTo>
                        <a:pt x="254" y="282"/>
                      </a:lnTo>
                      <a:lnTo>
                        <a:pt x="254" y="355"/>
                      </a:lnTo>
                      <a:lnTo>
                        <a:pt x="201" y="364"/>
                      </a:lnTo>
                      <a:lnTo>
                        <a:pt x="201" y="286"/>
                      </a:lnTo>
                      <a:lnTo>
                        <a:pt x="254" y="282"/>
                      </a:lnTo>
                      <a:close/>
                      <a:moveTo>
                        <a:pt x="304" y="273"/>
                      </a:moveTo>
                      <a:lnTo>
                        <a:pt x="304" y="273"/>
                      </a:lnTo>
                      <a:lnTo>
                        <a:pt x="266" y="276"/>
                      </a:lnTo>
                      <a:lnTo>
                        <a:pt x="266" y="209"/>
                      </a:lnTo>
                      <a:lnTo>
                        <a:pt x="304" y="209"/>
                      </a:lnTo>
                      <a:lnTo>
                        <a:pt x="304" y="273"/>
                      </a:lnTo>
                      <a:close/>
                      <a:moveTo>
                        <a:pt x="344" y="210"/>
                      </a:moveTo>
                      <a:lnTo>
                        <a:pt x="344" y="210"/>
                      </a:lnTo>
                      <a:lnTo>
                        <a:pt x="344" y="269"/>
                      </a:lnTo>
                      <a:lnTo>
                        <a:pt x="316" y="272"/>
                      </a:lnTo>
                      <a:lnTo>
                        <a:pt x="316" y="209"/>
                      </a:lnTo>
                      <a:lnTo>
                        <a:pt x="344" y="210"/>
                      </a:lnTo>
                      <a:close/>
                      <a:moveTo>
                        <a:pt x="344" y="206"/>
                      </a:moveTo>
                      <a:lnTo>
                        <a:pt x="344" y="206"/>
                      </a:lnTo>
                      <a:lnTo>
                        <a:pt x="316" y="205"/>
                      </a:lnTo>
                      <a:lnTo>
                        <a:pt x="316" y="146"/>
                      </a:lnTo>
                      <a:lnTo>
                        <a:pt x="344" y="151"/>
                      </a:lnTo>
                      <a:lnTo>
                        <a:pt x="344" y="206"/>
                      </a:lnTo>
                      <a:close/>
                      <a:moveTo>
                        <a:pt x="201" y="209"/>
                      </a:moveTo>
                      <a:lnTo>
                        <a:pt x="201" y="209"/>
                      </a:lnTo>
                      <a:lnTo>
                        <a:pt x="254" y="209"/>
                      </a:lnTo>
                      <a:lnTo>
                        <a:pt x="254" y="278"/>
                      </a:lnTo>
                      <a:lnTo>
                        <a:pt x="201" y="282"/>
                      </a:lnTo>
                      <a:lnTo>
                        <a:pt x="201" y="209"/>
                      </a:lnTo>
                      <a:close/>
                      <a:moveTo>
                        <a:pt x="112" y="208"/>
                      </a:moveTo>
                      <a:lnTo>
                        <a:pt x="112" y="208"/>
                      </a:lnTo>
                      <a:lnTo>
                        <a:pt x="189" y="209"/>
                      </a:lnTo>
                      <a:lnTo>
                        <a:pt x="189" y="284"/>
                      </a:lnTo>
                      <a:lnTo>
                        <a:pt x="112" y="291"/>
                      </a:lnTo>
                      <a:lnTo>
                        <a:pt x="112" y="208"/>
                      </a:lnTo>
                      <a:close/>
                      <a:moveTo>
                        <a:pt x="189" y="127"/>
                      </a:moveTo>
                      <a:lnTo>
                        <a:pt x="189" y="127"/>
                      </a:lnTo>
                      <a:lnTo>
                        <a:pt x="189" y="205"/>
                      </a:lnTo>
                      <a:lnTo>
                        <a:pt x="112" y="204"/>
                      </a:lnTo>
                      <a:lnTo>
                        <a:pt x="112" y="115"/>
                      </a:lnTo>
                      <a:lnTo>
                        <a:pt x="189" y="127"/>
                      </a:lnTo>
                      <a:close/>
                      <a:moveTo>
                        <a:pt x="189" y="40"/>
                      </a:moveTo>
                      <a:lnTo>
                        <a:pt x="189" y="40"/>
                      </a:lnTo>
                      <a:lnTo>
                        <a:pt x="189" y="123"/>
                      </a:lnTo>
                      <a:lnTo>
                        <a:pt x="112" y="111"/>
                      </a:lnTo>
                      <a:lnTo>
                        <a:pt x="112" y="21"/>
                      </a:lnTo>
                      <a:lnTo>
                        <a:pt x="189" y="40"/>
                      </a:lnTo>
                      <a:close/>
                      <a:moveTo>
                        <a:pt x="42" y="330"/>
                      </a:moveTo>
                      <a:lnTo>
                        <a:pt x="42" y="330"/>
                      </a:lnTo>
                      <a:cubicBezTo>
                        <a:pt x="42" y="318"/>
                        <a:pt x="33" y="309"/>
                        <a:pt x="21" y="309"/>
                      </a:cubicBezTo>
                      <a:cubicBezTo>
                        <a:pt x="9" y="309"/>
                        <a:pt x="0" y="318"/>
                        <a:pt x="0" y="330"/>
                      </a:cubicBezTo>
                      <a:cubicBezTo>
                        <a:pt x="0" y="338"/>
                        <a:pt x="4" y="345"/>
                        <a:pt x="11" y="348"/>
                      </a:cubicBezTo>
                      <a:lnTo>
                        <a:pt x="11" y="390"/>
                      </a:lnTo>
                      <a:cubicBezTo>
                        <a:pt x="11" y="395"/>
                        <a:pt x="15" y="400"/>
                        <a:pt x="21" y="400"/>
                      </a:cubicBezTo>
                      <a:lnTo>
                        <a:pt x="102" y="400"/>
                      </a:lnTo>
                      <a:cubicBezTo>
                        <a:pt x="103" y="400"/>
                        <a:pt x="104" y="400"/>
                        <a:pt x="105" y="399"/>
                      </a:cubicBezTo>
                      <a:cubicBezTo>
                        <a:pt x="106" y="400"/>
                        <a:pt x="107" y="400"/>
                        <a:pt x="108" y="400"/>
                      </a:cubicBezTo>
                      <a:lnTo>
                        <a:pt x="109" y="400"/>
                      </a:lnTo>
                      <a:lnTo>
                        <a:pt x="350" y="359"/>
                      </a:lnTo>
                      <a:cubicBezTo>
                        <a:pt x="352" y="358"/>
                        <a:pt x="353" y="358"/>
                        <a:pt x="354" y="357"/>
                      </a:cubicBezTo>
                      <a:cubicBezTo>
                        <a:pt x="357" y="356"/>
                        <a:pt x="360" y="353"/>
                        <a:pt x="360" y="350"/>
                      </a:cubicBezTo>
                      <a:lnTo>
                        <a:pt x="360" y="70"/>
                      </a:lnTo>
                      <a:cubicBezTo>
                        <a:pt x="360" y="67"/>
                        <a:pt x="359" y="65"/>
                        <a:pt x="357" y="64"/>
                      </a:cubicBezTo>
                      <a:cubicBezTo>
                        <a:pt x="356" y="62"/>
                        <a:pt x="354" y="60"/>
                        <a:pt x="351" y="59"/>
                      </a:cubicBezTo>
                      <a:lnTo>
                        <a:pt x="201" y="22"/>
                      </a:lnTo>
                      <a:lnTo>
                        <a:pt x="199" y="22"/>
                      </a:lnTo>
                      <a:lnTo>
                        <a:pt x="111" y="0"/>
                      </a:lnTo>
                      <a:lnTo>
                        <a:pt x="108" y="0"/>
                      </a:lnTo>
                      <a:lnTo>
                        <a:pt x="21" y="0"/>
                      </a:lnTo>
                      <a:cubicBezTo>
                        <a:pt x="15" y="0"/>
                        <a:pt x="11" y="4"/>
                        <a:pt x="11" y="10"/>
                      </a:cubicBezTo>
                      <a:lnTo>
                        <a:pt x="11" y="251"/>
                      </a:lnTo>
                      <a:cubicBezTo>
                        <a:pt x="4" y="254"/>
                        <a:pt x="0" y="261"/>
                        <a:pt x="0" y="269"/>
                      </a:cubicBezTo>
                      <a:cubicBezTo>
                        <a:pt x="0" y="281"/>
                        <a:pt x="9" y="290"/>
                        <a:pt x="21" y="290"/>
                      </a:cubicBezTo>
                      <a:cubicBezTo>
                        <a:pt x="32" y="290"/>
                        <a:pt x="42" y="281"/>
                        <a:pt x="42" y="269"/>
                      </a:cubicBezTo>
                      <a:cubicBezTo>
                        <a:pt x="42" y="261"/>
                        <a:pt x="37" y="255"/>
                        <a:pt x="31" y="251"/>
                      </a:cubicBezTo>
                      <a:lnTo>
                        <a:pt x="31" y="20"/>
                      </a:lnTo>
                      <a:lnTo>
                        <a:pt x="92" y="20"/>
                      </a:lnTo>
                      <a:cubicBezTo>
                        <a:pt x="92" y="20"/>
                        <a:pt x="92" y="21"/>
                        <a:pt x="92" y="21"/>
                      </a:cubicBezTo>
                      <a:lnTo>
                        <a:pt x="92" y="379"/>
                      </a:lnTo>
                      <a:cubicBezTo>
                        <a:pt x="92" y="379"/>
                        <a:pt x="92" y="379"/>
                        <a:pt x="92" y="380"/>
                      </a:cubicBezTo>
                      <a:lnTo>
                        <a:pt x="31" y="380"/>
                      </a:lnTo>
                      <a:lnTo>
                        <a:pt x="31" y="348"/>
                      </a:lnTo>
                      <a:cubicBezTo>
                        <a:pt x="37" y="345"/>
                        <a:pt x="42" y="338"/>
                        <a:pt x="42" y="33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9" name="Freeform 155"/>
                <p:cNvSpPr>
                  <a:spLocks noEditPoints="1"/>
                </p:cNvSpPr>
                <p:nvPr/>
              </p:nvSpPr>
              <p:spPr bwMode="auto">
                <a:xfrm>
                  <a:off x="2063750" y="1928813"/>
                  <a:ext cx="39688" cy="47625"/>
                </a:xfrm>
                <a:custGeom>
                  <a:avLst/>
                  <a:gdLst>
                    <a:gd name="T0" fmla="*/ 2147483646 w 48"/>
                    <a:gd name="T1" fmla="*/ 2147483646 h 55"/>
                    <a:gd name="T2" fmla="*/ 2147483646 w 48"/>
                    <a:gd name="T3" fmla="*/ 2147483646 h 55"/>
                    <a:gd name="T4" fmla="*/ 2147483646 w 48"/>
                    <a:gd name="T5" fmla="*/ 2147483646 h 55"/>
                    <a:gd name="T6" fmla="*/ 2147483646 w 48"/>
                    <a:gd name="T7" fmla="*/ 2147483646 h 55"/>
                    <a:gd name="T8" fmla="*/ 2147483646 w 48"/>
                    <a:gd name="T9" fmla="*/ 2147483646 h 55"/>
                    <a:gd name="T10" fmla="*/ 2147483646 w 48"/>
                    <a:gd name="T11" fmla="*/ 2147483646 h 55"/>
                    <a:gd name="T12" fmla="*/ 2147483646 w 48"/>
                    <a:gd name="T13" fmla="*/ 2147483646 h 55"/>
                    <a:gd name="T14" fmla="*/ 2147483646 w 48"/>
                    <a:gd name="T15" fmla="*/ 2147483646 h 55"/>
                    <a:gd name="T16" fmla="*/ 2147483646 w 48"/>
                    <a:gd name="T17" fmla="*/ 2147483646 h 55"/>
                    <a:gd name="T18" fmla="*/ 2147483646 w 48"/>
                    <a:gd name="T19" fmla="*/ 2147483646 h 55"/>
                    <a:gd name="T20" fmla="*/ 2147483646 w 48"/>
                    <a:gd name="T21" fmla="*/ 2147483646 h 55"/>
                    <a:gd name="T22" fmla="*/ 2147483646 w 48"/>
                    <a:gd name="T23" fmla="*/ 2147483646 h 55"/>
                    <a:gd name="T24" fmla="*/ 2147483646 w 48"/>
                    <a:gd name="T25" fmla="*/ 2147483646 h 55"/>
                    <a:gd name="T26" fmla="*/ 2147483646 w 48"/>
                    <a:gd name="T27" fmla="*/ 2147483646 h 55"/>
                    <a:gd name="T28" fmla="*/ 2147483646 w 48"/>
                    <a:gd name="T29" fmla="*/ 2147483646 h 55"/>
                    <a:gd name="T30" fmla="*/ 2147483646 w 48"/>
                    <a:gd name="T31" fmla="*/ 2147483646 h 55"/>
                    <a:gd name="T32" fmla="*/ 2147483646 w 48"/>
                    <a:gd name="T33" fmla="*/ 2147483646 h 55"/>
                    <a:gd name="T34" fmla="*/ 2147483646 w 48"/>
                    <a:gd name="T35" fmla="*/ 649325311 h 55"/>
                    <a:gd name="T36" fmla="*/ 2147483646 w 48"/>
                    <a:gd name="T37" fmla="*/ 0 h 55"/>
                    <a:gd name="T38" fmla="*/ 0 w 48"/>
                    <a:gd name="T39" fmla="*/ 2147483646 h 55"/>
                    <a:gd name="T40" fmla="*/ 0 w 48"/>
                    <a:gd name="T41" fmla="*/ 2147483646 h 55"/>
                    <a:gd name="T42" fmla="*/ 565381192 w 48"/>
                    <a:gd name="T43" fmla="*/ 2147483646 h 55"/>
                    <a:gd name="T44" fmla="*/ 2147483646 w 48"/>
                    <a:gd name="T45" fmla="*/ 2147483646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8" h="55">
                      <a:moveTo>
                        <a:pt x="8" y="12"/>
                      </a:moveTo>
                      <a:lnTo>
                        <a:pt x="8" y="12"/>
                      </a:lnTo>
                      <a:cubicBezTo>
                        <a:pt x="8" y="10"/>
                        <a:pt x="8" y="9"/>
                        <a:pt x="8" y="9"/>
                      </a:cubicBezTo>
                      <a:lnTo>
                        <a:pt x="38" y="16"/>
                      </a:lnTo>
                      <a:cubicBezTo>
                        <a:pt x="39" y="16"/>
                        <a:pt x="40" y="18"/>
                        <a:pt x="40" y="19"/>
                      </a:cubicBezTo>
                      <a:lnTo>
                        <a:pt x="40" y="44"/>
                      </a:lnTo>
                      <a:cubicBezTo>
                        <a:pt x="40" y="46"/>
                        <a:pt x="39" y="47"/>
                        <a:pt x="39" y="47"/>
                      </a:cubicBezTo>
                      <a:lnTo>
                        <a:pt x="9" y="43"/>
                      </a:lnTo>
                      <a:cubicBezTo>
                        <a:pt x="8" y="43"/>
                        <a:pt x="8" y="42"/>
                        <a:pt x="8" y="40"/>
                      </a:cubicBezTo>
                      <a:lnTo>
                        <a:pt x="8" y="12"/>
                      </a:lnTo>
                      <a:close/>
                      <a:moveTo>
                        <a:pt x="7" y="51"/>
                      </a:moveTo>
                      <a:lnTo>
                        <a:pt x="7" y="51"/>
                      </a:lnTo>
                      <a:lnTo>
                        <a:pt x="39" y="55"/>
                      </a:lnTo>
                      <a:lnTo>
                        <a:pt x="40" y="55"/>
                      </a:lnTo>
                      <a:cubicBezTo>
                        <a:pt x="44" y="55"/>
                        <a:pt x="48" y="50"/>
                        <a:pt x="48" y="44"/>
                      </a:cubicBezTo>
                      <a:lnTo>
                        <a:pt x="48" y="19"/>
                      </a:lnTo>
                      <a:cubicBezTo>
                        <a:pt x="48" y="14"/>
                        <a:pt x="44" y="9"/>
                        <a:pt x="40" y="8"/>
                      </a:cubicBezTo>
                      <a:lnTo>
                        <a:pt x="9" y="1"/>
                      </a:lnTo>
                      <a:lnTo>
                        <a:pt x="8" y="0"/>
                      </a:lnTo>
                      <a:cubicBezTo>
                        <a:pt x="3" y="0"/>
                        <a:pt x="0" y="5"/>
                        <a:pt x="0" y="12"/>
                      </a:cubicBezTo>
                      <a:lnTo>
                        <a:pt x="0" y="40"/>
                      </a:lnTo>
                      <a:cubicBezTo>
                        <a:pt x="0" y="42"/>
                        <a:pt x="0" y="45"/>
                        <a:pt x="1" y="47"/>
                      </a:cubicBezTo>
                      <a:cubicBezTo>
                        <a:pt x="3" y="50"/>
                        <a:pt x="5" y="51"/>
                        <a:pt x="7" y="5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0" name="Freeform 156"/>
                <p:cNvSpPr>
                  <a:spLocks noEditPoints="1"/>
                </p:cNvSpPr>
                <p:nvPr/>
              </p:nvSpPr>
              <p:spPr bwMode="auto">
                <a:xfrm>
                  <a:off x="2133600" y="1946275"/>
                  <a:ext cx="31750" cy="39688"/>
                </a:xfrm>
                <a:custGeom>
                  <a:avLst/>
                  <a:gdLst>
                    <a:gd name="T0" fmla="*/ 2147483646 w 39"/>
                    <a:gd name="T1" fmla="*/ 2147483646 h 47"/>
                    <a:gd name="T2" fmla="*/ 2147483646 w 39"/>
                    <a:gd name="T3" fmla="*/ 2147483646 h 47"/>
                    <a:gd name="T4" fmla="*/ 2147483646 w 39"/>
                    <a:gd name="T5" fmla="*/ 2147483646 h 47"/>
                    <a:gd name="T6" fmla="*/ 2147483646 w 39"/>
                    <a:gd name="T7" fmla="*/ 2147483646 h 47"/>
                    <a:gd name="T8" fmla="*/ 2147483646 w 39"/>
                    <a:gd name="T9" fmla="*/ 2147483646 h 47"/>
                    <a:gd name="T10" fmla="*/ 2147483646 w 39"/>
                    <a:gd name="T11" fmla="*/ 2147483646 h 47"/>
                    <a:gd name="T12" fmla="*/ 2147483646 w 39"/>
                    <a:gd name="T13" fmla="*/ 2147483646 h 47"/>
                    <a:gd name="T14" fmla="*/ 2147483646 w 39"/>
                    <a:gd name="T15" fmla="*/ 2147483646 h 47"/>
                    <a:gd name="T16" fmla="*/ 2147483646 w 39"/>
                    <a:gd name="T17" fmla="*/ 2147483646 h 47"/>
                    <a:gd name="T18" fmla="*/ 2147483646 w 39"/>
                    <a:gd name="T19" fmla="*/ 2147483646 h 47"/>
                    <a:gd name="T20" fmla="*/ 539488673 w 39"/>
                    <a:gd name="T21" fmla="*/ 2147483646 h 47"/>
                    <a:gd name="T22" fmla="*/ 539488673 w 39"/>
                    <a:gd name="T23" fmla="*/ 2147483646 h 47"/>
                    <a:gd name="T24" fmla="*/ 2147483646 w 39"/>
                    <a:gd name="T25" fmla="*/ 2147483646 h 47"/>
                    <a:gd name="T26" fmla="*/ 2147483646 w 39"/>
                    <a:gd name="T27" fmla="*/ 2147483646 h 47"/>
                    <a:gd name="T28" fmla="*/ 2147483646 w 39"/>
                    <a:gd name="T29" fmla="*/ 2147483646 h 47"/>
                    <a:gd name="T30" fmla="*/ 2147483646 w 39"/>
                    <a:gd name="T31" fmla="*/ 2147483646 h 47"/>
                    <a:gd name="T32" fmla="*/ 2147483646 w 39"/>
                    <a:gd name="T33" fmla="*/ 2147483646 h 47"/>
                    <a:gd name="T34" fmla="*/ 2147483646 w 39"/>
                    <a:gd name="T35" fmla="*/ 2147483646 h 47"/>
                    <a:gd name="T36" fmla="*/ 2147483646 w 39"/>
                    <a:gd name="T37" fmla="*/ 2147483646 h 47"/>
                    <a:gd name="T38" fmla="*/ 2147483646 w 39"/>
                    <a:gd name="T39" fmla="*/ 0 h 47"/>
                    <a:gd name="T40" fmla="*/ 2147483646 w 39"/>
                    <a:gd name="T41" fmla="*/ 0 h 47"/>
                    <a:gd name="T42" fmla="*/ 0 w 39"/>
                    <a:gd name="T43" fmla="*/ 2147483646 h 47"/>
                    <a:gd name="T44" fmla="*/ 0 w 39"/>
                    <a:gd name="T45" fmla="*/ 2147483646 h 47"/>
                    <a:gd name="T46" fmla="*/ 539488673 w 39"/>
                    <a:gd name="T47" fmla="*/ 2147483646 h 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 h="47">
                      <a:moveTo>
                        <a:pt x="8" y="11"/>
                      </a:moveTo>
                      <a:lnTo>
                        <a:pt x="8" y="11"/>
                      </a:lnTo>
                      <a:cubicBezTo>
                        <a:pt x="8" y="10"/>
                        <a:pt x="8" y="9"/>
                        <a:pt x="8" y="8"/>
                      </a:cubicBezTo>
                      <a:lnTo>
                        <a:pt x="30" y="15"/>
                      </a:lnTo>
                      <a:cubicBezTo>
                        <a:pt x="31" y="15"/>
                        <a:pt x="31" y="16"/>
                        <a:pt x="31" y="18"/>
                      </a:cubicBezTo>
                      <a:lnTo>
                        <a:pt x="31" y="37"/>
                      </a:lnTo>
                      <a:cubicBezTo>
                        <a:pt x="31" y="38"/>
                        <a:pt x="31" y="38"/>
                        <a:pt x="31" y="39"/>
                      </a:cubicBezTo>
                      <a:lnTo>
                        <a:pt x="8" y="36"/>
                      </a:lnTo>
                      <a:cubicBezTo>
                        <a:pt x="8" y="35"/>
                        <a:pt x="8" y="34"/>
                        <a:pt x="8" y="33"/>
                      </a:cubicBezTo>
                      <a:lnTo>
                        <a:pt x="8" y="11"/>
                      </a:lnTo>
                      <a:close/>
                      <a:moveTo>
                        <a:pt x="1" y="39"/>
                      </a:moveTo>
                      <a:lnTo>
                        <a:pt x="1" y="39"/>
                      </a:lnTo>
                      <a:cubicBezTo>
                        <a:pt x="3" y="42"/>
                        <a:pt x="5" y="43"/>
                        <a:pt x="7" y="43"/>
                      </a:cubicBezTo>
                      <a:lnTo>
                        <a:pt x="31" y="47"/>
                      </a:lnTo>
                      <a:cubicBezTo>
                        <a:pt x="36" y="47"/>
                        <a:pt x="39" y="42"/>
                        <a:pt x="39" y="37"/>
                      </a:cubicBezTo>
                      <a:lnTo>
                        <a:pt x="39" y="18"/>
                      </a:lnTo>
                      <a:cubicBezTo>
                        <a:pt x="39" y="12"/>
                        <a:pt x="36" y="8"/>
                        <a:pt x="32" y="7"/>
                      </a:cubicBezTo>
                      <a:lnTo>
                        <a:pt x="9" y="0"/>
                      </a:lnTo>
                      <a:lnTo>
                        <a:pt x="7" y="0"/>
                      </a:lnTo>
                      <a:cubicBezTo>
                        <a:pt x="3" y="0"/>
                        <a:pt x="0" y="4"/>
                        <a:pt x="0" y="11"/>
                      </a:cubicBezTo>
                      <a:lnTo>
                        <a:pt x="0" y="33"/>
                      </a:lnTo>
                      <a:cubicBezTo>
                        <a:pt x="0" y="35"/>
                        <a:pt x="0" y="38"/>
                        <a:pt x="1" y="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1" name="Freeform 157"/>
                <p:cNvSpPr>
                  <a:spLocks noEditPoints="1"/>
                </p:cNvSpPr>
                <p:nvPr/>
              </p:nvSpPr>
              <p:spPr bwMode="auto">
                <a:xfrm>
                  <a:off x="2063750" y="2001838"/>
                  <a:ext cx="39688" cy="44450"/>
                </a:xfrm>
                <a:custGeom>
                  <a:avLst/>
                  <a:gdLst>
                    <a:gd name="T0" fmla="*/ 2147483646 w 48"/>
                    <a:gd name="T1" fmla="*/ 2147483646 h 51"/>
                    <a:gd name="T2" fmla="*/ 2147483646 w 48"/>
                    <a:gd name="T3" fmla="*/ 2147483646 h 51"/>
                    <a:gd name="T4" fmla="*/ 2147483646 w 48"/>
                    <a:gd name="T5" fmla="*/ 2147483646 h 51"/>
                    <a:gd name="T6" fmla="*/ 2147483646 w 48"/>
                    <a:gd name="T7" fmla="*/ 2147483646 h 51"/>
                    <a:gd name="T8" fmla="*/ 2147483646 w 48"/>
                    <a:gd name="T9" fmla="*/ 2147483646 h 51"/>
                    <a:gd name="T10" fmla="*/ 2147483646 w 48"/>
                    <a:gd name="T11" fmla="*/ 2147483646 h 51"/>
                    <a:gd name="T12" fmla="*/ 2147483646 w 48"/>
                    <a:gd name="T13" fmla="*/ 2147483646 h 51"/>
                    <a:gd name="T14" fmla="*/ 2147483646 w 48"/>
                    <a:gd name="T15" fmla="*/ 2147483646 h 51"/>
                    <a:gd name="T16" fmla="*/ 2147483646 w 48"/>
                    <a:gd name="T17" fmla="*/ 2147483646 h 51"/>
                    <a:gd name="T18" fmla="*/ 2147483646 w 48"/>
                    <a:gd name="T19" fmla="*/ 2147483646 h 51"/>
                    <a:gd name="T20" fmla="*/ 2147483646 w 48"/>
                    <a:gd name="T21" fmla="*/ 2147483646 h 51"/>
                    <a:gd name="T22" fmla="*/ 2147483646 w 48"/>
                    <a:gd name="T23" fmla="*/ 2147483646 h 51"/>
                    <a:gd name="T24" fmla="*/ 2147483646 w 48"/>
                    <a:gd name="T25" fmla="*/ 2147483646 h 51"/>
                    <a:gd name="T26" fmla="*/ 2147483646 w 48"/>
                    <a:gd name="T27" fmla="*/ 2147483646 h 51"/>
                    <a:gd name="T28" fmla="*/ 2147483646 w 48"/>
                    <a:gd name="T29" fmla="*/ 2147483646 h 51"/>
                    <a:gd name="T30" fmla="*/ 2147483646 w 48"/>
                    <a:gd name="T31" fmla="*/ 1986437380 h 51"/>
                    <a:gd name="T32" fmla="*/ 2147483646 w 48"/>
                    <a:gd name="T33" fmla="*/ 0 h 51"/>
                    <a:gd name="T34" fmla="*/ 0 w 48"/>
                    <a:gd name="T35" fmla="*/ 2147483646 h 51"/>
                    <a:gd name="T36" fmla="*/ 0 w 48"/>
                    <a:gd name="T37" fmla="*/ 2147483646 h 51"/>
                    <a:gd name="T38" fmla="*/ 2147483646 w 48"/>
                    <a:gd name="T39" fmla="*/ 2147483646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51">
                      <a:moveTo>
                        <a:pt x="8" y="11"/>
                      </a:moveTo>
                      <a:lnTo>
                        <a:pt x="8" y="11"/>
                      </a:lnTo>
                      <a:cubicBezTo>
                        <a:pt x="8" y="10"/>
                        <a:pt x="8" y="9"/>
                        <a:pt x="8" y="8"/>
                      </a:cubicBezTo>
                      <a:lnTo>
                        <a:pt x="39" y="11"/>
                      </a:lnTo>
                      <a:cubicBezTo>
                        <a:pt x="39" y="11"/>
                        <a:pt x="40" y="12"/>
                        <a:pt x="40" y="14"/>
                      </a:cubicBezTo>
                      <a:lnTo>
                        <a:pt x="40" y="40"/>
                      </a:lnTo>
                      <a:cubicBezTo>
                        <a:pt x="40" y="42"/>
                        <a:pt x="39" y="43"/>
                        <a:pt x="39" y="43"/>
                      </a:cubicBezTo>
                      <a:lnTo>
                        <a:pt x="8" y="43"/>
                      </a:lnTo>
                      <a:cubicBezTo>
                        <a:pt x="8" y="42"/>
                        <a:pt x="8" y="41"/>
                        <a:pt x="8" y="39"/>
                      </a:cubicBezTo>
                      <a:lnTo>
                        <a:pt x="8" y="11"/>
                      </a:lnTo>
                      <a:close/>
                      <a:moveTo>
                        <a:pt x="8" y="51"/>
                      </a:moveTo>
                      <a:lnTo>
                        <a:pt x="8" y="51"/>
                      </a:lnTo>
                      <a:lnTo>
                        <a:pt x="40" y="51"/>
                      </a:lnTo>
                      <a:cubicBezTo>
                        <a:pt x="44" y="50"/>
                        <a:pt x="48" y="46"/>
                        <a:pt x="48" y="40"/>
                      </a:cubicBezTo>
                      <a:lnTo>
                        <a:pt x="48" y="14"/>
                      </a:lnTo>
                      <a:cubicBezTo>
                        <a:pt x="48" y="8"/>
                        <a:pt x="44" y="3"/>
                        <a:pt x="40" y="3"/>
                      </a:cubicBezTo>
                      <a:lnTo>
                        <a:pt x="7" y="0"/>
                      </a:lnTo>
                      <a:cubicBezTo>
                        <a:pt x="3" y="0"/>
                        <a:pt x="0" y="5"/>
                        <a:pt x="0" y="11"/>
                      </a:cubicBezTo>
                      <a:lnTo>
                        <a:pt x="0" y="39"/>
                      </a:lnTo>
                      <a:cubicBezTo>
                        <a:pt x="0" y="46"/>
                        <a:pt x="3" y="51"/>
                        <a:pt x="8" y="5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2" name="Freeform 158"/>
                <p:cNvSpPr>
                  <a:spLocks noEditPoints="1"/>
                </p:cNvSpPr>
                <p:nvPr/>
              </p:nvSpPr>
              <p:spPr bwMode="auto">
                <a:xfrm>
                  <a:off x="2133600" y="2009775"/>
                  <a:ext cx="31750" cy="38100"/>
                </a:xfrm>
                <a:custGeom>
                  <a:avLst/>
                  <a:gdLst>
                    <a:gd name="T0" fmla="*/ 2147483646 w 39"/>
                    <a:gd name="T1" fmla="*/ 2147483646 h 44"/>
                    <a:gd name="T2" fmla="*/ 2147483646 w 39"/>
                    <a:gd name="T3" fmla="*/ 2147483646 h 44"/>
                    <a:gd name="T4" fmla="*/ 2147483646 w 39"/>
                    <a:gd name="T5" fmla="*/ 2147483646 h 44"/>
                    <a:gd name="T6" fmla="*/ 2147483646 w 39"/>
                    <a:gd name="T7" fmla="*/ 2147483646 h 44"/>
                    <a:gd name="T8" fmla="*/ 2147483646 w 39"/>
                    <a:gd name="T9" fmla="*/ 2147483646 h 44"/>
                    <a:gd name="T10" fmla="*/ 2147483646 w 39"/>
                    <a:gd name="T11" fmla="*/ 2147483646 h 44"/>
                    <a:gd name="T12" fmla="*/ 2147483646 w 39"/>
                    <a:gd name="T13" fmla="*/ 2147483646 h 44"/>
                    <a:gd name="T14" fmla="*/ 2147483646 w 39"/>
                    <a:gd name="T15" fmla="*/ 2147483646 h 44"/>
                    <a:gd name="T16" fmla="*/ 2147483646 w 39"/>
                    <a:gd name="T17" fmla="*/ 2147483646 h 44"/>
                    <a:gd name="T18" fmla="*/ 2147483646 w 39"/>
                    <a:gd name="T19" fmla="*/ 2147483646 h 44"/>
                    <a:gd name="T20" fmla="*/ 2147483646 w 39"/>
                    <a:gd name="T21" fmla="*/ 2147483646 h 44"/>
                    <a:gd name="T22" fmla="*/ 2147483646 w 39"/>
                    <a:gd name="T23" fmla="*/ 2147483646 h 44"/>
                    <a:gd name="T24" fmla="*/ 2147483646 w 39"/>
                    <a:gd name="T25" fmla="*/ 2147483646 h 44"/>
                    <a:gd name="T26" fmla="*/ 2147483646 w 39"/>
                    <a:gd name="T27" fmla="*/ 2147483646 h 44"/>
                    <a:gd name="T28" fmla="*/ 2147483646 w 39"/>
                    <a:gd name="T29" fmla="*/ 2147483646 h 44"/>
                    <a:gd name="T30" fmla="*/ 2147483646 w 39"/>
                    <a:gd name="T31" fmla="*/ 2147483646 h 44"/>
                    <a:gd name="T32" fmla="*/ 2147483646 w 39"/>
                    <a:gd name="T33" fmla="*/ 0 h 44"/>
                    <a:gd name="T34" fmla="*/ 0 w 39"/>
                    <a:gd name="T35" fmla="*/ 2147483646 h 44"/>
                    <a:gd name="T36" fmla="*/ 0 w 39"/>
                    <a:gd name="T37" fmla="*/ 2147483646 h 44"/>
                    <a:gd name="T38" fmla="*/ 2147483646 w 39"/>
                    <a:gd name="T39" fmla="*/ 2147483646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 h="44">
                      <a:moveTo>
                        <a:pt x="8" y="10"/>
                      </a:moveTo>
                      <a:lnTo>
                        <a:pt x="8" y="10"/>
                      </a:lnTo>
                      <a:cubicBezTo>
                        <a:pt x="8" y="9"/>
                        <a:pt x="8" y="8"/>
                        <a:pt x="8" y="8"/>
                      </a:cubicBezTo>
                      <a:lnTo>
                        <a:pt x="30" y="12"/>
                      </a:lnTo>
                      <a:cubicBezTo>
                        <a:pt x="31" y="12"/>
                        <a:pt x="31" y="12"/>
                        <a:pt x="31" y="13"/>
                      </a:cubicBezTo>
                      <a:lnTo>
                        <a:pt x="31" y="34"/>
                      </a:lnTo>
                      <a:cubicBezTo>
                        <a:pt x="31" y="35"/>
                        <a:pt x="31" y="36"/>
                        <a:pt x="31" y="36"/>
                      </a:cubicBezTo>
                      <a:lnTo>
                        <a:pt x="8" y="36"/>
                      </a:lnTo>
                      <a:cubicBezTo>
                        <a:pt x="8" y="36"/>
                        <a:pt x="8" y="35"/>
                        <a:pt x="8" y="34"/>
                      </a:cubicBezTo>
                      <a:lnTo>
                        <a:pt x="8" y="10"/>
                      </a:lnTo>
                      <a:close/>
                      <a:moveTo>
                        <a:pt x="8" y="44"/>
                      </a:moveTo>
                      <a:lnTo>
                        <a:pt x="8" y="44"/>
                      </a:lnTo>
                      <a:lnTo>
                        <a:pt x="31" y="44"/>
                      </a:lnTo>
                      <a:cubicBezTo>
                        <a:pt x="36" y="44"/>
                        <a:pt x="39" y="39"/>
                        <a:pt x="39" y="34"/>
                      </a:cubicBezTo>
                      <a:lnTo>
                        <a:pt x="39" y="13"/>
                      </a:lnTo>
                      <a:cubicBezTo>
                        <a:pt x="39" y="8"/>
                        <a:pt x="36" y="4"/>
                        <a:pt x="32" y="4"/>
                      </a:cubicBezTo>
                      <a:lnTo>
                        <a:pt x="7" y="0"/>
                      </a:lnTo>
                      <a:cubicBezTo>
                        <a:pt x="3" y="0"/>
                        <a:pt x="0" y="4"/>
                        <a:pt x="0" y="10"/>
                      </a:cubicBezTo>
                      <a:lnTo>
                        <a:pt x="0" y="34"/>
                      </a:lnTo>
                      <a:cubicBezTo>
                        <a:pt x="0" y="40"/>
                        <a:pt x="3" y="44"/>
                        <a:pt x="8" y="4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3" name="Freeform 159"/>
                <p:cNvSpPr>
                  <a:spLocks noEditPoints="1"/>
                </p:cNvSpPr>
                <p:nvPr/>
              </p:nvSpPr>
              <p:spPr bwMode="auto">
                <a:xfrm>
                  <a:off x="2063750" y="2078038"/>
                  <a:ext cx="39688" cy="42863"/>
                </a:xfrm>
                <a:custGeom>
                  <a:avLst/>
                  <a:gdLst>
                    <a:gd name="T0" fmla="*/ 2147483646 w 48"/>
                    <a:gd name="T1" fmla="*/ 2147483646 h 51"/>
                    <a:gd name="T2" fmla="*/ 2147483646 w 48"/>
                    <a:gd name="T3" fmla="*/ 2147483646 h 51"/>
                    <a:gd name="T4" fmla="*/ 2147483646 w 48"/>
                    <a:gd name="T5" fmla="*/ 2147483646 h 51"/>
                    <a:gd name="T6" fmla="*/ 2147483646 w 48"/>
                    <a:gd name="T7" fmla="*/ 2147483646 h 51"/>
                    <a:gd name="T8" fmla="*/ 2147483646 w 48"/>
                    <a:gd name="T9" fmla="*/ 2147483646 h 51"/>
                    <a:gd name="T10" fmla="*/ 2147483646 w 48"/>
                    <a:gd name="T11" fmla="*/ 2147483646 h 51"/>
                    <a:gd name="T12" fmla="*/ 2147483646 w 48"/>
                    <a:gd name="T13" fmla="*/ 2147483646 h 51"/>
                    <a:gd name="T14" fmla="*/ 2147483646 w 48"/>
                    <a:gd name="T15" fmla="*/ 2147483646 h 51"/>
                    <a:gd name="T16" fmla="*/ 2147483646 w 48"/>
                    <a:gd name="T17" fmla="*/ 2147483646 h 51"/>
                    <a:gd name="T18" fmla="*/ 2147483646 w 48"/>
                    <a:gd name="T19" fmla="*/ 2147483646 h 51"/>
                    <a:gd name="T20" fmla="*/ 2147483646 w 48"/>
                    <a:gd name="T21" fmla="*/ 0 h 51"/>
                    <a:gd name="T22" fmla="*/ 2147483646 w 48"/>
                    <a:gd name="T23" fmla="*/ 0 h 51"/>
                    <a:gd name="T24" fmla="*/ 2147483646 w 48"/>
                    <a:gd name="T25" fmla="*/ 0 h 51"/>
                    <a:gd name="T26" fmla="*/ 0 w 48"/>
                    <a:gd name="T27" fmla="*/ 2147483646 h 51"/>
                    <a:gd name="T28" fmla="*/ 0 w 48"/>
                    <a:gd name="T29" fmla="*/ 2147483646 h 51"/>
                    <a:gd name="T30" fmla="*/ 2147483646 w 48"/>
                    <a:gd name="T31" fmla="*/ 2147483646 h 51"/>
                    <a:gd name="T32" fmla="*/ 2147483646 w 48"/>
                    <a:gd name="T33" fmla="*/ 2147483646 h 51"/>
                    <a:gd name="T34" fmla="*/ 2147483646 w 48"/>
                    <a:gd name="T35" fmla="*/ 2147483646 h 51"/>
                    <a:gd name="T36" fmla="*/ 2147483646 w 48"/>
                    <a:gd name="T37" fmla="*/ 2147483646 h 51"/>
                    <a:gd name="T38" fmla="*/ 2147483646 w 48"/>
                    <a:gd name="T39" fmla="*/ 0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51">
                      <a:moveTo>
                        <a:pt x="40" y="38"/>
                      </a:moveTo>
                      <a:lnTo>
                        <a:pt x="40" y="38"/>
                      </a:lnTo>
                      <a:cubicBezTo>
                        <a:pt x="40" y="39"/>
                        <a:pt x="39" y="40"/>
                        <a:pt x="39" y="40"/>
                      </a:cubicBezTo>
                      <a:lnTo>
                        <a:pt x="8" y="43"/>
                      </a:lnTo>
                      <a:cubicBezTo>
                        <a:pt x="8" y="42"/>
                        <a:pt x="8" y="41"/>
                        <a:pt x="8" y="39"/>
                      </a:cubicBezTo>
                      <a:lnTo>
                        <a:pt x="8" y="11"/>
                      </a:lnTo>
                      <a:cubicBezTo>
                        <a:pt x="8" y="10"/>
                        <a:pt x="8" y="8"/>
                        <a:pt x="8" y="8"/>
                      </a:cubicBezTo>
                      <a:lnTo>
                        <a:pt x="38" y="8"/>
                      </a:lnTo>
                      <a:cubicBezTo>
                        <a:pt x="39" y="9"/>
                        <a:pt x="40" y="10"/>
                        <a:pt x="40" y="11"/>
                      </a:cubicBezTo>
                      <a:lnTo>
                        <a:pt x="40" y="38"/>
                      </a:lnTo>
                      <a:close/>
                      <a:moveTo>
                        <a:pt x="39" y="0"/>
                      </a:moveTo>
                      <a:lnTo>
                        <a:pt x="39" y="0"/>
                      </a:lnTo>
                      <a:lnTo>
                        <a:pt x="8" y="0"/>
                      </a:lnTo>
                      <a:cubicBezTo>
                        <a:pt x="3" y="0"/>
                        <a:pt x="0" y="4"/>
                        <a:pt x="0" y="11"/>
                      </a:cubicBezTo>
                      <a:lnTo>
                        <a:pt x="0" y="39"/>
                      </a:lnTo>
                      <a:cubicBezTo>
                        <a:pt x="0" y="46"/>
                        <a:pt x="3" y="51"/>
                        <a:pt x="8" y="51"/>
                      </a:cubicBezTo>
                      <a:lnTo>
                        <a:pt x="40" y="48"/>
                      </a:lnTo>
                      <a:cubicBezTo>
                        <a:pt x="44" y="48"/>
                        <a:pt x="48" y="44"/>
                        <a:pt x="48" y="38"/>
                      </a:cubicBezTo>
                      <a:lnTo>
                        <a:pt x="48" y="11"/>
                      </a:lnTo>
                      <a:cubicBezTo>
                        <a:pt x="48" y="6"/>
                        <a:pt x="44" y="1"/>
                        <a:pt x="39"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4" name="Freeform 160"/>
                <p:cNvSpPr>
                  <a:spLocks noEditPoints="1"/>
                </p:cNvSpPr>
                <p:nvPr/>
              </p:nvSpPr>
              <p:spPr bwMode="auto">
                <a:xfrm>
                  <a:off x="2132013" y="2076450"/>
                  <a:ext cx="33338" cy="38100"/>
                </a:xfrm>
                <a:custGeom>
                  <a:avLst/>
                  <a:gdLst>
                    <a:gd name="T0" fmla="*/ 2147483646 w 41"/>
                    <a:gd name="T1" fmla="*/ 2147483646 h 44"/>
                    <a:gd name="T2" fmla="*/ 2147483646 w 41"/>
                    <a:gd name="T3" fmla="*/ 2147483646 h 44"/>
                    <a:gd name="T4" fmla="*/ 2147483646 w 41"/>
                    <a:gd name="T5" fmla="*/ 2147483646 h 44"/>
                    <a:gd name="T6" fmla="*/ 2147483646 w 41"/>
                    <a:gd name="T7" fmla="*/ 2147483646 h 44"/>
                    <a:gd name="T8" fmla="*/ 2147483646 w 41"/>
                    <a:gd name="T9" fmla="*/ 2147483646 h 44"/>
                    <a:gd name="T10" fmla="*/ 2147483646 w 41"/>
                    <a:gd name="T11" fmla="*/ 2147483646 h 44"/>
                    <a:gd name="T12" fmla="*/ 2147483646 w 41"/>
                    <a:gd name="T13" fmla="*/ 2147483646 h 44"/>
                    <a:gd name="T14" fmla="*/ 2147483646 w 41"/>
                    <a:gd name="T15" fmla="*/ 2147483646 h 44"/>
                    <a:gd name="T16" fmla="*/ 2147483646 w 41"/>
                    <a:gd name="T17" fmla="*/ 2147483646 h 44"/>
                    <a:gd name="T18" fmla="*/ 2147483646 w 41"/>
                    <a:gd name="T19" fmla="*/ 2147483646 h 44"/>
                    <a:gd name="T20" fmla="*/ 2147483646 w 41"/>
                    <a:gd name="T21" fmla="*/ 649325311 h 44"/>
                    <a:gd name="T22" fmla="*/ 2147483646 w 41"/>
                    <a:gd name="T23" fmla="*/ 649325311 h 44"/>
                    <a:gd name="T24" fmla="*/ 2147483646 w 41"/>
                    <a:gd name="T25" fmla="*/ 0 h 44"/>
                    <a:gd name="T26" fmla="*/ 0 w 41"/>
                    <a:gd name="T27" fmla="*/ 2147483646 h 44"/>
                    <a:gd name="T28" fmla="*/ 0 w 41"/>
                    <a:gd name="T29" fmla="*/ 2147483646 h 44"/>
                    <a:gd name="T30" fmla="*/ 2147483646 w 41"/>
                    <a:gd name="T31" fmla="*/ 2147483646 h 44"/>
                    <a:gd name="T32" fmla="*/ 2147483646 w 41"/>
                    <a:gd name="T33" fmla="*/ 2147483646 h 44"/>
                    <a:gd name="T34" fmla="*/ 2147483646 w 41"/>
                    <a:gd name="T35" fmla="*/ 2147483646 h 44"/>
                    <a:gd name="T36" fmla="*/ 2147483646 w 41"/>
                    <a:gd name="T37" fmla="*/ 2147483646 h 44"/>
                    <a:gd name="T38" fmla="*/ 2147483646 w 41"/>
                    <a:gd name="T39" fmla="*/ 649325311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 h="44">
                      <a:moveTo>
                        <a:pt x="8" y="36"/>
                      </a:moveTo>
                      <a:lnTo>
                        <a:pt x="8" y="36"/>
                      </a:lnTo>
                      <a:cubicBezTo>
                        <a:pt x="8" y="35"/>
                        <a:pt x="8" y="35"/>
                        <a:pt x="8" y="34"/>
                      </a:cubicBezTo>
                      <a:lnTo>
                        <a:pt x="8" y="10"/>
                      </a:lnTo>
                      <a:cubicBezTo>
                        <a:pt x="8" y="10"/>
                        <a:pt x="8" y="9"/>
                        <a:pt x="8" y="9"/>
                      </a:cubicBezTo>
                      <a:lnTo>
                        <a:pt x="32" y="9"/>
                      </a:lnTo>
                      <a:cubicBezTo>
                        <a:pt x="33" y="9"/>
                        <a:pt x="33" y="10"/>
                        <a:pt x="33" y="11"/>
                      </a:cubicBezTo>
                      <a:lnTo>
                        <a:pt x="33" y="32"/>
                      </a:lnTo>
                      <a:cubicBezTo>
                        <a:pt x="33" y="33"/>
                        <a:pt x="33" y="34"/>
                        <a:pt x="33" y="34"/>
                      </a:cubicBezTo>
                      <a:lnTo>
                        <a:pt x="8" y="36"/>
                      </a:lnTo>
                      <a:close/>
                      <a:moveTo>
                        <a:pt x="33" y="1"/>
                      </a:moveTo>
                      <a:lnTo>
                        <a:pt x="33" y="1"/>
                      </a:lnTo>
                      <a:lnTo>
                        <a:pt x="7" y="0"/>
                      </a:lnTo>
                      <a:cubicBezTo>
                        <a:pt x="3" y="0"/>
                        <a:pt x="0" y="5"/>
                        <a:pt x="0" y="10"/>
                      </a:cubicBezTo>
                      <a:lnTo>
                        <a:pt x="0" y="34"/>
                      </a:lnTo>
                      <a:cubicBezTo>
                        <a:pt x="0" y="40"/>
                        <a:pt x="3" y="44"/>
                        <a:pt x="7" y="44"/>
                      </a:cubicBezTo>
                      <a:lnTo>
                        <a:pt x="34" y="42"/>
                      </a:lnTo>
                      <a:cubicBezTo>
                        <a:pt x="38" y="42"/>
                        <a:pt x="41" y="38"/>
                        <a:pt x="41" y="32"/>
                      </a:cubicBezTo>
                      <a:lnTo>
                        <a:pt x="41" y="11"/>
                      </a:lnTo>
                      <a:cubicBezTo>
                        <a:pt x="41" y="6"/>
                        <a:pt x="38" y="2"/>
                        <a:pt x="33" y="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5" name="Freeform 161"/>
                <p:cNvSpPr>
                  <a:spLocks/>
                </p:cNvSpPr>
                <p:nvPr/>
              </p:nvSpPr>
              <p:spPr bwMode="auto">
                <a:xfrm>
                  <a:off x="2060575" y="2149475"/>
                  <a:ext cx="44450" cy="15875"/>
                </a:xfrm>
                <a:custGeom>
                  <a:avLst/>
                  <a:gdLst>
                    <a:gd name="T0" fmla="*/ 2147483646 w 53"/>
                    <a:gd name="T1" fmla="*/ 2147483646 h 18"/>
                    <a:gd name="T2" fmla="*/ 2147483646 w 53"/>
                    <a:gd name="T3" fmla="*/ 2147483646 h 18"/>
                    <a:gd name="T4" fmla="*/ 2147483646 w 53"/>
                    <a:gd name="T5" fmla="*/ 2147483646 h 18"/>
                    <a:gd name="T6" fmla="*/ 2147483646 w 53"/>
                    <a:gd name="T7" fmla="*/ 2147483646 h 18"/>
                    <a:gd name="T8" fmla="*/ 2147483646 w 53"/>
                    <a:gd name="T9" fmla="*/ 2147483646 h 18"/>
                    <a:gd name="T10" fmla="*/ 2147483646 w 53"/>
                    <a:gd name="T11" fmla="*/ 0 h 18"/>
                    <a:gd name="T12" fmla="*/ 2147483646 w 53"/>
                    <a:gd name="T13" fmla="*/ 2147483646 h 18"/>
                    <a:gd name="T14" fmla="*/ 0 w 53"/>
                    <a:gd name="T15" fmla="*/ 2147483646 h 18"/>
                    <a:gd name="T16" fmla="*/ 2147483646 w 53"/>
                    <a:gd name="T17" fmla="*/ 214748364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 h="18">
                      <a:moveTo>
                        <a:pt x="5" y="18"/>
                      </a:moveTo>
                      <a:lnTo>
                        <a:pt x="5" y="18"/>
                      </a:lnTo>
                      <a:lnTo>
                        <a:pt x="48" y="13"/>
                      </a:lnTo>
                      <a:cubicBezTo>
                        <a:pt x="51" y="13"/>
                        <a:pt x="53" y="11"/>
                        <a:pt x="53" y="7"/>
                      </a:cubicBezTo>
                      <a:cubicBezTo>
                        <a:pt x="53" y="3"/>
                        <a:pt x="51" y="0"/>
                        <a:pt x="48" y="0"/>
                      </a:cubicBezTo>
                      <a:lnTo>
                        <a:pt x="5" y="5"/>
                      </a:lnTo>
                      <a:cubicBezTo>
                        <a:pt x="3" y="5"/>
                        <a:pt x="0" y="8"/>
                        <a:pt x="0" y="11"/>
                      </a:cubicBezTo>
                      <a:cubicBezTo>
                        <a:pt x="0" y="15"/>
                        <a:pt x="3" y="18"/>
                        <a:pt x="5" y="1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6" name="Freeform 162"/>
                <p:cNvSpPr>
                  <a:spLocks/>
                </p:cNvSpPr>
                <p:nvPr/>
              </p:nvSpPr>
              <p:spPr bwMode="auto">
                <a:xfrm>
                  <a:off x="2060575" y="2170113"/>
                  <a:ext cx="44450" cy="17463"/>
                </a:xfrm>
                <a:custGeom>
                  <a:avLst/>
                  <a:gdLst>
                    <a:gd name="T0" fmla="*/ 2147483646 w 53"/>
                    <a:gd name="T1" fmla="*/ 0 h 20"/>
                    <a:gd name="T2" fmla="*/ 2147483646 w 53"/>
                    <a:gd name="T3" fmla="*/ 0 h 20"/>
                    <a:gd name="T4" fmla="*/ 2147483646 w 53"/>
                    <a:gd name="T5" fmla="*/ 0 h 20"/>
                    <a:gd name="T6" fmla="*/ 2147483646 w 53"/>
                    <a:gd name="T7" fmla="*/ 2147483646 h 20"/>
                    <a:gd name="T8" fmla="*/ 0 w 53"/>
                    <a:gd name="T9" fmla="*/ 2147483646 h 20"/>
                    <a:gd name="T10" fmla="*/ 2147483646 w 53"/>
                    <a:gd name="T11" fmla="*/ 2147483646 h 20"/>
                    <a:gd name="T12" fmla="*/ 2147483646 w 53"/>
                    <a:gd name="T13" fmla="*/ 2147483646 h 20"/>
                    <a:gd name="T14" fmla="*/ 2147483646 w 53"/>
                    <a:gd name="T15" fmla="*/ 2147483646 h 20"/>
                    <a:gd name="T16" fmla="*/ 2147483646 w 53"/>
                    <a:gd name="T17" fmla="*/ 2147483646 h 20"/>
                    <a:gd name="T18" fmla="*/ 2147483646 w 53"/>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0">
                      <a:moveTo>
                        <a:pt x="48" y="0"/>
                      </a:moveTo>
                      <a:lnTo>
                        <a:pt x="48" y="0"/>
                      </a:lnTo>
                      <a:lnTo>
                        <a:pt x="5" y="6"/>
                      </a:lnTo>
                      <a:cubicBezTo>
                        <a:pt x="3" y="6"/>
                        <a:pt x="0" y="9"/>
                        <a:pt x="0" y="13"/>
                      </a:cubicBezTo>
                      <a:cubicBezTo>
                        <a:pt x="0" y="17"/>
                        <a:pt x="3" y="20"/>
                        <a:pt x="5" y="20"/>
                      </a:cubicBezTo>
                      <a:lnTo>
                        <a:pt x="48" y="13"/>
                      </a:lnTo>
                      <a:cubicBezTo>
                        <a:pt x="51" y="13"/>
                        <a:pt x="53" y="10"/>
                        <a:pt x="53" y="7"/>
                      </a:cubicBezTo>
                      <a:cubicBezTo>
                        <a:pt x="53" y="3"/>
                        <a:pt x="51" y="0"/>
                        <a:pt x="48"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7" name="Freeform 163"/>
                <p:cNvSpPr>
                  <a:spLocks/>
                </p:cNvSpPr>
                <p:nvPr/>
              </p:nvSpPr>
              <p:spPr bwMode="auto">
                <a:xfrm>
                  <a:off x="2132013" y="2143125"/>
                  <a:ext cx="33338" cy="12700"/>
                </a:xfrm>
                <a:custGeom>
                  <a:avLst/>
                  <a:gdLst>
                    <a:gd name="T0" fmla="*/ 2147483646 w 40"/>
                    <a:gd name="T1" fmla="*/ 2147483646 h 14"/>
                    <a:gd name="T2" fmla="*/ 2147483646 w 40"/>
                    <a:gd name="T3" fmla="*/ 2147483646 h 14"/>
                    <a:gd name="T4" fmla="*/ 2147483646 w 40"/>
                    <a:gd name="T5" fmla="*/ 2147483646 h 14"/>
                    <a:gd name="T6" fmla="*/ 2147483646 w 40"/>
                    <a:gd name="T7" fmla="*/ 2147483646 h 14"/>
                    <a:gd name="T8" fmla="*/ 2147483646 w 40"/>
                    <a:gd name="T9" fmla="*/ 2147483646 h 14"/>
                    <a:gd name="T10" fmla="*/ 2147483646 w 40"/>
                    <a:gd name="T11" fmla="*/ 0 h 14"/>
                    <a:gd name="T12" fmla="*/ 2147483646 w 40"/>
                    <a:gd name="T13" fmla="*/ 2147483646 h 14"/>
                    <a:gd name="T14" fmla="*/ 0 w 40"/>
                    <a:gd name="T15" fmla="*/ 2147483646 h 14"/>
                    <a:gd name="T16" fmla="*/ 2147483646 w 40"/>
                    <a:gd name="T17" fmla="*/ 214748364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14">
                      <a:moveTo>
                        <a:pt x="4" y="14"/>
                      </a:moveTo>
                      <a:lnTo>
                        <a:pt x="4" y="14"/>
                      </a:lnTo>
                      <a:lnTo>
                        <a:pt x="37" y="10"/>
                      </a:lnTo>
                      <a:cubicBezTo>
                        <a:pt x="39" y="10"/>
                        <a:pt x="40" y="8"/>
                        <a:pt x="40" y="5"/>
                      </a:cubicBezTo>
                      <a:cubicBezTo>
                        <a:pt x="40" y="2"/>
                        <a:pt x="39" y="0"/>
                        <a:pt x="37" y="0"/>
                      </a:cubicBezTo>
                      <a:lnTo>
                        <a:pt x="4" y="4"/>
                      </a:lnTo>
                      <a:cubicBezTo>
                        <a:pt x="2" y="4"/>
                        <a:pt x="0" y="6"/>
                        <a:pt x="0" y="9"/>
                      </a:cubicBezTo>
                      <a:cubicBezTo>
                        <a:pt x="0" y="12"/>
                        <a:pt x="2" y="14"/>
                        <a:pt x="4" y="1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8" name="Freeform 164"/>
                <p:cNvSpPr>
                  <a:spLocks/>
                </p:cNvSpPr>
                <p:nvPr/>
              </p:nvSpPr>
              <p:spPr bwMode="auto">
                <a:xfrm>
                  <a:off x="2132013" y="2159000"/>
                  <a:ext cx="33338" cy="12700"/>
                </a:xfrm>
                <a:custGeom>
                  <a:avLst/>
                  <a:gdLst>
                    <a:gd name="T0" fmla="*/ 2147483646 w 40"/>
                    <a:gd name="T1" fmla="*/ 0 h 14"/>
                    <a:gd name="T2" fmla="*/ 2147483646 w 40"/>
                    <a:gd name="T3" fmla="*/ 0 h 14"/>
                    <a:gd name="T4" fmla="*/ 2147483646 w 40"/>
                    <a:gd name="T5" fmla="*/ 2147483646 h 14"/>
                    <a:gd name="T6" fmla="*/ 0 w 40"/>
                    <a:gd name="T7" fmla="*/ 2147483646 h 14"/>
                    <a:gd name="T8" fmla="*/ 2147483646 w 40"/>
                    <a:gd name="T9" fmla="*/ 2147483646 h 14"/>
                    <a:gd name="T10" fmla="*/ 2147483646 w 40"/>
                    <a:gd name="T11" fmla="*/ 2147483646 h 14"/>
                    <a:gd name="T12" fmla="*/ 2147483646 w 40"/>
                    <a:gd name="T13" fmla="*/ 2147483646 h 14"/>
                    <a:gd name="T14" fmla="*/ 2147483646 w 40"/>
                    <a:gd name="T15" fmla="*/ 2147483646 h 14"/>
                    <a:gd name="T16" fmla="*/ 2147483646 w 40"/>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14">
                      <a:moveTo>
                        <a:pt x="37" y="0"/>
                      </a:moveTo>
                      <a:lnTo>
                        <a:pt x="37" y="0"/>
                      </a:lnTo>
                      <a:lnTo>
                        <a:pt x="4" y="4"/>
                      </a:lnTo>
                      <a:cubicBezTo>
                        <a:pt x="2" y="4"/>
                        <a:pt x="0" y="7"/>
                        <a:pt x="0" y="9"/>
                      </a:cubicBezTo>
                      <a:cubicBezTo>
                        <a:pt x="0" y="12"/>
                        <a:pt x="2" y="14"/>
                        <a:pt x="4" y="14"/>
                      </a:cubicBezTo>
                      <a:lnTo>
                        <a:pt x="37" y="10"/>
                      </a:lnTo>
                      <a:cubicBezTo>
                        <a:pt x="39" y="10"/>
                        <a:pt x="40" y="7"/>
                        <a:pt x="40" y="5"/>
                      </a:cubicBezTo>
                      <a:cubicBezTo>
                        <a:pt x="40" y="2"/>
                        <a:pt x="39" y="0"/>
                        <a:pt x="37"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49" name="Freeform 165"/>
                <p:cNvSpPr>
                  <a:spLocks noEditPoints="1"/>
                </p:cNvSpPr>
                <p:nvPr/>
              </p:nvSpPr>
              <p:spPr bwMode="auto">
                <a:xfrm>
                  <a:off x="2185988" y="1958975"/>
                  <a:ext cx="23813" cy="30163"/>
                </a:xfrm>
                <a:custGeom>
                  <a:avLst/>
                  <a:gdLst>
                    <a:gd name="T0" fmla="*/ 2147483646 w 28"/>
                    <a:gd name="T1" fmla="*/ 2147483646 h 36"/>
                    <a:gd name="T2" fmla="*/ 2147483646 w 28"/>
                    <a:gd name="T3" fmla="*/ 2147483646 h 36"/>
                    <a:gd name="T4" fmla="*/ 2147483646 w 28"/>
                    <a:gd name="T5" fmla="*/ 2147483646 h 36"/>
                    <a:gd name="T6" fmla="*/ 2147483646 w 28"/>
                    <a:gd name="T7" fmla="*/ 2147483646 h 36"/>
                    <a:gd name="T8" fmla="*/ 2147483646 w 28"/>
                    <a:gd name="T9" fmla="*/ 2147483646 h 36"/>
                    <a:gd name="T10" fmla="*/ 2147483646 w 28"/>
                    <a:gd name="T11" fmla="*/ 2147483646 h 36"/>
                    <a:gd name="T12" fmla="*/ 2147483646 w 28"/>
                    <a:gd name="T13" fmla="*/ 2147483646 h 36"/>
                    <a:gd name="T14" fmla="*/ 2147483646 w 28"/>
                    <a:gd name="T15" fmla="*/ 2147483646 h 36"/>
                    <a:gd name="T16" fmla="*/ 2147483646 w 28"/>
                    <a:gd name="T17" fmla="*/ 2147483646 h 36"/>
                    <a:gd name="T18" fmla="*/ 2147483646 w 28"/>
                    <a:gd name="T19" fmla="*/ 2147483646 h 36"/>
                    <a:gd name="T20" fmla="*/ 614796380 w 28"/>
                    <a:gd name="T21" fmla="*/ 2147483646 h 36"/>
                    <a:gd name="T22" fmla="*/ 614796380 w 28"/>
                    <a:gd name="T23" fmla="*/ 2147483646 h 36"/>
                    <a:gd name="T24" fmla="*/ 2147483646 w 28"/>
                    <a:gd name="T25" fmla="*/ 2147483646 h 36"/>
                    <a:gd name="T26" fmla="*/ 2147483646 w 28"/>
                    <a:gd name="T27" fmla="*/ 2147483646 h 36"/>
                    <a:gd name="T28" fmla="*/ 2147483646 w 28"/>
                    <a:gd name="T29" fmla="*/ 2147483646 h 36"/>
                    <a:gd name="T30" fmla="*/ 2147483646 w 28"/>
                    <a:gd name="T31" fmla="*/ 2147483646 h 36"/>
                    <a:gd name="T32" fmla="*/ 2147483646 w 28"/>
                    <a:gd name="T33" fmla="*/ 2147483646 h 36"/>
                    <a:gd name="T34" fmla="*/ 2147483646 w 28"/>
                    <a:gd name="T35" fmla="*/ 2147483646 h 36"/>
                    <a:gd name="T36" fmla="*/ 2147483646 w 28"/>
                    <a:gd name="T37" fmla="*/ 0 h 36"/>
                    <a:gd name="T38" fmla="*/ 2147483646 w 28"/>
                    <a:gd name="T39" fmla="*/ 0 h 36"/>
                    <a:gd name="T40" fmla="*/ 0 w 28"/>
                    <a:gd name="T41" fmla="*/ 2147483646 h 36"/>
                    <a:gd name="T42" fmla="*/ 0 w 28"/>
                    <a:gd name="T43" fmla="*/ 2147483646 h 36"/>
                    <a:gd name="T44" fmla="*/ 614796380 w 28"/>
                    <a:gd name="T45" fmla="*/ 2147483646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36">
                      <a:moveTo>
                        <a:pt x="6" y="9"/>
                      </a:moveTo>
                      <a:lnTo>
                        <a:pt x="6" y="9"/>
                      </a:lnTo>
                      <a:cubicBezTo>
                        <a:pt x="6" y="8"/>
                        <a:pt x="6" y="7"/>
                        <a:pt x="6" y="6"/>
                      </a:cubicBezTo>
                      <a:lnTo>
                        <a:pt x="21" y="11"/>
                      </a:lnTo>
                      <a:cubicBezTo>
                        <a:pt x="21" y="11"/>
                        <a:pt x="22" y="12"/>
                        <a:pt x="22" y="14"/>
                      </a:cubicBezTo>
                      <a:lnTo>
                        <a:pt x="22" y="27"/>
                      </a:lnTo>
                      <a:cubicBezTo>
                        <a:pt x="22" y="29"/>
                        <a:pt x="21" y="30"/>
                        <a:pt x="21" y="30"/>
                      </a:cubicBezTo>
                      <a:lnTo>
                        <a:pt x="7" y="29"/>
                      </a:lnTo>
                      <a:cubicBezTo>
                        <a:pt x="6" y="28"/>
                        <a:pt x="6" y="27"/>
                        <a:pt x="6" y="25"/>
                      </a:cubicBezTo>
                      <a:lnTo>
                        <a:pt x="6" y="9"/>
                      </a:lnTo>
                      <a:close/>
                      <a:moveTo>
                        <a:pt x="1" y="31"/>
                      </a:moveTo>
                      <a:lnTo>
                        <a:pt x="1" y="31"/>
                      </a:lnTo>
                      <a:cubicBezTo>
                        <a:pt x="3" y="35"/>
                        <a:pt x="5" y="35"/>
                        <a:pt x="6" y="35"/>
                      </a:cubicBezTo>
                      <a:lnTo>
                        <a:pt x="22" y="36"/>
                      </a:lnTo>
                      <a:cubicBezTo>
                        <a:pt x="25" y="36"/>
                        <a:pt x="28" y="32"/>
                        <a:pt x="28" y="27"/>
                      </a:cubicBezTo>
                      <a:lnTo>
                        <a:pt x="28" y="14"/>
                      </a:lnTo>
                      <a:cubicBezTo>
                        <a:pt x="28" y="10"/>
                        <a:pt x="26" y="6"/>
                        <a:pt x="22" y="5"/>
                      </a:cubicBezTo>
                      <a:lnTo>
                        <a:pt x="7" y="0"/>
                      </a:lnTo>
                      <a:lnTo>
                        <a:pt x="6" y="0"/>
                      </a:lnTo>
                      <a:cubicBezTo>
                        <a:pt x="2" y="0"/>
                        <a:pt x="0" y="4"/>
                        <a:pt x="0" y="9"/>
                      </a:cubicBezTo>
                      <a:lnTo>
                        <a:pt x="0" y="25"/>
                      </a:lnTo>
                      <a:cubicBezTo>
                        <a:pt x="0" y="27"/>
                        <a:pt x="0" y="30"/>
                        <a:pt x="1" y="3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0" name="Freeform 166"/>
                <p:cNvSpPr>
                  <a:spLocks noEditPoints="1"/>
                </p:cNvSpPr>
                <p:nvPr/>
              </p:nvSpPr>
              <p:spPr bwMode="auto">
                <a:xfrm>
                  <a:off x="2185988" y="2019300"/>
                  <a:ext cx="23813" cy="33338"/>
                </a:xfrm>
                <a:custGeom>
                  <a:avLst/>
                  <a:gdLst>
                    <a:gd name="T0" fmla="*/ 2147483646 w 28"/>
                    <a:gd name="T1" fmla="*/ 2147483646 h 39"/>
                    <a:gd name="T2" fmla="*/ 2147483646 w 28"/>
                    <a:gd name="T3" fmla="*/ 2147483646 h 39"/>
                    <a:gd name="T4" fmla="*/ 2147483646 w 28"/>
                    <a:gd name="T5" fmla="*/ 2147483646 h 39"/>
                    <a:gd name="T6" fmla="*/ 2147483646 w 28"/>
                    <a:gd name="T7" fmla="*/ 2147483646 h 39"/>
                    <a:gd name="T8" fmla="*/ 2147483646 w 28"/>
                    <a:gd name="T9" fmla="*/ 2147483646 h 39"/>
                    <a:gd name="T10" fmla="*/ 2147483646 w 28"/>
                    <a:gd name="T11" fmla="*/ 2147483646 h 39"/>
                    <a:gd name="T12" fmla="*/ 2147483646 w 28"/>
                    <a:gd name="T13" fmla="*/ 2147483646 h 39"/>
                    <a:gd name="T14" fmla="*/ 2147483646 w 28"/>
                    <a:gd name="T15" fmla="*/ 2147483646 h 39"/>
                    <a:gd name="T16" fmla="*/ 2147483646 w 28"/>
                    <a:gd name="T17" fmla="*/ 2147483646 h 39"/>
                    <a:gd name="T18" fmla="*/ 2147483646 w 28"/>
                    <a:gd name="T19" fmla="*/ 2147483646 h 39"/>
                    <a:gd name="T20" fmla="*/ 2147483646 w 28"/>
                    <a:gd name="T21" fmla="*/ 2147483646 h 39"/>
                    <a:gd name="T22" fmla="*/ 2147483646 w 28"/>
                    <a:gd name="T23" fmla="*/ 2147483646 h 39"/>
                    <a:gd name="T24" fmla="*/ 2147483646 w 28"/>
                    <a:gd name="T25" fmla="*/ 2147483646 h 39"/>
                    <a:gd name="T26" fmla="*/ 2147483646 w 28"/>
                    <a:gd name="T27" fmla="*/ 2147483646 h 39"/>
                    <a:gd name="T28" fmla="*/ 2147483646 w 28"/>
                    <a:gd name="T29" fmla="*/ 2147483646 h 39"/>
                    <a:gd name="T30" fmla="*/ 2147483646 w 28"/>
                    <a:gd name="T31" fmla="*/ 2147483646 h 39"/>
                    <a:gd name="T32" fmla="*/ 2147483646 w 28"/>
                    <a:gd name="T33" fmla="*/ 0 h 39"/>
                    <a:gd name="T34" fmla="*/ 2147483646 w 28"/>
                    <a:gd name="T35" fmla="*/ 0 h 39"/>
                    <a:gd name="T36" fmla="*/ 0 w 28"/>
                    <a:gd name="T37" fmla="*/ 2147483646 h 39"/>
                    <a:gd name="T38" fmla="*/ 0 w 28"/>
                    <a:gd name="T39" fmla="*/ 2147483646 h 39"/>
                    <a:gd name="T40" fmla="*/ 2147483646 w 28"/>
                    <a:gd name="T41" fmla="*/ 2147483646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 h="39">
                      <a:moveTo>
                        <a:pt x="6" y="9"/>
                      </a:moveTo>
                      <a:lnTo>
                        <a:pt x="6" y="9"/>
                      </a:lnTo>
                      <a:cubicBezTo>
                        <a:pt x="6" y="8"/>
                        <a:pt x="6" y="7"/>
                        <a:pt x="6" y="7"/>
                      </a:cubicBezTo>
                      <a:lnTo>
                        <a:pt x="21" y="10"/>
                      </a:lnTo>
                      <a:cubicBezTo>
                        <a:pt x="21" y="10"/>
                        <a:pt x="22" y="11"/>
                        <a:pt x="22" y="13"/>
                      </a:cubicBezTo>
                      <a:lnTo>
                        <a:pt x="22" y="30"/>
                      </a:lnTo>
                      <a:cubicBezTo>
                        <a:pt x="22" y="31"/>
                        <a:pt x="21" y="32"/>
                        <a:pt x="21" y="32"/>
                      </a:cubicBezTo>
                      <a:lnTo>
                        <a:pt x="7" y="32"/>
                      </a:lnTo>
                      <a:cubicBezTo>
                        <a:pt x="6" y="32"/>
                        <a:pt x="6" y="31"/>
                        <a:pt x="6" y="29"/>
                      </a:cubicBezTo>
                      <a:lnTo>
                        <a:pt x="6" y="9"/>
                      </a:lnTo>
                      <a:close/>
                      <a:moveTo>
                        <a:pt x="6" y="39"/>
                      </a:moveTo>
                      <a:lnTo>
                        <a:pt x="6" y="39"/>
                      </a:lnTo>
                      <a:lnTo>
                        <a:pt x="22" y="38"/>
                      </a:lnTo>
                      <a:cubicBezTo>
                        <a:pt x="25" y="38"/>
                        <a:pt x="28" y="34"/>
                        <a:pt x="28" y="30"/>
                      </a:cubicBezTo>
                      <a:lnTo>
                        <a:pt x="28" y="13"/>
                      </a:lnTo>
                      <a:cubicBezTo>
                        <a:pt x="28" y="9"/>
                        <a:pt x="25" y="5"/>
                        <a:pt x="22" y="4"/>
                      </a:cubicBezTo>
                      <a:lnTo>
                        <a:pt x="7" y="0"/>
                      </a:lnTo>
                      <a:lnTo>
                        <a:pt x="6" y="0"/>
                      </a:lnTo>
                      <a:cubicBezTo>
                        <a:pt x="2" y="0"/>
                        <a:pt x="0" y="4"/>
                        <a:pt x="0" y="9"/>
                      </a:cubicBezTo>
                      <a:lnTo>
                        <a:pt x="0" y="29"/>
                      </a:lnTo>
                      <a:cubicBezTo>
                        <a:pt x="0" y="35"/>
                        <a:pt x="2" y="39"/>
                        <a:pt x="6" y="39"/>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1" name="Freeform 167"/>
                <p:cNvSpPr>
                  <a:spLocks noEditPoints="1"/>
                </p:cNvSpPr>
                <p:nvPr/>
              </p:nvSpPr>
              <p:spPr bwMode="auto">
                <a:xfrm>
                  <a:off x="2184400" y="2079625"/>
                  <a:ext cx="23813" cy="31750"/>
                </a:xfrm>
                <a:custGeom>
                  <a:avLst/>
                  <a:gdLst>
                    <a:gd name="T0" fmla="*/ 2147483646 w 28"/>
                    <a:gd name="T1" fmla="*/ 2147483646 h 37"/>
                    <a:gd name="T2" fmla="*/ 2147483646 w 28"/>
                    <a:gd name="T3" fmla="*/ 2147483646 h 37"/>
                    <a:gd name="T4" fmla="*/ 2147483646 w 28"/>
                    <a:gd name="T5" fmla="*/ 2147483646 h 37"/>
                    <a:gd name="T6" fmla="*/ 2147483646 w 28"/>
                    <a:gd name="T7" fmla="*/ 2147483646 h 37"/>
                    <a:gd name="T8" fmla="*/ 2147483646 w 28"/>
                    <a:gd name="T9" fmla="*/ 2147483646 h 37"/>
                    <a:gd name="T10" fmla="*/ 2147483646 w 28"/>
                    <a:gd name="T11" fmla="*/ 2147483646 h 37"/>
                    <a:gd name="T12" fmla="*/ 2147483646 w 28"/>
                    <a:gd name="T13" fmla="*/ 2147483646 h 37"/>
                    <a:gd name="T14" fmla="*/ 2147483646 w 28"/>
                    <a:gd name="T15" fmla="*/ 2147483646 h 37"/>
                    <a:gd name="T16" fmla="*/ 2147483646 w 28"/>
                    <a:gd name="T17" fmla="*/ 2147483646 h 37"/>
                    <a:gd name="T18" fmla="*/ 2147483646 w 28"/>
                    <a:gd name="T19" fmla="*/ 2147483646 h 37"/>
                    <a:gd name="T20" fmla="*/ 2147483646 w 28"/>
                    <a:gd name="T21" fmla="*/ 2147483646 h 37"/>
                    <a:gd name="T22" fmla="*/ 2147483646 w 28"/>
                    <a:gd name="T23" fmla="*/ 2147483646 h 37"/>
                    <a:gd name="T24" fmla="*/ 2147483646 w 28"/>
                    <a:gd name="T25" fmla="*/ 2147483646 h 37"/>
                    <a:gd name="T26" fmla="*/ 2147483646 w 28"/>
                    <a:gd name="T27" fmla="*/ 2147483646 h 37"/>
                    <a:gd name="T28" fmla="*/ 2147483646 w 28"/>
                    <a:gd name="T29" fmla="*/ 2147483646 h 37"/>
                    <a:gd name="T30" fmla="*/ 2147483646 w 28"/>
                    <a:gd name="T31" fmla="*/ 631788101 h 37"/>
                    <a:gd name="T32" fmla="*/ 2147483646 w 28"/>
                    <a:gd name="T33" fmla="*/ 0 h 37"/>
                    <a:gd name="T34" fmla="*/ 2147483646 w 28"/>
                    <a:gd name="T35" fmla="*/ 0 h 37"/>
                    <a:gd name="T36" fmla="*/ 0 w 28"/>
                    <a:gd name="T37" fmla="*/ 2147483646 h 37"/>
                    <a:gd name="T38" fmla="*/ 0 w 28"/>
                    <a:gd name="T39" fmla="*/ 2147483646 h 37"/>
                    <a:gd name="T40" fmla="*/ 2147483646 w 28"/>
                    <a:gd name="T41" fmla="*/ 2147483646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 h="37">
                      <a:moveTo>
                        <a:pt x="6" y="9"/>
                      </a:moveTo>
                      <a:lnTo>
                        <a:pt x="6" y="9"/>
                      </a:lnTo>
                      <a:cubicBezTo>
                        <a:pt x="6" y="8"/>
                        <a:pt x="6" y="7"/>
                        <a:pt x="6" y="6"/>
                      </a:cubicBezTo>
                      <a:lnTo>
                        <a:pt x="22" y="7"/>
                      </a:lnTo>
                      <a:cubicBezTo>
                        <a:pt x="22" y="7"/>
                        <a:pt x="22" y="8"/>
                        <a:pt x="22" y="9"/>
                      </a:cubicBezTo>
                      <a:lnTo>
                        <a:pt x="22" y="27"/>
                      </a:lnTo>
                      <a:cubicBezTo>
                        <a:pt x="22" y="28"/>
                        <a:pt x="22" y="29"/>
                        <a:pt x="22" y="29"/>
                      </a:cubicBezTo>
                      <a:lnTo>
                        <a:pt x="6" y="31"/>
                      </a:lnTo>
                      <a:cubicBezTo>
                        <a:pt x="6" y="30"/>
                        <a:pt x="6" y="29"/>
                        <a:pt x="6" y="28"/>
                      </a:cubicBezTo>
                      <a:lnTo>
                        <a:pt x="6" y="9"/>
                      </a:lnTo>
                      <a:close/>
                      <a:moveTo>
                        <a:pt x="5" y="37"/>
                      </a:moveTo>
                      <a:lnTo>
                        <a:pt x="5" y="37"/>
                      </a:lnTo>
                      <a:lnTo>
                        <a:pt x="23" y="35"/>
                      </a:lnTo>
                      <a:cubicBezTo>
                        <a:pt x="26" y="35"/>
                        <a:pt x="28" y="32"/>
                        <a:pt x="28" y="27"/>
                      </a:cubicBezTo>
                      <a:lnTo>
                        <a:pt x="28" y="9"/>
                      </a:lnTo>
                      <a:cubicBezTo>
                        <a:pt x="28" y="6"/>
                        <a:pt x="27" y="1"/>
                        <a:pt x="23" y="1"/>
                      </a:cubicBezTo>
                      <a:lnTo>
                        <a:pt x="6" y="0"/>
                      </a:lnTo>
                      <a:lnTo>
                        <a:pt x="5" y="0"/>
                      </a:lnTo>
                      <a:cubicBezTo>
                        <a:pt x="2" y="0"/>
                        <a:pt x="0" y="4"/>
                        <a:pt x="0" y="9"/>
                      </a:cubicBezTo>
                      <a:lnTo>
                        <a:pt x="0" y="28"/>
                      </a:lnTo>
                      <a:cubicBezTo>
                        <a:pt x="0" y="34"/>
                        <a:pt x="2" y="37"/>
                        <a:pt x="5" y="37"/>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2" name="Freeform 168"/>
                <p:cNvSpPr>
                  <a:spLocks/>
                </p:cNvSpPr>
                <p:nvPr/>
              </p:nvSpPr>
              <p:spPr bwMode="auto">
                <a:xfrm>
                  <a:off x="2185988" y="2136775"/>
                  <a:ext cx="22225" cy="11113"/>
                </a:xfrm>
                <a:custGeom>
                  <a:avLst/>
                  <a:gdLst>
                    <a:gd name="T0" fmla="*/ 1115285072 w 27"/>
                    <a:gd name="T1" fmla="*/ 2147483646 h 12"/>
                    <a:gd name="T2" fmla="*/ 1115285072 w 27"/>
                    <a:gd name="T3" fmla="*/ 2147483646 h 12"/>
                    <a:gd name="T4" fmla="*/ 2147483646 w 27"/>
                    <a:gd name="T5" fmla="*/ 2147483646 h 12"/>
                    <a:gd name="T6" fmla="*/ 2147483646 w 27"/>
                    <a:gd name="T7" fmla="*/ 2147483646 h 12"/>
                    <a:gd name="T8" fmla="*/ 2147483646 w 27"/>
                    <a:gd name="T9" fmla="*/ 0 h 12"/>
                    <a:gd name="T10" fmla="*/ 1115285072 w 27"/>
                    <a:gd name="T11" fmla="*/ 2147483646 h 12"/>
                    <a:gd name="T12" fmla="*/ 0 w 27"/>
                    <a:gd name="T13" fmla="*/ 2147483646 h 12"/>
                    <a:gd name="T14" fmla="*/ 1115285072 w 27"/>
                    <a:gd name="T15" fmla="*/ 214748364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 h="12">
                      <a:moveTo>
                        <a:pt x="2" y="12"/>
                      </a:moveTo>
                      <a:lnTo>
                        <a:pt x="2" y="12"/>
                      </a:lnTo>
                      <a:lnTo>
                        <a:pt x="24" y="9"/>
                      </a:lnTo>
                      <a:cubicBezTo>
                        <a:pt x="25" y="9"/>
                        <a:pt x="27" y="7"/>
                        <a:pt x="27" y="5"/>
                      </a:cubicBezTo>
                      <a:cubicBezTo>
                        <a:pt x="27" y="2"/>
                        <a:pt x="25" y="0"/>
                        <a:pt x="24" y="0"/>
                      </a:cubicBezTo>
                      <a:lnTo>
                        <a:pt x="2" y="3"/>
                      </a:lnTo>
                      <a:cubicBezTo>
                        <a:pt x="1" y="3"/>
                        <a:pt x="0" y="5"/>
                        <a:pt x="0" y="7"/>
                      </a:cubicBezTo>
                      <a:cubicBezTo>
                        <a:pt x="0" y="10"/>
                        <a:pt x="1" y="12"/>
                        <a:pt x="2" y="1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3" name="Freeform 169"/>
                <p:cNvSpPr>
                  <a:spLocks/>
                </p:cNvSpPr>
                <p:nvPr/>
              </p:nvSpPr>
              <p:spPr bwMode="auto">
                <a:xfrm>
                  <a:off x="2185988" y="2152650"/>
                  <a:ext cx="22225" cy="9525"/>
                </a:xfrm>
                <a:custGeom>
                  <a:avLst/>
                  <a:gdLst>
                    <a:gd name="T0" fmla="*/ 2147483646 w 27"/>
                    <a:gd name="T1" fmla="*/ 0 h 13"/>
                    <a:gd name="T2" fmla="*/ 2147483646 w 27"/>
                    <a:gd name="T3" fmla="*/ 0 h 13"/>
                    <a:gd name="T4" fmla="*/ 1115285072 w 27"/>
                    <a:gd name="T5" fmla="*/ 1179970188 h 13"/>
                    <a:gd name="T6" fmla="*/ 0 w 27"/>
                    <a:gd name="T7" fmla="*/ 2147483646 h 13"/>
                    <a:gd name="T8" fmla="*/ 1115285072 w 27"/>
                    <a:gd name="T9" fmla="*/ 2147483646 h 13"/>
                    <a:gd name="T10" fmla="*/ 1115285072 w 27"/>
                    <a:gd name="T11" fmla="*/ 2147483646 h 13"/>
                    <a:gd name="T12" fmla="*/ 2147483646 w 27"/>
                    <a:gd name="T13" fmla="*/ 2147483646 h 13"/>
                    <a:gd name="T14" fmla="*/ 2147483646 w 27"/>
                    <a:gd name="T15" fmla="*/ 1966437715 h 13"/>
                    <a:gd name="T16" fmla="*/ 2147483646 w 27"/>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13">
                      <a:moveTo>
                        <a:pt x="24" y="0"/>
                      </a:moveTo>
                      <a:lnTo>
                        <a:pt x="24" y="0"/>
                      </a:lnTo>
                      <a:lnTo>
                        <a:pt x="2" y="3"/>
                      </a:lnTo>
                      <a:cubicBezTo>
                        <a:pt x="1" y="3"/>
                        <a:pt x="0" y="5"/>
                        <a:pt x="0" y="8"/>
                      </a:cubicBezTo>
                      <a:cubicBezTo>
                        <a:pt x="0" y="10"/>
                        <a:pt x="1" y="13"/>
                        <a:pt x="2" y="13"/>
                      </a:cubicBezTo>
                      <a:lnTo>
                        <a:pt x="24" y="9"/>
                      </a:lnTo>
                      <a:cubicBezTo>
                        <a:pt x="25" y="9"/>
                        <a:pt x="27" y="7"/>
                        <a:pt x="27" y="5"/>
                      </a:cubicBezTo>
                      <a:cubicBezTo>
                        <a:pt x="27" y="2"/>
                        <a:pt x="25" y="0"/>
                        <a:pt x="24"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4" name="Freeform 170"/>
                <p:cNvSpPr>
                  <a:spLocks/>
                </p:cNvSpPr>
                <p:nvPr/>
              </p:nvSpPr>
              <p:spPr bwMode="auto">
                <a:xfrm>
                  <a:off x="2227263" y="2136775"/>
                  <a:ext cx="14288" cy="7938"/>
                </a:xfrm>
                <a:custGeom>
                  <a:avLst/>
                  <a:gdLst>
                    <a:gd name="T0" fmla="*/ 1000571971 w 18"/>
                    <a:gd name="T1" fmla="*/ 2147483646 h 8"/>
                    <a:gd name="T2" fmla="*/ 1000571971 w 18"/>
                    <a:gd name="T3" fmla="*/ 2147483646 h 8"/>
                    <a:gd name="T4" fmla="*/ 1000571971 w 18"/>
                    <a:gd name="T5" fmla="*/ 2147483646 h 8"/>
                    <a:gd name="T6" fmla="*/ 2147483646 w 18"/>
                    <a:gd name="T7" fmla="*/ 2147483646 h 8"/>
                    <a:gd name="T8" fmla="*/ 2147483646 w 18"/>
                    <a:gd name="T9" fmla="*/ 2147483646 h 8"/>
                    <a:gd name="T10" fmla="*/ 2147483646 w 18"/>
                    <a:gd name="T11" fmla="*/ 0 h 8"/>
                    <a:gd name="T12" fmla="*/ 1000571971 w 18"/>
                    <a:gd name="T13" fmla="*/ 1954351476 h 8"/>
                    <a:gd name="T14" fmla="*/ 0 w 18"/>
                    <a:gd name="T15" fmla="*/ 2147483646 h 8"/>
                    <a:gd name="T16" fmla="*/ 1000571971 w 18"/>
                    <a:gd name="T17" fmla="*/ 214748364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8">
                      <a:moveTo>
                        <a:pt x="2" y="8"/>
                      </a:moveTo>
                      <a:lnTo>
                        <a:pt x="2" y="8"/>
                      </a:lnTo>
                      <a:lnTo>
                        <a:pt x="17" y="7"/>
                      </a:lnTo>
                      <a:cubicBezTo>
                        <a:pt x="18" y="7"/>
                        <a:pt x="18" y="5"/>
                        <a:pt x="18" y="3"/>
                      </a:cubicBezTo>
                      <a:cubicBezTo>
                        <a:pt x="18" y="2"/>
                        <a:pt x="18" y="0"/>
                        <a:pt x="17" y="0"/>
                      </a:cubicBezTo>
                      <a:lnTo>
                        <a:pt x="2" y="2"/>
                      </a:lnTo>
                      <a:cubicBezTo>
                        <a:pt x="1" y="2"/>
                        <a:pt x="0" y="3"/>
                        <a:pt x="0" y="5"/>
                      </a:cubicBezTo>
                      <a:cubicBezTo>
                        <a:pt x="0" y="7"/>
                        <a:pt x="1" y="8"/>
                        <a:pt x="2" y="8"/>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5" name="Freeform 171"/>
                <p:cNvSpPr>
                  <a:spLocks/>
                </p:cNvSpPr>
                <p:nvPr/>
              </p:nvSpPr>
              <p:spPr bwMode="auto">
                <a:xfrm>
                  <a:off x="2227263" y="2147888"/>
                  <a:ext cx="14288" cy="6350"/>
                </a:xfrm>
                <a:custGeom>
                  <a:avLst/>
                  <a:gdLst>
                    <a:gd name="T0" fmla="*/ 2147483646 w 18"/>
                    <a:gd name="T1" fmla="*/ 0 h 8"/>
                    <a:gd name="T2" fmla="*/ 2147483646 w 18"/>
                    <a:gd name="T3" fmla="*/ 0 h 8"/>
                    <a:gd name="T4" fmla="*/ 1000571971 w 18"/>
                    <a:gd name="T5" fmla="*/ 1000502031 h 8"/>
                    <a:gd name="T6" fmla="*/ 0 w 18"/>
                    <a:gd name="T7" fmla="*/ 2147483646 h 8"/>
                    <a:gd name="T8" fmla="*/ 1000571971 w 18"/>
                    <a:gd name="T9" fmla="*/ 2147483646 h 8"/>
                    <a:gd name="T10" fmla="*/ 1000571971 w 18"/>
                    <a:gd name="T11" fmla="*/ 2147483646 h 8"/>
                    <a:gd name="T12" fmla="*/ 2147483646 w 18"/>
                    <a:gd name="T13" fmla="*/ 2147483646 h 8"/>
                    <a:gd name="T14" fmla="*/ 2147483646 w 18"/>
                    <a:gd name="T15" fmla="*/ 1500123206 h 8"/>
                    <a:gd name="T16" fmla="*/ 2147483646 w 18"/>
                    <a:gd name="T17" fmla="*/ 0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8">
                      <a:moveTo>
                        <a:pt x="17" y="0"/>
                      </a:moveTo>
                      <a:lnTo>
                        <a:pt x="17" y="0"/>
                      </a:lnTo>
                      <a:lnTo>
                        <a:pt x="2" y="2"/>
                      </a:lnTo>
                      <a:cubicBezTo>
                        <a:pt x="1" y="2"/>
                        <a:pt x="0" y="3"/>
                        <a:pt x="0" y="5"/>
                      </a:cubicBezTo>
                      <a:cubicBezTo>
                        <a:pt x="0" y="7"/>
                        <a:pt x="1" y="8"/>
                        <a:pt x="2" y="8"/>
                      </a:cubicBezTo>
                      <a:lnTo>
                        <a:pt x="17" y="6"/>
                      </a:lnTo>
                      <a:cubicBezTo>
                        <a:pt x="18" y="6"/>
                        <a:pt x="18" y="4"/>
                        <a:pt x="18" y="3"/>
                      </a:cubicBezTo>
                      <a:cubicBezTo>
                        <a:pt x="18" y="1"/>
                        <a:pt x="18" y="0"/>
                        <a:pt x="17"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6" name="Freeform 172"/>
                <p:cNvSpPr>
                  <a:spLocks noEditPoints="1"/>
                </p:cNvSpPr>
                <p:nvPr/>
              </p:nvSpPr>
              <p:spPr bwMode="auto">
                <a:xfrm>
                  <a:off x="2227263" y="1971675"/>
                  <a:ext cx="15875" cy="22225"/>
                </a:xfrm>
                <a:custGeom>
                  <a:avLst/>
                  <a:gdLst>
                    <a:gd name="T0" fmla="*/ 2147483646 w 19"/>
                    <a:gd name="T1" fmla="*/ 2147483646 h 25"/>
                    <a:gd name="T2" fmla="*/ 2147483646 w 19"/>
                    <a:gd name="T3" fmla="*/ 2147483646 h 25"/>
                    <a:gd name="T4" fmla="*/ 2147483646 w 19"/>
                    <a:gd name="T5" fmla="*/ 2147483646 h 25"/>
                    <a:gd name="T6" fmla="*/ 2147483646 w 19"/>
                    <a:gd name="T7" fmla="*/ 2147483646 h 25"/>
                    <a:gd name="T8" fmla="*/ 2147483646 w 19"/>
                    <a:gd name="T9" fmla="*/ 2147483646 h 25"/>
                    <a:gd name="T10" fmla="*/ 2147483646 w 19"/>
                    <a:gd name="T11" fmla="*/ 2147483646 h 25"/>
                    <a:gd name="T12" fmla="*/ 2147483646 w 19"/>
                    <a:gd name="T13" fmla="*/ 2147483646 h 25"/>
                    <a:gd name="T14" fmla="*/ 2147483646 w 19"/>
                    <a:gd name="T15" fmla="*/ 2147483646 h 25"/>
                    <a:gd name="T16" fmla="*/ 2147483646 w 19"/>
                    <a:gd name="T17" fmla="*/ 2147483646 h 25"/>
                    <a:gd name="T18" fmla="*/ 2147483646 w 19"/>
                    <a:gd name="T19" fmla="*/ 2147483646 h 25"/>
                    <a:gd name="T20" fmla="*/ 0 w 19"/>
                    <a:gd name="T21" fmla="*/ 2147483646 h 25"/>
                    <a:gd name="T22" fmla="*/ 0 w 19"/>
                    <a:gd name="T23" fmla="*/ 2147483646 h 25"/>
                    <a:gd name="T24" fmla="*/ 2147483646 w 19"/>
                    <a:gd name="T25" fmla="*/ 2147483646 h 25"/>
                    <a:gd name="T26" fmla="*/ 2147483646 w 19"/>
                    <a:gd name="T27" fmla="*/ 2147483646 h 25"/>
                    <a:gd name="T28" fmla="*/ 2147483646 w 19"/>
                    <a:gd name="T29" fmla="*/ 2147483646 h 25"/>
                    <a:gd name="T30" fmla="*/ 2147483646 w 19"/>
                    <a:gd name="T31" fmla="*/ 2147483646 h 25"/>
                    <a:gd name="T32" fmla="*/ 2147483646 w 19"/>
                    <a:gd name="T33" fmla="*/ 2147483646 h 25"/>
                    <a:gd name="T34" fmla="*/ 2147483646 w 19"/>
                    <a:gd name="T35" fmla="*/ 2147483646 h 25"/>
                    <a:gd name="T36" fmla="*/ 2147483646 w 19"/>
                    <a:gd name="T37" fmla="*/ 2147483646 h 25"/>
                    <a:gd name="T38" fmla="*/ 2147483646 w 19"/>
                    <a:gd name="T39" fmla="*/ 2107786107 h 25"/>
                    <a:gd name="T40" fmla="*/ 2147483646 w 19"/>
                    <a:gd name="T41" fmla="*/ 0 h 25"/>
                    <a:gd name="T42" fmla="*/ 2147483646 w 19"/>
                    <a:gd name="T43" fmla="*/ 0 h 25"/>
                    <a:gd name="T44" fmla="*/ 0 w 19"/>
                    <a:gd name="T45" fmla="*/ 2147483646 h 25"/>
                    <a:gd name="T46" fmla="*/ 0 w 19"/>
                    <a:gd name="T47" fmla="*/ 2147483646 h 25"/>
                    <a:gd name="T48" fmla="*/ 0 w 19"/>
                    <a:gd name="T49" fmla="*/ 2147483646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 h="25">
                      <a:moveTo>
                        <a:pt x="4" y="6"/>
                      </a:moveTo>
                      <a:lnTo>
                        <a:pt x="4" y="6"/>
                      </a:lnTo>
                      <a:cubicBezTo>
                        <a:pt x="4" y="5"/>
                        <a:pt x="4" y="5"/>
                        <a:pt x="4" y="4"/>
                      </a:cubicBezTo>
                      <a:lnTo>
                        <a:pt x="14" y="7"/>
                      </a:lnTo>
                      <a:cubicBezTo>
                        <a:pt x="14" y="7"/>
                        <a:pt x="15" y="8"/>
                        <a:pt x="15" y="10"/>
                      </a:cubicBezTo>
                      <a:lnTo>
                        <a:pt x="15" y="19"/>
                      </a:lnTo>
                      <a:cubicBezTo>
                        <a:pt x="15" y="20"/>
                        <a:pt x="14" y="21"/>
                        <a:pt x="14" y="21"/>
                      </a:cubicBezTo>
                      <a:lnTo>
                        <a:pt x="4" y="20"/>
                      </a:lnTo>
                      <a:cubicBezTo>
                        <a:pt x="4" y="20"/>
                        <a:pt x="4" y="19"/>
                        <a:pt x="4" y="17"/>
                      </a:cubicBezTo>
                      <a:lnTo>
                        <a:pt x="4" y="6"/>
                      </a:lnTo>
                      <a:close/>
                      <a:moveTo>
                        <a:pt x="0" y="22"/>
                      </a:moveTo>
                      <a:lnTo>
                        <a:pt x="0" y="22"/>
                      </a:lnTo>
                      <a:cubicBezTo>
                        <a:pt x="1" y="24"/>
                        <a:pt x="3" y="24"/>
                        <a:pt x="4" y="24"/>
                      </a:cubicBezTo>
                      <a:cubicBezTo>
                        <a:pt x="4" y="24"/>
                        <a:pt x="4" y="24"/>
                        <a:pt x="4" y="24"/>
                      </a:cubicBezTo>
                      <a:lnTo>
                        <a:pt x="14" y="25"/>
                      </a:lnTo>
                      <a:lnTo>
                        <a:pt x="15" y="25"/>
                      </a:lnTo>
                      <a:cubicBezTo>
                        <a:pt x="17" y="25"/>
                        <a:pt x="19" y="22"/>
                        <a:pt x="19" y="19"/>
                      </a:cubicBezTo>
                      <a:lnTo>
                        <a:pt x="19" y="10"/>
                      </a:lnTo>
                      <a:cubicBezTo>
                        <a:pt x="19" y="7"/>
                        <a:pt x="17" y="4"/>
                        <a:pt x="15" y="3"/>
                      </a:cubicBezTo>
                      <a:lnTo>
                        <a:pt x="4" y="0"/>
                      </a:lnTo>
                      <a:cubicBezTo>
                        <a:pt x="1" y="0"/>
                        <a:pt x="0" y="3"/>
                        <a:pt x="0" y="6"/>
                      </a:cubicBezTo>
                      <a:lnTo>
                        <a:pt x="0" y="17"/>
                      </a:lnTo>
                      <a:cubicBezTo>
                        <a:pt x="0" y="19"/>
                        <a:pt x="0" y="20"/>
                        <a:pt x="0" y="2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7" name="Freeform 173"/>
                <p:cNvSpPr>
                  <a:spLocks noEditPoints="1"/>
                </p:cNvSpPr>
                <p:nvPr/>
              </p:nvSpPr>
              <p:spPr bwMode="auto">
                <a:xfrm>
                  <a:off x="2227263" y="2030413"/>
                  <a:ext cx="15875" cy="20638"/>
                </a:xfrm>
                <a:custGeom>
                  <a:avLst/>
                  <a:gdLst>
                    <a:gd name="T0" fmla="*/ 2147483646 w 18"/>
                    <a:gd name="T1" fmla="*/ 2147483646 h 24"/>
                    <a:gd name="T2" fmla="*/ 2147483646 w 18"/>
                    <a:gd name="T3" fmla="*/ 2147483646 h 24"/>
                    <a:gd name="T4" fmla="*/ 2147483646 w 18"/>
                    <a:gd name="T5" fmla="*/ 2147483646 h 24"/>
                    <a:gd name="T6" fmla="*/ 2147483646 w 18"/>
                    <a:gd name="T7" fmla="*/ 2147483646 h 24"/>
                    <a:gd name="T8" fmla="*/ 2147483646 w 18"/>
                    <a:gd name="T9" fmla="*/ 2147483646 h 24"/>
                    <a:gd name="T10" fmla="*/ 2147483646 w 18"/>
                    <a:gd name="T11" fmla="*/ 2147483646 h 24"/>
                    <a:gd name="T12" fmla="*/ 2147483646 w 18"/>
                    <a:gd name="T13" fmla="*/ 2147483646 h 24"/>
                    <a:gd name="T14" fmla="*/ 2147483646 w 18"/>
                    <a:gd name="T15" fmla="*/ 2147483646 h 24"/>
                    <a:gd name="T16" fmla="*/ 2147483646 w 18"/>
                    <a:gd name="T17" fmla="*/ 2147483646 h 24"/>
                    <a:gd name="T18" fmla="*/ 2147483646 w 18"/>
                    <a:gd name="T19" fmla="*/ 2147483646 h 24"/>
                    <a:gd name="T20" fmla="*/ 2147483646 w 18"/>
                    <a:gd name="T21" fmla="*/ 2147483646 h 24"/>
                    <a:gd name="T22" fmla="*/ 2147483646 w 18"/>
                    <a:gd name="T23" fmla="*/ 2147483646 h 24"/>
                    <a:gd name="T24" fmla="*/ 2147483646 w 18"/>
                    <a:gd name="T25" fmla="*/ 2147483646 h 24"/>
                    <a:gd name="T26" fmla="*/ 2147483646 w 18"/>
                    <a:gd name="T27" fmla="*/ 2147483646 h 24"/>
                    <a:gd name="T28" fmla="*/ 2147483646 w 18"/>
                    <a:gd name="T29" fmla="*/ 2147483646 h 24"/>
                    <a:gd name="T30" fmla="*/ 2147483646 w 18"/>
                    <a:gd name="T31" fmla="*/ 1271865765 h 24"/>
                    <a:gd name="T32" fmla="*/ 2147483646 w 18"/>
                    <a:gd name="T33" fmla="*/ 0 h 24"/>
                    <a:gd name="T34" fmla="*/ 2147483646 w 18"/>
                    <a:gd name="T35" fmla="*/ 0 h 24"/>
                    <a:gd name="T36" fmla="*/ 0 w 18"/>
                    <a:gd name="T37" fmla="*/ 2147483646 h 24"/>
                    <a:gd name="T38" fmla="*/ 0 w 18"/>
                    <a:gd name="T39" fmla="*/ 2147483646 h 24"/>
                    <a:gd name="T40" fmla="*/ 2147483646 w 18"/>
                    <a:gd name="T41" fmla="*/ 2147483646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 h="24">
                      <a:moveTo>
                        <a:pt x="4" y="6"/>
                      </a:moveTo>
                      <a:lnTo>
                        <a:pt x="4" y="6"/>
                      </a:lnTo>
                      <a:cubicBezTo>
                        <a:pt x="4" y="5"/>
                        <a:pt x="4" y="4"/>
                        <a:pt x="4" y="4"/>
                      </a:cubicBezTo>
                      <a:lnTo>
                        <a:pt x="13" y="6"/>
                      </a:lnTo>
                      <a:cubicBezTo>
                        <a:pt x="14" y="6"/>
                        <a:pt x="14" y="7"/>
                        <a:pt x="14" y="8"/>
                      </a:cubicBezTo>
                      <a:lnTo>
                        <a:pt x="14" y="19"/>
                      </a:lnTo>
                      <a:cubicBezTo>
                        <a:pt x="14" y="20"/>
                        <a:pt x="14" y="20"/>
                        <a:pt x="14" y="20"/>
                      </a:cubicBezTo>
                      <a:lnTo>
                        <a:pt x="5" y="20"/>
                      </a:lnTo>
                      <a:cubicBezTo>
                        <a:pt x="4" y="20"/>
                        <a:pt x="4" y="19"/>
                        <a:pt x="4" y="18"/>
                      </a:cubicBezTo>
                      <a:lnTo>
                        <a:pt x="4" y="6"/>
                      </a:lnTo>
                      <a:close/>
                      <a:moveTo>
                        <a:pt x="4" y="24"/>
                      </a:moveTo>
                      <a:lnTo>
                        <a:pt x="4" y="24"/>
                      </a:lnTo>
                      <a:lnTo>
                        <a:pt x="14" y="24"/>
                      </a:lnTo>
                      <a:cubicBezTo>
                        <a:pt x="16" y="24"/>
                        <a:pt x="18" y="22"/>
                        <a:pt x="18" y="19"/>
                      </a:cubicBezTo>
                      <a:lnTo>
                        <a:pt x="18" y="8"/>
                      </a:lnTo>
                      <a:cubicBezTo>
                        <a:pt x="18" y="5"/>
                        <a:pt x="16" y="3"/>
                        <a:pt x="15" y="2"/>
                      </a:cubicBezTo>
                      <a:lnTo>
                        <a:pt x="5" y="0"/>
                      </a:lnTo>
                      <a:lnTo>
                        <a:pt x="4" y="0"/>
                      </a:lnTo>
                      <a:cubicBezTo>
                        <a:pt x="2" y="0"/>
                        <a:pt x="0" y="2"/>
                        <a:pt x="0" y="6"/>
                      </a:cubicBezTo>
                      <a:lnTo>
                        <a:pt x="0" y="18"/>
                      </a:lnTo>
                      <a:cubicBezTo>
                        <a:pt x="0" y="22"/>
                        <a:pt x="2" y="24"/>
                        <a:pt x="4" y="2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8" name="Freeform 174"/>
                <p:cNvSpPr>
                  <a:spLocks noEditPoints="1"/>
                </p:cNvSpPr>
                <p:nvPr/>
              </p:nvSpPr>
              <p:spPr bwMode="auto">
                <a:xfrm>
                  <a:off x="2227263" y="2084388"/>
                  <a:ext cx="15875" cy="19050"/>
                </a:xfrm>
                <a:custGeom>
                  <a:avLst/>
                  <a:gdLst>
                    <a:gd name="T0" fmla="*/ 2147483646 w 19"/>
                    <a:gd name="T1" fmla="*/ 2147483646 h 24"/>
                    <a:gd name="T2" fmla="*/ 2147483646 w 19"/>
                    <a:gd name="T3" fmla="*/ 2147483646 h 24"/>
                    <a:gd name="T4" fmla="*/ 2147483646 w 19"/>
                    <a:gd name="T5" fmla="*/ 2000373825 h 24"/>
                    <a:gd name="T6" fmla="*/ 2147483646 w 19"/>
                    <a:gd name="T7" fmla="*/ 2000373825 h 24"/>
                    <a:gd name="T8" fmla="*/ 2147483646 w 19"/>
                    <a:gd name="T9" fmla="*/ 2147483646 h 24"/>
                    <a:gd name="T10" fmla="*/ 2147483646 w 19"/>
                    <a:gd name="T11" fmla="*/ 2147483646 h 24"/>
                    <a:gd name="T12" fmla="*/ 2147483646 w 19"/>
                    <a:gd name="T13" fmla="*/ 2147483646 h 24"/>
                    <a:gd name="T14" fmla="*/ 2147483646 w 19"/>
                    <a:gd name="T15" fmla="*/ 2147483646 h 24"/>
                    <a:gd name="T16" fmla="*/ 2147483646 w 19"/>
                    <a:gd name="T17" fmla="*/ 2147483646 h 24"/>
                    <a:gd name="T18" fmla="*/ 2147483646 w 19"/>
                    <a:gd name="T19" fmla="*/ 2147483646 h 24"/>
                    <a:gd name="T20" fmla="*/ 2147483646 w 19"/>
                    <a:gd name="T21" fmla="*/ 2147483646 h 24"/>
                    <a:gd name="T22" fmla="*/ 2147483646 w 19"/>
                    <a:gd name="T23" fmla="*/ 2147483646 h 24"/>
                    <a:gd name="T24" fmla="*/ 2147483646 w 19"/>
                    <a:gd name="T25" fmla="*/ 2147483646 h 24"/>
                    <a:gd name="T26" fmla="*/ 2147483646 w 19"/>
                    <a:gd name="T27" fmla="*/ 2147483646 h 24"/>
                    <a:gd name="T28" fmla="*/ 2147483646 w 19"/>
                    <a:gd name="T29" fmla="*/ 2147483646 h 24"/>
                    <a:gd name="T30" fmla="*/ 2147483646 w 19"/>
                    <a:gd name="T31" fmla="*/ 0 h 24"/>
                    <a:gd name="T32" fmla="*/ 2147483646 w 19"/>
                    <a:gd name="T33" fmla="*/ 0 h 24"/>
                    <a:gd name="T34" fmla="*/ 2147483646 w 19"/>
                    <a:gd name="T35" fmla="*/ 0 h 24"/>
                    <a:gd name="T36" fmla="*/ 0 w 19"/>
                    <a:gd name="T37" fmla="*/ 2147483646 h 24"/>
                    <a:gd name="T38" fmla="*/ 0 w 19"/>
                    <a:gd name="T39" fmla="*/ 2147483646 h 24"/>
                    <a:gd name="T40" fmla="*/ 2147483646 w 19"/>
                    <a:gd name="T41" fmla="*/ 2147483646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 h="24">
                      <a:moveTo>
                        <a:pt x="4" y="5"/>
                      </a:moveTo>
                      <a:lnTo>
                        <a:pt x="4" y="5"/>
                      </a:lnTo>
                      <a:cubicBezTo>
                        <a:pt x="4" y="5"/>
                        <a:pt x="4" y="4"/>
                        <a:pt x="4" y="4"/>
                      </a:cubicBezTo>
                      <a:lnTo>
                        <a:pt x="14" y="4"/>
                      </a:lnTo>
                      <a:cubicBezTo>
                        <a:pt x="14" y="4"/>
                        <a:pt x="15" y="5"/>
                        <a:pt x="15" y="6"/>
                      </a:cubicBezTo>
                      <a:lnTo>
                        <a:pt x="15" y="17"/>
                      </a:lnTo>
                      <a:cubicBezTo>
                        <a:pt x="15" y="18"/>
                        <a:pt x="14" y="18"/>
                        <a:pt x="14" y="18"/>
                      </a:cubicBezTo>
                      <a:lnTo>
                        <a:pt x="4" y="20"/>
                      </a:lnTo>
                      <a:cubicBezTo>
                        <a:pt x="4" y="19"/>
                        <a:pt x="4" y="18"/>
                        <a:pt x="4" y="18"/>
                      </a:cubicBezTo>
                      <a:lnTo>
                        <a:pt x="4" y="5"/>
                      </a:lnTo>
                      <a:close/>
                      <a:moveTo>
                        <a:pt x="4" y="24"/>
                      </a:moveTo>
                      <a:lnTo>
                        <a:pt x="4" y="24"/>
                      </a:lnTo>
                      <a:lnTo>
                        <a:pt x="15" y="22"/>
                      </a:lnTo>
                      <a:cubicBezTo>
                        <a:pt x="17" y="22"/>
                        <a:pt x="19" y="20"/>
                        <a:pt x="19" y="17"/>
                      </a:cubicBezTo>
                      <a:lnTo>
                        <a:pt x="19" y="6"/>
                      </a:lnTo>
                      <a:cubicBezTo>
                        <a:pt x="19" y="3"/>
                        <a:pt x="18" y="0"/>
                        <a:pt x="15" y="0"/>
                      </a:cubicBezTo>
                      <a:lnTo>
                        <a:pt x="4" y="0"/>
                      </a:lnTo>
                      <a:cubicBezTo>
                        <a:pt x="1" y="0"/>
                        <a:pt x="0" y="2"/>
                        <a:pt x="0" y="5"/>
                      </a:cubicBezTo>
                      <a:lnTo>
                        <a:pt x="0" y="18"/>
                      </a:lnTo>
                      <a:cubicBezTo>
                        <a:pt x="0" y="21"/>
                        <a:pt x="2" y="24"/>
                        <a:pt x="4" y="24"/>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59" name="Freeform 175"/>
                <p:cNvSpPr>
                  <a:spLocks noEditPoints="1"/>
                </p:cNvSpPr>
                <p:nvPr/>
              </p:nvSpPr>
              <p:spPr bwMode="auto">
                <a:xfrm>
                  <a:off x="2284413" y="2143151"/>
                  <a:ext cx="134938" cy="136524"/>
                </a:xfrm>
                <a:custGeom>
                  <a:avLst/>
                  <a:gdLst>
                    <a:gd name="T0" fmla="*/ 2147483646 w 159"/>
                    <a:gd name="T1" fmla="*/ 2147483646 h 160"/>
                    <a:gd name="T2" fmla="*/ 2147483646 w 159"/>
                    <a:gd name="T3" fmla="*/ 2147483646 h 160"/>
                    <a:gd name="T4" fmla="*/ 2147483646 w 159"/>
                    <a:gd name="T5" fmla="*/ 2147483646 h 160"/>
                    <a:gd name="T6" fmla="*/ 2147483646 w 159"/>
                    <a:gd name="T7" fmla="*/ 2147483646 h 160"/>
                    <a:gd name="T8" fmla="*/ 2147483646 w 159"/>
                    <a:gd name="T9" fmla="*/ 2147483646 h 160"/>
                    <a:gd name="T10" fmla="*/ 2147483646 w 159"/>
                    <a:gd name="T11" fmla="*/ 2147483646 h 160"/>
                    <a:gd name="T12" fmla="*/ 2147483646 w 159"/>
                    <a:gd name="T13" fmla="*/ 2147483646 h 160"/>
                    <a:gd name="T14" fmla="*/ 2147483646 w 159"/>
                    <a:gd name="T15" fmla="*/ 2147483646 h 160"/>
                    <a:gd name="T16" fmla="*/ 2147483646 w 159"/>
                    <a:gd name="T17" fmla="*/ 2147483646 h 160"/>
                    <a:gd name="T18" fmla="*/ 2147483646 w 159"/>
                    <a:gd name="T19" fmla="*/ 2147483646 h 160"/>
                    <a:gd name="T20" fmla="*/ 2147483646 w 159"/>
                    <a:gd name="T21" fmla="*/ 2147483646 h 160"/>
                    <a:gd name="T22" fmla="*/ 2147483646 w 159"/>
                    <a:gd name="T23" fmla="*/ 2147483646 h 160"/>
                    <a:gd name="T24" fmla="*/ 2147483646 w 159"/>
                    <a:gd name="T25" fmla="*/ 2147483646 h 160"/>
                    <a:gd name="T26" fmla="*/ 2147483646 w 159"/>
                    <a:gd name="T27" fmla="*/ 2147483646 h 160"/>
                    <a:gd name="T28" fmla="*/ 2147483646 w 159"/>
                    <a:gd name="T29" fmla="*/ 2147483646 h 160"/>
                    <a:gd name="T30" fmla="*/ 2147483646 w 159"/>
                    <a:gd name="T31" fmla="*/ 2147483646 h 160"/>
                    <a:gd name="T32" fmla="*/ 2147483646 w 159"/>
                    <a:gd name="T33" fmla="*/ 2147483646 h 160"/>
                    <a:gd name="T34" fmla="*/ 2147483646 w 159"/>
                    <a:gd name="T35" fmla="*/ 2147483646 h 160"/>
                    <a:gd name="T36" fmla="*/ 2147483646 w 159"/>
                    <a:gd name="T37" fmla="*/ 2147483646 h 160"/>
                    <a:gd name="T38" fmla="*/ 2147483646 w 159"/>
                    <a:gd name="T39" fmla="*/ 2147483646 h 160"/>
                    <a:gd name="T40" fmla="*/ 2147483646 w 159"/>
                    <a:gd name="T41" fmla="*/ 2147483646 h 160"/>
                    <a:gd name="T42" fmla="*/ 2147483646 w 159"/>
                    <a:gd name="T43" fmla="*/ 2147483646 h 160"/>
                    <a:gd name="T44" fmla="*/ 2147483646 w 159"/>
                    <a:gd name="T45" fmla="*/ 2147483646 h 160"/>
                    <a:gd name="T46" fmla="*/ 2147483646 w 159"/>
                    <a:gd name="T47" fmla="*/ 2147483646 h 160"/>
                    <a:gd name="T48" fmla="*/ 2147483646 w 159"/>
                    <a:gd name="T49" fmla="*/ 2147483646 h 160"/>
                    <a:gd name="T50" fmla="*/ 2147483646 w 159"/>
                    <a:gd name="T51" fmla="*/ 2147483646 h 160"/>
                    <a:gd name="T52" fmla="*/ 2147483646 w 159"/>
                    <a:gd name="T53" fmla="*/ 2147483646 h 160"/>
                    <a:gd name="T54" fmla="*/ 2147483646 w 159"/>
                    <a:gd name="T55" fmla="*/ 2147483646 h 160"/>
                    <a:gd name="T56" fmla="*/ 2147483646 w 159"/>
                    <a:gd name="T57" fmla="*/ 2147483646 h 160"/>
                    <a:gd name="T58" fmla="*/ 2147483646 w 159"/>
                    <a:gd name="T59" fmla="*/ 2147483646 h 160"/>
                    <a:gd name="T60" fmla="*/ 2147483646 w 159"/>
                    <a:gd name="T61" fmla="*/ 2147483646 h 160"/>
                    <a:gd name="T62" fmla="*/ 2147483646 w 159"/>
                    <a:gd name="T63" fmla="*/ 2147483646 h 160"/>
                    <a:gd name="T64" fmla="*/ 2147483646 w 159"/>
                    <a:gd name="T65" fmla="*/ 2147483646 h 160"/>
                    <a:gd name="T66" fmla="*/ 2147483646 w 159"/>
                    <a:gd name="T67" fmla="*/ 2147483646 h 160"/>
                    <a:gd name="T68" fmla="*/ 2147483646 w 159"/>
                    <a:gd name="T69" fmla="*/ 2147483646 h 160"/>
                    <a:gd name="T70" fmla="*/ 2147483646 w 159"/>
                    <a:gd name="T71" fmla="*/ 2147483646 h 160"/>
                    <a:gd name="T72" fmla="*/ 2147483646 w 159"/>
                    <a:gd name="T73" fmla="*/ 2147483646 h 160"/>
                    <a:gd name="T74" fmla="*/ 2147483646 w 159"/>
                    <a:gd name="T75" fmla="*/ 2147483646 h 160"/>
                    <a:gd name="T76" fmla="*/ 2147483646 w 159"/>
                    <a:gd name="T77" fmla="*/ 2147483646 h 160"/>
                    <a:gd name="T78" fmla="*/ 2147483646 w 159"/>
                    <a:gd name="T79" fmla="*/ 2147483646 h 160"/>
                    <a:gd name="T80" fmla="*/ 2147483646 w 159"/>
                    <a:gd name="T81" fmla="*/ 2147483646 h 160"/>
                    <a:gd name="T82" fmla="*/ 2147483646 w 159"/>
                    <a:gd name="T83" fmla="*/ 2147483646 h 160"/>
                    <a:gd name="T84" fmla="*/ 2147483646 w 159"/>
                    <a:gd name="T85" fmla="*/ 2147483646 h 160"/>
                    <a:gd name="T86" fmla="*/ 2147483646 w 159"/>
                    <a:gd name="T87" fmla="*/ 2147483646 h 160"/>
                    <a:gd name="T88" fmla="*/ 2147483646 w 159"/>
                    <a:gd name="T89" fmla="*/ 0 h 160"/>
                    <a:gd name="T90" fmla="*/ 0 w 159"/>
                    <a:gd name="T91" fmla="*/ 2147483646 h 160"/>
                    <a:gd name="T92" fmla="*/ 0 w 159"/>
                    <a:gd name="T93" fmla="*/ 2147483646 h 160"/>
                    <a:gd name="T94" fmla="*/ 2147483646 w 159"/>
                    <a:gd name="T95" fmla="*/ 2147483646 h 1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59" h="160">
                      <a:moveTo>
                        <a:pt x="126" y="76"/>
                      </a:moveTo>
                      <a:lnTo>
                        <a:pt x="126" y="76"/>
                      </a:lnTo>
                      <a:cubicBezTo>
                        <a:pt x="126" y="64"/>
                        <a:pt x="124" y="52"/>
                        <a:pt x="121" y="41"/>
                      </a:cubicBezTo>
                      <a:cubicBezTo>
                        <a:pt x="125" y="40"/>
                        <a:pt x="128" y="39"/>
                        <a:pt x="132" y="38"/>
                      </a:cubicBezTo>
                      <a:cubicBezTo>
                        <a:pt x="140" y="48"/>
                        <a:pt x="146" y="61"/>
                        <a:pt x="147" y="76"/>
                      </a:cubicBezTo>
                      <a:lnTo>
                        <a:pt x="126" y="76"/>
                      </a:lnTo>
                      <a:close/>
                      <a:moveTo>
                        <a:pt x="116" y="131"/>
                      </a:moveTo>
                      <a:lnTo>
                        <a:pt x="116" y="131"/>
                      </a:lnTo>
                      <a:cubicBezTo>
                        <a:pt x="118" y="131"/>
                        <a:pt x="120" y="132"/>
                        <a:pt x="121" y="132"/>
                      </a:cubicBezTo>
                      <a:cubicBezTo>
                        <a:pt x="118" y="135"/>
                        <a:pt x="115" y="137"/>
                        <a:pt x="111" y="139"/>
                      </a:cubicBezTo>
                      <a:cubicBezTo>
                        <a:pt x="113" y="136"/>
                        <a:pt x="115" y="134"/>
                        <a:pt x="116" y="131"/>
                      </a:cubicBezTo>
                      <a:close/>
                      <a:moveTo>
                        <a:pt x="43" y="131"/>
                      </a:moveTo>
                      <a:lnTo>
                        <a:pt x="43" y="131"/>
                      </a:lnTo>
                      <a:cubicBezTo>
                        <a:pt x="44" y="134"/>
                        <a:pt x="46" y="137"/>
                        <a:pt x="48" y="139"/>
                      </a:cubicBezTo>
                      <a:cubicBezTo>
                        <a:pt x="44" y="137"/>
                        <a:pt x="41" y="135"/>
                        <a:pt x="37" y="132"/>
                      </a:cubicBezTo>
                      <a:cubicBezTo>
                        <a:pt x="39" y="132"/>
                        <a:pt x="41" y="131"/>
                        <a:pt x="43" y="131"/>
                      </a:cubicBezTo>
                      <a:close/>
                      <a:moveTo>
                        <a:pt x="42" y="30"/>
                      </a:moveTo>
                      <a:lnTo>
                        <a:pt x="42" y="30"/>
                      </a:lnTo>
                      <a:cubicBezTo>
                        <a:pt x="40" y="29"/>
                        <a:pt x="38" y="29"/>
                        <a:pt x="36" y="28"/>
                      </a:cubicBezTo>
                      <a:cubicBezTo>
                        <a:pt x="40" y="25"/>
                        <a:pt x="44" y="23"/>
                        <a:pt x="48" y="20"/>
                      </a:cubicBezTo>
                      <a:cubicBezTo>
                        <a:pt x="46" y="23"/>
                        <a:pt x="44" y="27"/>
                        <a:pt x="42" y="30"/>
                      </a:cubicBezTo>
                      <a:close/>
                      <a:moveTo>
                        <a:pt x="111" y="20"/>
                      </a:moveTo>
                      <a:lnTo>
                        <a:pt x="111" y="20"/>
                      </a:lnTo>
                      <a:cubicBezTo>
                        <a:pt x="115" y="23"/>
                        <a:pt x="119" y="25"/>
                        <a:pt x="123" y="28"/>
                      </a:cubicBezTo>
                      <a:cubicBezTo>
                        <a:pt x="121" y="29"/>
                        <a:pt x="119" y="30"/>
                        <a:pt x="117" y="30"/>
                      </a:cubicBezTo>
                      <a:cubicBezTo>
                        <a:pt x="115" y="27"/>
                        <a:pt x="113" y="23"/>
                        <a:pt x="111" y="20"/>
                      </a:cubicBezTo>
                      <a:close/>
                      <a:moveTo>
                        <a:pt x="85" y="35"/>
                      </a:moveTo>
                      <a:lnTo>
                        <a:pt x="85" y="35"/>
                      </a:lnTo>
                      <a:lnTo>
                        <a:pt x="85" y="13"/>
                      </a:lnTo>
                      <a:cubicBezTo>
                        <a:pt x="93" y="16"/>
                        <a:pt x="99" y="23"/>
                        <a:pt x="104" y="33"/>
                      </a:cubicBezTo>
                      <a:cubicBezTo>
                        <a:pt x="98" y="34"/>
                        <a:pt x="92" y="34"/>
                        <a:pt x="85" y="35"/>
                      </a:cubicBezTo>
                      <a:close/>
                      <a:moveTo>
                        <a:pt x="85" y="76"/>
                      </a:moveTo>
                      <a:lnTo>
                        <a:pt x="85" y="76"/>
                      </a:lnTo>
                      <a:lnTo>
                        <a:pt x="85" y="47"/>
                      </a:lnTo>
                      <a:cubicBezTo>
                        <a:pt x="94" y="47"/>
                        <a:pt x="102" y="46"/>
                        <a:pt x="109" y="44"/>
                      </a:cubicBezTo>
                      <a:cubicBezTo>
                        <a:pt x="112" y="54"/>
                        <a:pt x="114" y="65"/>
                        <a:pt x="114" y="76"/>
                      </a:cubicBezTo>
                      <a:lnTo>
                        <a:pt x="85" y="76"/>
                      </a:lnTo>
                      <a:close/>
                      <a:moveTo>
                        <a:pt x="85" y="114"/>
                      </a:moveTo>
                      <a:lnTo>
                        <a:pt x="85" y="114"/>
                      </a:lnTo>
                      <a:lnTo>
                        <a:pt x="85" y="88"/>
                      </a:lnTo>
                      <a:lnTo>
                        <a:pt x="114" y="88"/>
                      </a:lnTo>
                      <a:cubicBezTo>
                        <a:pt x="113" y="98"/>
                        <a:pt x="111" y="108"/>
                        <a:pt x="109" y="117"/>
                      </a:cubicBezTo>
                      <a:cubicBezTo>
                        <a:pt x="101" y="115"/>
                        <a:pt x="93" y="114"/>
                        <a:pt x="85" y="114"/>
                      </a:cubicBezTo>
                      <a:close/>
                      <a:moveTo>
                        <a:pt x="85" y="126"/>
                      </a:moveTo>
                      <a:lnTo>
                        <a:pt x="85" y="126"/>
                      </a:lnTo>
                      <a:cubicBezTo>
                        <a:pt x="92" y="127"/>
                        <a:pt x="98" y="127"/>
                        <a:pt x="104" y="128"/>
                      </a:cubicBezTo>
                      <a:cubicBezTo>
                        <a:pt x="99" y="137"/>
                        <a:pt x="92" y="144"/>
                        <a:pt x="85" y="146"/>
                      </a:cubicBezTo>
                      <a:lnTo>
                        <a:pt x="85" y="126"/>
                      </a:lnTo>
                      <a:close/>
                      <a:moveTo>
                        <a:pt x="73" y="126"/>
                      </a:moveTo>
                      <a:lnTo>
                        <a:pt x="73" y="126"/>
                      </a:lnTo>
                      <a:lnTo>
                        <a:pt x="73" y="146"/>
                      </a:lnTo>
                      <a:cubicBezTo>
                        <a:pt x="66" y="144"/>
                        <a:pt x="60" y="137"/>
                        <a:pt x="55" y="128"/>
                      </a:cubicBezTo>
                      <a:cubicBezTo>
                        <a:pt x="61" y="127"/>
                        <a:pt x="67" y="127"/>
                        <a:pt x="73" y="126"/>
                      </a:cubicBezTo>
                      <a:close/>
                      <a:moveTo>
                        <a:pt x="73" y="88"/>
                      </a:moveTo>
                      <a:lnTo>
                        <a:pt x="73" y="88"/>
                      </a:lnTo>
                      <a:lnTo>
                        <a:pt x="73" y="114"/>
                      </a:lnTo>
                      <a:cubicBezTo>
                        <a:pt x="65" y="114"/>
                        <a:pt x="58" y="115"/>
                        <a:pt x="50" y="117"/>
                      </a:cubicBezTo>
                      <a:cubicBezTo>
                        <a:pt x="47" y="108"/>
                        <a:pt x="46" y="98"/>
                        <a:pt x="45" y="88"/>
                      </a:cubicBezTo>
                      <a:lnTo>
                        <a:pt x="73" y="88"/>
                      </a:lnTo>
                      <a:close/>
                      <a:moveTo>
                        <a:pt x="73" y="47"/>
                      </a:moveTo>
                      <a:lnTo>
                        <a:pt x="73" y="47"/>
                      </a:lnTo>
                      <a:lnTo>
                        <a:pt x="73" y="76"/>
                      </a:lnTo>
                      <a:lnTo>
                        <a:pt x="45" y="76"/>
                      </a:lnTo>
                      <a:cubicBezTo>
                        <a:pt x="45" y="65"/>
                        <a:pt x="47" y="54"/>
                        <a:pt x="50" y="44"/>
                      </a:cubicBezTo>
                      <a:cubicBezTo>
                        <a:pt x="57" y="46"/>
                        <a:pt x="65" y="47"/>
                        <a:pt x="73" y="47"/>
                      </a:cubicBezTo>
                      <a:close/>
                      <a:moveTo>
                        <a:pt x="73" y="35"/>
                      </a:moveTo>
                      <a:lnTo>
                        <a:pt x="73" y="35"/>
                      </a:lnTo>
                      <a:cubicBezTo>
                        <a:pt x="67" y="34"/>
                        <a:pt x="61" y="34"/>
                        <a:pt x="54" y="33"/>
                      </a:cubicBezTo>
                      <a:cubicBezTo>
                        <a:pt x="60" y="23"/>
                        <a:pt x="66" y="16"/>
                        <a:pt x="73" y="13"/>
                      </a:cubicBezTo>
                      <a:lnTo>
                        <a:pt x="73" y="35"/>
                      </a:lnTo>
                      <a:close/>
                      <a:moveTo>
                        <a:pt x="27" y="38"/>
                      </a:moveTo>
                      <a:lnTo>
                        <a:pt x="27" y="38"/>
                      </a:lnTo>
                      <a:cubicBezTo>
                        <a:pt x="30" y="39"/>
                        <a:pt x="34" y="40"/>
                        <a:pt x="38" y="41"/>
                      </a:cubicBezTo>
                      <a:cubicBezTo>
                        <a:pt x="35" y="52"/>
                        <a:pt x="33" y="63"/>
                        <a:pt x="32" y="76"/>
                      </a:cubicBezTo>
                      <a:lnTo>
                        <a:pt x="12" y="76"/>
                      </a:lnTo>
                      <a:cubicBezTo>
                        <a:pt x="13" y="61"/>
                        <a:pt x="18" y="48"/>
                        <a:pt x="27" y="38"/>
                      </a:cubicBezTo>
                      <a:close/>
                      <a:moveTo>
                        <a:pt x="13" y="88"/>
                      </a:moveTo>
                      <a:lnTo>
                        <a:pt x="13" y="88"/>
                      </a:lnTo>
                      <a:lnTo>
                        <a:pt x="32" y="88"/>
                      </a:lnTo>
                      <a:cubicBezTo>
                        <a:pt x="33" y="100"/>
                        <a:pt x="35" y="110"/>
                        <a:pt x="38" y="119"/>
                      </a:cubicBezTo>
                      <a:cubicBezTo>
                        <a:pt x="35" y="120"/>
                        <a:pt x="31" y="122"/>
                        <a:pt x="28" y="123"/>
                      </a:cubicBezTo>
                      <a:cubicBezTo>
                        <a:pt x="20" y="113"/>
                        <a:pt x="14" y="101"/>
                        <a:pt x="13" y="88"/>
                      </a:cubicBezTo>
                      <a:close/>
                      <a:moveTo>
                        <a:pt x="131" y="123"/>
                      </a:moveTo>
                      <a:lnTo>
                        <a:pt x="131" y="123"/>
                      </a:lnTo>
                      <a:cubicBezTo>
                        <a:pt x="128" y="122"/>
                        <a:pt x="124" y="120"/>
                        <a:pt x="120" y="119"/>
                      </a:cubicBezTo>
                      <a:cubicBezTo>
                        <a:pt x="124" y="110"/>
                        <a:pt x="126" y="100"/>
                        <a:pt x="126" y="88"/>
                      </a:cubicBezTo>
                      <a:lnTo>
                        <a:pt x="146" y="88"/>
                      </a:lnTo>
                      <a:cubicBezTo>
                        <a:pt x="145" y="101"/>
                        <a:pt x="139" y="113"/>
                        <a:pt x="131" y="123"/>
                      </a:cubicBezTo>
                      <a:close/>
                      <a:moveTo>
                        <a:pt x="79" y="0"/>
                      </a:moveTo>
                      <a:lnTo>
                        <a:pt x="79" y="0"/>
                      </a:lnTo>
                      <a:cubicBezTo>
                        <a:pt x="35" y="0"/>
                        <a:pt x="0" y="36"/>
                        <a:pt x="0" y="80"/>
                      </a:cubicBezTo>
                      <a:cubicBezTo>
                        <a:pt x="0" y="80"/>
                        <a:pt x="0" y="81"/>
                        <a:pt x="0" y="82"/>
                      </a:cubicBezTo>
                      <a:cubicBezTo>
                        <a:pt x="0" y="82"/>
                        <a:pt x="0" y="82"/>
                        <a:pt x="0" y="82"/>
                      </a:cubicBezTo>
                      <a:cubicBezTo>
                        <a:pt x="0" y="82"/>
                        <a:pt x="0" y="83"/>
                        <a:pt x="0" y="83"/>
                      </a:cubicBezTo>
                      <a:cubicBezTo>
                        <a:pt x="2" y="125"/>
                        <a:pt x="37" y="160"/>
                        <a:pt x="79" y="160"/>
                      </a:cubicBezTo>
                      <a:cubicBezTo>
                        <a:pt x="123" y="160"/>
                        <a:pt x="159" y="124"/>
                        <a:pt x="159" y="80"/>
                      </a:cubicBezTo>
                      <a:cubicBezTo>
                        <a:pt x="159" y="36"/>
                        <a:pt x="123" y="0"/>
                        <a:pt x="79" y="0"/>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grpSp>
          <p:nvGrpSpPr>
            <p:cNvPr id="223" name="组合 22742"/>
            <p:cNvGrpSpPr>
              <a:grpSpLocks/>
            </p:cNvGrpSpPr>
            <p:nvPr/>
          </p:nvGrpSpPr>
          <p:grpSpPr bwMode="auto">
            <a:xfrm>
              <a:off x="5461783" y="1221733"/>
              <a:ext cx="481864" cy="576211"/>
              <a:chOff x="7845871" y="1709284"/>
              <a:chExt cx="682625" cy="685800"/>
            </a:xfrm>
          </p:grpSpPr>
          <p:sp>
            <p:nvSpPr>
              <p:cNvPr id="230" name="Freeform 20"/>
              <p:cNvSpPr>
                <a:spLocks/>
              </p:cNvSpPr>
              <p:nvPr/>
            </p:nvSpPr>
            <p:spPr bwMode="auto">
              <a:xfrm>
                <a:off x="7845871" y="1709284"/>
                <a:ext cx="682625" cy="685800"/>
              </a:xfrm>
              <a:custGeom>
                <a:avLst/>
                <a:gdLst>
                  <a:gd name="T0" fmla="*/ 2147483646 w 804"/>
                  <a:gd name="T1" fmla="*/ 2147483646 h 804"/>
                  <a:gd name="T2" fmla="*/ 2147483646 w 804"/>
                  <a:gd name="T3" fmla="*/ 2147483646 h 804"/>
                  <a:gd name="T4" fmla="*/ 2147483646 w 804"/>
                  <a:gd name="T5" fmla="*/ 2147483646 h 804"/>
                  <a:gd name="T6" fmla="*/ 0 w 804"/>
                  <a:gd name="T7" fmla="*/ 2147483646 h 804"/>
                  <a:gd name="T8" fmla="*/ 2147483646 w 804"/>
                  <a:gd name="T9" fmla="*/ 0 h 804"/>
                  <a:gd name="T10" fmla="*/ 2147483646 w 804"/>
                  <a:gd name="T11" fmla="*/ 2147483646 h 8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804">
                    <a:moveTo>
                      <a:pt x="804" y="402"/>
                    </a:moveTo>
                    <a:lnTo>
                      <a:pt x="804" y="402"/>
                    </a:lnTo>
                    <a:cubicBezTo>
                      <a:pt x="804" y="624"/>
                      <a:pt x="624" y="804"/>
                      <a:pt x="402" y="804"/>
                    </a:cubicBezTo>
                    <a:cubicBezTo>
                      <a:pt x="180" y="804"/>
                      <a:pt x="0" y="624"/>
                      <a:pt x="0" y="402"/>
                    </a:cubicBezTo>
                    <a:cubicBezTo>
                      <a:pt x="0" y="180"/>
                      <a:pt x="180" y="0"/>
                      <a:pt x="402" y="0"/>
                    </a:cubicBezTo>
                    <a:cubicBezTo>
                      <a:pt x="624" y="0"/>
                      <a:pt x="804" y="180"/>
                      <a:pt x="804" y="402"/>
                    </a:cubicBezTo>
                    <a:close/>
                  </a:path>
                </a:pathLst>
              </a:custGeom>
              <a:solidFill>
                <a:srgbClr val="15B0E8"/>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nvGrpSpPr>
              <p:cNvPr id="231" name="组合 22728"/>
              <p:cNvGrpSpPr>
                <a:grpSpLocks/>
              </p:cNvGrpSpPr>
              <p:nvPr/>
            </p:nvGrpSpPr>
            <p:grpSpPr bwMode="auto">
              <a:xfrm>
                <a:off x="8063358" y="1882296"/>
                <a:ext cx="263525" cy="342926"/>
                <a:chOff x="3867150" y="4237038"/>
                <a:chExt cx="263525" cy="342926"/>
              </a:xfrm>
            </p:grpSpPr>
            <p:sp>
              <p:nvSpPr>
                <p:cNvPr id="232" name="Freeform 96"/>
                <p:cNvSpPr>
                  <a:spLocks noEditPoints="1"/>
                </p:cNvSpPr>
                <p:nvPr/>
              </p:nvSpPr>
              <p:spPr bwMode="auto">
                <a:xfrm>
                  <a:off x="3867150" y="4245001"/>
                  <a:ext cx="263525" cy="334963"/>
                </a:xfrm>
                <a:custGeom>
                  <a:avLst/>
                  <a:gdLst>
                    <a:gd name="T0" fmla="*/ 2147483646 w 310"/>
                    <a:gd name="T1" fmla="*/ 2147483646 h 392"/>
                    <a:gd name="T2" fmla="*/ 2147483646 w 310"/>
                    <a:gd name="T3" fmla="*/ 2147483646 h 392"/>
                    <a:gd name="T4" fmla="*/ 2147483646 w 310"/>
                    <a:gd name="T5" fmla="*/ 2147483646 h 392"/>
                    <a:gd name="T6" fmla="*/ 2147483646 w 310"/>
                    <a:gd name="T7" fmla="*/ 2147483646 h 392"/>
                    <a:gd name="T8" fmla="*/ 2147483646 w 310"/>
                    <a:gd name="T9" fmla="*/ 2147483646 h 392"/>
                    <a:gd name="T10" fmla="*/ 2147483646 w 310"/>
                    <a:gd name="T11" fmla="*/ 2147483646 h 392"/>
                    <a:gd name="T12" fmla="*/ 2147483646 w 310"/>
                    <a:gd name="T13" fmla="*/ 2147483646 h 392"/>
                    <a:gd name="T14" fmla="*/ 2147483646 w 310"/>
                    <a:gd name="T15" fmla="*/ 2147483646 h 392"/>
                    <a:gd name="T16" fmla="*/ 2147483646 w 310"/>
                    <a:gd name="T17" fmla="*/ 2147483646 h 392"/>
                    <a:gd name="T18" fmla="*/ 2147483646 w 310"/>
                    <a:gd name="T19" fmla="*/ 2147483646 h 392"/>
                    <a:gd name="T20" fmla="*/ 2147483646 w 310"/>
                    <a:gd name="T21" fmla="*/ 2147483646 h 392"/>
                    <a:gd name="T22" fmla="*/ 2147483646 w 310"/>
                    <a:gd name="T23" fmla="*/ 2147483646 h 392"/>
                    <a:gd name="T24" fmla="*/ 2147483646 w 310"/>
                    <a:gd name="T25" fmla="*/ 2147483646 h 392"/>
                    <a:gd name="T26" fmla="*/ 2147483646 w 310"/>
                    <a:gd name="T27" fmla="*/ 2147483646 h 392"/>
                    <a:gd name="T28" fmla="*/ 2147483646 w 310"/>
                    <a:gd name="T29" fmla="*/ 2147483646 h 392"/>
                    <a:gd name="T30" fmla="*/ 2147483646 w 310"/>
                    <a:gd name="T31" fmla="*/ 2147483646 h 392"/>
                    <a:gd name="T32" fmla="*/ 2147483646 w 310"/>
                    <a:gd name="T33" fmla="*/ 2147483646 h 392"/>
                    <a:gd name="T34" fmla="*/ 2147483646 w 310"/>
                    <a:gd name="T35" fmla="*/ 2147483646 h 392"/>
                    <a:gd name="T36" fmla="*/ 2147483646 w 310"/>
                    <a:gd name="T37" fmla="*/ 2147483646 h 392"/>
                    <a:gd name="T38" fmla="*/ 2147483646 w 310"/>
                    <a:gd name="T39" fmla="*/ 2147483646 h 392"/>
                    <a:gd name="T40" fmla="*/ 2147483646 w 310"/>
                    <a:gd name="T41" fmla="*/ 2147483646 h 392"/>
                    <a:gd name="T42" fmla="*/ 2147483646 w 310"/>
                    <a:gd name="T43" fmla="*/ 2147483646 h 392"/>
                    <a:gd name="T44" fmla="*/ 2147483646 w 310"/>
                    <a:gd name="T45" fmla="*/ 2147483646 h 392"/>
                    <a:gd name="T46" fmla="*/ 2147483646 w 310"/>
                    <a:gd name="T47" fmla="*/ 2147483646 h 392"/>
                    <a:gd name="T48" fmla="*/ 2147483646 w 310"/>
                    <a:gd name="T49" fmla="*/ 0 h 392"/>
                    <a:gd name="T50" fmla="*/ 0 w 310"/>
                    <a:gd name="T51" fmla="*/ 2147483646 h 392"/>
                    <a:gd name="T52" fmla="*/ 0 w 310"/>
                    <a:gd name="T53" fmla="*/ 2147483646 h 392"/>
                    <a:gd name="T54" fmla="*/ 0 w 310"/>
                    <a:gd name="T55" fmla="*/ 2147483646 h 392"/>
                    <a:gd name="T56" fmla="*/ 0 w 310"/>
                    <a:gd name="T57" fmla="*/ 2147483646 h 392"/>
                    <a:gd name="T58" fmla="*/ 0 w 310"/>
                    <a:gd name="T59" fmla="*/ 2147483646 h 392"/>
                    <a:gd name="T60" fmla="*/ 0 w 310"/>
                    <a:gd name="T61" fmla="*/ 2147483646 h 392"/>
                    <a:gd name="T62" fmla="*/ 0 w 310"/>
                    <a:gd name="T63" fmla="*/ 2147483646 h 392"/>
                    <a:gd name="T64" fmla="*/ 2147483646 w 310"/>
                    <a:gd name="T65" fmla="*/ 2147483646 h 392"/>
                    <a:gd name="T66" fmla="*/ 2147483646 w 310"/>
                    <a:gd name="T67" fmla="*/ 2147483646 h 392"/>
                    <a:gd name="T68" fmla="*/ 2147483646 w 310"/>
                    <a:gd name="T69" fmla="*/ 2147483646 h 392"/>
                    <a:gd name="T70" fmla="*/ 2147483646 w 310"/>
                    <a:gd name="T71" fmla="*/ 2147483646 h 392"/>
                    <a:gd name="T72" fmla="*/ 2147483646 w 310"/>
                    <a:gd name="T73" fmla="*/ 2147483646 h 392"/>
                    <a:gd name="T74" fmla="*/ 2147483646 w 310"/>
                    <a:gd name="T75" fmla="*/ 2147483646 h 392"/>
                    <a:gd name="T76" fmla="*/ 2147483646 w 310"/>
                    <a:gd name="T77" fmla="*/ 2147483646 h 392"/>
                    <a:gd name="T78" fmla="*/ 2147483646 w 310"/>
                    <a:gd name="T79" fmla="*/ 2147483646 h 392"/>
                    <a:gd name="T80" fmla="*/ 2147483646 w 310"/>
                    <a:gd name="T81" fmla="*/ 2147483646 h 392"/>
                    <a:gd name="T82" fmla="*/ 2147483646 w 310"/>
                    <a:gd name="T83" fmla="*/ 2147483646 h 392"/>
                    <a:gd name="T84" fmla="*/ 2147483646 w 310"/>
                    <a:gd name="T85" fmla="*/ 2147483646 h 392"/>
                    <a:gd name="T86" fmla="*/ 2147483646 w 310"/>
                    <a:gd name="T87" fmla="*/ 2147483646 h 392"/>
                    <a:gd name="T88" fmla="*/ 2147483646 w 310"/>
                    <a:gd name="T89" fmla="*/ 2147483646 h 392"/>
                    <a:gd name="T90" fmla="*/ 2147483646 w 310"/>
                    <a:gd name="T91" fmla="*/ 2147483646 h 392"/>
                    <a:gd name="T92" fmla="*/ 2147483646 w 310"/>
                    <a:gd name="T93" fmla="*/ 2147483646 h 392"/>
                    <a:gd name="T94" fmla="*/ 2147483646 w 310"/>
                    <a:gd name="T95" fmla="*/ 2147483646 h 392"/>
                    <a:gd name="T96" fmla="*/ 2147483646 w 310"/>
                    <a:gd name="T97" fmla="*/ 2147483646 h 392"/>
                    <a:gd name="T98" fmla="*/ 2147483646 w 310"/>
                    <a:gd name="T99" fmla="*/ 2147483646 h 392"/>
                    <a:gd name="T100" fmla="*/ 2147483646 w 310"/>
                    <a:gd name="T101" fmla="*/ 2147483646 h 392"/>
                    <a:gd name="T102" fmla="*/ 2147483646 w 310"/>
                    <a:gd name="T103" fmla="*/ 2147483646 h 392"/>
                    <a:gd name="T104" fmla="*/ 2147483646 w 310"/>
                    <a:gd name="T105" fmla="*/ 2147483646 h 392"/>
                    <a:gd name="T106" fmla="*/ 2147483646 w 310"/>
                    <a:gd name="T107" fmla="*/ 2147483646 h 392"/>
                    <a:gd name="T108" fmla="*/ 2147483646 w 310"/>
                    <a:gd name="T109" fmla="*/ 2147483646 h 392"/>
                    <a:gd name="T110" fmla="*/ 2147483646 w 310"/>
                    <a:gd name="T111" fmla="*/ 2147483646 h 392"/>
                    <a:gd name="T112" fmla="*/ 2147483646 w 310"/>
                    <a:gd name="T113" fmla="*/ 2147483646 h 392"/>
                    <a:gd name="T114" fmla="*/ 2147483646 w 310"/>
                    <a:gd name="T115" fmla="*/ 2147483646 h 392"/>
                    <a:gd name="T116" fmla="*/ 2147483646 w 310"/>
                    <a:gd name="T117" fmla="*/ 2147483646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10" h="392">
                      <a:moveTo>
                        <a:pt x="293" y="157"/>
                      </a:moveTo>
                      <a:lnTo>
                        <a:pt x="293" y="157"/>
                      </a:lnTo>
                      <a:cubicBezTo>
                        <a:pt x="293" y="192"/>
                        <a:pt x="230" y="221"/>
                        <a:pt x="155" y="221"/>
                      </a:cubicBezTo>
                      <a:cubicBezTo>
                        <a:pt x="80" y="221"/>
                        <a:pt x="16" y="192"/>
                        <a:pt x="16" y="157"/>
                      </a:cubicBezTo>
                      <a:lnTo>
                        <a:pt x="16" y="117"/>
                      </a:lnTo>
                      <a:cubicBezTo>
                        <a:pt x="41" y="143"/>
                        <a:pt x="93" y="161"/>
                        <a:pt x="155" y="161"/>
                      </a:cubicBezTo>
                      <a:cubicBezTo>
                        <a:pt x="216" y="161"/>
                        <a:pt x="268" y="143"/>
                        <a:pt x="293" y="117"/>
                      </a:cubicBezTo>
                      <a:lnTo>
                        <a:pt x="293" y="157"/>
                      </a:lnTo>
                      <a:close/>
                      <a:moveTo>
                        <a:pt x="155" y="293"/>
                      </a:moveTo>
                      <a:lnTo>
                        <a:pt x="155" y="293"/>
                      </a:lnTo>
                      <a:cubicBezTo>
                        <a:pt x="80" y="293"/>
                        <a:pt x="16" y="264"/>
                        <a:pt x="16" y="229"/>
                      </a:cubicBezTo>
                      <a:lnTo>
                        <a:pt x="16" y="193"/>
                      </a:lnTo>
                      <a:cubicBezTo>
                        <a:pt x="41" y="220"/>
                        <a:pt x="93" y="238"/>
                        <a:pt x="155" y="238"/>
                      </a:cubicBezTo>
                      <a:cubicBezTo>
                        <a:pt x="216" y="238"/>
                        <a:pt x="268" y="220"/>
                        <a:pt x="293" y="193"/>
                      </a:cubicBezTo>
                      <a:lnTo>
                        <a:pt x="293" y="229"/>
                      </a:lnTo>
                      <a:cubicBezTo>
                        <a:pt x="293" y="264"/>
                        <a:pt x="230" y="293"/>
                        <a:pt x="155" y="293"/>
                      </a:cubicBezTo>
                      <a:close/>
                      <a:moveTo>
                        <a:pt x="155" y="16"/>
                      </a:moveTo>
                      <a:lnTo>
                        <a:pt x="155" y="16"/>
                      </a:lnTo>
                      <a:cubicBezTo>
                        <a:pt x="230" y="16"/>
                        <a:pt x="293" y="46"/>
                        <a:pt x="293" y="81"/>
                      </a:cubicBezTo>
                      <a:cubicBezTo>
                        <a:pt x="293" y="116"/>
                        <a:pt x="230" y="145"/>
                        <a:pt x="155" y="145"/>
                      </a:cubicBezTo>
                      <a:cubicBezTo>
                        <a:pt x="80" y="145"/>
                        <a:pt x="16" y="116"/>
                        <a:pt x="16" y="81"/>
                      </a:cubicBezTo>
                      <a:cubicBezTo>
                        <a:pt x="16" y="46"/>
                        <a:pt x="80" y="16"/>
                        <a:pt x="155" y="16"/>
                      </a:cubicBezTo>
                      <a:close/>
                      <a:moveTo>
                        <a:pt x="310" y="81"/>
                      </a:moveTo>
                      <a:lnTo>
                        <a:pt x="310" y="81"/>
                      </a:lnTo>
                      <a:cubicBezTo>
                        <a:pt x="310" y="35"/>
                        <a:pt x="242" y="0"/>
                        <a:pt x="155" y="0"/>
                      </a:cubicBezTo>
                      <a:cubicBezTo>
                        <a:pt x="68" y="0"/>
                        <a:pt x="0" y="35"/>
                        <a:pt x="0" y="81"/>
                      </a:cubicBezTo>
                      <a:cubicBezTo>
                        <a:pt x="0" y="82"/>
                        <a:pt x="0" y="82"/>
                        <a:pt x="0" y="83"/>
                      </a:cubicBezTo>
                      <a:cubicBezTo>
                        <a:pt x="0" y="84"/>
                        <a:pt x="0" y="84"/>
                        <a:pt x="0" y="85"/>
                      </a:cubicBezTo>
                      <a:lnTo>
                        <a:pt x="0" y="193"/>
                      </a:lnTo>
                      <a:lnTo>
                        <a:pt x="0" y="301"/>
                      </a:lnTo>
                      <a:lnTo>
                        <a:pt x="0" y="302"/>
                      </a:lnTo>
                      <a:cubicBezTo>
                        <a:pt x="0" y="302"/>
                        <a:pt x="0" y="302"/>
                        <a:pt x="0" y="302"/>
                      </a:cubicBezTo>
                      <a:cubicBezTo>
                        <a:pt x="1" y="347"/>
                        <a:pt x="69" y="382"/>
                        <a:pt x="155" y="382"/>
                      </a:cubicBezTo>
                      <a:cubicBezTo>
                        <a:pt x="166" y="382"/>
                        <a:pt x="177" y="381"/>
                        <a:pt x="189" y="380"/>
                      </a:cubicBezTo>
                      <a:cubicBezTo>
                        <a:pt x="193" y="388"/>
                        <a:pt x="203" y="392"/>
                        <a:pt x="213" y="389"/>
                      </a:cubicBezTo>
                      <a:cubicBezTo>
                        <a:pt x="224" y="386"/>
                        <a:pt x="230" y="374"/>
                        <a:pt x="227" y="363"/>
                      </a:cubicBezTo>
                      <a:cubicBezTo>
                        <a:pt x="223" y="352"/>
                        <a:pt x="212" y="346"/>
                        <a:pt x="201" y="349"/>
                      </a:cubicBezTo>
                      <a:cubicBezTo>
                        <a:pt x="193" y="351"/>
                        <a:pt x="188" y="357"/>
                        <a:pt x="186" y="364"/>
                      </a:cubicBezTo>
                      <a:cubicBezTo>
                        <a:pt x="176" y="365"/>
                        <a:pt x="166" y="366"/>
                        <a:pt x="155" y="366"/>
                      </a:cubicBezTo>
                      <a:cubicBezTo>
                        <a:pt x="80" y="366"/>
                        <a:pt x="16" y="336"/>
                        <a:pt x="16" y="301"/>
                      </a:cubicBezTo>
                      <a:lnTo>
                        <a:pt x="16" y="265"/>
                      </a:lnTo>
                      <a:cubicBezTo>
                        <a:pt x="41" y="292"/>
                        <a:pt x="93" y="310"/>
                        <a:pt x="155" y="310"/>
                      </a:cubicBezTo>
                      <a:cubicBezTo>
                        <a:pt x="216" y="310"/>
                        <a:pt x="268" y="292"/>
                        <a:pt x="293" y="265"/>
                      </a:cubicBezTo>
                      <a:lnTo>
                        <a:pt x="293" y="301"/>
                      </a:lnTo>
                      <a:cubicBezTo>
                        <a:pt x="293" y="313"/>
                        <a:pt x="286" y="323"/>
                        <a:pt x="277" y="331"/>
                      </a:cubicBezTo>
                      <a:cubicBezTo>
                        <a:pt x="273" y="329"/>
                        <a:pt x="267" y="328"/>
                        <a:pt x="262" y="330"/>
                      </a:cubicBezTo>
                      <a:cubicBezTo>
                        <a:pt x="251" y="333"/>
                        <a:pt x="245" y="345"/>
                        <a:pt x="248" y="356"/>
                      </a:cubicBezTo>
                      <a:cubicBezTo>
                        <a:pt x="252" y="367"/>
                        <a:pt x="264" y="373"/>
                        <a:pt x="275" y="370"/>
                      </a:cubicBezTo>
                      <a:cubicBezTo>
                        <a:pt x="286" y="366"/>
                        <a:pt x="292" y="355"/>
                        <a:pt x="289" y="343"/>
                      </a:cubicBezTo>
                      <a:cubicBezTo>
                        <a:pt x="288" y="343"/>
                        <a:pt x="288" y="343"/>
                        <a:pt x="288" y="342"/>
                      </a:cubicBezTo>
                      <a:cubicBezTo>
                        <a:pt x="302" y="330"/>
                        <a:pt x="309" y="316"/>
                        <a:pt x="310" y="302"/>
                      </a:cubicBezTo>
                      <a:lnTo>
                        <a:pt x="310" y="247"/>
                      </a:lnTo>
                      <a:cubicBezTo>
                        <a:pt x="310" y="247"/>
                        <a:pt x="310" y="247"/>
                        <a:pt x="310" y="247"/>
                      </a:cubicBezTo>
                      <a:lnTo>
                        <a:pt x="310" y="229"/>
                      </a:lnTo>
                      <a:lnTo>
                        <a:pt x="310" y="193"/>
                      </a:lnTo>
                      <a:lnTo>
                        <a:pt x="310" y="85"/>
                      </a:lnTo>
                      <a:lnTo>
                        <a:pt x="309" y="85"/>
                      </a:lnTo>
                      <a:cubicBezTo>
                        <a:pt x="309" y="83"/>
                        <a:pt x="310" y="82"/>
                        <a:pt x="310" y="81"/>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3" name="Freeform 97"/>
                <p:cNvSpPr>
                  <a:spLocks/>
                </p:cNvSpPr>
                <p:nvPr/>
              </p:nvSpPr>
              <p:spPr bwMode="auto">
                <a:xfrm>
                  <a:off x="3887788" y="4360863"/>
                  <a:ext cx="20637" cy="17463"/>
                </a:xfrm>
                <a:custGeom>
                  <a:avLst/>
                  <a:gdLst>
                    <a:gd name="T0" fmla="*/ 1445113103 w 23"/>
                    <a:gd name="T1" fmla="*/ 2147483646 h 21"/>
                    <a:gd name="T2" fmla="*/ 1445113103 w 23"/>
                    <a:gd name="T3" fmla="*/ 2147483646 h 21"/>
                    <a:gd name="T4" fmla="*/ 2147483646 w 23"/>
                    <a:gd name="T5" fmla="*/ 2147483646 h 21"/>
                    <a:gd name="T6" fmla="*/ 2147483646 w 23"/>
                    <a:gd name="T7" fmla="*/ 2147483646 h 21"/>
                    <a:gd name="T8" fmla="*/ 2147483646 w 23"/>
                    <a:gd name="T9" fmla="*/ 1725320284 h 21"/>
                    <a:gd name="T10" fmla="*/ 1445113103 w 23"/>
                    <a:gd name="T11" fmla="*/ 2147483646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2" y="6"/>
                      </a:moveTo>
                      <a:lnTo>
                        <a:pt x="2" y="6"/>
                      </a:lnTo>
                      <a:cubicBezTo>
                        <a:pt x="0" y="10"/>
                        <a:pt x="2" y="16"/>
                        <a:pt x="7" y="18"/>
                      </a:cubicBezTo>
                      <a:cubicBezTo>
                        <a:pt x="13" y="21"/>
                        <a:pt x="19" y="20"/>
                        <a:pt x="21" y="15"/>
                      </a:cubicBezTo>
                      <a:cubicBezTo>
                        <a:pt x="23" y="11"/>
                        <a:pt x="21" y="5"/>
                        <a:pt x="15" y="3"/>
                      </a:cubicBezTo>
                      <a:cubicBezTo>
                        <a:pt x="10" y="0"/>
                        <a:pt x="4" y="1"/>
                        <a:pt x="2" y="6"/>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4" name="Freeform 98"/>
                <p:cNvSpPr>
                  <a:spLocks/>
                </p:cNvSpPr>
                <p:nvPr/>
              </p:nvSpPr>
              <p:spPr bwMode="auto">
                <a:xfrm>
                  <a:off x="3887788" y="4298950"/>
                  <a:ext cx="20637" cy="17463"/>
                </a:xfrm>
                <a:custGeom>
                  <a:avLst/>
                  <a:gdLst>
                    <a:gd name="T0" fmla="*/ 2147483646 w 23"/>
                    <a:gd name="T1" fmla="*/ 1149982623 h 21"/>
                    <a:gd name="T2" fmla="*/ 2147483646 w 23"/>
                    <a:gd name="T3" fmla="*/ 1149982623 h 21"/>
                    <a:gd name="T4" fmla="*/ 1445113103 w 23"/>
                    <a:gd name="T5" fmla="*/ 2147483646 h 21"/>
                    <a:gd name="T6" fmla="*/ 2147483646 w 23"/>
                    <a:gd name="T7" fmla="*/ 2147483646 h 21"/>
                    <a:gd name="T8" fmla="*/ 2147483646 w 23"/>
                    <a:gd name="T9" fmla="*/ 2147483646 h 21"/>
                    <a:gd name="T10" fmla="*/ 2147483646 w 23"/>
                    <a:gd name="T11" fmla="*/ 1149982623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5" y="2"/>
                      </a:moveTo>
                      <a:lnTo>
                        <a:pt x="15" y="2"/>
                      </a:lnTo>
                      <a:cubicBezTo>
                        <a:pt x="10" y="0"/>
                        <a:pt x="4" y="1"/>
                        <a:pt x="2" y="5"/>
                      </a:cubicBezTo>
                      <a:cubicBezTo>
                        <a:pt x="0" y="10"/>
                        <a:pt x="2" y="15"/>
                        <a:pt x="7" y="18"/>
                      </a:cubicBezTo>
                      <a:cubicBezTo>
                        <a:pt x="13" y="21"/>
                        <a:pt x="19" y="19"/>
                        <a:pt x="21" y="15"/>
                      </a:cubicBezTo>
                      <a:cubicBezTo>
                        <a:pt x="23" y="11"/>
                        <a:pt x="21" y="5"/>
                        <a:pt x="15" y="2"/>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sp>
              <p:nvSpPr>
                <p:cNvPr id="235" name="Freeform 99"/>
                <p:cNvSpPr>
                  <a:spLocks/>
                </p:cNvSpPr>
                <p:nvPr/>
              </p:nvSpPr>
              <p:spPr bwMode="auto">
                <a:xfrm>
                  <a:off x="3887788" y="4237038"/>
                  <a:ext cx="20637" cy="17463"/>
                </a:xfrm>
                <a:custGeom>
                  <a:avLst/>
                  <a:gdLst>
                    <a:gd name="T0" fmla="*/ 2147483646 w 23"/>
                    <a:gd name="T1" fmla="*/ 1725320284 h 21"/>
                    <a:gd name="T2" fmla="*/ 2147483646 w 23"/>
                    <a:gd name="T3" fmla="*/ 1725320284 h 21"/>
                    <a:gd name="T4" fmla="*/ 1445113103 w 23"/>
                    <a:gd name="T5" fmla="*/ 2147483646 h 21"/>
                    <a:gd name="T6" fmla="*/ 2147483646 w 23"/>
                    <a:gd name="T7" fmla="*/ 2147483646 h 21"/>
                    <a:gd name="T8" fmla="*/ 2147483646 w 23"/>
                    <a:gd name="T9" fmla="*/ 2147483646 h 21"/>
                    <a:gd name="T10" fmla="*/ 2147483646 w 23"/>
                    <a:gd name="T11" fmla="*/ 1725320284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21">
                      <a:moveTo>
                        <a:pt x="15" y="3"/>
                      </a:moveTo>
                      <a:lnTo>
                        <a:pt x="15" y="3"/>
                      </a:lnTo>
                      <a:cubicBezTo>
                        <a:pt x="10" y="0"/>
                        <a:pt x="4" y="2"/>
                        <a:pt x="2" y="6"/>
                      </a:cubicBezTo>
                      <a:cubicBezTo>
                        <a:pt x="0" y="10"/>
                        <a:pt x="2" y="16"/>
                        <a:pt x="7" y="19"/>
                      </a:cubicBezTo>
                      <a:cubicBezTo>
                        <a:pt x="13" y="21"/>
                        <a:pt x="19" y="20"/>
                        <a:pt x="21" y="16"/>
                      </a:cubicBezTo>
                      <a:cubicBezTo>
                        <a:pt x="23" y="11"/>
                        <a:pt x="21" y="6"/>
                        <a:pt x="15" y="3"/>
                      </a:cubicBezTo>
                      <a:close/>
                    </a:path>
                  </a:pathLst>
                </a:custGeom>
                <a:solidFill>
                  <a:srgbClr val="FEFEFE"/>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wrap="square">
                  <a:noAutofit/>
                </a:bodyPr>
                <a:lstStyle/>
                <a:p>
                  <a:pPr marL="0" marR="0" lvl="0" indent="0" defTabSz="91379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rgbClr val="000000"/>
                    </a:solidFill>
                    <a:effectLst/>
                    <a:uLnTx/>
                    <a:uFillTx/>
                    <a:latin typeface="+mn-ea"/>
                    <a:ea typeface="+mn-ea"/>
                  </a:endParaRPr>
                </a:p>
              </p:txBody>
            </p:sp>
          </p:grpSp>
        </p:grpSp>
        <p:cxnSp>
          <p:nvCxnSpPr>
            <p:cNvPr id="224" name="Straight Arrow Connector 4105"/>
            <p:cNvCxnSpPr/>
            <p:nvPr/>
          </p:nvCxnSpPr>
          <p:spPr bwMode="auto">
            <a:xfrm>
              <a:off x="931025" y="1512507"/>
              <a:ext cx="1710179" cy="1332"/>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Straight Arrow Connector 86"/>
            <p:cNvCxnSpPr/>
            <p:nvPr/>
          </p:nvCxnSpPr>
          <p:spPr bwMode="auto">
            <a:xfrm>
              <a:off x="3107511" y="1512507"/>
              <a:ext cx="931662"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Straight Arrow Connector 87"/>
            <p:cNvCxnSpPr/>
            <p:nvPr/>
          </p:nvCxnSpPr>
          <p:spPr bwMode="auto">
            <a:xfrm>
              <a:off x="4547671" y="1512507"/>
              <a:ext cx="933569" cy="0"/>
            </a:xfrm>
            <a:prstGeom prst="straightConnector1">
              <a:avLst/>
            </a:prstGeom>
            <a:noFill/>
            <a:ln w="95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8" name="云形 227"/>
            <p:cNvSpPr/>
            <p:nvPr/>
          </p:nvSpPr>
          <p:spPr>
            <a:xfrm>
              <a:off x="1345058" y="1277477"/>
              <a:ext cx="917368" cy="504055"/>
            </a:xfrm>
            <a:prstGeom prst="cloud">
              <a:avLst/>
            </a:prstGeom>
            <a:solidFill>
              <a:srgbClr val="FFFFFF"/>
            </a:solidFill>
            <a:ln w="6350" cap="flat" cmpd="sng" algn="ctr">
              <a:solidFill>
                <a:srgbClr val="C7000A"/>
              </a:solidFill>
              <a:prstDash val="solid"/>
              <a:miter lim="800000"/>
            </a:ln>
            <a:effectLst/>
          </p:spPr>
          <p:txBody>
            <a:bodyPr wrap="square" lIns="0" tIns="0" rIns="0" bIns="0" rtlCol="0" anchor="ctr">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smtClean="0">
                <a:ln>
                  <a:noFill/>
                </a:ln>
                <a:solidFill>
                  <a:srgbClr val="FF0000"/>
                </a:solidFill>
                <a:effectLst/>
                <a:uLnTx/>
                <a:uFillTx/>
                <a:latin typeface="+mn-ea"/>
                <a:ea typeface="+mn-ea"/>
              </a:endParaRPr>
            </a:p>
          </p:txBody>
        </p:sp>
        <p:sp>
          <p:nvSpPr>
            <p:cNvPr id="229" name="TextBox 80"/>
            <p:cNvSpPr txBox="1"/>
            <p:nvPr/>
          </p:nvSpPr>
          <p:spPr>
            <a:xfrm>
              <a:off x="1492248" y="1259682"/>
              <a:ext cx="696930" cy="278519"/>
            </a:xfrm>
            <a:prstGeom prst="rect">
              <a:avLst/>
            </a:prstGeom>
            <a:noFill/>
          </p:spPr>
          <p:txBody>
            <a:bodyPr wrap="square" lIns="0" rIns="0" rtlCol="0">
              <a:noAutofit/>
            </a:body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70C0"/>
                  </a:solidFill>
                  <a:effectLst/>
                  <a:uLnTx/>
                  <a:uFillTx/>
                  <a:latin typeface="+mn-ea"/>
                  <a:ea typeface="+mn-ea"/>
                </a:rPr>
                <a:t>https</a:t>
              </a:r>
            </a:p>
          </p:txBody>
        </p:sp>
        <p:sp>
          <p:nvSpPr>
            <p:cNvPr id="275" name="TextBox 80"/>
            <p:cNvSpPr txBox="1"/>
            <p:nvPr/>
          </p:nvSpPr>
          <p:spPr>
            <a:xfrm>
              <a:off x="3236681" y="1405236"/>
              <a:ext cx="696930" cy="278519"/>
            </a:xfrm>
            <a:prstGeom prst="rect">
              <a:avLst/>
            </a:prstGeom>
            <a:noFill/>
          </p:spPr>
          <p:txBody>
            <a:bodyPr wrap="square" lIns="0" rIns="0" rtlCol="0">
              <a:noAutofit/>
            </a:bodyPr>
            <a:lstStyle/>
            <a:p>
              <a:pPr marL="0" marR="0" lvl="0" indent="0" defTabSz="913790" eaLnBrk="1" fontAlgn="ctr"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70C0"/>
                  </a:solidFill>
                  <a:effectLst/>
                  <a:uLnTx/>
                  <a:uFillTx/>
                  <a:latin typeface="+mn-ea"/>
                  <a:ea typeface="+mn-ea"/>
                </a:rPr>
                <a:t>https</a:t>
              </a:r>
            </a:p>
          </p:txBody>
        </p:sp>
      </p:grpSp>
      <p:sp>
        <p:nvSpPr>
          <p:cNvPr id="169" name="椭圆 168"/>
          <p:cNvSpPr/>
          <p:nvPr/>
        </p:nvSpPr>
        <p:spPr>
          <a:xfrm>
            <a:off x="2136199" y="1750240"/>
            <a:ext cx="1099843" cy="364702"/>
          </a:xfrm>
          <a:prstGeom prst="ellipse">
            <a:avLst/>
          </a:prstGeom>
          <a:noFill/>
          <a:ln w="6350" cap="flat" cmpd="sng" algn="ctr">
            <a:solidFill>
              <a:srgbClr val="C00000"/>
            </a:solidFill>
            <a:prstDash val="lgDash"/>
            <a:miter lim="800000"/>
          </a:ln>
          <a:effectLst/>
        </p:spPr>
        <p:txBody>
          <a:bodyPr wrap="square" lIns="0" tIns="0" rIns="0" bIns="0" rtlCol="0" anchor="ctr">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smtClean="0">
              <a:ln>
                <a:noFill/>
              </a:ln>
              <a:solidFill>
                <a:srgbClr val="FF0000"/>
              </a:solidFill>
              <a:effectLst/>
              <a:uLnTx/>
              <a:uFillTx/>
              <a:latin typeface="+mn-ea"/>
              <a:ea typeface="+mn-ea"/>
            </a:endParaRPr>
          </a:p>
        </p:txBody>
      </p:sp>
      <p:sp>
        <p:nvSpPr>
          <p:cNvPr id="170" name="TextBox 302"/>
          <p:cNvSpPr txBox="1"/>
          <p:nvPr/>
        </p:nvSpPr>
        <p:spPr>
          <a:xfrm>
            <a:off x="969622" y="2054955"/>
            <a:ext cx="1795940" cy="391129"/>
          </a:xfrm>
          <a:prstGeom prst="rect">
            <a:avLst/>
          </a:prstGeom>
          <a:noFill/>
        </p:spPr>
        <p:txBody>
          <a:bodyPr wrap="square" rtlCol="0">
            <a:noAutofit/>
          </a:bodyPr>
          <a:lstStyle/>
          <a:p>
            <a:pPr marL="0" marR="0" lvl="0" indent="0" defTabSz="914112" eaLnBrk="1" fontAlgn="ctr"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C00000"/>
                </a:solidFill>
                <a:effectLst/>
                <a:uLnTx/>
                <a:uFillTx/>
                <a:latin typeface="+mn-ea"/>
                <a:ea typeface="+mn-ea"/>
                <a:cs typeface="Arial" panose="020B0604020202020204" pitchFamily="34" charset="0"/>
              </a:rPr>
              <a:t>SSL</a:t>
            </a:r>
            <a:r>
              <a:rPr kumimoji="0" lang="zh-CN" altLang="en-US" sz="1200" b="1" i="0" u="none" strike="noStrike" kern="0" cap="none" spc="0" normalizeH="0" baseline="0" noProof="0" dirty="0" smtClean="0">
                <a:ln>
                  <a:noFill/>
                </a:ln>
                <a:solidFill>
                  <a:srgbClr val="C00000"/>
                </a:solidFill>
                <a:effectLst/>
                <a:uLnTx/>
                <a:uFillTx/>
                <a:latin typeface="+mn-ea"/>
                <a:ea typeface="+mn-ea"/>
                <a:cs typeface="Arial" panose="020B0604020202020204" pitchFamily="34" charset="0"/>
              </a:rPr>
              <a:t>加速服务器</a:t>
            </a:r>
            <a:endParaRPr kumimoji="0" lang="en-US" sz="1200" b="1" i="0" u="none" strike="noStrike" kern="0" cap="none" spc="0" normalizeH="0" baseline="0" noProof="0" dirty="0" smtClean="0">
              <a:ln>
                <a:noFill/>
              </a:ln>
              <a:solidFill>
                <a:srgbClr val="C00000"/>
              </a:solidFill>
              <a:effectLst/>
              <a:uLnTx/>
              <a:uFillTx/>
              <a:latin typeface="+mn-ea"/>
              <a:ea typeface="+mn-ea"/>
              <a:cs typeface="Arial" panose="020B0604020202020204" pitchFamily="34" charset="0"/>
            </a:endParaRPr>
          </a:p>
        </p:txBody>
      </p:sp>
      <p:sp>
        <p:nvSpPr>
          <p:cNvPr id="171" name="矩形 170"/>
          <p:cNvSpPr/>
          <p:nvPr/>
        </p:nvSpPr>
        <p:spPr>
          <a:xfrm>
            <a:off x="1933797" y="2685521"/>
            <a:ext cx="1328642" cy="1504110"/>
          </a:xfrm>
          <a:prstGeom prst="rect">
            <a:avLst/>
          </a:prstGeom>
          <a:solidFill>
            <a:srgbClr val="A5A5A5">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ysClr val="windowText" lastClr="000000"/>
              </a:solidFill>
              <a:effectLst/>
              <a:uLnTx/>
              <a:uFillTx/>
              <a:latin typeface="+mn-ea"/>
              <a:ea typeface="+mn-ea"/>
            </a:endParaRPr>
          </a:p>
        </p:txBody>
      </p:sp>
      <p:cxnSp>
        <p:nvCxnSpPr>
          <p:cNvPr id="172" name="直接箭头连接符 171"/>
          <p:cNvCxnSpPr/>
          <p:nvPr/>
        </p:nvCxnSpPr>
        <p:spPr bwMode="auto">
          <a:xfrm flipV="1">
            <a:off x="2388662" y="2476799"/>
            <a:ext cx="0" cy="223767"/>
          </a:xfrm>
          <a:prstGeom prst="straightConnector1">
            <a:avLst/>
          </a:prstGeom>
          <a:solidFill>
            <a:sysClr val="window" lastClr="FFFFFF"/>
          </a:solidFill>
          <a:ln w="38100" cap="flat" cmpd="sng" algn="ctr">
            <a:solidFill>
              <a:srgbClr val="5B9BD5"/>
            </a:solidFill>
            <a:prstDash val="solid"/>
            <a:miter lim="800000"/>
            <a:headEnd type="triangle" w="med" len="med"/>
            <a:tailEnd type="triangle" w="med" len="med"/>
          </a:ln>
          <a:effectLst/>
          <a:extLst/>
        </p:spPr>
      </p:cxnSp>
      <p:sp>
        <p:nvSpPr>
          <p:cNvPr id="173" name="矩形 172"/>
          <p:cNvSpPr/>
          <p:nvPr/>
        </p:nvSpPr>
        <p:spPr>
          <a:xfrm>
            <a:off x="2383851" y="2405128"/>
            <a:ext cx="1049949" cy="249486"/>
          </a:xfrm>
          <a:prstGeom prst="rect">
            <a:avLst/>
          </a:prstGeom>
        </p:spPr>
        <p:txBody>
          <a:bodyPr wrap="square">
            <a:noAutofit/>
          </a:bodyPr>
          <a:lstStyle/>
          <a:p>
            <a:pPr marL="0" marR="0" lvl="0" indent="0" defTabSz="914112" eaLnBrk="1" fontAlgn="ctr" latinLnBrk="0" hangingPunct="1">
              <a:lnSpc>
                <a:spcPct val="100000"/>
              </a:lnSpc>
              <a:spcBef>
                <a:spcPts val="800"/>
              </a:spcBef>
              <a:spcAft>
                <a:spcPts val="0"/>
              </a:spcAft>
              <a:buClrTx/>
              <a:buSzTx/>
              <a:buFontTx/>
              <a:buNone/>
              <a:tabLst/>
              <a:defRPr/>
            </a:pPr>
            <a:r>
              <a:rPr kumimoji="0" lang="en-US" sz="1200" b="1" i="0" u="none" strike="noStrike" kern="0" cap="none" spc="0" normalizeH="0" baseline="0" noProof="0" dirty="0" smtClean="0">
                <a:ln>
                  <a:noFill/>
                </a:ln>
                <a:solidFill>
                  <a:srgbClr val="0070C0"/>
                </a:solidFill>
                <a:effectLst/>
                <a:uLnTx/>
                <a:uFillTx/>
                <a:latin typeface="+mn-ea"/>
                <a:ea typeface="+mn-ea"/>
              </a:rPr>
              <a:t>HTTPS</a:t>
            </a:r>
          </a:p>
        </p:txBody>
      </p:sp>
      <p:cxnSp>
        <p:nvCxnSpPr>
          <p:cNvPr id="174" name="直接箭头连接符 173"/>
          <p:cNvCxnSpPr/>
          <p:nvPr/>
        </p:nvCxnSpPr>
        <p:spPr bwMode="auto">
          <a:xfrm flipV="1">
            <a:off x="2249516" y="4197600"/>
            <a:ext cx="0" cy="223766"/>
          </a:xfrm>
          <a:prstGeom prst="straightConnector1">
            <a:avLst/>
          </a:prstGeom>
          <a:solidFill>
            <a:sysClr val="window" lastClr="FFFFFF"/>
          </a:solidFill>
          <a:ln w="38100" cap="flat" cmpd="sng" algn="ctr">
            <a:solidFill>
              <a:srgbClr val="5B9BD5"/>
            </a:solidFill>
            <a:prstDash val="solid"/>
            <a:miter lim="800000"/>
            <a:headEnd type="triangle" w="med" len="med"/>
            <a:tailEnd type="triangle" w="med" len="med"/>
          </a:ln>
          <a:effectLst/>
          <a:extLst/>
        </p:spPr>
      </p:cxnSp>
      <p:sp>
        <p:nvSpPr>
          <p:cNvPr id="175" name="矩形 174"/>
          <p:cNvSpPr/>
          <p:nvPr/>
        </p:nvSpPr>
        <p:spPr>
          <a:xfrm>
            <a:off x="2294198" y="4109507"/>
            <a:ext cx="980836" cy="250863"/>
          </a:xfrm>
          <a:prstGeom prst="rect">
            <a:avLst/>
          </a:prstGeom>
        </p:spPr>
        <p:txBody>
          <a:bodyPr wrap="square">
            <a:noAutofit/>
          </a:bodyPr>
          <a:lstStyle/>
          <a:p>
            <a:pPr marL="0" marR="0" lvl="0" indent="0" defTabSz="914112" eaLnBrk="1" fontAlgn="ctr" latinLnBrk="0" hangingPunct="1">
              <a:lnSpc>
                <a:spcPct val="100000"/>
              </a:lnSpc>
              <a:spcBef>
                <a:spcPts val="800"/>
              </a:spcBef>
              <a:spcAft>
                <a:spcPts val="0"/>
              </a:spcAft>
              <a:buClrTx/>
              <a:buSzTx/>
              <a:buFontTx/>
              <a:buNone/>
              <a:tabLst/>
              <a:defRPr/>
            </a:pPr>
            <a:r>
              <a:rPr kumimoji="0" lang="en-US" sz="1200" b="1" i="0" u="none" strike="noStrike" kern="0" cap="none" spc="0" normalizeH="0" baseline="0" noProof="0" dirty="0" smtClean="0">
                <a:ln>
                  <a:noFill/>
                </a:ln>
                <a:solidFill>
                  <a:srgbClr val="0070C0"/>
                </a:solidFill>
                <a:effectLst/>
                <a:uLnTx/>
                <a:uFillTx/>
                <a:latin typeface="+mn-ea"/>
                <a:ea typeface="+mn-ea"/>
              </a:rPr>
              <a:t>HTTP</a:t>
            </a:r>
          </a:p>
        </p:txBody>
      </p:sp>
      <p:sp>
        <p:nvSpPr>
          <p:cNvPr id="176" name="矩形 175"/>
          <p:cNvSpPr/>
          <p:nvPr/>
        </p:nvSpPr>
        <p:spPr>
          <a:xfrm>
            <a:off x="991817" y="2264127"/>
            <a:ext cx="1517885" cy="459643"/>
          </a:xfrm>
          <a:prstGeom prst="rect">
            <a:avLst/>
          </a:prstGeom>
        </p:spPr>
        <p:txBody>
          <a:bodyPr wrap="square">
            <a:noAutofit/>
          </a:bodyPr>
          <a:lstStyle/>
          <a:p>
            <a:pPr marL="0" marR="0" lvl="0" indent="0" defTabSz="914112" eaLnBrk="1" fontAlgn="ctr" latinLnBrk="0" hangingPunct="1">
              <a:lnSpc>
                <a:spcPct val="100000"/>
              </a:lnSpc>
              <a:spcBef>
                <a:spcPts val="800"/>
              </a:spcBef>
              <a:spcAft>
                <a:spcPts val="0"/>
              </a:spcAft>
              <a:buClrTx/>
              <a:buSzTx/>
              <a:buFontTx/>
              <a:buNone/>
              <a:tabLst/>
              <a:defRPr/>
            </a:pPr>
            <a:r>
              <a:rPr kumimoji="0" lang="en-US" sz="1200" b="0" i="0" u="none" strike="noStrike" kern="0" cap="none" spc="0" normalizeH="0" baseline="0" noProof="0" dirty="0" smtClean="0">
                <a:ln>
                  <a:noFill/>
                </a:ln>
                <a:solidFill>
                  <a:srgbClr val="1D1D1A"/>
                </a:solidFill>
                <a:effectLst/>
                <a:uLnTx/>
                <a:uFillTx/>
                <a:latin typeface="+mn-ea"/>
                <a:ea typeface="+mn-ea"/>
              </a:rPr>
              <a:t>TaiShan </a:t>
            </a:r>
            <a:r>
              <a:rPr kumimoji="0" lang="zh-CN" altLang="en-US" sz="1200" b="0" i="0" u="none" strike="noStrike" kern="0" cap="none" spc="0" normalizeH="0" baseline="0" noProof="0" dirty="0" smtClean="0">
                <a:ln>
                  <a:noFill/>
                </a:ln>
                <a:solidFill>
                  <a:srgbClr val="1D1D1A"/>
                </a:solidFill>
                <a:effectLst/>
                <a:uLnTx/>
                <a:uFillTx/>
                <a:latin typeface="+mn-ea"/>
                <a:ea typeface="+mn-ea"/>
              </a:rPr>
              <a:t>服务器</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a:p>
            <a:pPr marL="0" marR="0" lvl="0" indent="0" defTabSz="914112" eaLnBrk="1" fontAlgn="ctr" latinLnBrk="0" hangingPunct="1">
              <a:lnSpc>
                <a:spcPct val="100000"/>
              </a:lnSpc>
              <a:spcBef>
                <a:spcPts val="800"/>
              </a:spcBef>
              <a:spcAft>
                <a:spcPts val="0"/>
              </a:spcAft>
              <a:buClrTx/>
              <a:buSzTx/>
              <a:buFontTx/>
              <a:buNone/>
              <a:tabLst/>
              <a:defRPr/>
            </a:pPr>
            <a:r>
              <a:rPr kumimoji="0" lang="en-US" sz="1200" b="0" i="0" u="none" strike="noStrike" kern="0" cap="none" spc="0" normalizeH="0" baseline="0" noProof="0" dirty="0" smtClean="0">
                <a:ln>
                  <a:noFill/>
                </a:ln>
                <a:solidFill>
                  <a:srgbClr val="1D1D1A"/>
                </a:solidFill>
                <a:effectLst/>
                <a:uLnTx/>
                <a:uFillTx/>
                <a:latin typeface="+mn-ea"/>
                <a:ea typeface="+mn-ea"/>
              </a:rPr>
              <a:t>(2* </a:t>
            </a:r>
            <a:r>
              <a:rPr kumimoji="0" lang="zh-CN" altLang="en-US" sz="1200" b="0" i="0" u="none" strike="noStrike" kern="0" cap="none" spc="0" normalizeH="0" baseline="0" noProof="0" dirty="0" smtClean="0">
                <a:ln>
                  <a:noFill/>
                </a:ln>
                <a:solidFill>
                  <a:srgbClr val="1D1D1A"/>
                </a:solidFill>
                <a:effectLst/>
                <a:uLnTx/>
                <a:uFillTx/>
                <a:latin typeface="+mn-ea"/>
                <a:ea typeface="+mn-ea"/>
              </a:rPr>
              <a:t>鲲鹏</a:t>
            </a:r>
            <a:r>
              <a:rPr kumimoji="0" lang="en-US" sz="1200" b="0" i="0" u="none" strike="noStrike" kern="0" cap="none" spc="0" normalizeH="0" baseline="0" noProof="0" dirty="0" smtClean="0">
                <a:ln>
                  <a:noFill/>
                </a:ln>
                <a:solidFill>
                  <a:srgbClr val="1D1D1A"/>
                </a:solidFill>
                <a:effectLst/>
                <a:uLnTx/>
                <a:uFillTx/>
                <a:latin typeface="+mn-ea"/>
                <a:ea typeface="+mn-ea"/>
              </a:rPr>
              <a:t> 920 CPU)</a:t>
            </a:r>
          </a:p>
        </p:txBody>
      </p:sp>
      <p:sp>
        <p:nvSpPr>
          <p:cNvPr id="177" name="TextBox 338"/>
          <p:cNvSpPr txBox="1"/>
          <p:nvPr/>
        </p:nvSpPr>
        <p:spPr>
          <a:xfrm>
            <a:off x="2446554" y="1233488"/>
            <a:ext cx="1884145" cy="253882"/>
          </a:xfrm>
          <a:prstGeom prst="rect">
            <a:avLst/>
          </a:prstGeom>
          <a:noFill/>
        </p:spPr>
        <p:txBody>
          <a:bodyPr wrap="square" rtlCol="0">
            <a:noAutofit/>
          </a:bodyPr>
          <a:lstStyle/>
          <a:p>
            <a:pPr marL="0" marR="0" lvl="0" indent="0" defTabSz="914112" eaLnBrk="1" fontAlgn="ctr"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effectLst/>
                <a:uLnTx/>
                <a:uFillTx/>
                <a:latin typeface="+mn-ea"/>
                <a:ea typeface="+mn-ea"/>
              </a:rPr>
              <a:t>内置</a:t>
            </a:r>
            <a:r>
              <a:rPr kumimoji="0" lang="en-US" altLang="zh-CN" sz="1200" b="1" i="0" u="none" strike="noStrike" kern="0" cap="none" spc="0" normalizeH="0" baseline="0" noProof="0" dirty="0" smtClean="0">
                <a:ln>
                  <a:noFill/>
                </a:ln>
                <a:effectLst/>
                <a:uLnTx/>
                <a:uFillTx/>
                <a:latin typeface="+mn-ea"/>
                <a:ea typeface="+mn-ea"/>
              </a:rPr>
              <a:t>SSL</a:t>
            </a:r>
            <a:r>
              <a:rPr kumimoji="0" lang="zh-CN" altLang="en-US" sz="1200" b="1" i="0" u="none" strike="noStrike" kern="0" cap="none" spc="0" normalizeH="0" baseline="0" noProof="0" dirty="0" smtClean="0">
                <a:ln>
                  <a:noFill/>
                </a:ln>
                <a:effectLst/>
                <a:uLnTx/>
                <a:uFillTx/>
                <a:latin typeface="+mn-ea"/>
                <a:ea typeface="+mn-ea"/>
              </a:rPr>
              <a:t>加速引擎</a:t>
            </a:r>
            <a:endParaRPr kumimoji="0" lang="en-US" sz="1200" b="1" i="0" u="none" strike="noStrike" kern="0" cap="none" spc="0" normalizeH="0" baseline="0" noProof="0" dirty="0" smtClean="0">
              <a:ln>
                <a:noFill/>
              </a:ln>
              <a:effectLst/>
              <a:uLnTx/>
              <a:uFillTx/>
              <a:latin typeface="+mn-ea"/>
              <a:ea typeface="+mn-ea"/>
            </a:endParaRPr>
          </a:p>
        </p:txBody>
      </p:sp>
      <p:sp>
        <p:nvSpPr>
          <p:cNvPr id="178" name="右箭头 3"/>
          <p:cNvSpPr/>
          <p:nvPr/>
        </p:nvSpPr>
        <p:spPr>
          <a:xfrm>
            <a:off x="3017582" y="3273143"/>
            <a:ext cx="338802" cy="432174"/>
          </a:xfrm>
          <a:prstGeom prst="rightArrow">
            <a:avLst>
              <a:gd name="adj1" fmla="val 48428"/>
              <a:gd name="adj2" fmla="val 19844"/>
            </a:avLst>
          </a:prstGeom>
          <a:gradFill>
            <a:gsLst>
              <a:gs pos="0">
                <a:srgbClr val="FFEFF0">
                  <a:alpha val="0"/>
                </a:srgbClr>
              </a:gs>
              <a:gs pos="97000">
                <a:srgbClr val="FF737A"/>
              </a:gs>
              <a:gs pos="100000">
                <a:srgbClr val="FFA2A6">
                  <a:alpha val="0"/>
                </a:srgbClr>
              </a:gs>
            </a:gsLst>
          </a:gradFill>
          <a:ln w="12700">
            <a:miter lim="400000"/>
          </a:ln>
        </p:spPr>
        <p:txBody>
          <a:bodyPr tIns="45702" bIns="45702" anchor="ctr"/>
          <a:lstStyle/>
          <a:p>
            <a:pPr marL="0" marR="0" lvl="0" indent="0" algn="ctr" defTabSz="914112" eaLnBrk="1" fontAlgn="auto" latinLnBrk="0" hangingPunct="1">
              <a:lnSpc>
                <a:spcPct val="100000"/>
              </a:lnSpc>
              <a:spcBef>
                <a:spcPts val="0"/>
              </a:spcBef>
              <a:spcAft>
                <a:spcPts val="0"/>
              </a:spcAft>
              <a:buClrTx/>
              <a:buSzTx/>
              <a:buFontTx/>
              <a:buNone/>
              <a:tabLst/>
              <a:defRPr>
                <a:solidFill>
                  <a:srgbClr val="595757"/>
                </a:solidFill>
              </a:defRPr>
            </a:pPr>
            <a:endParaRPr kumimoji="0" sz="1200" b="0" i="0" u="none" strike="noStrike" kern="0" cap="none" spc="0" normalizeH="0" baseline="0" noProof="0" dirty="0">
              <a:ln>
                <a:noFill/>
              </a:ln>
              <a:solidFill>
                <a:srgbClr val="595757"/>
              </a:solidFill>
              <a:effectLst/>
              <a:uLnTx/>
              <a:uFillTx/>
              <a:latin typeface="+mn-ea"/>
              <a:ea typeface="+mn-ea"/>
              <a:cs typeface="Arial" panose="020B0604020202020204" pitchFamily="34" charset="0"/>
            </a:endParaRPr>
          </a:p>
        </p:txBody>
      </p:sp>
      <p:sp>
        <p:nvSpPr>
          <p:cNvPr id="179" name="右箭头 3"/>
          <p:cNvSpPr/>
          <p:nvPr/>
        </p:nvSpPr>
        <p:spPr>
          <a:xfrm rot="5400000">
            <a:off x="2416966" y="2087987"/>
            <a:ext cx="434784" cy="375607"/>
          </a:xfrm>
          <a:prstGeom prst="rightArrow">
            <a:avLst>
              <a:gd name="adj1" fmla="val 48428"/>
              <a:gd name="adj2" fmla="val 59203"/>
            </a:avLst>
          </a:prstGeom>
          <a:gradFill>
            <a:gsLst>
              <a:gs pos="0">
                <a:srgbClr val="FFEFF0">
                  <a:alpha val="0"/>
                </a:srgbClr>
              </a:gs>
              <a:gs pos="97000">
                <a:srgbClr val="FF737A"/>
              </a:gs>
              <a:gs pos="100000">
                <a:srgbClr val="FFA2A6">
                  <a:alpha val="0"/>
                </a:srgbClr>
              </a:gs>
            </a:gsLst>
          </a:gradFill>
          <a:ln w="12700">
            <a:miter lim="400000"/>
          </a:ln>
        </p:spPr>
        <p:txBody>
          <a:bodyPr tIns="45702" bIns="45702" anchor="ctr"/>
          <a:lstStyle/>
          <a:p>
            <a:pPr marL="0" marR="0" lvl="0" indent="0" algn="ctr" defTabSz="914112" eaLnBrk="1" fontAlgn="auto" latinLnBrk="0" hangingPunct="1">
              <a:lnSpc>
                <a:spcPct val="100000"/>
              </a:lnSpc>
              <a:spcBef>
                <a:spcPts val="0"/>
              </a:spcBef>
              <a:spcAft>
                <a:spcPts val="0"/>
              </a:spcAft>
              <a:buClrTx/>
              <a:buSzTx/>
              <a:buFontTx/>
              <a:buNone/>
              <a:tabLst/>
              <a:defRPr>
                <a:solidFill>
                  <a:srgbClr val="595757"/>
                </a:solidFill>
              </a:defRPr>
            </a:pPr>
            <a:endParaRPr kumimoji="0" sz="1200" b="0" i="0" u="none" strike="noStrike" kern="0" cap="none" spc="0" normalizeH="0" baseline="0" noProof="0" dirty="0">
              <a:ln>
                <a:noFill/>
              </a:ln>
              <a:solidFill>
                <a:srgbClr val="595757"/>
              </a:solidFill>
              <a:effectLst/>
              <a:uLnTx/>
              <a:uFillTx/>
              <a:latin typeface="+mn-ea"/>
              <a:ea typeface="+mn-ea"/>
              <a:cs typeface="Arial" panose="020B0604020202020204" pitchFamily="34" charset="0"/>
            </a:endParaRPr>
          </a:p>
        </p:txBody>
      </p:sp>
      <p:sp>
        <p:nvSpPr>
          <p:cNvPr id="180" name="圆角矩形 179"/>
          <p:cNvSpPr/>
          <p:nvPr/>
        </p:nvSpPr>
        <p:spPr bwMode="auto">
          <a:xfrm>
            <a:off x="2058745" y="2791478"/>
            <a:ext cx="952299" cy="375010"/>
          </a:xfrm>
          <a:prstGeom prst="roundRect">
            <a:avLst/>
          </a:prstGeom>
          <a:solidFill>
            <a:sysClr val="window" lastClr="FFFFFF"/>
          </a:solidFill>
          <a:ln w="12700" cap="flat" cmpd="sng" algn="ctr">
            <a:solidFill>
              <a:srgbClr val="5B9BD5"/>
            </a:solidFill>
            <a:prstDash val="solid"/>
            <a:miter lim="800000"/>
            <a:headEnd type="none" w="med" len="med"/>
            <a:tailEnd type="arrow" w="med" len="med"/>
          </a:ln>
          <a:effectLst/>
        </p:spPr>
        <p:txBody>
          <a:bodyPr vert="horz" wrap="none" lIns="79151" tIns="39576" rIns="79151" bIns="39576" numCol="1" rtlCol="0" anchor="ctr" anchorCtr="0" compatLnSpc="1">
            <a:prstTxWarp prst="textNoShape">
              <a:avLst/>
            </a:prstTxWarp>
            <a:noAutofit/>
          </a:bodyPr>
          <a:lstStyle/>
          <a:p>
            <a:pPr marL="0" marR="0" lvl="0" indent="0" algn="ctr" defTabSz="1068489"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mn-ea"/>
                <a:ea typeface="+mn-ea"/>
              </a:rPr>
              <a:t>Nginx</a:t>
            </a:r>
            <a:r>
              <a:rPr kumimoji="0" lang="zh-CN" altLang="en-US" sz="1200" b="0" i="0" u="none" strike="noStrike" kern="0" cap="none" spc="0" normalizeH="0" baseline="0" noProof="0" dirty="0" smtClean="0">
                <a:ln>
                  <a:noFill/>
                </a:ln>
                <a:solidFill>
                  <a:sysClr val="windowText" lastClr="000000"/>
                </a:solidFill>
                <a:effectLst/>
                <a:uLnTx/>
                <a:uFillTx/>
                <a:latin typeface="+mn-ea"/>
                <a:ea typeface="+mn-ea"/>
              </a:rPr>
              <a:t>节点</a:t>
            </a:r>
            <a:endParaRPr kumimoji="0" lang="en-US" altLang="zh-CN" sz="1200" b="0" i="0" u="none" strike="noStrike" kern="0" cap="none" spc="0" normalizeH="0" baseline="0" noProof="0" dirty="0">
              <a:ln>
                <a:noFill/>
              </a:ln>
              <a:solidFill>
                <a:sysClr val="windowText" lastClr="000000"/>
              </a:solidFill>
              <a:effectLst/>
              <a:uLnTx/>
              <a:uFillTx/>
              <a:latin typeface="+mn-ea"/>
              <a:ea typeface="+mn-ea"/>
            </a:endParaRPr>
          </a:p>
          <a:p>
            <a:pPr marL="0" marR="0" lvl="0" indent="0" algn="ctr" defTabSz="1068489"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181" name="圆角矩形 180"/>
          <p:cNvSpPr/>
          <p:nvPr/>
        </p:nvSpPr>
        <p:spPr bwMode="auto">
          <a:xfrm>
            <a:off x="2148702" y="2973699"/>
            <a:ext cx="759685" cy="164145"/>
          </a:xfrm>
          <a:prstGeom prst="roundRect">
            <a:avLst/>
          </a:prstGeom>
          <a:solidFill>
            <a:srgbClr val="ED7D31">
              <a:lumMod val="90000"/>
            </a:srgbClr>
          </a:solidFill>
          <a:ln w="12700" cap="flat" cmpd="sng" algn="ctr">
            <a:noFill/>
            <a:prstDash val="solid"/>
            <a:miter lim="800000"/>
            <a:headEnd type="none" w="med" len="med"/>
            <a:tailEnd type="arrow" w="med" len="med"/>
          </a:ln>
          <a:effectLst/>
        </p:spPr>
        <p:txBody>
          <a:bodyPr vert="horz" wrap="none" lIns="79151" tIns="39576" rIns="79151" bIns="39576" numCol="1" rtlCol="0" anchor="ctr" anchorCtr="0" compatLnSpc="1">
            <a:prstTxWarp prst="textNoShape">
              <a:avLst/>
            </a:prstTxWarp>
            <a:noAutofit/>
          </a:bodyPr>
          <a:lstStyle/>
          <a:p>
            <a:pPr marL="0" marR="0" lvl="0" indent="0" algn="ctr" defTabSz="1068489"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mn-ea"/>
                <a:ea typeface="+mn-ea"/>
              </a:rPr>
              <a:t>SSL</a:t>
            </a:r>
            <a:r>
              <a:rPr kumimoji="0" lang="zh-CN" altLang="en-US" sz="1200" b="0" i="0" u="none" strike="noStrike" kern="0" cap="none" spc="0" normalizeH="0" baseline="0" noProof="0" dirty="0">
                <a:ln>
                  <a:noFill/>
                </a:ln>
                <a:solidFill>
                  <a:sysClr val="window" lastClr="FFFFFF"/>
                </a:solidFill>
                <a:effectLst/>
                <a:uLnTx/>
                <a:uFillTx/>
                <a:latin typeface="+mn-ea"/>
                <a:ea typeface="+mn-ea"/>
              </a:rPr>
              <a:t>加速器</a:t>
            </a:r>
          </a:p>
        </p:txBody>
      </p:sp>
      <p:sp>
        <p:nvSpPr>
          <p:cNvPr id="182" name="圆角矩形 181"/>
          <p:cNvSpPr/>
          <p:nvPr/>
        </p:nvSpPr>
        <p:spPr bwMode="auto">
          <a:xfrm>
            <a:off x="2058745" y="3487274"/>
            <a:ext cx="952299" cy="400463"/>
          </a:xfrm>
          <a:prstGeom prst="roundRect">
            <a:avLst/>
          </a:prstGeom>
          <a:solidFill>
            <a:sysClr val="window" lastClr="FFFFFF"/>
          </a:solidFill>
          <a:ln w="12700" cap="flat" cmpd="sng" algn="ctr">
            <a:solidFill>
              <a:srgbClr val="5B9BD5"/>
            </a:solidFill>
            <a:prstDash val="solid"/>
            <a:miter lim="800000"/>
            <a:headEnd type="none" w="med" len="med"/>
            <a:tailEnd type="arrow" w="med" len="med"/>
          </a:ln>
          <a:effectLst/>
        </p:spPr>
        <p:txBody>
          <a:bodyPr vert="horz" wrap="none" lIns="79151" tIns="39576" rIns="79151" bIns="39576" numCol="1" rtlCol="0" anchor="ctr" anchorCtr="0" compatLnSpc="1">
            <a:prstTxWarp prst="textNoShape">
              <a:avLst/>
            </a:prstTxWarp>
            <a:noAutofit/>
          </a:bodyPr>
          <a:lstStyle/>
          <a:p>
            <a:pPr marL="0" marR="0" lvl="0" indent="0" algn="ctr" defTabSz="1068489"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mn-ea"/>
                <a:ea typeface="+mn-ea"/>
              </a:rPr>
              <a:t>Nginx</a:t>
            </a:r>
            <a:r>
              <a:rPr kumimoji="0" lang="zh-CN" altLang="en-US" sz="1200" b="0" i="0" u="none" strike="noStrike" kern="0" cap="none" spc="0" normalizeH="0" baseline="0" noProof="0" dirty="0" smtClean="0">
                <a:ln>
                  <a:noFill/>
                </a:ln>
                <a:solidFill>
                  <a:sysClr val="windowText" lastClr="000000"/>
                </a:solidFill>
                <a:effectLst/>
                <a:uLnTx/>
                <a:uFillTx/>
                <a:latin typeface="+mn-ea"/>
                <a:ea typeface="+mn-ea"/>
              </a:rPr>
              <a:t>节点</a:t>
            </a:r>
            <a:endParaRPr kumimoji="0" lang="en-US" altLang="zh-CN" sz="1200" b="0" i="0" u="none" strike="noStrike" kern="0" cap="none" spc="0" normalizeH="0" baseline="0" noProof="0" dirty="0">
              <a:ln>
                <a:noFill/>
              </a:ln>
              <a:solidFill>
                <a:sysClr val="windowText" lastClr="000000"/>
              </a:solidFill>
              <a:effectLst/>
              <a:uLnTx/>
              <a:uFillTx/>
              <a:latin typeface="+mn-ea"/>
              <a:ea typeface="+mn-ea"/>
            </a:endParaRPr>
          </a:p>
          <a:p>
            <a:pPr marL="0" marR="0" lvl="0" indent="0" algn="ctr" defTabSz="1068489"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183" name="圆角矩形 182"/>
          <p:cNvSpPr/>
          <p:nvPr/>
        </p:nvSpPr>
        <p:spPr bwMode="auto">
          <a:xfrm>
            <a:off x="2148702" y="3694946"/>
            <a:ext cx="759685" cy="164145"/>
          </a:xfrm>
          <a:prstGeom prst="roundRect">
            <a:avLst/>
          </a:prstGeom>
          <a:solidFill>
            <a:srgbClr val="ED7D31">
              <a:lumMod val="90000"/>
            </a:srgbClr>
          </a:solidFill>
          <a:ln w="12700" cap="flat" cmpd="sng" algn="ctr">
            <a:noFill/>
            <a:prstDash val="solid"/>
            <a:miter lim="800000"/>
            <a:headEnd type="none" w="med" len="med"/>
            <a:tailEnd type="arrow" w="med" len="med"/>
          </a:ln>
          <a:effectLst/>
        </p:spPr>
        <p:txBody>
          <a:bodyPr vert="horz" wrap="none" lIns="79151" tIns="39576" rIns="79151" bIns="39576" numCol="1" rtlCol="0" anchor="ctr" anchorCtr="0" compatLnSpc="1">
            <a:prstTxWarp prst="textNoShape">
              <a:avLst/>
            </a:prstTxWarp>
            <a:noAutofit/>
          </a:bodyPr>
          <a:lstStyle/>
          <a:p>
            <a:pPr marL="0" marR="0" lvl="0" indent="0" algn="ctr" defTabSz="1068489"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mn-ea"/>
                <a:ea typeface="+mn-ea"/>
              </a:rPr>
              <a:t>SSL</a:t>
            </a:r>
            <a:r>
              <a:rPr kumimoji="0" lang="zh-CN" altLang="en-US" sz="1200" b="0" i="0" u="none" strike="noStrike" kern="0" cap="none" spc="0" normalizeH="0" baseline="0" noProof="0" dirty="0">
                <a:ln>
                  <a:noFill/>
                </a:ln>
                <a:solidFill>
                  <a:sysClr val="window" lastClr="FFFFFF"/>
                </a:solidFill>
                <a:effectLst/>
                <a:uLnTx/>
                <a:uFillTx/>
                <a:latin typeface="+mn-ea"/>
                <a:ea typeface="+mn-ea"/>
              </a:rPr>
              <a:t>加速器</a:t>
            </a:r>
          </a:p>
        </p:txBody>
      </p:sp>
      <p:sp>
        <p:nvSpPr>
          <p:cNvPr id="184" name="圆角矩形 183"/>
          <p:cNvSpPr/>
          <p:nvPr/>
        </p:nvSpPr>
        <p:spPr bwMode="auto">
          <a:xfrm>
            <a:off x="2058744" y="3232344"/>
            <a:ext cx="952301" cy="200231"/>
          </a:xfrm>
          <a:prstGeom prst="roundRect">
            <a:avLst/>
          </a:prstGeom>
          <a:solidFill>
            <a:sysClr val="window" lastClr="FFFFFF"/>
          </a:solidFill>
          <a:ln w="12700" cap="flat" cmpd="sng" algn="ctr">
            <a:solidFill>
              <a:srgbClr val="5B9BD5"/>
            </a:solidFill>
            <a:prstDash val="solid"/>
            <a:miter lim="800000"/>
            <a:headEnd type="none" w="med" len="med"/>
            <a:tailEnd type="arrow" w="med" len="med"/>
          </a:ln>
          <a:effectLst/>
        </p:spPr>
        <p:txBody>
          <a:bodyPr vert="horz" wrap="none" lIns="79151" tIns="39576" rIns="79151" bIns="39576" numCol="1" rtlCol="0" anchor="ctr" anchorCtr="0" compatLnSpc="1">
            <a:prstTxWarp prst="textNoShape">
              <a:avLst/>
            </a:prstTxWarp>
            <a:noAutofit/>
          </a:bodyPr>
          <a:lstStyle/>
          <a:p>
            <a:pPr marL="0" marR="0" lvl="0" indent="0" algn="ctr" defTabSz="1068489"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mn-ea"/>
                <a:ea typeface="+mn-ea"/>
              </a:rPr>
              <a:t>…</a:t>
            </a:r>
            <a:endParaRPr kumimoji="0" lang="zh-CN"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185" name="矩形 184"/>
          <p:cNvSpPr/>
          <p:nvPr/>
        </p:nvSpPr>
        <p:spPr>
          <a:xfrm>
            <a:off x="2134330" y="3917994"/>
            <a:ext cx="887468" cy="279833"/>
          </a:xfrm>
          <a:prstGeom prst="rect">
            <a:avLst/>
          </a:prstGeom>
        </p:spPr>
        <p:txBody>
          <a:bodyPr wrap="none">
            <a:spAutoFit/>
          </a:bodyPr>
          <a:lstStyle/>
          <a:p>
            <a:pPr marL="0" marR="0" lvl="0" indent="0" defTabSz="914112" eaLnBrk="1" fontAlgn="auto" latinLnBrk="0" hangingPunct="1">
              <a:lnSpc>
                <a:spcPct val="100000"/>
              </a:lnSpc>
              <a:spcBef>
                <a:spcPts val="80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mn-ea"/>
                <a:ea typeface="+mn-ea"/>
              </a:rPr>
              <a:t>Nginx</a:t>
            </a:r>
            <a:r>
              <a:rPr kumimoji="0" lang="zh-CN" altLang="en-US" sz="1200" b="0" i="0" u="none" strike="noStrike" kern="0" cap="none" spc="0" normalizeH="0" baseline="0" noProof="0" dirty="0" smtClean="0">
                <a:ln>
                  <a:noFill/>
                </a:ln>
                <a:solidFill>
                  <a:srgbClr val="1D1D1A"/>
                </a:solidFill>
                <a:effectLst/>
                <a:uLnTx/>
                <a:uFillTx/>
                <a:latin typeface="+mn-ea"/>
                <a:ea typeface="+mn-ea"/>
              </a:rPr>
              <a:t>集群</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p:txBody>
      </p:sp>
      <p:sp>
        <p:nvSpPr>
          <p:cNvPr id="186" name="矩形 185"/>
          <p:cNvSpPr/>
          <p:nvPr/>
        </p:nvSpPr>
        <p:spPr>
          <a:xfrm>
            <a:off x="1008063" y="3984825"/>
            <a:ext cx="1181149" cy="279833"/>
          </a:xfrm>
          <a:prstGeom prst="rect">
            <a:avLst/>
          </a:prstGeom>
        </p:spPr>
        <p:txBody>
          <a:bodyPr wrap="none">
            <a:spAutoFit/>
          </a:bodyPr>
          <a:lstStyle/>
          <a:p>
            <a:pPr marL="0" marR="0" lvl="0" indent="0" defTabSz="914112" eaLnBrk="1" fontAlgn="auto" latinLnBrk="0" hangingPunct="1">
              <a:lnSpc>
                <a:spcPct val="100000"/>
              </a:lnSpc>
              <a:spcBef>
                <a:spcPts val="80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mn-ea"/>
                <a:ea typeface="+mn-ea"/>
              </a:rPr>
              <a:t>Nginx</a:t>
            </a:r>
            <a:r>
              <a:rPr kumimoji="0" lang="zh-CN" altLang="en-US" sz="1200" b="0" i="0" u="none" strike="noStrike" kern="0" cap="none" spc="0" normalizeH="0" baseline="0" noProof="0" dirty="0" smtClean="0">
                <a:ln>
                  <a:noFill/>
                </a:ln>
                <a:solidFill>
                  <a:srgbClr val="1D1D1A"/>
                </a:solidFill>
                <a:effectLst/>
                <a:uLnTx/>
                <a:uFillTx/>
                <a:latin typeface="+mn-ea"/>
                <a:ea typeface="+mn-ea"/>
              </a:rPr>
              <a:t>流量路径</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p:txBody>
      </p:sp>
      <p:sp>
        <p:nvSpPr>
          <p:cNvPr id="187" name="矩形 186"/>
          <p:cNvSpPr/>
          <p:nvPr/>
        </p:nvSpPr>
        <p:spPr>
          <a:xfrm>
            <a:off x="3417305" y="4266919"/>
            <a:ext cx="2040778" cy="279833"/>
          </a:xfrm>
          <a:prstGeom prst="rect">
            <a:avLst/>
          </a:prstGeom>
        </p:spPr>
        <p:txBody>
          <a:bodyPr wrap="none">
            <a:spAutoFit/>
          </a:bodyPr>
          <a:lstStyle/>
          <a:p>
            <a:pPr marL="0" marR="0" lvl="0" indent="0" defTabSz="914112" eaLnBrk="1" fontAlgn="auto" latinLnBrk="0" hangingPunct="1">
              <a:lnSpc>
                <a:spcPct val="100000"/>
              </a:lnSpc>
              <a:spcBef>
                <a:spcPts val="80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mn-ea"/>
                <a:ea typeface="+mn-ea"/>
              </a:rPr>
              <a:t>鲲鹏</a:t>
            </a:r>
            <a:r>
              <a:rPr kumimoji="0" lang="en-US" altLang="zh-CN" sz="1200" b="0" i="0" u="none" strike="noStrike" kern="0" cap="none" spc="0" normalizeH="0" baseline="0" noProof="0" dirty="0" smtClean="0">
                <a:ln>
                  <a:noFill/>
                </a:ln>
                <a:solidFill>
                  <a:srgbClr val="1D1D1A"/>
                </a:solidFill>
                <a:effectLst/>
                <a:uLnTx/>
                <a:uFillTx/>
                <a:latin typeface="+mn-ea"/>
                <a:ea typeface="+mn-ea"/>
              </a:rPr>
              <a:t>920 SSL</a:t>
            </a:r>
            <a:r>
              <a:rPr kumimoji="0" lang="zh-CN" altLang="en-US" sz="1200" b="0" i="0" u="none" strike="noStrike" kern="0" cap="none" spc="0" normalizeH="0" baseline="0" noProof="0" dirty="0" smtClean="0">
                <a:ln>
                  <a:noFill/>
                </a:ln>
                <a:solidFill>
                  <a:srgbClr val="1D1D1A"/>
                </a:solidFill>
                <a:effectLst/>
                <a:uLnTx/>
                <a:uFillTx/>
                <a:latin typeface="+mn-ea"/>
                <a:ea typeface="+mn-ea"/>
              </a:rPr>
              <a:t>加速器调用流程</a:t>
            </a:r>
            <a:endParaRPr kumimoji="0" lang="en-US" altLang="zh-CN" sz="1200" b="0" i="0" u="none" strike="noStrike" kern="0" cap="none" spc="0" normalizeH="0" baseline="0" noProof="0" dirty="0" smtClean="0">
              <a:ln>
                <a:noFill/>
              </a:ln>
              <a:solidFill>
                <a:srgbClr val="1D1D1A"/>
              </a:solidFill>
              <a:effectLst/>
              <a:uLnTx/>
              <a:uFillTx/>
              <a:latin typeface="+mn-ea"/>
              <a:ea typeface="+mn-ea"/>
            </a:endParaRPr>
          </a:p>
        </p:txBody>
      </p:sp>
      <p:cxnSp>
        <p:nvCxnSpPr>
          <p:cNvPr id="194" name="直接箭头连接符 193"/>
          <p:cNvCxnSpPr/>
          <p:nvPr/>
        </p:nvCxnSpPr>
        <p:spPr>
          <a:xfrm flipH="1">
            <a:off x="3836806" y="3971277"/>
            <a:ext cx="1098" cy="174883"/>
          </a:xfrm>
          <a:prstGeom prst="straightConnector1">
            <a:avLst/>
          </a:prstGeom>
          <a:noFill/>
          <a:ln w="19050" cap="flat" cmpd="sng" algn="ctr">
            <a:solidFill>
              <a:srgbClr val="1D1D1A"/>
            </a:solidFill>
            <a:prstDash val="solid"/>
            <a:miter lim="800000"/>
            <a:tailEnd type="arrow"/>
          </a:ln>
          <a:effectLst/>
        </p:spPr>
      </p:cxnSp>
      <p:sp>
        <p:nvSpPr>
          <p:cNvPr id="195" name="矩形 194"/>
          <p:cNvSpPr/>
          <p:nvPr/>
        </p:nvSpPr>
        <p:spPr>
          <a:xfrm>
            <a:off x="3397383" y="2091645"/>
            <a:ext cx="1425310" cy="214933"/>
          </a:xfrm>
          <a:prstGeom prst="rect">
            <a:avLst/>
          </a:prstGeom>
          <a:solidFill>
            <a:srgbClr val="7CBF33"/>
          </a:solidFill>
          <a:ln w="9525" cap="flat" cmpd="sng" algn="ctr">
            <a:solidFill>
              <a:srgbClr val="00B050"/>
            </a:solidFill>
            <a:prstDash val="solid"/>
            <a:miter lim="800000"/>
          </a:ln>
          <a:effectLst/>
        </p:spPr>
        <p:txBody>
          <a:bodyPr rtlCol="0" anchor="ctr"/>
          <a:lstStyle/>
          <a:p>
            <a:pPr marL="0" marR="0" lvl="0" indent="0" algn="ctr" defTabSz="9141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FFFFFF"/>
                </a:solidFill>
                <a:effectLst/>
                <a:uLnTx/>
                <a:uFillTx/>
                <a:latin typeface="+mn-ea"/>
                <a:ea typeface="+mn-ea"/>
              </a:rPr>
              <a:t>Nginx worker</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96" name="矩形 195"/>
          <p:cNvSpPr/>
          <p:nvPr/>
        </p:nvSpPr>
        <p:spPr>
          <a:xfrm>
            <a:off x="3405001" y="2465991"/>
            <a:ext cx="1417691" cy="155957"/>
          </a:xfrm>
          <a:prstGeom prst="rect">
            <a:avLst/>
          </a:prstGeom>
          <a:solidFill>
            <a:srgbClr val="7CBF33"/>
          </a:solidFill>
          <a:ln w="9525" cap="flat" cmpd="sng" algn="ctr">
            <a:solidFill>
              <a:srgbClr val="00B050"/>
            </a:solidFill>
            <a:prstDash val="solid"/>
            <a:miter lim="800000"/>
          </a:ln>
          <a:effectLst/>
        </p:spPr>
        <p:txBody>
          <a:bodyPr rtlCol="0" anchor="ctr"/>
          <a:lstStyle/>
          <a:p>
            <a:pPr marL="0" marR="0" lvl="0" indent="0" algn="ctr" defTabSz="9141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FFFFFF"/>
                </a:solidFill>
                <a:effectLst/>
                <a:uLnTx/>
                <a:uFillTx/>
                <a:latin typeface="+mn-ea"/>
                <a:ea typeface="+mn-ea"/>
              </a:rPr>
              <a:t>Openssl libssl</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97" name="矩形 196"/>
          <p:cNvSpPr/>
          <p:nvPr/>
        </p:nvSpPr>
        <p:spPr>
          <a:xfrm>
            <a:off x="3412578" y="2761913"/>
            <a:ext cx="1504800" cy="165533"/>
          </a:xfrm>
          <a:prstGeom prst="rect">
            <a:avLst/>
          </a:prstGeom>
          <a:solidFill>
            <a:srgbClr val="7CBF33"/>
          </a:solidFill>
          <a:ln w="9525" cap="flat" cmpd="sng" algn="ctr">
            <a:solidFill>
              <a:srgbClr val="00B050"/>
            </a:solidFill>
            <a:prstDash val="solid"/>
            <a:miter lim="800000"/>
          </a:ln>
          <a:effectLst/>
        </p:spPr>
        <p:txBody>
          <a:bodyPr rtlCol="0" anchor="ctr"/>
          <a:lstStyle/>
          <a:p>
            <a:pPr marL="0" marR="0" lvl="0" indent="0" algn="ctr" defTabSz="9141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FFFFFF"/>
                </a:solidFill>
                <a:effectLst/>
                <a:uLnTx/>
                <a:uFillTx/>
                <a:latin typeface="+mn-ea"/>
                <a:ea typeface="+mn-ea"/>
              </a:rPr>
              <a:t>Openssl libcrypto</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198" name="矩形 197"/>
          <p:cNvSpPr/>
          <p:nvPr/>
        </p:nvSpPr>
        <p:spPr>
          <a:xfrm>
            <a:off x="3397683" y="3460926"/>
            <a:ext cx="2081770" cy="197801"/>
          </a:xfrm>
          <a:prstGeom prst="rect">
            <a:avLst/>
          </a:prstGeom>
          <a:solidFill>
            <a:srgbClr val="00B0F0"/>
          </a:solidFill>
          <a:ln w="9525" cap="flat" cmpd="sng" algn="ctr">
            <a:solidFill>
              <a:srgbClr val="00B0F0"/>
            </a:solidFill>
            <a:prstDash val="solid"/>
            <a:miter lim="800000"/>
          </a:ln>
          <a:effectLst/>
        </p:spPr>
        <p:txBody>
          <a:bodyPr lIns="0" rIns="0" rtlCol="0" anchor="ctr"/>
          <a:lstStyle/>
          <a:p>
            <a:pPr algn="ctr" defTabSz="914112" fontAlgn="auto">
              <a:spcBef>
                <a:spcPts val="0"/>
              </a:spcBef>
              <a:spcAft>
                <a:spcPts val="0"/>
              </a:spcAft>
            </a:pPr>
            <a:r>
              <a:rPr lang="zh-CN" altLang="en-US" sz="1200" kern="0" dirty="0">
                <a:solidFill>
                  <a:srgbClr val="FFFFFF"/>
                </a:solidFill>
                <a:latin typeface="+mn-ea"/>
                <a:ea typeface="+mn-ea"/>
              </a:rPr>
              <a:t>鲲鹏</a:t>
            </a:r>
            <a:r>
              <a:rPr lang="en-US" altLang="zh-CN" sz="1200" kern="0" dirty="0">
                <a:solidFill>
                  <a:srgbClr val="FFFFFF"/>
                </a:solidFill>
                <a:latin typeface="+mn-ea"/>
                <a:ea typeface="+mn-ea"/>
              </a:rPr>
              <a:t>CPU</a:t>
            </a:r>
            <a:r>
              <a:rPr lang="zh-CN" altLang="en-US" sz="1200" kern="0" dirty="0">
                <a:solidFill>
                  <a:srgbClr val="FFFFFF"/>
                </a:solidFill>
                <a:latin typeface="+mn-ea"/>
                <a:ea typeface="+mn-ea"/>
              </a:rPr>
              <a:t>加速器用户态</a:t>
            </a:r>
            <a:r>
              <a:rPr lang="en-US" altLang="zh-CN" sz="1200" kern="0" dirty="0">
                <a:solidFill>
                  <a:srgbClr val="FFFFFF"/>
                </a:solidFill>
                <a:latin typeface="+mn-ea"/>
                <a:ea typeface="+mn-ea"/>
              </a:rPr>
              <a:t>Library</a:t>
            </a:r>
            <a:endParaRPr lang="zh-CN" altLang="en-US" sz="1200" kern="0" dirty="0">
              <a:solidFill>
                <a:srgbClr val="FFFFFF"/>
              </a:solidFill>
              <a:latin typeface="+mn-ea"/>
              <a:ea typeface="+mn-ea"/>
            </a:endParaRPr>
          </a:p>
        </p:txBody>
      </p:sp>
      <p:sp>
        <p:nvSpPr>
          <p:cNvPr id="199" name="矩形 198"/>
          <p:cNvSpPr/>
          <p:nvPr/>
        </p:nvSpPr>
        <p:spPr>
          <a:xfrm>
            <a:off x="3419066" y="3811873"/>
            <a:ext cx="2060387" cy="171058"/>
          </a:xfrm>
          <a:prstGeom prst="rect">
            <a:avLst/>
          </a:prstGeom>
          <a:solidFill>
            <a:srgbClr val="00B0F0"/>
          </a:solidFill>
          <a:ln w="9525" cap="flat" cmpd="sng" algn="ctr">
            <a:solidFill>
              <a:srgbClr val="00B0F0"/>
            </a:solidFill>
            <a:prstDash val="solid"/>
            <a:miter lim="800000"/>
          </a:ln>
          <a:effectLst/>
        </p:spPr>
        <p:txBody>
          <a:bodyPr lIns="0" rIns="0" rtlCol="0" anchor="ctr"/>
          <a:lstStyle/>
          <a:p>
            <a:pPr marL="0" marR="0" lvl="0" indent="0" algn="ctr" defTabSz="9141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mn-ea"/>
                <a:ea typeface="+mn-ea"/>
              </a:rPr>
              <a:t>鲲鹏</a:t>
            </a:r>
            <a:r>
              <a:rPr kumimoji="0" lang="en-US" altLang="zh-CN" sz="1200" b="0" i="0" u="none" strike="noStrike" kern="0" cap="none" spc="0" normalizeH="0" baseline="0" noProof="0" dirty="0" smtClean="0">
                <a:ln>
                  <a:noFill/>
                </a:ln>
                <a:solidFill>
                  <a:srgbClr val="FFFFFF"/>
                </a:solidFill>
                <a:effectLst/>
                <a:uLnTx/>
                <a:uFillTx/>
                <a:latin typeface="+mn-ea"/>
                <a:ea typeface="+mn-ea"/>
              </a:rPr>
              <a:t>CPU</a:t>
            </a:r>
            <a:r>
              <a:rPr kumimoji="0" lang="zh-CN" altLang="en-US" sz="1200" b="0" i="0" u="none" strike="noStrike" kern="0" cap="none" spc="0" normalizeH="0" baseline="0" noProof="0" dirty="0" smtClean="0">
                <a:ln>
                  <a:noFill/>
                </a:ln>
                <a:solidFill>
                  <a:srgbClr val="FFFFFF"/>
                </a:solidFill>
                <a:effectLst/>
                <a:uLnTx/>
                <a:uFillTx/>
                <a:latin typeface="+mn-ea"/>
                <a:ea typeface="+mn-ea"/>
              </a:rPr>
              <a:t>加速器内核态</a:t>
            </a:r>
            <a:r>
              <a:rPr kumimoji="0" lang="en-US" altLang="zh-CN" sz="1200" b="0" i="0" u="none" strike="noStrike" kern="0" cap="none" spc="0" normalizeH="0" baseline="0" noProof="0" dirty="0" smtClean="0">
                <a:ln>
                  <a:noFill/>
                </a:ln>
                <a:solidFill>
                  <a:srgbClr val="FFFFFF"/>
                </a:solidFill>
                <a:effectLst/>
                <a:uLnTx/>
                <a:uFillTx/>
                <a:latin typeface="+mn-ea"/>
                <a:ea typeface="+mn-ea"/>
              </a:rPr>
              <a:t>Driver</a:t>
            </a:r>
            <a:endParaRPr kumimoji="0" lang="zh-CN" altLang="en-US" sz="1200" b="0" i="0" u="none" strike="noStrike" kern="0" cap="none" spc="0" normalizeH="0" baseline="0" noProof="0" dirty="0" smtClean="0">
              <a:ln>
                <a:noFill/>
              </a:ln>
              <a:solidFill>
                <a:srgbClr val="FFFFFF"/>
              </a:solidFill>
              <a:effectLst/>
              <a:uLnTx/>
              <a:uFillTx/>
              <a:latin typeface="+mn-ea"/>
              <a:ea typeface="+mn-ea"/>
            </a:endParaRPr>
          </a:p>
        </p:txBody>
      </p:sp>
      <p:sp>
        <p:nvSpPr>
          <p:cNvPr id="200" name="矩形 199"/>
          <p:cNvSpPr/>
          <p:nvPr/>
        </p:nvSpPr>
        <p:spPr>
          <a:xfrm>
            <a:off x="3392399" y="4126635"/>
            <a:ext cx="2237353" cy="176284"/>
          </a:xfrm>
          <a:prstGeom prst="rect">
            <a:avLst/>
          </a:prstGeom>
          <a:solidFill>
            <a:srgbClr val="FFFFFF">
              <a:lumMod val="65000"/>
            </a:srgbClr>
          </a:solidFill>
          <a:ln w="9525" cap="flat" cmpd="sng" algn="ctr">
            <a:solidFill>
              <a:srgbClr val="1D1D1A">
                <a:lumMod val="65000"/>
              </a:srgbClr>
            </a:solidFill>
            <a:prstDash val="solid"/>
            <a:miter lim="800000"/>
          </a:ln>
          <a:effectLst/>
        </p:spPr>
        <p:txBody>
          <a:bodyPr rtlCol="0" anchor="ctr"/>
          <a:lstStyle/>
          <a:p>
            <a:pPr marL="0" marR="0" lvl="0" indent="0" algn="ctr" defTabSz="9141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mn-ea"/>
                <a:ea typeface="+mn-ea"/>
              </a:rPr>
              <a:t>鲲鹏</a:t>
            </a:r>
            <a:r>
              <a:rPr kumimoji="0" lang="en-US" altLang="zh-CN" sz="1200" b="0" i="0" u="none" strike="noStrike" kern="0" cap="none" spc="0" normalizeH="0" baseline="0" noProof="0" dirty="0" smtClean="0">
                <a:ln>
                  <a:noFill/>
                </a:ln>
                <a:solidFill>
                  <a:srgbClr val="FFFFFF"/>
                </a:solidFill>
                <a:effectLst/>
                <a:uLnTx/>
                <a:uFillTx/>
                <a:latin typeface="+mn-ea"/>
                <a:ea typeface="+mn-ea"/>
              </a:rPr>
              <a:t>CPU</a:t>
            </a:r>
            <a:r>
              <a:rPr kumimoji="0" lang="zh-CN" altLang="en-US" sz="1200" b="0" i="0" u="none" strike="noStrike" kern="0" cap="none" spc="0" normalizeH="0" baseline="0" noProof="0" dirty="0" smtClean="0">
                <a:ln>
                  <a:noFill/>
                </a:ln>
                <a:solidFill>
                  <a:srgbClr val="FFFFFF"/>
                </a:solidFill>
                <a:effectLst/>
                <a:uLnTx/>
                <a:uFillTx/>
                <a:latin typeface="+mn-ea"/>
                <a:ea typeface="+mn-ea"/>
              </a:rPr>
              <a:t>加速器硬件</a:t>
            </a:r>
          </a:p>
        </p:txBody>
      </p:sp>
      <p:cxnSp>
        <p:nvCxnSpPr>
          <p:cNvPr id="201" name="直接连接符 200"/>
          <p:cNvCxnSpPr/>
          <p:nvPr/>
        </p:nvCxnSpPr>
        <p:spPr>
          <a:xfrm>
            <a:off x="3439830" y="2396320"/>
            <a:ext cx="1430294" cy="0"/>
          </a:xfrm>
          <a:prstGeom prst="line">
            <a:avLst/>
          </a:prstGeom>
          <a:noFill/>
          <a:ln w="12700" cap="flat" cmpd="sng" algn="ctr">
            <a:solidFill>
              <a:srgbClr val="EA594F">
                <a:lumMod val="75000"/>
              </a:srgbClr>
            </a:solidFill>
            <a:prstDash val="dash"/>
            <a:miter lim="800000"/>
            <a:tailEnd type="none"/>
          </a:ln>
          <a:effectLst/>
        </p:spPr>
      </p:cxnSp>
      <p:cxnSp>
        <p:nvCxnSpPr>
          <p:cNvPr id="202" name="直接箭头连接符 201"/>
          <p:cNvCxnSpPr/>
          <p:nvPr/>
        </p:nvCxnSpPr>
        <p:spPr>
          <a:xfrm>
            <a:off x="3617792" y="2261250"/>
            <a:ext cx="0" cy="203861"/>
          </a:xfrm>
          <a:prstGeom prst="straightConnector1">
            <a:avLst/>
          </a:prstGeom>
          <a:noFill/>
          <a:ln w="19050" cap="flat" cmpd="sng" algn="ctr">
            <a:solidFill>
              <a:srgbClr val="1D1D1A"/>
            </a:solidFill>
            <a:prstDash val="solid"/>
            <a:miter lim="800000"/>
            <a:tailEnd type="arrow"/>
          </a:ln>
          <a:effectLst/>
        </p:spPr>
      </p:cxnSp>
      <p:sp>
        <p:nvSpPr>
          <p:cNvPr id="203" name="TextBox 315"/>
          <p:cNvSpPr txBox="1"/>
          <p:nvPr/>
        </p:nvSpPr>
        <p:spPr>
          <a:xfrm>
            <a:off x="4955630" y="2243505"/>
            <a:ext cx="1397159" cy="299690"/>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rPr>
              <a:t>Openssl 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04" name="直接连接符 203"/>
          <p:cNvCxnSpPr/>
          <p:nvPr/>
        </p:nvCxnSpPr>
        <p:spPr>
          <a:xfrm>
            <a:off x="3421532" y="2723193"/>
            <a:ext cx="1420502" cy="3873"/>
          </a:xfrm>
          <a:prstGeom prst="line">
            <a:avLst/>
          </a:prstGeom>
          <a:noFill/>
          <a:ln w="12700" cap="flat" cmpd="sng" algn="ctr">
            <a:solidFill>
              <a:srgbClr val="EA594F">
                <a:lumMod val="75000"/>
              </a:srgbClr>
            </a:solidFill>
            <a:prstDash val="dash"/>
            <a:miter lim="800000"/>
            <a:tailEnd type="none"/>
          </a:ln>
          <a:effectLst/>
        </p:spPr>
      </p:cxnSp>
      <p:cxnSp>
        <p:nvCxnSpPr>
          <p:cNvPr id="205" name="直接箭头连接符 204"/>
          <p:cNvCxnSpPr/>
          <p:nvPr/>
        </p:nvCxnSpPr>
        <p:spPr>
          <a:xfrm flipH="1">
            <a:off x="3617792" y="2609331"/>
            <a:ext cx="1098" cy="174883"/>
          </a:xfrm>
          <a:prstGeom prst="straightConnector1">
            <a:avLst/>
          </a:prstGeom>
          <a:noFill/>
          <a:ln w="19050" cap="flat" cmpd="sng" algn="ctr">
            <a:solidFill>
              <a:srgbClr val="1D1D1A"/>
            </a:solidFill>
            <a:prstDash val="solid"/>
            <a:miter lim="800000"/>
            <a:tailEnd type="arrow"/>
          </a:ln>
          <a:effectLst/>
        </p:spPr>
      </p:cxnSp>
      <p:sp>
        <p:nvSpPr>
          <p:cNvPr id="206" name="TextBox 318"/>
          <p:cNvSpPr txBox="1"/>
          <p:nvPr/>
        </p:nvSpPr>
        <p:spPr>
          <a:xfrm>
            <a:off x="5143348" y="2548812"/>
            <a:ext cx="1123330" cy="295279"/>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rPr>
              <a:t>EVP 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07" name="直接连接符 206"/>
          <p:cNvCxnSpPr/>
          <p:nvPr/>
        </p:nvCxnSpPr>
        <p:spPr>
          <a:xfrm>
            <a:off x="3436080" y="3102941"/>
            <a:ext cx="1430294" cy="0"/>
          </a:xfrm>
          <a:prstGeom prst="line">
            <a:avLst/>
          </a:prstGeom>
          <a:noFill/>
          <a:ln w="12700" cap="flat" cmpd="sng" algn="ctr">
            <a:solidFill>
              <a:srgbClr val="EA594F">
                <a:lumMod val="75000"/>
              </a:srgbClr>
            </a:solidFill>
            <a:prstDash val="dash"/>
            <a:miter lim="800000"/>
            <a:tailEnd type="none"/>
          </a:ln>
          <a:effectLst/>
        </p:spPr>
      </p:cxnSp>
      <p:cxnSp>
        <p:nvCxnSpPr>
          <p:cNvPr id="208" name="直接箭头连接符 207"/>
          <p:cNvCxnSpPr/>
          <p:nvPr/>
        </p:nvCxnSpPr>
        <p:spPr>
          <a:xfrm flipV="1">
            <a:off x="3610955" y="2929109"/>
            <a:ext cx="0" cy="205954"/>
          </a:xfrm>
          <a:prstGeom prst="straightConnector1">
            <a:avLst/>
          </a:prstGeom>
          <a:noFill/>
          <a:ln w="19050" cap="flat" cmpd="sng" algn="ctr">
            <a:solidFill>
              <a:srgbClr val="1D1D1A"/>
            </a:solidFill>
            <a:prstDash val="solid"/>
            <a:miter lim="800000"/>
            <a:tailEnd type="arrow"/>
          </a:ln>
          <a:effectLst/>
        </p:spPr>
      </p:cxnSp>
      <p:sp>
        <p:nvSpPr>
          <p:cNvPr id="209" name="TextBox 321"/>
          <p:cNvSpPr txBox="1"/>
          <p:nvPr/>
        </p:nvSpPr>
        <p:spPr>
          <a:xfrm>
            <a:off x="4477731" y="2866121"/>
            <a:ext cx="1774433" cy="295279"/>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rPr>
              <a:t>Openssl Engine 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10" name="直接连接符 209"/>
          <p:cNvCxnSpPr/>
          <p:nvPr/>
        </p:nvCxnSpPr>
        <p:spPr>
          <a:xfrm>
            <a:off x="3447068" y="3435602"/>
            <a:ext cx="1975167" cy="0"/>
          </a:xfrm>
          <a:prstGeom prst="line">
            <a:avLst/>
          </a:prstGeom>
          <a:noFill/>
          <a:ln w="12700" cap="flat" cmpd="sng" algn="ctr">
            <a:solidFill>
              <a:srgbClr val="0070C0"/>
            </a:solidFill>
            <a:prstDash val="dash"/>
            <a:miter lim="800000"/>
            <a:tailEnd type="none"/>
          </a:ln>
          <a:effectLst/>
        </p:spPr>
      </p:cxnSp>
      <p:sp>
        <p:nvSpPr>
          <p:cNvPr id="211" name="矩形 210"/>
          <p:cNvSpPr/>
          <p:nvPr/>
        </p:nvSpPr>
        <p:spPr>
          <a:xfrm>
            <a:off x="3394896" y="3135063"/>
            <a:ext cx="1682216" cy="154812"/>
          </a:xfrm>
          <a:prstGeom prst="rect">
            <a:avLst/>
          </a:prstGeom>
          <a:solidFill>
            <a:srgbClr val="00B0F0"/>
          </a:solidFill>
          <a:ln w="9525" cap="flat" cmpd="sng" algn="ctr">
            <a:solidFill>
              <a:srgbClr val="00B0F0"/>
            </a:solidFill>
            <a:prstDash val="solid"/>
            <a:miter lim="800000"/>
          </a:ln>
          <a:effectLst/>
        </p:spPr>
        <p:txBody>
          <a:bodyPr lIns="0" rIns="0" rtlCol="0" anchor="ctr"/>
          <a:lstStyle/>
          <a:p>
            <a:pPr algn="ctr" defTabSz="914112" fontAlgn="auto">
              <a:spcBef>
                <a:spcPts val="0"/>
              </a:spcBef>
              <a:spcAft>
                <a:spcPts val="0"/>
              </a:spcAft>
            </a:pPr>
            <a:r>
              <a:rPr lang="zh-CN" altLang="en-US" sz="1200" kern="0" dirty="0">
                <a:solidFill>
                  <a:srgbClr val="FFFFFF"/>
                </a:solidFill>
                <a:latin typeface="+mn-ea"/>
                <a:ea typeface="+mn-ea"/>
              </a:rPr>
              <a:t>鲲鹏</a:t>
            </a:r>
            <a:r>
              <a:rPr lang="en-US" altLang="zh-CN" sz="1200" kern="0" dirty="0">
                <a:solidFill>
                  <a:srgbClr val="FFFFFF"/>
                </a:solidFill>
                <a:latin typeface="+mn-ea"/>
                <a:ea typeface="+mn-ea"/>
              </a:rPr>
              <a:t>CPU</a:t>
            </a:r>
            <a:r>
              <a:rPr lang="zh-CN" altLang="en-US" sz="1200" kern="0" dirty="0">
                <a:solidFill>
                  <a:srgbClr val="FFFFFF"/>
                </a:solidFill>
                <a:latin typeface="+mn-ea"/>
                <a:ea typeface="+mn-ea"/>
              </a:rPr>
              <a:t>加速器 </a:t>
            </a:r>
            <a:r>
              <a:rPr lang="en-US" altLang="zh-CN" sz="1200" kern="0" dirty="0">
                <a:solidFill>
                  <a:srgbClr val="FFFFFF"/>
                </a:solidFill>
                <a:latin typeface="+mn-ea"/>
                <a:ea typeface="+mn-ea"/>
              </a:rPr>
              <a:t>Engine</a:t>
            </a:r>
            <a:endParaRPr lang="zh-CN" altLang="en-US" sz="1200" kern="0" dirty="0">
              <a:solidFill>
                <a:srgbClr val="FFFFFF"/>
              </a:solidFill>
              <a:latin typeface="+mn-ea"/>
              <a:ea typeface="+mn-ea"/>
            </a:endParaRPr>
          </a:p>
        </p:txBody>
      </p:sp>
      <p:sp>
        <p:nvSpPr>
          <p:cNvPr id="212" name="TextBox 324"/>
          <p:cNvSpPr txBox="1"/>
          <p:nvPr/>
        </p:nvSpPr>
        <p:spPr>
          <a:xfrm>
            <a:off x="4174104" y="3227761"/>
            <a:ext cx="1931546" cy="295279"/>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rPr>
              <a:t>鲲鹏</a:t>
            </a:r>
            <a:r>
              <a:rPr kumimoji="0" lang="en-US" altLang="zh-CN" sz="1200" b="0" i="0" u="none" strike="noStrike" kern="0" cap="none" spc="0" normalizeH="0" baseline="0" noProof="0" dirty="0" smtClean="0">
                <a:ln>
                  <a:noFill/>
                </a:ln>
                <a:effectLst/>
                <a:uLnTx/>
                <a:uFillTx/>
                <a:latin typeface="+mn-ea"/>
                <a:ea typeface="+mn-ea"/>
              </a:rPr>
              <a:t>920</a:t>
            </a:r>
            <a:r>
              <a:rPr kumimoji="0" lang="zh-CN" altLang="en-US" sz="1200" b="0" i="0" u="none" strike="noStrike" kern="0" cap="none" spc="0" normalizeH="0" baseline="0" noProof="0" dirty="0" smtClean="0">
                <a:ln>
                  <a:noFill/>
                </a:ln>
                <a:effectLst/>
                <a:uLnTx/>
                <a:uFillTx/>
                <a:latin typeface="+mn-ea"/>
                <a:ea typeface="+mn-ea"/>
              </a:rPr>
              <a:t>加速器自定义</a:t>
            </a:r>
            <a:r>
              <a:rPr kumimoji="0" lang="en-US" altLang="zh-CN" sz="1200" b="0" i="0" u="none" strike="noStrike" kern="0" cap="none" spc="0" normalizeH="0" baseline="0" noProof="0" dirty="0" smtClean="0">
                <a:ln>
                  <a:noFill/>
                </a:ln>
                <a:effectLst/>
                <a:uLnTx/>
                <a:uFillTx/>
                <a:latin typeface="+mn-ea"/>
                <a:ea typeface="+mn-ea"/>
              </a:rPr>
              <a:t>API</a:t>
            </a:r>
            <a:endParaRPr kumimoji="0" lang="zh-CN" altLang="en-US" sz="1200" b="0" i="0" u="none" strike="noStrike" kern="0" cap="none" spc="0" normalizeH="0" baseline="0" noProof="0" dirty="0" smtClean="0">
              <a:ln>
                <a:noFill/>
              </a:ln>
              <a:effectLst/>
              <a:uLnTx/>
              <a:uFillTx/>
              <a:latin typeface="+mn-ea"/>
              <a:ea typeface="+mn-ea"/>
            </a:endParaRPr>
          </a:p>
        </p:txBody>
      </p:sp>
      <p:cxnSp>
        <p:nvCxnSpPr>
          <p:cNvPr id="213" name="直接箭头连接符 212"/>
          <p:cNvCxnSpPr/>
          <p:nvPr/>
        </p:nvCxnSpPr>
        <p:spPr>
          <a:xfrm flipH="1">
            <a:off x="3610955" y="3299474"/>
            <a:ext cx="1098" cy="174883"/>
          </a:xfrm>
          <a:prstGeom prst="straightConnector1">
            <a:avLst/>
          </a:prstGeom>
          <a:noFill/>
          <a:ln w="19050" cap="flat" cmpd="sng" algn="ctr">
            <a:solidFill>
              <a:srgbClr val="1D1D1A"/>
            </a:solidFill>
            <a:prstDash val="solid"/>
            <a:miter lim="800000"/>
            <a:tailEnd type="arrow"/>
          </a:ln>
          <a:effectLst/>
        </p:spPr>
      </p:cxnSp>
      <p:cxnSp>
        <p:nvCxnSpPr>
          <p:cNvPr id="214" name="直接连接符 213"/>
          <p:cNvCxnSpPr/>
          <p:nvPr/>
        </p:nvCxnSpPr>
        <p:spPr>
          <a:xfrm>
            <a:off x="3489264" y="4056941"/>
            <a:ext cx="1967478" cy="0"/>
          </a:xfrm>
          <a:prstGeom prst="line">
            <a:avLst/>
          </a:prstGeom>
          <a:noFill/>
          <a:ln w="12700" cap="flat" cmpd="sng" algn="ctr">
            <a:solidFill>
              <a:srgbClr val="0070C0"/>
            </a:solidFill>
            <a:prstDash val="dash"/>
            <a:miter lim="800000"/>
            <a:tailEnd type="none"/>
          </a:ln>
          <a:effectLst/>
        </p:spPr>
      </p:cxnSp>
      <p:cxnSp>
        <p:nvCxnSpPr>
          <p:cNvPr id="215" name="直接连接符 214"/>
          <p:cNvCxnSpPr/>
          <p:nvPr/>
        </p:nvCxnSpPr>
        <p:spPr>
          <a:xfrm>
            <a:off x="3425356" y="3723209"/>
            <a:ext cx="2549440" cy="0"/>
          </a:xfrm>
          <a:prstGeom prst="line">
            <a:avLst/>
          </a:prstGeom>
          <a:noFill/>
          <a:ln w="12700" cap="flat" cmpd="sng" algn="ctr">
            <a:solidFill>
              <a:srgbClr val="C00000"/>
            </a:solidFill>
            <a:prstDash val="dash"/>
            <a:miter lim="800000"/>
            <a:tailEnd type="none"/>
          </a:ln>
          <a:effectLst/>
        </p:spPr>
      </p:cxnSp>
      <p:sp>
        <p:nvSpPr>
          <p:cNvPr id="216" name="TextBox 328"/>
          <p:cNvSpPr txBox="1"/>
          <p:nvPr/>
        </p:nvSpPr>
        <p:spPr>
          <a:xfrm>
            <a:off x="5461784" y="3434129"/>
            <a:ext cx="794243" cy="295279"/>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rPr>
              <a:t>用户态</a:t>
            </a:r>
          </a:p>
        </p:txBody>
      </p:sp>
      <p:sp>
        <p:nvSpPr>
          <p:cNvPr id="217" name="TextBox 329"/>
          <p:cNvSpPr txBox="1"/>
          <p:nvPr/>
        </p:nvSpPr>
        <p:spPr>
          <a:xfrm>
            <a:off x="5454964" y="3697879"/>
            <a:ext cx="1039663" cy="276999"/>
          </a:xfrm>
          <a:prstGeom prst="rect">
            <a:avLst/>
          </a:prstGeom>
          <a:noFill/>
        </p:spPr>
        <p:txBody>
          <a:bodyPr wrap="square" rtlCol="0">
            <a:spAutoFit/>
          </a:bodyPr>
          <a:lstStyle/>
          <a:p>
            <a:pPr marL="0" marR="0" lvl="0" indent="0" defTabSz="914112"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rPr>
              <a:t>内核态</a:t>
            </a:r>
          </a:p>
        </p:txBody>
      </p:sp>
      <p:cxnSp>
        <p:nvCxnSpPr>
          <p:cNvPr id="218" name="直接箭头连接符 217"/>
          <p:cNvCxnSpPr/>
          <p:nvPr/>
        </p:nvCxnSpPr>
        <p:spPr>
          <a:xfrm flipH="1">
            <a:off x="3621601" y="3617763"/>
            <a:ext cx="4394" cy="180458"/>
          </a:xfrm>
          <a:prstGeom prst="straightConnector1">
            <a:avLst/>
          </a:prstGeom>
          <a:noFill/>
          <a:ln w="19050" cap="flat" cmpd="sng" algn="ctr">
            <a:solidFill>
              <a:srgbClr val="1D1D1A"/>
            </a:solidFill>
            <a:prstDash val="solid"/>
            <a:miter lim="800000"/>
            <a:tailEnd type="arrow"/>
          </a:ln>
          <a:effectLst/>
        </p:spPr>
      </p:cxnSp>
      <p:cxnSp>
        <p:nvCxnSpPr>
          <p:cNvPr id="219" name="直接箭头连接符 218"/>
          <p:cNvCxnSpPr/>
          <p:nvPr/>
        </p:nvCxnSpPr>
        <p:spPr>
          <a:xfrm>
            <a:off x="5166729" y="3550205"/>
            <a:ext cx="0" cy="576432"/>
          </a:xfrm>
          <a:prstGeom prst="straightConnector1">
            <a:avLst/>
          </a:prstGeom>
          <a:noFill/>
          <a:ln w="19050" cap="flat" cmpd="sng" algn="ctr">
            <a:solidFill>
              <a:srgbClr val="1D1D1A"/>
            </a:solidFill>
            <a:prstDash val="solid"/>
            <a:miter lim="800000"/>
            <a:tailEnd type="arrow"/>
          </a:ln>
          <a:effectLst/>
        </p:spPr>
      </p:cxnSp>
      <p:sp>
        <p:nvSpPr>
          <p:cNvPr id="189" name="TextBox 4103"/>
          <p:cNvSpPr txBox="1"/>
          <p:nvPr/>
        </p:nvSpPr>
        <p:spPr>
          <a:xfrm>
            <a:off x="1047276" y="1540389"/>
            <a:ext cx="469890" cy="279833"/>
          </a:xfrm>
          <a:prstGeom prst="rect">
            <a:avLst/>
          </a:prstGeom>
          <a:noFill/>
        </p:spPr>
        <p:txBody>
          <a:bodyPr wrap="none" rtlCol="0">
            <a:spAutoFit/>
          </a:bodyPr>
          <a:lstStyle/>
          <a:p>
            <a:pPr marL="0" marR="0" lvl="0" indent="0" defTabSz="913790" eaLnBrk="1" fontAlgn="base"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用户</a:t>
            </a:r>
          </a:p>
        </p:txBody>
      </p:sp>
      <p:sp>
        <p:nvSpPr>
          <p:cNvPr id="190" name="TextBox 80"/>
          <p:cNvSpPr txBox="1"/>
          <p:nvPr/>
        </p:nvSpPr>
        <p:spPr>
          <a:xfrm>
            <a:off x="2139229" y="1512353"/>
            <a:ext cx="1074077" cy="279833"/>
          </a:xfrm>
          <a:prstGeom prst="rect">
            <a:avLst/>
          </a:prstGeom>
          <a:noFill/>
        </p:spPr>
        <p:txBody>
          <a:bodyPr wrap="none" rtlCol="0">
            <a:spAutoFit/>
          </a:bodyPr>
          <a:lstStyle/>
          <a:p>
            <a:pPr marL="0" marR="0" lvl="0" indent="0" defTabSz="913790" eaLnBrk="1" fontAlgn="base"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负载均衡</a:t>
            </a:r>
            <a:r>
              <a:rPr kumimoji="0" lang="en-US" altLang="zh-CN" sz="1200" b="0" i="0" u="none" strike="noStrike" kern="0" cap="none" spc="0" normalizeH="0" baseline="0" noProof="0" dirty="0" smtClean="0">
                <a:ln>
                  <a:noFill/>
                </a:ln>
                <a:solidFill>
                  <a:srgbClr val="000000"/>
                </a:solidFill>
                <a:effectLst/>
                <a:uLnTx/>
                <a:uFillTx/>
                <a:latin typeface="+mn-ea"/>
                <a:ea typeface="+mn-ea"/>
              </a:rPr>
              <a:t>/ELB</a:t>
            </a:r>
            <a:endParaRPr kumimoji="0" lang="zh-CN" altLang="en-US" sz="1200" b="0" i="0" u="none" strike="noStrike" kern="0" cap="none" spc="0" normalizeH="0" baseline="0" noProof="0" dirty="0" smtClean="0">
              <a:ln>
                <a:noFill/>
              </a:ln>
              <a:solidFill>
                <a:srgbClr val="000000"/>
              </a:solidFill>
              <a:effectLst/>
              <a:uLnTx/>
              <a:uFillTx/>
              <a:latin typeface="+mn-ea"/>
              <a:ea typeface="+mn-ea"/>
            </a:endParaRPr>
          </a:p>
        </p:txBody>
      </p:sp>
      <p:sp>
        <p:nvSpPr>
          <p:cNvPr id="191" name="TextBox 81"/>
          <p:cNvSpPr txBox="1"/>
          <p:nvPr/>
        </p:nvSpPr>
        <p:spPr>
          <a:xfrm>
            <a:off x="3096071" y="1520364"/>
            <a:ext cx="910411" cy="279833"/>
          </a:xfrm>
          <a:prstGeom prst="rect">
            <a:avLst/>
          </a:prstGeom>
          <a:noFill/>
        </p:spPr>
        <p:txBody>
          <a:bodyPr wrap="none" rtlCol="0">
            <a:spAutoFit/>
          </a:bodyPr>
          <a:lstStyle/>
          <a:p>
            <a:pPr marL="0" marR="0" lvl="0" indent="0" defTabSz="913790" eaLnBrk="1" fontAlgn="base"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000000"/>
                </a:solidFill>
                <a:effectLst/>
                <a:uLnTx/>
                <a:uFillTx/>
                <a:latin typeface="+mn-ea"/>
                <a:ea typeface="+mn-ea"/>
              </a:rPr>
              <a:t>应用服务器</a:t>
            </a:r>
          </a:p>
        </p:txBody>
      </p:sp>
      <p:sp>
        <p:nvSpPr>
          <p:cNvPr id="192" name="TextBox 82"/>
          <p:cNvSpPr txBox="1"/>
          <p:nvPr/>
        </p:nvSpPr>
        <p:spPr>
          <a:xfrm>
            <a:off x="4077201" y="1519453"/>
            <a:ext cx="820167" cy="279833"/>
          </a:xfrm>
          <a:prstGeom prst="rect">
            <a:avLst/>
          </a:prstGeom>
          <a:noFill/>
        </p:spPr>
        <p:txBody>
          <a:bodyPr wrap="none" rtlCol="0">
            <a:spAutoFit/>
          </a:bodyPr>
          <a:lstStyle/>
          <a:p>
            <a:pPr marL="0" marR="0" lvl="0" indent="0" defTabSz="913790" eaLnBrk="1" fontAlgn="base"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000000"/>
                </a:solidFill>
                <a:effectLst/>
                <a:uLnTx/>
                <a:uFillTx/>
                <a:latin typeface="+mn-ea"/>
                <a:ea typeface="+mn-ea"/>
              </a:rPr>
              <a:t>DB</a:t>
            </a:r>
            <a:r>
              <a:rPr kumimoji="0" lang="zh-CN" altLang="en-US" sz="1200" b="0" i="0" u="none" strike="noStrike" kern="0" cap="none" spc="0" normalizeH="0" baseline="0" noProof="0" dirty="0" smtClean="0">
                <a:ln>
                  <a:noFill/>
                </a:ln>
                <a:solidFill>
                  <a:srgbClr val="000000"/>
                </a:solidFill>
                <a:effectLst/>
                <a:uLnTx/>
                <a:uFillTx/>
                <a:latin typeface="+mn-ea"/>
                <a:ea typeface="+mn-ea"/>
              </a:rPr>
              <a:t>服务器</a:t>
            </a:r>
          </a:p>
        </p:txBody>
      </p:sp>
      <p:sp>
        <p:nvSpPr>
          <p:cNvPr id="193" name="圆角矩形 192"/>
          <p:cNvSpPr/>
          <p:nvPr/>
        </p:nvSpPr>
        <p:spPr bwMode="auto">
          <a:xfrm>
            <a:off x="1039674" y="1236104"/>
            <a:ext cx="5044762" cy="3325599"/>
          </a:xfrm>
          <a:prstGeom prst="roundRect">
            <a:avLst>
              <a:gd name="adj" fmla="val 2712"/>
            </a:avLst>
          </a:prstGeom>
          <a:noFill/>
          <a:ln w="12700" cap="flat" cmpd="sng" algn="ctr">
            <a:solidFill>
              <a:schemeClr val="bg1">
                <a:lumMod val="85000"/>
              </a:schemeClr>
            </a:solidFill>
            <a:prstDash val="solid"/>
            <a:round/>
            <a:headEnd type="none" w="med" len="med"/>
            <a:tailEnd type="none" w="med" len="med"/>
          </a:ln>
          <a:effectLst/>
        </p:spPr>
        <p:txBody>
          <a:bodyPr vert="horz" wrap="square" lIns="91380" tIns="45690" rIns="91380" bIns="45690" numCol="1" rtlCol="0" anchor="t"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1D1D1A"/>
              </a:solidFill>
              <a:effectLst/>
              <a:uLnTx/>
              <a:uFillTx/>
              <a:latin typeface="+mn-ea"/>
              <a:ea typeface="+mn-ea"/>
            </a:endParaRPr>
          </a:p>
        </p:txBody>
      </p:sp>
      <p:graphicFrame>
        <p:nvGraphicFramePr>
          <p:cNvPr id="273" name="图表 272"/>
          <p:cNvGraphicFramePr/>
          <p:nvPr>
            <p:extLst>
              <p:ext uri="{D42A27DB-BD31-4B8C-83A1-F6EECF244321}">
                <p14:modId xmlns:p14="http://schemas.microsoft.com/office/powerpoint/2010/main" val="3615799082"/>
              </p:ext>
            </p:extLst>
          </p:nvPr>
        </p:nvGraphicFramePr>
        <p:xfrm>
          <a:off x="1053550" y="4561703"/>
          <a:ext cx="10435336" cy="2206732"/>
        </p:xfrm>
        <a:graphic>
          <a:graphicData uri="http://schemas.openxmlformats.org/drawingml/2006/chart">
            <c:chart xmlns:c="http://schemas.openxmlformats.org/drawingml/2006/chart" xmlns:r="http://schemas.openxmlformats.org/officeDocument/2006/relationships" r:id="rId3"/>
          </a:graphicData>
        </a:graphic>
      </p:graphicFrame>
      <p:sp>
        <p:nvSpPr>
          <p:cNvPr id="274" name="圆角矩形 273"/>
          <p:cNvSpPr/>
          <p:nvPr/>
        </p:nvSpPr>
        <p:spPr bwMode="auto">
          <a:xfrm>
            <a:off x="777734" y="4499391"/>
            <a:ext cx="10776017" cy="1909982"/>
          </a:xfrm>
          <a:prstGeom prst="roundRect">
            <a:avLst>
              <a:gd name="adj" fmla="val 2712"/>
            </a:avLst>
          </a:prstGeom>
          <a:noFill/>
          <a:ln w="28575" cap="flat" cmpd="sng" algn="ctr">
            <a:solidFill>
              <a:schemeClr val="bg1"/>
            </a:solidFill>
            <a:prstDash val="solid"/>
            <a:round/>
            <a:headEnd type="none" w="med" len="med"/>
            <a:tailEnd type="none" w="med" len="med"/>
          </a:ln>
          <a:effectLst/>
        </p:spPr>
        <p:txBody>
          <a:bodyPr vert="horz" wrap="square" lIns="91380" tIns="45690" rIns="91380" bIns="45690" numCol="1" rtlCol="0" anchor="t" anchorCtr="0" compatLnSpc="1">
            <a:prstTxWarp prst="textNoShape">
              <a:avLst/>
            </a:prstTxWarp>
          </a:bodyPr>
          <a:lstStyle/>
          <a:p>
            <a:pPr marL="0" marR="0" lvl="0" indent="0" algn="ctr" defTabSz="801134"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1D1D1A"/>
              </a:solidFill>
              <a:effectLst/>
              <a:uLnTx/>
              <a:uFillTx/>
              <a:latin typeface="+mn-ea"/>
              <a:ea typeface="+mn-ea"/>
            </a:endParaRPr>
          </a:p>
        </p:txBody>
      </p:sp>
    </p:spTree>
    <p:extLst>
      <p:ext uri="{BB962C8B-B14F-4D97-AF65-F5344CB8AC3E}">
        <p14:creationId xmlns:p14="http://schemas.microsoft.com/office/powerpoint/2010/main" val="2373252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Kunpeng</a:t>
            </a:r>
            <a:r>
              <a:rPr lang="en-US" altLang="zh-CN" dirty="0" smtClean="0">
                <a:solidFill>
                  <a:schemeClr val="tx1"/>
                </a:solidFill>
              </a:rPr>
              <a:t> 920</a:t>
            </a:r>
            <a:r>
              <a:rPr lang="zh-CN" altLang="en-US" dirty="0" smtClean="0">
                <a:solidFill>
                  <a:schemeClr val="tx1"/>
                </a:solidFill>
              </a:rPr>
              <a:t>加速器简介</a:t>
            </a:r>
            <a:endParaRPr lang="zh-CN" altLang="en-US" dirty="0">
              <a:solidFill>
                <a:schemeClr val="tx1"/>
              </a:solidFill>
            </a:endParaRPr>
          </a:p>
        </p:txBody>
      </p:sp>
      <p:sp>
        <p:nvSpPr>
          <p:cNvPr id="7" name="文本框 6"/>
          <p:cNvSpPr txBox="1"/>
          <p:nvPr/>
        </p:nvSpPr>
        <p:spPr>
          <a:xfrm>
            <a:off x="1742065" y="1484165"/>
            <a:ext cx="3600000" cy="540000"/>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defPPr>
              <a:defRPr lang="zh-CN"/>
            </a:defPPr>
            <a:lvl1pPr algn="ctr" defTabSz="1218956">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itchFamily="34" charset="0"/>
              </a:defRPr>
            </a:lvl1pPr>
          </a:lstStyle>
          <a:p>
            <a:pPr marL="0" marR="0" lvl="0" indent="0" algn="ctr" defTabSz="1218956" eaLnBrk="1" fontAlgn="auto" latinLnBrk="0" hangingPunct="1">
              <a:lnSpc>
                <a:spcPct val="100000"/>
              </a:lnSpc>
              <a:spcBef>
                <a:spcPts val="300"/>
              </a:spcBef>
              <a:spcAft>
                <a:spcPts val="0"/>
              </a:spcAft>
              <a:buClrTx/>
              <a:buSzTx/>
              <a:buFontTx/>
              <a:buNone/>
              <a:tabLst/>
              <a:defRPr/>
            </a:pPr>
            <a:r>
              <a:rPr lang="en-US" altLang="zh-CN" kern="0" dirty="0" err="1" smtClean="0">
                <a:solidFill>
                  <a:schemeClr val="tx1"/>
                </a:solidFill>
                <a:latin typeface="+mn-ea"/>
                <a:ea typeface="+mn-ea"/>
              </a:rPr>
              <a:t>Kunpeng</a:t>
            </a:r>
            <a:r>
              <a:rPr lang="en-US" altLang="zh-CN" kern="0" dirty="0" smtClean="0">
                <a:solidFill>
                  <a:schemeClr val="tx1"/>
                </a:solidFill>
                <a:latin typeface="+mn-ea"/>
                <a:ea typeface="+mn-ea"/>
              </a:rPr>
              <a:t> </a:t>
            </a:r>
            <a:r>
              <a:rPr kumimoji="0" lang="en-US" altLang="zh-CN" sz="1600" b="1" i="0" u="none" strike="noStrike" kern="0" cap="none" spc="0" normalizeH="0" baseline="0" noProof="0" dirty="0" smtClean="0">
                <a:ln>
                  <a:noFill/>
                </a:ln>
                <a:solidFill>
                  <a:schemeClr val="tx1"/>
                </a:solidFill>
                <a:effectLst/>
                <a:uLnTx/>
                <a:uFillTx/>
                <a:latin typeface="+mn-ea"/>
                <a:ea typeface="+mn-ea"/>
                <a:cs typeface="Arial" pitchFamily="34" charset="0"/>
              </a:rPr>
              <a:t>920</a:t>
            </a:r>
            <a:r>
              <a:rPr kumimoji="0" lang="zh-CN" altLang="en-US" sz="1600" b="1" i="0" u="none" strike="noStrike" kern="0" cap="none" spc="0" normalizeH="0" baseline="0" noProof="0" dirty="0" smtClean="0">
                <a:ln>
                  <a:noFill/>
                </a:ln>
                <a:solidFill>
                  <a:schemeClr val="tx1"/>
                </a:solidFill>
                <a:effectLst/>
                <a:uLnTx/>
                <a:uFillTx/>
                <a:latin typeface="+mn-ea"/>
                <a:ea typeface="+mn-ea"/>
                <a:cs typeface="Arial" pitchFamily="34" charset="0"/>
              </a:rPr>
              <a:t>加速器系统逻辑架构</a:t>
            </a:r>
            <a:endParaRPr kumimoji="0" lang="zh-CN" altLang="en-US" sz="1600" b="1" i="0" u="none" strike="noStrike" kern="0" cap="none" spc="0" normalizeH="0" baseline="0" noProof="0" dirty="0">
              <a:ln>
                <a:noFill/>
              </a:ln>
              <a:solidFill>
                <a:schemeClr val="tx1"/>
              </a:solidFill>
              <a:effectLst/>
              <a:uLnTx/>
              <a:uFillTx/>
              <a:latin typeface="+mn-ea"/>
              <a:ea typeface="+mn-ea"/>
              <a:cs typeface="Arial" pitchFamily="34" charset="0"/>
            </a:endParaRPr>
          </a:p>
        </p:txBody>
      </p:sp>
      <p:sp>
        <p:nvSpPr>
          <p:cNvPr id="8" name="文本框 7"/>
          <p:cNvSpPr txBox="1"/>
          <p:nvPr/>
        </p:nvSpPr>
        <p:spPr>
          <a:xfrm>
            <a:off x="6995035" y="1484165"/>
            <a:ext cx="3600000" cy="540000"/>
          </a:xfrm>
          <a:prstGeom prst="rect">
            <a:avLst/>
          </a:prstGeom>
          <a:solidFill>
            <a:srgbClr val="FFFFFF">
              <a:lumMod val="95000"/>
            </a:srgb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1" compatLnSpc="1">
            <a:prstTxWarp prst="textNoShape">
              <a:avLst/>
            </a:prstTxWarp>
          </a:bodyPr>
          <a:lstStyle>
            <a:defPPr>
              <a:defRPr lang="zh-CN"/>
            </a:defPPr>
            <a:lvl1pPr algn="ctr" defTabSz="1218956">
              <a:lnSpc>
                <a:spcPct val="100000"/>
              </a:lnSpc>
              <a:spcBef>
                <a:spcPts val="300"/>
              </a:spcBef>
              <a:defRPr sz="1600" b="1">
                <a:solidFill>
                  <a:srgbClr val="000000"/>
                </a:solidFill>
                <a:latin typeface="微软雅黑" panose="020B0503020204020204" pitchFamily="34" charset="-122"/>
                <a:ea typeface="微软雅黑" panose="020B0503020204020204" pitchFamily="34" charset="-122"/>
                <a:cs typeface="Arial" pitchFamily="34" charset="0"/>
              </a:defRPr>
            </a:lvl1pPr>
          </a:lstStyle>
          <a:p>
            <a:pPr marL="0" marR="0" lvl="0" indent="0" algn="ctr" defTabSz="1218956" eaLnBrk="1" fontAlgn="auto" latinLnBrk="0" hangingPunct="1">
              <a:lnSpc>
                <a:spcPct val="100000"/>
              </a:lnSpc>
              <a:spcBef>
                <a:spcPts val="30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rPr>
              <a:t>加速器子系统简介</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0" name="矩形 9"/>
          <p:cNvSpPr/>
          <p:nvPr/>
        </p:nvSpPr>
        <p:spPr>
          <a:xfrm>
            <a:off x="6391297" y="2381844"/>
            <a:ext cx="5105303" cy="3462486"/>
          </a:xfrm>
          <a:prstGeom prst="rect">
            <a:avLst/>
          </a:prstGeom>
        </p:spPr>
        <p:txBody>
          <a:bodyPr wrap="square">
            <a:spAutoFit/>
          </a:bodyPr>
          <a:lstStyle/>
          <a:p>
            <a:pPr fontAlgn="auto">
              <a:lnSpc>
                <a:spcPct val="250000"/>
              </a:lnSpc>
              <a:spcBef>
                <a:spcPts val="0"/>
              </a:spcBef>
              <a:spcAft>
                <a:spcPts val="0"/>
              </a:spcAft>
            </a:pPr>
            <a:r>
              <a:rPr lang="zh-CN" altLang="en-US" sz="1800" dirty="0" smtClean="0">
                <a:solidFill>
                  <a:srgbClr val="1D1D1A"/>
                </a:solidFill>
                <a:latin typeface="+mn-ea"/>
                <a:ea typeface="+mn-ea"/>
              </a:rPr>
              <a:t>目前加速</a:t>
            </a:r>
            <a:r>
              <a:rPr lang="zh-CN" altLang="en-US" sz="1800" dirty="0">
                <a:solidFill>
                  <a:srgbClr val="1D1D1A"/>
                </a:solidFill>
                <a:latin typeface="+mn-ea"/>
                <a:ea typeface="+mn-ea"/>
              </a:rPr>
              <a:t>引擎主要支持以下算法：</a:t>
            </a: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摘要</a:t>
            </a:r>
            <a:r>
              <a:rPr lang="zh-CN" altLang="en-US" sz="1600" dirty="0">
                <a:solidFill>
                  <a:srgbClr val="1D1D1A"/>
                </a:solidFill>
                <a:latin typeface="+mn-ea"/>
                <a:ea typeface="+mn-ea"/>
              </a:rPr>
              <a:t>算法</a:t>
            </a:r>
            <a:r>
              <a:rPr lang="en-US" altLang="zh-CN" sz="1600" dirty="0" smtClean="0">
                <a:solidFill>
                  <a:srgbClr val="1D1D1A"/>
                </a:solidFill>
                <a:latin typeface="+mn-ea"/>
                <a:ea typeface="+mn-ea"/>
              </a:rPr>
              <a:t>SM3</a:t>
            </a:r>
            <a:r>
              <a:rPr lang="zh-CN" altLang="en-US" sz="1600" dirty="0">
                <a:solidFill>
                  <a:srgbClr val="1D1D1A"/>
                </a:solidFill>
                <a:latin typeface="+mn-ea"/>
                <a:ea typeface="+mn-ea"/>
              </a:rPr>
              <a:t>；</a:t>
            </a: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对称</a:t>
            </a:r>
            <a:r>
              <a:rPr lang="zh-CN" altLang="en-US" sz="1600" dirty="0">
                <a:solidFill>
                  <a:srgbClr val="1D1D1A"/>
                </a:solidFill>
                <a:latin typeface="+mn-ea"/>
                <a:ea typeface="+mn-ea"/>
              </a:rPr>
              <a:t>加密算法</a:t>
            </a:r>
            <a:r>
              <a:rPr lang="en-US" altLang="zh-CN" sz="1600" dirty="0">
                <a:solidFill>
                  <a:srgbClr val="1D1D1A"/>
                </a:solidFill>
                <a:latin typeface="+mn-ea"/>
                <a:ea typeface="+mn-ea"/>
              </a:rPr>
              <a:t>SM4</a:t>
            </a:r>
            <a:r>
              <a:rPr lang="zh-CN" altLang="en-US" sz="1600" dirty="0">
                <a:solidFill>
                  <a:srgbClr val="1D1D1A"/>
                </a:solidFill>
                <a:latin typeface="+mn-ea"/>
                <a:ea typeface="+mn-ea"/>
              </a:rPr>
              <a:t>，支持</a:t>
            </a:r>
            <a:r>
              <a:rPr lang="en-US" altLang="zh-CN" sz="1600" dirty="0">
                <a:solidFill>
                  <a:srgbClr val="1D1D1A"/>
                </a:solidFill>
                <a:latin typeface="+mn-ea"/>
                <a:ea typeface="+mn-ea"/>
              </a:rPr>
              <a:t>CTR/CBC</a:t>
            </a:r>
            <a:r>
              <a:rPr lang="zh-CN" altLang="en-US" sz="1600" dirty="0" smtClean="0">
                <a:solidFill>
                  <a:srgbClr val="1D1D1A"/>
                </a:solidFill>
                <a:latin typeface="+mn-ea"/>
                <a:ea typeface="+mn-ea"/>
              </a:rPr>
              <a:t>模式；</a:t>
            </a:r>
            <a:endParaRPr lang="zh-CN" altLang="en-US" sz="1600" dirty="0">
              <a:solidFill>
                <a:srgbClr val="1D1D1A"/>
              </a:solidFill>
              <a:latin typeface="+mn-ea"/>
              <a:ea typeface="+mn-ea"/>
            </a:endParaRP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非对称</a:t>
            </a:r>
            <a:r>
              <a:rPr lang="zh-CN" altLang="en-US" sz="1600" dirty="0">
                <a:solidFill>
                  <a:srgbClr val="1D1D1A"/>
                </a:solidFill>
                <a:latin typeface="+mn-ea"/>
                <a:ea typeface="+mn-ea"/>
              </a:rPr>
              <a:t>算法</a:t>
            </a:r>
            <a:r>
              <a:rPr lang="en-US" altLang="zh-CN" sz="1600" dirty="0">
                <a:solidFill>
                  <a:srgbClr val="1D1D1A"/>
                </a:solidFill>
                <a:latin typeface="+mn-ea"/>
                <a:ea typeface="+mn-ea"/>
              </a:rPr>
              <a:t>RSA</a:t>
            </a:r>
            <a:r>
              <a:rPr lang="zh-CN" altLang="en-US" sz="1600" dirty="0">
                <a:solidFill>
                  <a:srgbClr val="1D1D1A"/>
                </a:solidFill>
                <a:latin typeface="+mn-ea"/>
                <a:ea typeface="+mn-ea"/>
              </a:rPr>
              <a:t>，支持异步模型，支持 </a:t>
            </a:r>
            <a:r>
              <a:rPr lang="en-US" altLang="zh-CN" sz="1600" dirty="0">
                <a:solidFill>
                  <a:srgbClr val="1D1D1A"/>
                </a:solidFill>
                <a:latin typeface="+mn-ea"/>
                <a:ea typeface="+mn-ea"/>
              </a:rPr>
              <a:t>Key Sizes </a:t>
            </a:r>
            <a:r>
              <a:rPr lang="en-US" altLang="zh-CN" sz="1600" dirty="0" smtClean="0">
                <a:solidFill>
                  <a:srgbClr val="1D1D1A"/>
                </a:solidFill>
                <a:latin typeface="+mn-ea"/>
                <a:ea typeface="+mn-ea"/>
              </a:rPr>
              <a:t>1024/2048/3072/4096</a:t>
            </a:r>
            <a:r>
              <a:rPr lang="zh-CN" altLang="en-US" sz="1600" dirty="0">
                <a:solidFill>
                  <a:srgbClr val="1D1D1A"/>
                </a:solidFill>
                <a:latin typeface="+mn-ea"/>
                <a:ea typeface="+mn-ea"/>
              </a:rPr>
              <a:t>；</a:t>
            </a:r>
          </a:p>
          <a:p>
            <a:pPr marL="628650" lvl="1" indent="-171450" fontAlgn="auto">
              <a:lnSpc>
                <a:spcPct val="150000"/>
              </a:lnSpc>
              <a:spcBef>
                <a:spcPts val="0"/>
              </a:spcBef>
              <a:spcAft>
                <a:spcPts val="0"/>
              </a:spcAft>
              <a:buClr>
                <a:schemeClr val="bg1">
                  <a:lumMod val="50000"/>
                </a:schemeClr>
              </a:buClr>
              <a:buSzPct val="70000"/>
              <a:buFont typeface="Wingdings" panose="05000000000000000000" pitchFamily="2" charset="2"/>
              <a:buChar char="l"/>
            </a:pPr>
            <a:r>
              <a:rPr lang="zh-CN" altLang="en-US" sz="1600" dirty="0" smtClean="0">
                <a:solidFill>
                  <a:srgbClr val="1D1D1A"/>
                </a:solidFill>
                <a:latin typeface="+mn-ea"/>
                <a:ea typeface="+mn-ea"/>
              </a:rPr>
              <a:t> 压缩</a:t>
            </a:r>
            <a:r>
              <a:rPr lang="zh-CN" altLang="en-US" sz="1600" dirty="0">
                <a:solidFill>
                  <a:srgbClr val="1D1D1A"/>
                </a:solidFill>
                <a:latin typeface="+mn-ea"/>
                <a:ea typeface="+mn-ea"/>
              </a:rPr>
              <a:t>解压缩算法，支持</a:t>
            </a:r>
            <a:r>
              <a:rPr lang="en-US" altLang="zh-CN" sz="1600" dirty="0" err="1">
                <a:solidFill>
                  <a:srgbClr val="1D1D1A"/>
                </a:solidFill>
                <a:latin typeface="+mn-ea"/>
                <a:ea typeface="+mn-ea"/>
              </a:rPr>
              <a:t>zlib</a:t>
            </a:r>
            <a:r>
              <a:rPr lang="en-US" altLang="zh-CN" sz="1600" dirty="0">
                <a:solidFill>
                  <a:srgbClr val="1D1D1A"/>
                </a:solidFill>
                <a:latin typeface="+mn-ea"/>
                <a:ea typeface="+mn-ea"/>
              </a:rPr>
              <a:t>/</a:t>
            </a:r>
            <a:r>
              <a:rPr lang="en-US" altLang="zh-CN" sz="1600" dirty="0" err="1">
                <a:solidFill>
                  <a:srgbClr val="1D1D1A"/>
                </a:solidFill>
                <a:latin typeface="+mn-ea"/>
                <a:ea typeface="+mn-ea"/>
              </a:rPr>
              <a:t>gzip</a:t>
            </a:r>
            <a:r>
              <a:rPr lang="zh-CN" altLang="en-US" sz="1600" dirty="0" smtClean="0">
                <a:solidFill>
                  <a:srgbClr val="1D1D1A"/>
                </a:solidFill>
                <a:latin typeface="+mn-ea"/>
                <a:ea typeface="+mn-ea"/>
              </a:rPr>
              <a:t>。</a:t>
            </a:r>
            <a:endParaRPr lang="en-US" altLang="zh-CN" sz="1600" dirty="0" smtClean="0">
              <a:solidFill>
                <a:srgbClr val="1D1D1A"/>
              </a:solidFill>
              <a:latin typeface="+mn-ea"/>
              <a:ea typeface="+mn-ea"/>
            </a:endParaRPr>
          </a:p>
          <a:p>
            <a:pPr fontAlgn="auto">
              <a:lnSpc>
                <a:spcPct val="150000"/>
              </a:lnSpc>
              <a:spcBef>
                <a:spcPts val="0"/>
              </a:spcBef>
              <a:spcAft>
                <a:spcPts val="0"/>
              </a:spcAft>
            </a:pPr>
            <a:r>
              <a:rPr lang="zh-CN" altLang="en-US" sz="1800" dirty="0" smtClean="0">
                <a:solidFill>
                  <a:srgbClr val="1D1D1A"/>
                </a:solidFill>
                <a:latin typeface="+mn-ea"/>
                <a:ea typeface="+mn-ea"/>
              </a:rPr>
              <a:t>安装</a:t>
            </a:r>
            <a:r>
              <a:rPr lang="zh-CN" altLang="en-US" sz="1800" dirty="0">
                <a:solidFill>
                  <a:srgbClr val="1D1D1A"/>
                </a:solidFill>
                <a:latin typeface="+mn-ea"/>
                <a:ea typeface="+mn-ea"/>
              </a:rPr>
              <a:t>方式</a:t>
            </a:r>
            <a:r>
              <a:rPr lang="zh-CN" altLang="en-US" sz="1800" dirty="0" smtClean="0">
                <a:solidFill>
                  <a:srgbClr val="1D1D1A"/>
                </a:solidFill>
                <a:latin typeface="+mn-ea"/>
                <a:ea typeface="+mn-ea"/>
              </a:rPr>
              <a:t>：</a:t>
            </a:r>
            <a:r>
              <a:rPr lang="en-US" altLang="zh-CN" sz="1800" dirty="0" err="1" smtClean="0">
                <a:solidFill>
                  <a:srgbClr val="1D1D1A"/>
                </a:solidFill>
                <a:latin typeface="+mn-ea"/>
                <a:ea typeface="+mn-ea"/>
              </a:rPr>
              <a:t>Kunpeng</a:t>
            </a:r>
            <a:r>
              <a:rPr lang="en-US" altLang="zh-CN" sz="1800" dirty="0" smtClean="0">
                <a:solidFill>
                  <a:srgbClr val="1D1D1A"/>
                </a:solidFill>
                <a:latin typeface="+mn-ea"/>
                <a:ea typeface="+mn-ea"/>
              </a:rPr>
              <a:t> 920</a:t>
            </a:r>
            <a:r>
              <a:rPr lang="zh-CN" altLang="en-US" sz="1800" dirty="0" smtClean="0">
                <a:solidFill>
                  <a:srgbClr val="1D1D1A"/>
                </a:solidFill>
                <a:latin typeface="+mn-ea"/>
                <a:ea typeface="+mn-ea"/>
              </a:rPr>
              <a:t>加速器子系统提供</a:t>
            </a:r>
            <a:r>
              <a:rPr lang="en-US" altLang="zh-CN" sz="1800" dirty="0" smtClean="0">
                <a:solidFill>
                  <a:srgbClr val="1D1D1A"/>
                </a:solidFill>
                <a:latin typeface="+mn-ea"/>
                <a:ea typeface="+mn-ea"/>
              </a:rPr>
              <a:t>RPM</a:t>
            </a:r>
            <a:r>
              <a:rPr lang="zh-CN" altLang="en-US" sz="1800" dirty="0" smtClean="0">
                <a:solidFill>
                  <a:srgbClr val="1D1D1A"/>
                </a:solidFill>
                <a:latin typeface="+mn-ea"/>
                <a:ea typeface="+mn-ea"/>
              </a:rPr>
              <a:t>安装和源码安装两种方式。</a:t>
            </a:r>
            <a:endParaRPr lang="zh-CN" altLang="en-US" sz="1800" dirty="0">
              <a:solidFill>
                <a:srgbClr val="1D1D1A"/>
              </a:solidFill>
              <a:latin typeface="+mn-ea"/>
              <a:ea typeface="+mn-ea"/>
            </a:endParaRPr>
          </a:p>
        </p:txBody>
      </p:sp>
      <p:grpSp>
        <p:nvGrpSpPr>
          <p:cNvPr id="11" name="组合 10"/>
          <p:cNvGrpSpPr/>
          <p:nvPr/>
        </p:nvGrpSpPr>
        <p:grpSpPr>
          <a:xfrm>
            <a:off x="1019084" y="2744924"/>
            <a:ext cx="5087938" cy="2875734"/>
            <a:chOff x="515380" y="2492271"/>
            <a:chExt cx="5436604" cy="3287574"/>
          </a:xfrm>
        </p:grpSpPr>
        <p:sp>
          <p:nvSpPr>
            <p:cNvPr id="12" name="文本框 11"/>
            <p:cNvSpPr txBox="1"/>
            <p:nvPr/>
          </p:nvSpPr>
          <p:spPr>
            <a:xfrm>
              <a:off x="1664859" y="2492271"/>
              <a:ext cx="2711289" cy="504056"/>
            </a:xfrm>
            <a:prstGeom prst="rect">
              <a:avLst/>
            </a:prstGeom>
            <a:solidFill>
              <a:srgbClr val="7CBF33"/>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应用系统（</a:t>
              </a:r>
              <a:r>
                <a:rPr lang="en-US" altLang="zh-CN" sz="1300" b="1" dirty="0" smtClean="0">
                  <a:latin typeface="+mn-ea"/>
                  <a:ea typeface="+mn-ea"/>
                </a:rPr>
                <a:t>APPs</a:t>
              </a:r>
              <a:r>
                <a:rPr lang="zh-CN" altLang="en-US" sz="1300" b="1" dirty="0" smtClean="0">
                  <a:latin typeface="+mn-ea"/>
                  <a:ea typeface="+mn-ea"/>
                </a:rPr>
                <a:t>）</a:t>
              </a:r>
            </a:p>
          </p:txBody>
        </p:sp>
        <p:sp>
          <p:nvSpPr>
            <p:cNvPr id="13" name="文本框 12"/>
            <p:cNvSpPr txBox="1"/>
            <p:nvPr/>
          </p:nvSpPr>
          <p:spPr>
            <a:xfrm>
              <a:off x="1687489" y="3413498"/>
              <a:ext cx="1786368" cy="504056"/>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应用库子系统（</a:t>
              </a:r>
              <a:r>
                <a:rPr lang="en-US" altLang="zh-CN" sz="1300" b="1" dirty="0" smtClean="0">
                  <a:latin typeface="+mn-ea"/>
                  <a:ea typeface="+mn-ea"/>
                </a:rPr>
                <a:t>OpenSSL/</a:t>
              </a:r>
              <a:r>
                <a:rPr lang="en-US" altLang="zh-CN" sz="1300" b="1" dirty="0" err="1" smtClean="0">
                  <a:latin typeface="+mn-ea"/>
                  <a:ea typeface="+mn-ea"/>
                </a:rPr>
                <a:t>zlib</a:t>
              </a:r>
              <a:r>
                <a:rPr lang="zh-CN" altLang="en-US" sz="1300" b="1" dirty="0" smtClean="0">
                  <a:latin typeface="+mn-ea"/>
                  <a:ea typeface="+mn-ea"/>
                </a:rPr>
                <a:t>）</a:t>
              </a:r>
            </a:p>
          </p:txBody>
        </p:sp>
        <p:sp>
          <p:nvSpPr>
            <p:cNvPr id="14" name="文本框 13"/>
            <p:cNvSpPr txBox="1"/>
            <p:nvPr/>
          </p:nvSpPr>
          <p:spPr>
            <a:xfrm>
              <a:off x="1670031" y="4283515"/>
              <a:ext cx="2711289" cy="504056"/>
            </a:xfrm>
            <a:prstGeom prst="rect">
              <a:avLst/>
            </a:prstGeom>
            <a:solidFill>
              <a:srgbClr val="00B0F0"/>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加速器驱动子系统</a:t>
              </a:r>
            </a:p>
          </p:txBody>
        </p:sp>
        <p:sp>
          <p:nvSpPr>
            <p:cNvPr id="15" name="文本框 14"/>
            <p:cNvSpPr txBox="1"/>
            <p:nvPr/>
          </p:nvSpPr>
          <p:spPr>
            <a:xfrm>
              <a:off x="515380" y="5179137"/>
              <a:ext cx="1730841" cy="504056"/>
            </a:xfrm>
            <a:prstGeom prst="rect">
              <a:avLst/>
            </a:prstGeom>
            <a:solidFill>
              <a:srgbClr val="FFC000"/>
            </a:solidFill>
          </p:spPr>
          <p:txBody>
            <a:bodyPr vert="horz" wrap="square" rtlCol="0" anchor="ctr" anchorCtr="0">
              <a:noAutofit/>
            </a:bodyPr>
            <a:lstStyle/>
            <a:p>
              <a:pPr algn="ctr" fontAlgn="auto">
                <a:spcBef>
                  <a:spcPts val="0"/>
                </a:spcBef>
                <a:spcAft>
                  <a:spcPts val="0"/>
                </a:spcAft>
              </a:pPr>
              <a:r>
                <a:rPr lang="zh-CN" altLang="en-US" sz="1300" b="1" dirty="0" smtClean="0">
                  <a:latin typeface="+mn-ea"/>
                  <a:ea typeface="+mn-ea"/>
                </a:rPr>
                <a:t>芯片加速器子系统</a:t>
              </a:r>
            </a:p>
          </p:txBody>
        </p:sp>
        <p:sp>
          <p:nvSpPr>
            <p:cNvPr id="16" name="文本框 15"/>
            <p:cNvSpPr txBox="1"/>
            <p:nvPr/>
          </p:nvSpPr>
          <p:spPr>
            <a:xfrm>
              <a:off x="2822287" y="5179137"/>
              <a:ext cx="1087742" cy="504056"/>
            </a:xfrm>
            <a:prstGeom prst="rect">
              <a:avLst/>
            </a:prstGeom>
            <a:solidFill>
              <a:schemeClr val="bg1">
                <a:lumMod val="75000"/>
              </a:schemeClr>
            </a:solidFill>
          </p:spPr>
          <p:txBody>
            <a:bodyPr vert="horz" wrap="square" rtlCol="0" anchor="ctr" anchorCtr="0">
              <a:noAutofit/>
            </a:bodyPr>
            <a:lstStyle/>
            <a:p>
              <a:pPr algn="ctr" fontAlgn="auto">
                <a:spcBef>
                  <a:spcPts val="0"/>
                </a:spcBef>
                <a:spcAft>
                  <a:spcPts val="0"/>
                </a:spcAft>
              </a:pPr>
              <a:r>
                <a:rPr lang="en-US" altLang="zh-CN" sz="1300" b="1" dirty="0" smtClean="0">
                  <a:latin typeface="+mn-ea"/>
                  <a:ea typeface="+mn-ea"/>
                </a:rPr>
                <a:t>BIOS</a:t>
              </a:r>
              <a:r>
                <a:rPr lang="zh-CN" altLang="en-US" sz="1300" b="1" dirty="0" smtClean="0">
                  <a:latin typeface="+mn-ea"/>
                  <a:ea typeface="+mn-ea"/>
                </a:rPr>
                <a:t>子系统</a:t>
              </a:r>
            </a:p>
          </p:txBody>
        </p:sp>
        <p:sp>
          <p:nvSpPr>
            <p:cNvPr id="17" name="文本框 16"/>
            <p:cNvSpPr txBox="1"/>
            <p:nvPr/>
          </p:nvSpPr>
          <p:spPr>
            <a:xfrm>
              <a:off x="4691844" y="5179137"/>
              <a:ext cx="1260140" cy="504056"/>
            </a:xfrm>
            <a:prstGeom prst="rect">
              <a:avLst/>
            </a:prstGeom>
            <a:solidFill>
              <a:schemeClr val="bg1">
                <a:lumMod val="75000"/>
              </a:schemeClr>
            </a:solidFill>
          </p:spPr>
          <p:txBody>
            <a:bodyPr vert="horz" wrap="square" rtlCol="0" anchor="ctr" anchorCtr="0">
              <a:noAutofit/>
            </a:bodyPr>
            <a:lstStyle/>
            <a:p>
              <a:pPr algn="ctr" fontAlgn="auto">
                <a:spcBef>
                  <a:spcPts val="0"/>
                </a:spcBef>
                <a:spcAft>
                  <a:spcPts val="0"/>
                </a:spcAft>
              </a:pPr>
              <a:r>
                <a:rPr lang="en-US" altLang="zh-CN" sz="1300" b="1" dirty="0" smtClean="0">
                  <a:latin typeface="+mn-ea"/>
                  <a:ea typeface="+mn-ea"/>
                </a:rPr>
                <a:t>BMC</a:t>
              </a:r>
              <a:r>
                <a:rPr lang="zh-CN" altLang="en-US" sz="1300" b="1" dirty="0" smtClean="0">
                  <a:latin typeface="+mn-ea"/>
                  <a:ea typeface="+mn-ea"/>
                </a:rPr>
                <a:t>子系统</a:t>
              </a:r>
            </a:p>
          </p:txBody>
        </p:sp>
        <p:cxnSp>
          <p:nvCxnSpPr>
            <p:cNvPr id="18" name="直接箭头连接符 17"/>
            <p:cNvCxnSpPr>
              <a:stCxn id="13" idx="0"/>
            </p:cNvCxnSpPr>
            <p:nvPr/>
          </p:nvCxnSpPr>
          <p:spPr bwMode="auto">
            <a:xfrm flipH="1" flipV="1">
              <a:off x="2580673" y="3006310"/>
              <a:ext cx="1" cy="407188"/>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19" name="直接箭头连接符 18"/>
            <p:cNvCxnSpPr/>
            <p:nvPr/>
          </p:nvCxnSpPr>
          <p:spPr bwMode="auto">
            <a:xfrm flipH="1" flipV="1">
              <a:off x="2519488" y="3877807"/>
              <a:ext cx="1" cy="391566"/>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0" name="直接箭头连接符 19"/>
            <p:cNvCxnSpPr/>
            <p:nvPr/>
          </p:nvCxnSpPr>
          <p:spPr bwMode="auto">
            <a:xfrm flipV="1">
              <a:off x="3910029" y="2992883"/>
              <a:ext cx="1" cy="1290632"/>
            </a:xfrm>
            <a:prstGeom prst="straightConnector1">
              <a:avLst/>
            </a:prstGeom>
            <a:solidFill>
              <a:schemeClr val="accent1"/>
            </a:solidFill>
            <a:ln w="12700" cap="flat" cmpd="sng" algn="ctr">
              <a:solidFill>
                <a:srgbClr val="0070C0"/>
              </a:solidFill>
              <a:prstDash val="solid"/>
              <a:round/>
              <a:headEnd type="triangle"/>
              <a:tailEnd type="triangle"/>
            </a:ln>
            <a:effectLst/>
          </p:spPr>
        </p:cxnSp>
        <p:sp>
          <p:nvSpPr>
            <p:cNvPr id="21" name="文本框 20"/>
            <p:cNvSpPr txBox="1"/>
            <p:nvPr/>
          </p:nvSpPr>
          <p:spPr bwMode="auto">
            <a:xfrm>
              <a:off x="1686675" y="2929878"/>
              <a:ext cx="1695157" cy="5235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OpenSSL/</a:t>
              </a:r>
              <a:r>
                <a:rPr lang="en-US" altLang="zh-CN" sz="1200" dirty="0" err="1" smtClean="0">
                  <a:latin typeface="+mn-ea"/>
                  <a:ea typeface="+mn-ea"/>
                </a:rPr>
                <a:t>zlib</a:t>
              </a:r>
              <a:r>
                <a:rPr lang="zh-CN" altLang="en-US" sz="1200" dirty="0" smtClean="0">
                  <a:latin typeface="+mn-ea"/>
                  <a:ea typeface="+mn-ea"/>
                </a:rPr>
                <a:t>标准接口</a:t>
              </a:r>
            </a:p>
          </p:txBody>
        </p:sp>
        <p:sp>
          <p:nvSpPr>
            <p:cNvPr id="22" name="文本框 21"/>
            <p:cNvSpPr txBox="1"/>
            <p:nvPr/>
          </p:nvSpPr>
          <p:spPr bwMode="auto">
            <a:xfrm>
              <a:off x="1939866" y="3917356"/>
              <a:ext cx="1695157" cy="3124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驱动统一接口</a:t>
              </a:r>
              <a:r>
                <a:rPr lang="en-US" altLang="zh-CN" sz="1200" dirty="0" smtClean="0">
                  <a:latin typeface="+mn-ea"/>
                  <a:ea typeface="+mn-ea"/>
                </a:rPr>
                <a:t>Warp</a:t>
              </a:r>
              <a:endParaRPr lang="zh-CN" altLang="en-US" sz="1200" dirty="0" smtClean="0">
                <a:latin typeface="+mn-ea"/>
                <a:ea typeface="+mn-ea"/>
              </a:endParaRPr>
            </a:p>
          </p:txBody>
        </p:sp>
        <p:sp>
          <p:nvSpPr>
            <p:cNvPr id="23" name="文本框 22"/>
            <p:cNvSpPr txBox="1"/>
            <p:nvPr/>
          </p:nvSpPr>
          <p:spPr bwMode="auto">
            <a:xfrm>
              <a:off x="3451227" y="3461979"/>
              <a:ext cx="1695157" cy="3124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驱动统一接口</a:t>
              </a:r>
              <a:r>
                <a:rPr lang="en-US" altLang="zh-CN" sz="1200" dirty="0" smtClean="0">
                  <a:latin typeface="+mn-ea"/>
                  <a:ea typeface="+mn-ea"/>
                </a:rPr>
                <a:t>Warp</a:t>
              </a:r>
              <a:endParaRPr lang="zh-CN" altLang="en-US" sz="1200" dirty="0" smtClean="0">
                <a:latin typeface="+mn-ea"/>
                <a:ea typeface="+mn-ea"/>
              </a:endParaRPr>
            </a:p>
          </p:txBody>
        </p:sp>
        <p:cxnSp>
          <p:nvCxnSpPr>
            <p:cNvPr id="24" name="直接箭头连接符 23"/>
            <p:cNvCxnSpPr/>
            <p:nvPr/>
          </p:nvCxnSpPr>
          <p:spPr bwMode="auto">
            <a:xfrm flipH="1" flipV="1">
              <a:off x="2027548" y="4787571"/>
              <a:ext cx="1" cy="391566"/>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5" name="直接箭头连接符 24"/>
            <p:cNvCxnSpPr/>
            <p:nvPr/>
          </p:nvCxnSpPr>
          <p:spPr bwMode="auto">
            <a:xfrm flipH="1" flipV="1">
              <a:off x="3317284" y="4804760"/>
              <a:ext cx="1" cy="391566"/>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6" name="直接箭头连接符 25"/>
            <p:cNvCxnSpPr>
              <a:stCxn id="16" idx="1"/>
              <a:endCxn id="15" idx="3"/>
            </p:cNvCxnSpPr>
            <p:nvPr/>
          </p:nvCxnSpPr>
          <p:spPr bwMode="auto">
            <a:xfrm flipH="1">
              <a:off x="2246221" y="5431165"/>
              <a:ext cx="576066" cy="0"/>
            </a:xfrm>
            <a:prstGeom prst="straightConnector1">
              <a:avLst/>
            </a:prstGeom>
            <a:solidFill>
              <a:schemeClr val="accent1"/>
            </a:solidFill>
            <a:ln w="12700" cap="flat" cmpd="sng" algn="ctr">
              <a:solidFill>
                <a:srgbClr val="0070C0"/>
              </a:solidFill>
              <a:prstDash val="solid"/>
              <a:round/>
              <a:headEnd type="triangle"/>
              <a:tailEnd type="triangle"/>
            </a:ln>
            <a:effectLst/>
          </p:spPr>
        </p:cxnSp>
        <p:cxnSp>
          <p:nvCxnSpPr>
            <p:cNvPr id="27" name="直接箭头连接符 26"/>
            <p:cNvCxnSpPr>
              <a:stCxn id="17" idx="1"/>
              <a:endCxn id="16" idx="3"/>
            </p:cNvCxnSpPr>
            <p:nvPr/>
          </p:nvCxnSpPr>
          <p:spPr bwMode="auto">
            <a:xfrm flipH="1">
              <a:off x="3910029" y="5431165"/>
              <a:ext cx="781815" cy="0"/>
            </a:xfrm>
            <a:prstGeom prst="straightConnector1">
              <a:avLst/>
            </a:prstGeom>
            <a:solidFill>
              <a:schemeClr val="accent1"/>
            </a:solidFill>
            <a:ln w="12700" cap="flat" cmpd="sng" algn="ctr">
              <a:solidFill>
                <a:srgbClr val="0070C0"/>
              </a:solidFill>
              <a:prstDash val="solid"/>
              <a:round/>
              <a:headEnd type="triangle"/>
              <a:tailEnd type="triangle"/>
            </a:ln>
            <a:effectLst/>
          </p:spPr>
        </p:cxnSp>
        <p:sp>
          <p:nvSpPr>
            <p:cNvPr id="28" name="文本框 27"/>
            <p:cNvSpPr txBox="1"/>
            <p:nvPr/>
          </p:nvSpPr>
          <p:spPr bwMode="auto">
            <a:xfrm>
              <a:off x="1110829" y="4812267"/>
              <a:ext cx="1055901" cy="31246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200" dirty="0" smtClean="0">
                  <a:latin typeface="+mn-ea"/>
                  <a:ea typeface="+mn-ea"/>
                </a:rPr>
                <a:t>寄存器访问</a:t>
              </a:r>
            </a:p>
          </p:txBody>
        </p:sp>
        <p:sp>
          <p:nvSpPr>
            <p:cNvPr id="29" name="文本框 28"/>
            <p:cNvSpPr txBox="1"/>
            <p:nvPr/>
          </p:nvSpPr>
          <p:spPr bwMode="auto">
            <a:xfrm>
              <a:off x="3285038" y="4721563"/>
              <a:ext cx="864097" cy="5235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200" dirty="0" smtClean="0">
                  <a:latin typeface="+mn-ea"/>
                  <a:ea typeface="+mn-ea"/>
                </a:rPr>
                <a:t>ACPI</a:t>
              </a:r>
              <a:r>
                <a:rPr lang="zh-CN" altLang="en-US" sz="1200" dirty="0" smtClean="0">
                  <a:latin typeface="+mn-ea"/>
                  <a:ea typeface="+mn-ea"/>
                </a:rPr>
                <a:t>表上报</a:t>
              </a:r>
            </a:p>
          </p:txBody>
        </p:sp>
        <p:sp>
          <p:nvSpPr>
            <p:cNvPr id="30" name="文本框 29"/>
            <p:cNvSpPr txBox="1"/>
            <p:nvPr/>
          </p:nvSpPr>
          <p:spPr bwMode="auto">
            <a:xfrm>
              <a:off x="2070039" y="5149432"/>
              <a:ext cx="864097" cy="5235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200" dirty="0" smtClean="0">
                  <a:latin typeface="+mn-ea"/>
                  <a:ea typeface="+mn-ea"/>
                </a:rPr>
                <a:t>初始化</a:t>
              </a:r>
              <a:endParaRPr lang="en-US" altLang="zh-CN" sz="1200" dirty="0" smtClean="0">
                <a:latin typeface="+mn-ea"/>
                <a:ea typeface="+mn-ea"/>
              </a:endParaRPr>
            </a:p>
            <a:p>
              <a:pPr algn="ctr"/>
              <a:r>
                <a:rPr lang="zh-CN" altLang="en-US" sz="1200" dirty="0">
                  <a:latin typeface="+mn-ea"/>
                  <a:ea typeface="+mn-ea"/>
                </a:rPr>
                <a:t>使能</a:t>
              </a:r>
              <a:endParaRPr lang="zh-CN" altLang="en-US" sz="1200" dirty="0" smtClean="0">
                <a:latin typeface="+mn-ea"/>
                <a:ea typeface="+mn-ea"/>
              </a:endParaRPr>
            </a:p>
          </p:txBody>
        </p:sp>
        <p:sp>
          <p:nvSpPr>
            <p:cNvPr id="31" name="文本框 30"/>
            <p:cNvSpPr txBox="1"/>
            <p:nvPr/>
          </p:nvSpPr>
          <p:spPr bwMode="auto">
            <a:xfrm>
              <a:off x="3867950" y="5045152"/>
              <a:ext cx="902601" cy="73469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200" dirty="0" smtClean="0">
                  <a:latin typeface="+mn-ea"/>
                  <a:ea typeface="+mn-ea"/>
                </a:rPr>
                <a:t>License</a:t>
              </a:r>
              <a:r>
                <a:rPr lang="zh-CN" altLang="en-US" sz="1200" dirty="0" smtClean="0">
                  <a:latin typeface="+mn-ea"/>
                  <a:ea typeface="+mn-ea"/>
                </a:rPr>
                <a:t>控制</a:t>
              </a:r>
              <a:endParaRPr lang="en-US" altLang="zh-CN" sz="1200" dirty="0" smtClean="0">
                <a:latin typeface="+mn-ea"/>
                <a:ea typeface="+mn-ea"/>
              </a:endParaRPr>
            </a:p>
            <a:p>
              <a:pPr algn="ctr"/>
              <a:r>
                <a:rPr lang="zh-CN" altLang="en-US" sz="1200" dirty="0" smtClean="0">
                  <a:latin typeface="+mn-ea"/>
                  <a:ea typeface="+mn-ea"/>
                </a:rPr>
                <a:t>信息读取</a:t>
              </a:r>
            </a:p>
          </p:txBody>
        </p:sp>
      </p:grpSp>
    </p:spTree>
    <p:extLst>
      <p:ext uri="{BB962C8B-B14F-4D97-AF65-F5344CB8AC3E}">
        <p14:creationId xmlns:p14="http://schemas.microsoft.com/office/powerpoint/2010/main" val="1930025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支持</a:t>
            </a:r>
            <a:r>
              <a:rPr lang="en-US" altLang="zh-CN" dirty="0" smtClean="0">
                <a:solidFill>
                  <a:schemeClr val="tx1"/>
                </a:solidFill>
              </a:rPr>
              <a:t>8</a:t>
            </a:r>
            <a:r>
              <a:rPr lang="zh-CN" altLang="en-US" dirty="0" smtClean="0">
                <a:solidFill>
                  <a:schemeClr val="tx1"/>
                </a:solidFill>
              </a:rPr>
              <a:t>通道</a:t>
            </a:r>
            <a:r>
              <a:rPr lang="en-US" altLang="zh-CN" dirty="0" smtClean="0">
                <a:solidFill>
                  <a:schemeClr val="tx1"/>
                </a:solidFill>
              </a:rPr>
              <a:t>DDR4</a:t>
            </a:r>
            <a:r>
              <a:rPr lang="zh-CN" altLang="en-US" dirty="0" smtClean="0">
                <a:solidFill>
                  <a:schemeClr val="tx1"/>
                </a:solidFill>
              </a:rPr>
              <a:t>内存控制器</a:t>
            </a:r>
            <a:endParaRPr lang="zh-CN" altLang="en-US" dirty="0">
              <a:solidFill>
                <a:schemeClr val="tx1"/>
              </a:solidFill>
            </a:endParaRPr>
          </a:p>
        </p:txBody>
      </p:sp>
      <p:sp>
        <p:nvSpPr>
          <p:cNvPr id="25" name="文本框 24"/>
          <p:cNvSpPr txBox="1"/>
          <p:nvPr/>
        </p:nvSpPr>
        <p:spPr>
          <a:xfrm>
            <a:off x="4211313" y="-311970"/>
            <a:ext cx="902809" cy="400108"/>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91439" tIns="91439" rIns="91439" bIns="91439" numCol="1" spcCol="38100" rtlCol="0" anchor="t" forceAA="0">
            <a:spAutoFit/>
          </a:bodyPr>
          <a:lstStyle/>
          <a:p>
            <a:pPr algn="ctr">
              <a:defRPr lang="zh-CN" sz="1440" b="0" i="0" u="none" strike="noStrike" kern="1200" spc="0" baseline="0">
                <a:solidFill>
                  <a:srgbClr val="1D1D1A">
                    <a:lumMod val="65000"/>
                    <a:lumOff val="35000"/>
                  </a:srgbClr>
                </a:solidFill>
                <a:latin typeface="+mn-lt"/>
                <a:ea typeface="+mn-ea"/>
                <a:cs typeface="+mn-cs"/>
              </a:defRPr>
            </a:pPr>
            <a:r>
              <a:rPr lang="zh-CN" altLang="en-US" sz="1400" dirty="0">
                <a:latin typeface="+mn-ea"/>
                <a:ea typeface="+mn-ea"/>
                <a:cs typeface="Arial" panose="020B0604020202020204" pitchFamily="34" charset="0"/>
              </a:rPr>
              <a:t>内存带宽</a:t>
            </a:r>
          </a:p>
        </p:txBody>
      </p:sp>
      <p:sp>
        <p:nvSpPr>
          <p:cNvPr id="26" name="文本框 25"/>
          <p:cNvSpPr txBox="1"/>
          <p:nvPr/>
        </p:nvSpPr>
        <p:spPr>
          <a:xfrm>
            <a:off x="6418970" y="2152710"/>
            <a:ext cx="5036716" cy="321626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400" dirty="0" smtClean="0">
                <a:latin typeface="+mn-ea"/>
                <a:ea typeface="+mn-ea"/>
                <a:cs typeface="Arial" panose="020B0604020202020204" pitchFamily="34" charset="0"/>
              </a:rPr>
              <a:t>8</a:t>
            </a:r>
            <a:r>
              <a:rPr lang="zh-CN" altLang="en-US" sz="1400" dirty="0" smtClean="0">
                <a:latin typeface="+mn-ea"/>
                <a:ea typeface="+mn-ea"/>
                <a:cs typeface="Arial" panose="020B0604020202020204" pitchFamily="34" charset="0"/>
              </a:rPr>
              <a:t>通道</a:t>
            </a:r>
            <a:r>
              <a:rPr lang="en-US" altLang="zh-CN" sz="1400" dirty="0" smtClean="0">
                <a:latin typeface="+mn-ea"/>
                <a:ea typeface="+mn-ea"/>
                <a:cs typeface="Arial" panose="020B0604020202020204" pitchFamily="34" charset="0"/>
              </a:rPr>
              <a:t>DDR4 </a:t>
            </a:r>
            <a:r>
              <a:rPr lang="zh-CN" altLang="en-US" sz="1400" dirty="0" smtClean="0">
                <a:latin typeface="+mn-ea"/>
                <a:ea typeface="+mn-ea"/>
                <a:cs typeface="Arial" panose="020B0604020202020204" pitchFamily="34" charset="0"/>
              </a:rPr>
              <a:t>带来</a:t>
            </a:r>
            <a:r>
              <a:rPr lang="en-US" altLang="zh-CN" sz="1400" dirty="0" smtClean="0">
                <a:latin typeface="+mn-ea"/>
                <a:ea typeface="+mn-ea"/>
                <a:cs typeface="Arial" panose="020B0604020202020204" pitchFamily="34" charset="0"/>
              </a:rPr>
              <a:t>46% </a:t>
            </a:r>
            <a:r>
              <a:rPr lang="zh-CN" altLang="en-US" sz="1400" dirty="0" smtClean="0">
                <a:latin typeface="+mn-ea"/>
                <a:ea typeface="+mn-ea"/>
                <a:cs typeface="Arial" panose="020B0604020202020204" pitchFamily="34" charset="0"/>
              </a:rPr>
              <a:t>带宽提升，同时容量也可按需提升</a:t>
            </a:r>
            <a:endParaRPr lang="en-US" altLang="zh-CN" sz="1400" dirty="0" smtClean="0">
              <a:latin typeface="+mn-ea"/>
              <a:ea typeface="+mn-ea"/>
              <a:cs typeface="Arial" panose="020B0604020202020204" pitchFamily="34" charset="0"/>
            </a:endParaRPr>
          </a:p>
          <a:p>
            <a:pPr marL="285750" indent="-285750">
              <a:lnSpc>
                <a:spcPct val="150000"/>
              </a:lnSpc>
              <a:buFont typeface="Wingdings" panose="05000000000000000000" pitchFamily="2" charset="2"/>
              <a:buChar char="l"/>
            </a:pPr>
            <a:r>
              <a:rPr lang="zh-CN" altLang="en-US" sz="1400" dirty="0" smtClean="0">
                <a:latin typeface="+mn-ea"/>
                <a:ea typeface="+mn-ea"/>
                <a:cs typeface="Arial" panose="020B0604020202020204" pitchFamily="34" charset="0"/>
              </a:rPr>
              <a:t>延迟优化，和业界主流水平相当</a:t>
            </a:r>
            <a:r>
              <a:rPr lang="en-US" altLang="zh-CN" sz="1400" dirty="0" smtClean="0">
                <a:latin typeface="+mn-ea"/>
                <a:ea typeface="+mn-ea"/>
                <a:cs typeface="Arial" panose="020B0604020202020204" pitchFamily="34" charset="0"/>
              </a:rPr>
              <a:t>/</a:t>
            </a:r>
            <a:r>
              <a:rPr lang="zh-CN" altLang="en-US" sz="1400" dirty="0" smtClean="0">
                <a:latin typeface="+mn-ea"/>
                <a:ea typeface="+mn-ea"/>
                <a:cs typeface="Arial" panose="020B0604020202020204" pitchFamily="34" charset="0"/>
              </a:rPr>
              <a:t>更优</a:t>
            </a:r>
            <a:endParaRPr lang="en-US" altLang="zh-CN" sz="1400" dirty="0">
              <a:latin typeface="+mn-ea"/>
              <a:ea typeface="+mn-ea"/>
              <a:cs typeface="Arial" panose="020B0604020202020204" pitchFamily="34" charset="0"/>
            </a:endParaRPr>
          </a:p>
          <a:p>
            <a:pPr marL="285750" indent="-285750">
              <a:lnSpc>
                <a:spcPct val="150000"/>
              </a:lnSpc>
              <a:spcBef>
                <a:spcPct val="20000"/>
              </a:spcBef>
              <a:buFont typeface="Wingdings" panose="05000000000000000000" pitchFamily="2" charset="2"/>
              <a:buChar char="l"/>
              <a:defRPr/>
            </a:pPr>
            <a:r>
              <a:rPr lang="en-US" altLang="zh-CN" sz="1400" kern="0" dirty="0">
                <a:latin typeface="+mn-ea"/>
                <a:ea typeface="+mn-ea"/>
                <a:cs typeface="Arial" panose="020B0604020202020204" pitchFamily="34" charset="0"/>
              </a:rPr>
              <a:t>Load to use latency </a:t>
            </a:r>
          </a:p>
          <a:p>
            <a:pPr marL="628510" lvl="1" indent="-285750">
              <a:lnSpc>
                <a:spcPct val="150000"/>
              </a:lnSpc>
              <a:spcBef>
                <a:spcPct val="20000"/>
              </a:spcBef>
              <a:buSzPct val="50000"/>
              <a:buFont typeface="Wingdings" panose="05000000000000000000" pitchFamily="2" charset="2"/>
              <a:buChar char="p"/>
              <a:defRPr/>
            </a:pPr>
            <a:r>
              <a:rPr lang="en-US" altLang="zh-CN" sz="1400" kern="0" dirty="0">
                <a:latin typeface="+mn-ea"/>
                <a:ea typeface="+mn-ea"/>
                <a:cs typeface="Arial" panose="020B0604020202020204" pitchFamily="34" charset="0"/>
              </a:rPr>
              <a:t>9 </a:t>
            </a:r>
            <a:r>
              <a:rPr lang="en-US" altLang="zh-CN" sz="1400" kern="0" dirty="0" smtClean="0">
                <a:latin typeface="+mn-ea"/>
                <a:ea typeface="+mn-ea"/>
                <a:cs typeface="Arial" panose="020B0604020202020204" pitchFamily="34" charset="0"/>
              </a:rPr>
              <a:t>cycle </a:t>
            </a:r>
            <a:r>
              <a:rPr lang="en-US" altLang="zh-CN" sz="1400" kern="0" dirty="0">
                <a:latin typeface="+mn-ea"/>
                <a:ea typeface="+mn-ea"/>
                <a:cs typeface="Arial" panose="020B0604020202020204" pitchFamily="34" charset="0"/>
              </a:rPr>
              <a:t>to local L2</a:t>
            </a:r>
          </a:p>
          <a:p>
            <a:pPr marL="628510" lvl="1" indent="-285750">
              <a:lnSpc>
                <a:spcPct val="150000"/>
              </a:lnSpc>
              <a:spcBef>
                <a:spcPct val="20000"/>
              </a:spcBef>
              <a:buSzPct val="50000"/>
              <a:buFont typeface="Wingdings" panose="05000000000000000000" pitchFamily="2" charset="2"/>
              <a:buChar char="p"/>
              <a:defRPr/>
            </a:pPr>
            <a:r>
              <a:rPr lang="en-US" altLang="zh-CN" sz="1400" kern="0" dirty="0" smtClean="0">
                <a:latin typeface="+mn-ea"/>
                <a:ea typeface="+mn-ea"/>
                <a:cs typeface="Arial" panose="020B0604020202020204" pitchFamily="34" charset="0"/>
              </a:rPr>
              <a:t>25~33 cycle </a:t>
            </a:r>
            <a:r>
              <a:rPr lang="en-US" altLang="zh-CN" sz="1400" kern="0" dirty="0">
                <a:latin typeface="+mn-ea"/>
                <a:ea typeface="+mn-ea"/>
                <a:cs typeface="Arial" panose="020B0604020202020204" pitchFamily="34" charset="0"/>
              </a:rPr>
              <a:t>to local partition L3</a:t>
            </a:r>
          </a:p>
          <a:p>
            <a:pPr marL="628510" lvl="1" indent="-285750">
              <a:lnSpc>
                <a:spcPct val="150000"/>
              </a:lnSpc>
              <a:spcBef>
                <a:spcPct val="20000"/>
              </a:spcBef>
              <a:buSzPct val="50000"/>
              <a:buFont typeface="Wingdings" panose="05000000000000000000" pitchFamily="2" charset="2"/>
              <a:buChar char="p"/>
              <a:defRPr/>
            </a:pPr>
            <a:r>
              <a:rPr lang="en-US" altLang="zh-CN" sz="1400" kern="0" dirty="0">
                <a:latin typeface="+mn-ea"/>
                <a:ea typeface="+mn-ea"/>
                <a:cs typeface="Arial" panose="020B0604020202020204" pitchFamily="34" charset="0"/>
              </a:rPr>
              <a:t>47~ </a:t>
            </a:r>
            <a:r>
              <a:rPr lang="en-US" altLang="zh-CN" sz="1400" kern="0" dirty="0" smtClean="0">
                <a:latin typeface="+mn-ea"/>
                <a:ea typeface="+mn-ea"/>
                <a:cs typeface="Arial" panose="020B0604020202020204" pitchFamily="34" charset="0"/>
              </a:rPr>
              <a:t>82 cycle to </a:t>
            </a:r>
            <a:r>
              <a:rPr lang="en-US" altLang="zh-CN" sz="1400" kern="0" dirty="0">
                <a:latin typeface="+mn-ea"/>
                <a:ea typeface="+mn-ea"/>
                <a:cs typeface="Arial" panose="020B0604020202020204" pitchFamily="34" charset="0"/>
              </a:rPr>
              <a:t>remote partition </a:t>
            </a:r>
            <a:r>
              <a:rPr lang="en-US" altLang="zh-CN" sz="1400" kern="0" dirty="0" smtClean="0">
                <a:latin typeface="+mn-ea"/>
                <a:ea typeface="+mn-ea"/>
                <a:cs typeface="Arial" panose="020B0604020202020204" pitchFamily="34" charset="0"/>
              </a:rPr>
              <a:t>L3</a:t>
            </a:r>
          </a:p>
          <a:p>
            <a:pPr marL="285750" lvl="1" indent="-285750">
              <a:lnSpc>
                <a:spcPct val="150000"/>
              </a:lnSpc>
              <a:spcBef>
                <a:spcPct val="20000"/>
              </a:spcBef>
              <a:buFont typeface="Wingdings" panose="05000000000000000000" pitchFamily="2" charset="2"/>
              <a:buChar char="l"/>
              <a:defRPr/>
            </a:pPr>
            <a:r>
              <a:rPr lang="zh-CN" altLang="en-US" sz="1400" dirty="0" smtClean="0">
                <a:latin typeface="+mn-ea"/>
                <a:ea typeface="+mn-ea"/>
                <a:cs typeface="Arial" panose="020B0604020202020204" pitchFamily="34" charset="0"/>
                <a:sym typeface="Lucida Grande"/>
              </a:rPr>
              <a:t>完整的</a:t>
            </a:r>
            <a:r>
              <a:rPr lang="en-US" altLang="zh-CN" sz="1400" dirty="0" smtClean="0">
                <a:latin typeface="+mn-ea"/>
                <a:ea typeface="+mn-ea"/>
                <a:cs typeface="Arial" panose="020B0604020202020204" pitchFamily="34" charset="0"/>
                <a:sym typeface="Lucida Grande"/>
              </a:rPr>
              <a:t>Cache </a:t>
            </a:r>
            <a:r>
              <a:rPr lang="en-US" altLang="zh-CN" sz="1400" dirty="0">
                <a:latin typeface="+mn-ea"/>
                <a:ea typeface="+mn-ea"/>
                <a:cs typeface="Arial" panose="020B0604020202020204" pitchFamily="34" charset="0"/>
                <a:sym typeface="Lucida Grande"/>
              </a:rPr>
              <a:t>&amp; Memory </a:t>
            </a:r>
            <a:r>
              <a:rPr lang="en-US" altLang="zh-CN" sz="1400" dirty="0" err="1">
                <a:latin typeface="+mn-ea"/>
                <a:ea typeface="+mn-ea"/>
                <a:cs typeface="Arial" panose="020B0604020202020204" pitchFamily="34" charset="0"/>
                <a:sym typeface="Lucida Grande"/>
              </a:rPr>
              <a:t>QoS</a:t>
            </a:r>
            <a:r>
              <a:rPr lang="en-US" altLang="zh-CN" sz="1400" dirty="0">
                <a:latin typeface="+mn-ea"/>
                <a:ea typeface="+mn-ea"/>
                <a:cs typeface="Arial" panose="020B0604020202020204" pitchFamily="34" charset="0"/>
                <a:sym typeface="Lucida Grande"/>
              </a:rPr>
              <a:t> </a:t>
            </a:r>
            <a:r>
              <a:rPr lang="zh-CN" altLang="en-US" sz="1400" dirty="0" smtClean="0">
                <a:latin typeface="+mn-ea"/>
                <a:ea typeface="+mn-ea"/>
                <a:cs typeface="Arial" panose="020B0604020202020204" pitchFamily="34" charset="0"/>
                <a:sym typeface="Lucida Grande"/>
              </a:rPr>
              <a:t>方案，为用户的不同业务部署带来方便</a:t>
            </a:r>
            <a:endParaRPr lang="en-US" altLang="zh-CN" sz="1400" dirty="0">
              <a:latin typeface="+mn-ea"/>
              <a:ea typeface="+mn-ea"/>
              <a:cs typeface="Arial" panose="020B0604020202020204" pitchFamily="34" charset="0"/>
            </a:endParaRPr>
          </a:p>
          <a:p>
            <a:pPr marL="285750" indent="-285750">
              <a:lnSpc>
                <a:spcPct val="150000"/>
              </a:lnSpc>
              <a:buFont typeface="Wingdings" panose="05000000000000000000" pitchFamily="2" charset="2"/>
              <a:buChar char="l"/>
            </a:pPr>
            <a:endParaRPr lang="zh-CN" altLang="en-US" sz="1400" dirty="0">
              <a:latin typeface="+mn-ea"/>
              <a:ea typeface="+mn-ea"/>
              <a:cs typeface="Arial" panose="020B0604020202020204" pitchFamily="34" charset="0"/>
            </a:endParaRPr>
          </a:p>
        </p:txBody>
      </p:sp>
      <p:sp>
        <p:nvSpPr>
          <p:cNvPr id="27" name="矩形"/>
          <p:cNvSpPr/>
          <p:nvPr/>
        </p:nvSpPr>
        <p:spPr>
          <a:xfrm>
            <a:off x="2107336" y="5565851"/>
            <a:ext cx="347345" cy="321945"/>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3200">
              <a:latin typeface="+mn-ea"/>
              <a:ea typeface="+mn-ea"/>
              <a:cs typeface="Arial" panose="020B0604020202020204" pitchFamily="34" charset="0"/>
            </a:endParaRPr>
          </a:p>
        </p:txBody>
      </p:sp>
      <p:sp>
        <p:nvSpPr>
          <p:cNvPr id="28" name="矩形"/>
          <p:cNvSpPr/>
          <p:nvPr/>
        </p:nvSpPr>
        <p:spPr>
          <a:xfrm>
            <a:off x="3561540" y="5565851"/>
            <a:ext cx="347345" cy="321945"/>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3200">
              <a:latin typeface="+mn-ea"/>
              <a:ea typeface="+mn-ea"/>
              <a:cs typeface="Arial" panose="020B0604020202020204" pitchFamily="34" charset="0"/>
            </a:endParaRPr>
          </a:p>
        </p:txBody>
      </p:sp>
      <p:sp>
        <p:nvSpPr>
          <p:cNvPr id="29" name="矩形"/>
          <p:cNvSpPr/>
          <p:nvPr/>
        </p:nvSpPr>
        <p:spPr>
          <a:xfrm>
            <a:off x="1944801" y="2047973"/>
            <a:ext cx="360000" cy="3126786"/>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2800">
              <a:latin typeface="+mn-ea"/>
              <a:ea typeface="+mn-ea"/>
              <a:cs typeface="Arial" panose="020B0604020202020204" pitchFamily="34" charset="0"/>
            </a:endParaRPr>
          </a:p>
        </p:txBody>
      </p:sp>
      <p:sp>
        <p:nvSpPr>
          <p:cNvPr id="30" name="矩形"/>
          <p:cNvSpPr/>
          <p:nvPr/>
        </p:nvSpPr>
        <p:spPr>
          <a:xfrm>
            <a:off x="2992238" y="2610572"/>
            <a:ext cx="360000" cy="2564186"/>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2800">
              <a:latin typeface="+mn-ea"/>
              <a:ea typeface="+mn-ea"/>
              <a:cs typeface="Arial" panose="020B0604020202020204" pitchFamily="34" charset="0"/>
            </a:endParaRPr>
          </a:p>
        </p:txBody>
      </p:sp>
      <p:sp>
        <p:nvSpPr>
          <p:cNvPr id="31" name="矩形"/>
          <p:cNvSpPr/>
          <p:nvPr/>
        </p:nvSpPr>
        <p:spPr>
          <a:xfrm>
            <a:off x="3597706" y="2087238"/>
            <a:ext cx="360000" cy="3087519"/>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2800">
              <a:latin typeface="+mn-ea"/>
              <a:ea typeface="+mn-ea"/>
              <a:cs typeface="Arial" panose="020B0604020202020204" pitchFamily="34" charset="0"/>
            </a:endParaRPr>
          </a:p>
        </p:txBody>
      </p:sp>
      <p:sp>
        <p:nvSpPr>
          <p:cNvPr id="32" name="矩形"/>
          <p:cNvSpPr/>
          <p:nvPr/>
        </p:nvSpPr>
        <p:spPr>
          <a:xfrm>
            <a:off x="4575928" y="3358949"/>
            <a:ext cx="360000" cy="1815810"/>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2800">
              <a:latin typeface="+mn-ea"/>
              <a:ea typeface="+mn-ea"/>
              <a:cs typeface="Arial" panose="020B0604020202020204" pitchFamily="34" charset="0"/>
            </a:endParaRPr>
          </a:p>
        </p:txBody>
      </p:sp>
      <p:sp>
        <p:nvSpPr>
          <p:cNvPr id="33" name="矩形"/>
          <p:cNvSpPr/>
          <p:nvPr/>
        </p:nvSpPr>
        <p:spPr>
          <a:xfrm>
            <a:off x="5202986" y="2087238"/>
            <a:ext cx="360000" cy="3087519"/>
          </a:xfrm>
          <a:prstGeom prst="rect">
            <a:avLst/>
          </a:prstGeom>
          <a:solidFill>
            <a:srgbClr val="00B0F0"/>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2800">
              <a:latin typeface="+mn-ea"/>
              <a:ea typeface="+mn-ea"/>
              <a:cs typeface="Arial" panose="020B0604020202020204" pitchFamily="34" charset="0"/>
            </a:endParaRPr>
          </a:p>
        </p:txBody>
      </p:sp>
      <p:sp>
        <p:nvSpPr>
          <p:cNvPr id="34" name="矩形"/>
          <p:cNvSpPr/>
          <p:nvPr/>
        </p:nvSpPr>
        <p:spPr>
          <a:xfrm>
            <a:off x="1345683" y="2950156"/>
            <a:ext cx="360000" cy="2224602"/>
          </a:xfrm>
          <a:prstGeom prst="rect">
            <a:avLst/>
          </a:prstGeom>
          <a:solidFill>
            <a:srgbClr val="B5B5B5"/>
          </a:solidFill>
          <a:ln w="12700">
            <a:miter lim="400000"/>
          </a:ln>
        </p:spPr>
        <p:txBody>
          <a:bodyPr lIns="71437" tIns="71437" rIns="71437" bIns="71437" anchor="ctr"/>
          <a:lstStyle/>
          <a:p>
            <a:pPr>
              <a:defRPr sz="3000" b="0">
                <a:solidFill>
                  <a:srgbClr val="C7000B"/>
                </a:solidFill>
                <a:latin typeface="+mn-lt"/>
                <a:ea typeface="+mn-ea"/>
                <a:cs typeface="+mn-cs"/>
                <a:sym typeface="Helvetica Neue" panose="020B0604020202020204"/>
              </a:defRPr>
            </a:pPr>
            <a:endParaRPr sz="2800">
              <a:latin typeface="+mn-ea"/>
              <a:ea typeface="+mn-ea"/>
              <a:cs typeface="Arial" panose="020B0604020202020204" pitchFamily="34" charset="0"/>
            </a:endParaRPr>
          </a:p>
        </p:txBody>
      </p:sp>
      <p:sp>
        <p:nvSpPr>
          <p:cNvPr id="35" name="矩形 34"/>
          <p:cNvSpPr/>
          <p:nvPr/>
        </p:nvSpPr>
        <p:spPr>
          <a:xfrm>
            <a:off x="5016540" y="1710185"/>
            <a:ext cx="768159" cy="276999"/>
          </a:xfrm>
          <a:prstGeom prst="rect">
            <a:avLst/>
          </a:prstGeom>
        </p:spPr>
        <p:txBody>
          <a:bodyPr wrap="none">
            <a:spAutoFit/>
          </a:bodyPr>
          <a:lstStyle/>
          <a:p>
            <a:r>
              <a:rPr lang="en-US" sz="1200" dirty="0">
                <a:latin typeface="+mn-ea"/>
                <a:ea typeface="+mn-ea"/>
              </a:rPr>
              <a:t>1.5 Tb/s</a:t>
            </a:r>
          </a:p>
        </p:txBody>
      </p:sp>
      <p:sp>
        <p:nvSpPr>
          <p:cNvPr id="36" name="矩形 35"/>
          <p:cNvSpPr/>
          <p:nvPr/>
        </p:nvSpPr>
        <p:spPr>
          <a:xfrm>
            <a:off x="4347002" y="3049245"/>
            <a:ext cx="877163" cy="276999"/>
          </a:xfrm>
          <a:prstGeom prst="rect">
            <a:avLst/>
          </a:prstGeom>
        </p:spPr>
        <p:txBody>
          <a:bodyPr wrap="none">
            <a:spAutoFit/>
          </a:bodyPr>
          <a:lstStyle/>
          <a:p>
            <a:r>
              <a:rPr lang="en-US" sz="1200" dirty="0">
                <a:latin typeface="+mn-ea"/>
                <a:ea typeface="+mn-ea"/>
              </a:rPr>
              <a:t>1.02 Tb/s</a:t>
            </a:r>
          </a:p>
        </p:txBody>
      </p:sp>
      <p:sp>
        <p:nvSpPr>
          <p:cNvPr id="37" name="矩形 36"/>
          <p:cNvSpPr/>
          <p:nvPr/>
        </p:nvSpPr>
        <p:spPr>
          <a:xfrm>
            <a:off x="3412101" y="1714672"/>
            <a:ext cx="933269" cy="276999"/>
          </a:xfrm>
          <a:prstGeom prst="rect">
            <a:avLst/>
          </a:prstGeom>
        </p:spPr>
        <p:txBody>
          <a:bodyPr wrap="none">
            <a:spAutoFit/>
          </a:bodyPr>
          <a:lstStyle/>
          <a:p>
            <a:r>
              <a:rPr lang="en-US" sz="1200" dirty="0">
                <a:latin typeface="+mn-ea"/>
                <a:ea typeface="+mn-ea"/>
              </a:rPr>
              <a:t>2933 MHz</a:t>
            </a:r>
          </a:p>
        </p:txBody>
      </p:sp>
      <p:sp>
        <p:nvSpPr>
          <p:cNvPr id="38" name="矩形 37"/>
          <p:cNvSpPr/>
          <p:nvPr/>
        </p:nvSpPr>
        <p:spPr>
          <a:xfrm>
            <a:off x="2717935" y="2300437"/>
            <a:ext cx="933269" cy="276999"/>
          </a:xfrm>
          <a:prstGeom prst="rect">
            <a:avLst/>
          </a:prstGeom>
        </p:spPr>
        <p:txBody>
          <a:bodyPr wrap="none">
            <a:spAutoFit/>
          </a:bodyPr>
          <a:lstStyle/>
          <a:p>
            <a:r>
              <a:rPr lang="en-US" sz="1200" dirty="0">
                <a:latin typeface="+mn-ea"/>
                <a:ea typeface="+mn-ea"/>
              </a:rPr>
              <a:t>2667 MHz</a:t>
            </a:r>
          </a:p>
        </p:txBody>
      </p:sp>
      <p:sp>
        <p:nvSpPr>
          <p:cNvPr id="39" name="矩形 38"/>
          <p:cNvSpPr/>
          <p:nvPr/>
        </p:nvSpPr>
        <p:spPr>
          <a:xfrm>
            <a:off x="1972522" y="1757801"/>
            <a:ext cx="274434" cy="276999"/>
          </a:xfrm>
          <a:prstGeom prst="rect">
            <a:avLst/>
          </a:prstGeom>
        </p:spPr>
        <p:txBody>
          <a:bodyPr wrap="none">
            <a:spAutoFit/>
          </a:bodyPr>
          <a:lstStyle/>
          <a:p>
            <a:r>
              <a:rPr lang="en-US" sz="1200" dirty="0">
                <a:latin typeface="+mn-ea"/>
                <a:ea typeface="+mn-ea"/>
              </a:rPr>
              <a:t>8</a:t>
            </a:r>
          </a:p>
        </p:txBody>
      </p:sp>
      <p:sp>
        <p:nvSpPr>
          <p:cNvPr id="40" name="矩形 39"/>
          <p:cNvSpPr/>
          <p:nvPr/>
        </p:nvSpPr>
        <p:spPr>
          <a:xfrm>
            <a:off x="1361310" y="2618859"/>
            <a:ext cx="274434" cy="276999"/>
          </a:xfrm>
          <a:prstGeom prst="rect">
            <a:avLst/>
          </a:prstGeom>
        </p:spPr>
        <p:txBody>
          <a:bodyPr wrap="none">
            <a:spAutoFit/>
          </a:bodyPr>
          <a:lstStyle/>
          <a:p>
            <a:r>
              <a:rPr lang="en-US" sz="1200" dirty="0">
                <a:latin typeface="+mn-ea"/>
                <a:ea typeface="+mn-ea"/>
              </a:rPr>
              <a:t>6</a:t>
            </a:r>
          </a:p>
        </p:txBody>
      </p:sp>
      <p:sp>
        <p:nvSpPr>
          <p:cNvPr id="41" name="矩形 40"/>
          <p:cNvSpPr/>
          <p:nvPr/>
        </p:nvSpPr>
        <p:spPr>
          <a:xfrm>
            <a:off x="4685824" y="5190530"/>
            <a:ext cx="646331" cy="276999"/>
          </a:xfrm>
          <a:prstGeom prst="rect">
            <a:avLst/>
          </a:prstGeom>
        </p:spPr>
        <p:txBody>
          <a:bodyPr wrap="none">
            <a:spAutoFit/>
          </a:bodyPr>
          <a:lstStyle/>
          <a:p>
            <a:r>
              <a:rPr lang="zh-CN" altLang="en-US" sz="1200" dirty="0">
                <a:latin typeface="+mn-ea"/>
                <a:ea typeface="+mn-ea"/>
              </a:rPr>
              <a:t>总带宽</a:t>
            </a:r>
          </a:p>
        </p:txBody>
      </p:sp>
      <p:sp>
        <p:nvSpPr>
          <p:cNvPr id="42" name="矩形 41"/>
          <p:cNvSpPr/>
          <p:nvPr/>
        </p:nvSpPr>
        <p:spPr>
          <a:xfrm>
            <a:off x="2856701" y="5190530"/>
            <a:ext cx="954107" cy="276999"/>
          </a:xfrm>
          <a:prstGeom prst="rect">
            <a:avLst/>
          </a:prstGeom>
        </p:spPr>
        <p:txBody>
          <a:bodyPr wrap="none">
            <a:spAutoFit/>
          </a:bodyPr>
          <a:lstStyle/>
          <a:p>
            <a:r>
              <a:rPr lang="zh-CN" altLang="en-US" sz="1200" dirty="0">
                <a:latin typeface="+mn-ea"/>
                <a:ea typeface="+mn-ea"/>
              </a:rPr>
              <a:t>每通道速率</a:t>
            </a:r>
          </a:p>
        </p:txBody>
      </p:sp>
      <p:sp>
        <p:nvSpPr>
          <p:cNvPr id="43" name="矩形 42"/>
          <p:cNvSpPr/>
          <p:nvPr/>
        </p:nvSpPr>
        <p:spPr>
          <a:xfrm>
            <a:off x="1361311" y="5190530"/>
            <a:ext cx="800219" cy="276999"/>
          </a:xfrm>
          <a:prstGeom prst="rect">
            <a:avLst/>
          </a:prstGeom>
        </p:spPr>
        <p:txBody>
          <a:bodyPr wrap="none">
            <a:spAutoFit/>
          </a:bodyPr>
          <a:lstStyle/>
          <a:p>
            <a:r>
              <a:rPr lang="zh-CN" altLang="en-US" sz="1200" dirty="0">
                <a:latin typeface="+mn-ea"/>
                <a:ea typeface="+mn-ea"/>
              </a:rPr>
              <a:t>通道数量</a:t>
            </a:r>
          </a:p>
        </p:txBody>
      </p:sp>
      <p:sp>
        <p:nvSpPr>
          <p:cNvPr id="44" name="矩形 43"/>
          <p:cNvSpPr/>
          <p:nvPr/>
        </p:nvSpPr>
        <p:spPr>
          <a:xfrm>
            <a:off x="2409359" y="5588324"/>
            <a:ext cx="1107996" cy="276999"/>
          </a:xfrm>
          <a:prstGeom prst="rect">
            <a:avLst/>
          </a:prstGeom>
        </p:spPr>
        <p:txBody>
          <a:bodyPr wrap="none">
            <a:spAutoFit/>
          </a:bodyPr>
          <a:lstStyle/>
          <a:p>
            <a:r>
              <a:rPr lang="zh-CN" altLang="en-US" sz="1200" dirty="0" smtClean="0">
                <a:latin typeface="+mn-ea"/>
                <a:ea typeface="+mn-ea"/>
              </a:rPr>
              <a:t>业界主流产品</a:t>
            </a:r>
            <a:endParaRPr lang="en-US" sz="1200" dirty="0">
              <a:latin typeface="+mn-ea"/>
              <a:ea typeface="+mn-ea"/>
            </a:endParaRPr>
          </a:p>
        </p:txBody>
      </p:sp>
      <p:sp>
        <p:nvSpPr>
          <p:cNvPr id="45" name="矩形 44"/>
          <p:cNvSpPr/>
          <p:nvPr/>
        </p:nvSpPr>
        <p:spPr>
          <a:xfrm>
            <a:off x="3923415" y="5588324"/>
            <a:ext cx="1162498" cy="276999"/>
          </a:xfrm>
          <a:prstGeom prst="rect">
            <a:avLst/>
          </a:prstGeom>
        </p:spPr>
        <p:txBody>
          <a:bodyPr wrap="none">
            <a:spAutoFit/>
          </a:bodyPr>
          <a:lstStyle/>
          <a:p>
            <a:r>
              <a:rPr lang="en-US" sz="1200" dirty="0" err="1">
                <a:latin typeface="+mn-ea"/>
                <a:ea typeface="+mn-ea"/>
              </a:rPr>
              <a:t>Kunpeng</a:t>
            </a:r>
            <a:r>
              <a:rPr lang="en-US" sz="1200" dirty="0">
                <a:latin typeface="+mn-ea"/>
                <a:ea typeface="+mn-ea"/>
              </a:rPr>
              <a:t> 920</a:t>
            </a:r>
          </a:p>
        </p:txBody>
      </p:sp>
      <p:cxnSp>
        <p:nvCxnSpPr>
          <p:cNvPr id="46" name="直接连接符 45"/>
          <p:cNvCxnSpPr/>
          <p:nvPr/>
        </p:nvCxnSpPr>
        <p:spPr bwMode="auto">
          <a:xfrm>
            <a:off x="1207531" y="5174758"/>
            <a:ext cx="468568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3365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722648233"/>
              </p:ext>
            </p:extLst>
          </p:nvPr>
        </p:nvGraphicFramePr>
        <p:xfrm>
          <a:off x="1584401" y="2498905"/>
          <a:ext cx="10160000" cy="3758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3"/>
          <p:cNvSpPr>
            <a:spLocks noGrp="1"/>
          </p:cNvSpPr>
          <p:nvPr>
            <p:ph type="title"/>
          </p:nvPr>
        </p:nvSpPr>
        <p:spPr/>
        <p:txBody>
          <a:bodyPr/>
          <a:lstStyle/>
          <a:p>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应用和数据的多样性需要新的计算</a:t>
            </a:r>
            <a:r>
              <a:rPr lang="zh-CN" altLang="en-US"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架构</a:t>
            </a:r>
            <a:endParaRPr lang="zh-CN" altLang="en-US" dirty="0">
              <a:solidFill>
                <a:schemeClr val="tx1"/>
              </a:solidFill>
            </a:endParaRPr>
          </a:p>
        </p:txBody>
      </p:sp>
      <p:sp>
        <p:nvSpPr>
          <p:cNvPr id="8" name="TextBox 7">
            <a:extLst>
              <a:ext uri="{FF2B5EF4-FFF2-40B4-BE49-F238E27FC236}">
                <a16:creationId xmlns:a16="http://schemas.microsoft.com/office/drawing/2014/main" xmlns="" id="{D8536F3D-D0C8-B447-A64B-59D377EA5296}"/>
              </a:ext>
            </a:extLst>
          </p:cNvPr>
          <p:cNvSpPr txBox="1"/>
          <p:nvPr/>
        </p:nvSpPr>
        <p:spPr>
          <a:xfrm>
            <a:off x="5658181" y="-1188256"/>
            <a:ext cx="184659" cy="528144"/>
          </a:xfrm>
          <a:prstGeom prst="rect">
            <a:avLst/>
          </a:prstGeom>
          <a:noFill/>
        </p:spPr>
        <p:txBody>
          <a:bodyPr wrap="none" rtlCol="0">
            <a:spAutoFit/>
          </a:bodyPr>
          <a:lstStyle/>
          <a:p>
            <a:pPr>
              <a:lnSpc>
                <a:spcPts val="3439"/>
              </a:lnSpc>
            </a:pPr>
            <a:endParaRPr lang="en-US" sz="3199" dirty="0">
              <a:latin typeface="微软雅黑" panose="020B0503020204020204" pitchFamily="34" charset="-122"/>
              <a:ea typeface="微软雅黑" panose="020B0503020204020204" pitchFamily="34" charset="-122"/>
            </a:endParaRPr>
          </a:p>
        </p:txBody>
      </p:sp>
      <p:sp>
        <p:nvSpPr>
          <p:cNvPr id="58" name="矩形 15">
            <a:extLst>
              <a:ext uri="{FF2B5EF4-FFF2-40B4-BE49-F238E27FC236}">
                <a16:creationId xmlns="" xmlns:a16="http://schemas.microsoft.com/office/drawing/2014/main" id="{BF2B106E-AB0A-6246-AC49-8DBBD7E6E080}"/>
              </a:ext>
            </a:extLst>
          </p:cNvPr>
          <p:cNvSpPr txBox="1"/>
          <p:nvPr/>
        </p:nvSpPr>
        <p:spPr>
          <a:xfrm>
            <a:off x="7309039" y="3681925"/>
            <a:ext cx="1926212" cy="1395902"/>
          </a:xfrm>
          <a:prstGeom prst="roundRect">
            <a:avLst/>
          </a:prstGeom>
          <a:solidFill>
            <a:schemeClr val="accent2">
              <a:lumMod val="20000"/>
              <a:lumOff val="80000"/>
            </a:schemeClr>
          </a:solidFill>
          <a:ln w="25400" cap="flat">
            <a:solidFill>
              <a:srgbClr val="5DAEAE"/>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03" tIns="91403" rIns="91403" bIns="91403" numCol="1" anchor="t">
            <a:spAutoFit/>
          </a:bodyPr>
          <a:lstStyle>
            <a:lvl1pPr>
              <a:defRPr sz="5000">
                <a:solidFill>
                  <a:srgbClr val="FFFFFF"/>
                </a:solidFill>
                <a:latin typeface="Microsoft YaHei"/>
                <a:ea typeface="Microsoft YaHei"/>
                <a:cs typeface="Microsoft YaHei"/>
                <a:sym typeface="Microsoft YaHei"/>
              </a:defRPr>
            </a:lvl1pPr>
          </a:lstStyle>
          <a:p>
            <a:pPr>
              <a:spcAft>
                <a:spcPts val="1200"/>
              </a:spcAft>
            </a:pPr>
            <a:r>
              <a:rPr lang="zh-CN" altLang="en-US" sz="1999" b="1" dirty="0">
                <a:solidFill>
                  <a:srgbClr val="C00000"/>
                </a:solidFill>
                <a:latin typeface="Arial" panose="020B0604020202020204" pitchFamily="34" charset="0"/>
                <a:cs typeface="Arial" panose="020B0604020202020204" pitchFamily="34" charset="0"/>
              </a:rPr>
              <a:t>整型</a:t>
            </a:r>
            <a:r>
              <a:rPr lang="zh-CN" altLang="en-US" sz="1999" b="1" dirty="0" smtClean="0">
                <a:solidFill>
                  <a:srgbClr val="C00000"/>
                </a:solidFill>
                <a:latin typeface="Arial" panose="020B0604020202020204" pitchFamily="34" charset="0"/>
                <a:cs typeface="Arial" panose="020B0604020202020204" pitchFamily="34" charset="0"/>
              </a:rPr>
              <a:t>计算</a:t>
            </a:r>
            <a:endParaRPr lang="en-US" altLang="zh-CN" sz="1999" b="1" dirty="0" smtClean="0">
              <a:solidFill>
                <a:srgbClr val="C00000"/>
              </a:solidFill>
              <a:latin typeface="Arial" panose="020B0604020202020204" pitchFamily="34" charset="0"/>
              <a:cs typeface="Arial" panose="020B0604020202020204" pitchFamily="34" charset="0"/>
            </a:endParaRPr>
          </a:p>
          <a:p>
            <a:pPr indent="-180000">
              <a:buFont typeface="Arial" panose="020B0604020202020204" pitchFamily="34" charset="0"/>
              <a:buChar char="•"/>
            </a:pPr>
            <a:r>
              <a:rPr lang="zh-CN" altLang="en-US" sz="2000" dirty="0">
                <a:solidFill>
                  <a:schemeClr val="tx1"/>
                </a:solidFill>
                <a:latin typeface="Arial" panose="020B0604020202020204" pitchFamily="34" charset="0"/>
                <a:cs typeface="Arial" panose="020B0604020202020204" pitchFamily="34" charset="0"/>
              </a:rPr>
              <a:t>文本处理</a:t>
            </a:r>
            <a:endParaRPr lang="en-US" altLang="zh-CN" sz="2000" dirty="0">
              <a:solidFill>
                <a:schemeClr val="tx1"/>
              </a:solidFill>
              <a:latin typeface="Arial" panose="020B0604020202020204" pitchFamily="34" charset="0"/>
              <a:cs typeface="Arial" panose="020B0604020202020204" pitchFamily="34" charset="0"/>
            </a:endParaRPr>
          </a:p>
          <a:p>
            <a:pPr indent="-180000">
              <a:buFont typeface="Arial" panose="020B0604020202020204" pitchFamily="34" charset="0"/>
              <a:buChar char="•"/>
            </a:pP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大</a:t>
            </a:r>
            <a:r>
              <a:rPr lang="zh-CN" altLang="en-US" sz="2000"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数据分析</a:t>
            </a:r>
            <a:endParaRPr lang="en-US" altLang="zh-CN" sz="1999" dirty="0" smtClean="0">
              <a:solidFill>
                <a:srgbClr val="C00000"/>
              </a:solidFill>
              <a:latin typeface="Arial" panose="020B0604020202020204" pitchFamily="34" charset="0"/>
              <a:cs typeface="Arial" panose="020B0604020202020204" pitchFamily="34" charset="0"/>
            </a:endParaRPr>
          </a:p>
        </p:txBody>
      </p:sp>
      <p:sp>
        <p:nvSpPr>
          <p:cNvPr id="62" name="矩形 16">
            <a:extLst>
              <a:ext uri="{FF2B5EF4-FFF2-40B4-BE49-F238E27FC236}">
                <a16:creationId xmlns="" xmlns:a16="http://schemas.microsoft.com/office/drawing/2014/main" id="{65C0F4CB-DDEC-AD4A-A82E-9AF738953D3B}"/>
              </a:ext>
            </a:extLst>
          </p:cNvPr>
          <p:cNvSpPr txBox="1"/>
          <p:nvPr/>
        </p:nvSpPr>
        <p:spPr>
          <a:xfrm>
            <a:off x="9615155" y="3687654"/>
            <a:ext cx="1674577" cy="1395902"/>
          </a:xfrm>
          <a:prstGeom prst="roundRect">
            <a:avLst/>
          </a:prstGeom>
          <a:solidFill>
            <a:schemeClr val="accent2">
              <a:lumMod val="20000"/>
              <a:lumOff val="80000"/>
            </a:schemeClr>
          </a:solidFill>
          <a:ln w="25400" cap="flat">
            <a:solidFill>
              <a:srgbClr val="5DAEAE"/>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03" tIns="91403" rIns="91403" bIns="91403" numCol="1" anchor="t">
            <a:spAutoFit/>
          </a:bodyPr>
          <a:lstStyle>
            <a:lvl1pPr>
              <a:defRPr sz="5000">
                <a:solidFill>
                  <a:srgbClr val="FFFFFF"/>
                </a:solidFill>
                <a:latin typeface="Microsoft YaHei"/>
                <a:ea typeface="Microsoft YaHei"/>
                <a:cs typeface="Microsoft YaHei"/>
                <a:sym typeface="Microsoft YaHei"/>
              </a:defRPr>
            </a:lvl1pPr>
          </a:lstStyle>
          <a:p>
            <a:pPr>
              <a:spcAft>
                <a:spcPts val="1200"/>
              </a:spcAft>
            </a:pPr>
            <a:r>
              <a:rPr lang="zh-CN" altLang="en-US" sz="1999" b="1" dirty="0">
                <a:solidFill>
                  <a:srgbClr val="C00000"/>
                </a:solidFill>
                <a:latin typeface="Arial" panose="020B0604020202020204" pitchFamily="34" charset="0"/>
                <a:cs typeface="Arial" panose="020B0604020202020204" pitchFamily="34" charset="0"/>
              </a:rPr>
              <a:t>浮点</a:t>
            </a:r>
            <a:r>
              <a:rPr lang="zh-CN" altLang="en-US" sz="1999" b="1" dirty="0" smtClean="0">
                <a:solidFill>
                  <a:srgbClr val="C00000"/>
                </a:solidFill>
                <a:latin typeface="Arial" panose="020B0604020202020204" pitchFamily="34" charset="0"/>
                <a:cs typeface="Arial" panose="020B0604020202020204" pitchFamily="34" charset="0"/>
              </a:rPr>
              <a:t>计算</a:t>
            </a:r>
            <a:endParaRPr lang="en-US" altLang="zh-CN" sz="1999" b="1" dirty="0" smtClean="0">
              <a:solidFill>
                <a:srgbClr val="C00000"/>
              </a:solidFill>
              <a:latin typeface="Arial" panose="020B0604020202020204" pitchFamily="34" charset="0"/>
              <a:cs typeface="Arial" panose="020B0604020202020204" pitchFamily="34" charset="0"/>
            </a:endParaRPr>
          </a:p>
          <a:p>
            <a:pPr indent="-180000">
              <a:buFont typeface="Arial" panose="020B0604020202020204" pitchFamily="34" charset="0"/>
              <a:buChar char="•"/>
            </a:pPr>
            <a:r>
              <a:rPr lang="zh-CN" altLang="en-US" sz="2000" dirty="0">
                <a:solidFill>
                  <a:schemeClr val="tx1"/>
                </a:solidFill>
                <a:latin typeface="Arial" panose="020B0604020202020204" pitchFamily="34" charset="0"/>
                <a:cs typeface="Arial" panose="020B0604020202020204" pitchFamily="34" charset="0"/>
              </a:rPr>
              <a:t>科学计算</a:t>
            </a:r>
            <a:endParaRPr lang="en-US" altLang="zh-CN" sz="2000" dirty="0">
              <a:solidFill>
                <a:schemeClr val="tx1"/>
              </a:solidFill>
              <a:latin typeface="Arial" panose="020B0604020202020204" pitchFamily="34" charset="0"/>
              <a:cs typeface="Arial" panose="020B0604020202020204" pitchFamily="34" charset="0"/>
            </a:endParaRPr>
          </a:p>
          <a:p>
            <a:pPr indent="-180000">
              <a:buFont typeface="Arial" panose="020B0604020202020204" pitchFamily="34" charset="0"/>
              <a:buChar char="•"/>
            </a:pPr>
            <a:r>
              <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rPr>
              <a:t>视频</a:t>
            </a:r>
            <a:r>
              <a:rPr lang="zh-CN" altLang="en-US" sz="2000"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处理</a:t>
            </a:r>
            <a:endParaRPr lang="en-US" altLang="zh-CN" sz="2000" dirty="0">
              <a:solidFill>
                <a:schemeClr val="tx1"/>
              </a:solidFill>
              <a:latin typeface="Arial" panose="020B0604020202020204" pitchFamily="34" charset="0"/>
              <a:cs typeface="Arial" panose="020B0604020202020204" pitchFamily="34" charset="0"/>
            </a:endParaRPr>
          </a:p>
        </p:txBody>
      </p:sp>
      <p:pic>
        <p:nvPicPr>
          <p:cNvPr id="66" name="图形 8">
            <a:extLst>
              <a:ext uri="{FF2B5EF4-FFF2-40B4-BE49-F238E27FC236}">
                <a16:creationId xmlns="" xmlns:a16="http://schemas.microsoft.com/office/drawing/2014/main" id="{7D3DAD7A-2876-1F4E-A79A-2C788D2C4ED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734564" y="1333600"/>
            <a:ext cx="1001371" cy="1001371"/>
          </a:xfrm>
          <a:prstGeom prst="rect">
            <a:avLst/>
          </a:prstGeom>
          <a:solidFill>
            <a:srgbClr val="00B0F0"/>
          </a:solidFill>
          <a:ln>
            <a:solidFill>
              <a:srgbClr val="00B0F0"/>
            </a:solidFill>
          </a:ln>
        </p:spPr>
      </p:pic>
      <p:pic>
        <p:nvPicPr>
          <p:cNvPr id="67" name="图形 29">
            <a:extLst>
              <a:ext uri="{FF2B5EF4-FFF2-40B4-BE49-F238E27FC236}">
                <a16:creationId xmlns="" xmlns:a16="http://schemas.microsoft.com/office/drawing/2014/main" id="{39867F75-5870-3945-9FA8-A22C00A8B30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323010" y="1337035"/>
            <a:ext cx="1089393" cy="1000795"/>
          </a:xfrm>
          <a:prstGeom prst="rect">
            <a:avLst/>
          </a:prstGeom>
          <a:solidFill>
            <a:srgbClr val="00B0F0"/>
          </a:solidFill>
          <a:ln>
            <a:solidFill>
              <a:srgbClr val="00B0F0"/>
            </a:solidFill>
          </a:ln>
        </p:spPr>
      </p:pic>
      <p:pic>
        <p:nvPicPr>
          <p:cNvPr id="68" name="图形 31">
            <a:extLst>
              <a:ext uri="{FF2B5EF4-FFF2-40B4-BE49-F238E27FC236}">
                <a16:creationId xmlns="" xmlns:a16="http://schemas.microsoft.com/office/drawing/2014/main" id="{D899D87E-C8E5-B641-885A-0D27E2C414F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2099556" y="1333600"/>
            <a:ext cx="1062892" cy="1038260"/>
          </a:xfrm>
          <a:prstGeom prst="rect">
            <a:avLst/>
          </a:prstGeom>
          <a:solidFill>
            <a:srgbClr val="00B0F0"/>
          </a:solidFill>
          <a:ln>
            <a:solidFill>
              <a:srgbClr val="00B0F0"/>
            </a:solidFill>
          </a:ln>
        </p:spPr>
      </p:pic>
      <p:cxnSp>
        <p:nvCxnSpPr>
          <p:cNvPr id="6" name="直接连接符 5"/>
          <p:cNvCxnSpPr/>
          <p:nvPr/>
        </p:nvCxnSpPr>
        <p:spPr bwMode="auto">
          <a:xfrm>
            <a:off x="9253254" y="3067332"/>
            <a:ext cx="0" cy="288032"/>
          </a:xfrm>
          <a:prstGeom prst="line">
            <a:avLst/>
          </a:prstGeom>
          <a:solidFill>
            <a:schemeClr val="accent1"/>
          </a:solidFill>
          <a:ln w="28575" cap="flat" cmpd="sng" algn="ctr">
            <a:solidFill>
              <a:srgbClr val="5DAEAE"/>
            </a:solidFill>
            <a:prstDash val="solid"/>
            <a:round/>
            <a:headEnd type="none" w="med" len="med"/>
            <a:tailEnd type="none" w="med" len="med"/>
          </a:ln>
          <a:effectLst/>
        </p:spPr>
      </p:cxnSp>
      <p:sp>
        <p:nvSpPr>
          <p:cNvPr id="9" name="左中括号 8"/>
          <p:cNvSpPr/>
          <p:nvPr/>
        </p:nvSpPr>
        <p:spPr bwMode="auto">
          <a:xfrm rot="5400000">
            <a:off x="9069108" y="2494088"/>
            <a:ext cx="332285" cy="2052228"/>
          </a:xfrm>
          <a:prstGeom prst="leftBracket">
            <a:avLst>
              <a:gd name="adj" fmla="val 47980"/>
            </a:avLst>
          </a:prstGeom>
          <a:noFill/>
          <a:ln w="28575" cap="flat" cmpd="sng" algn="ctr">
            <a:solidFill>
              <a:srgbClr val="5DAEA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906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网络端口</a:t>
            </a:r>
            <a:r>
              <a:rPr lang="en-US" altLang="zh-CN" dirty="0" smtClean="0">
                <a:solidFill>
                  <a:schemeClr val="tx1"/>
                </a:solidFill>
              </a:rPr>
              <a:t>&amp;IO</a:t>
            </a:r>
            <a:r>
              <a:rPr lang="zh-CN" altLang="en-US" dirty="0" smtClean="0">
                <a:solidFill>
                  <a:schemeClr val="tx1"/>
                </a:solidFill>
              </a:rPr>
              <a:t>协议</a:t>
            </a:r>
            <a:endParaRPr lang="zh-CN" altLang="en-US" dirty="0">
              <a:solidFill>
                <a:schemeClr val="tx1"/>
              </a:solidFill>
            </a:endParaRPr>
          </a:p>
        </p:txBody>
      </p:sp>
      <p:graphicFrame>
        <p:nvGraphicFramePr>
          <p:cNvPr id="17" name="图表 16"/>
          <p:cNvGraphicFramePr/>
          <p:nvPr>
            <p:extLst>
              <p:ext uri="{D42A27DB-BD31-4B8C-83A1-F6EECF244321}">
                <p14:modId xmlns:p14="http://schemas.microsoft.com/office/powerpoint/2010/main" val="2890428979"/>
              </p:ext>
            </p:extLst>
          </p:nvPr>
        </p:nvGraphicFramePr>
        <p:xfrm>
          <a:off x="6295863" y="2750079"/>
          <a:ext cx="5130537" cy="2716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图表 19"/>
          <p:cNvGraphicFramePr/>
          <p:nvPr>
            <p:extLst>
              <p:ext uri="{D42A27DB-BD31-4B8C-83A1-F6EECF244321}">
                <p14:modId xmlns:p14="http://schemas.microsoft.com/office/powerpoint/2010/main" val="1334390914"/>
              </p:ext>
            </p:extLst>
          </p:nvPr>
        </p:nvGraphicFramePr>
        <p:xfrm>
          <a:off x="1006379" y="2750079"/>
          <a:ext cx="5382490" cy="2797262"/>
        </p:xfrm>
        <a:graphic>
          <a:graphicData uri="http://schemas.openxmlformats.org/drawingml/2006/chart">
            <c:chart xmlns:c="http://schemas.openxmlformats.org/drawingml/2006/chart" xmlns:r="http://schemas.openxmlformats.org/officeDocument/2006/relationships" r:id="rId4"/>
          </a:graphicData>
        </a:graphic>
      </p:graphicFrame>
      <p:sp>
        <p:nvSpPr>
          <p:cNvPr id="21" name="文本框 20"/>
          <p:cNvSpPr txBox="1"/>
          <p:nvPr/>
        </p:nvSpPr>
        <p:spPr>
          <a:xfrm>
            <a:off x="1114530" y="1485141"/>
            <a:ext cx="10598728" cy="830997"/>
          </a:xfrm>
          <a:prstGeom prst="rect">
            <a:avLst/>
          </a:prstGeom>
          <a:noFill/>
        </p:spPr>
        <p:txBody>
          <a:bodyPr wrap="square" rtlCol="0">
            <a:spAutoFit/>
          </a:bodyPr>
          <a:lstStyle/>
          <a:p>
            <a:pPr>
              <a:lnSpc>
                <a:spcPct val="150000"/>
              </a:lnSpc>
            </a:pPr>
            <a:r>
              <a:rPr lang="en-US" altLang="zh-CN" sz="1600" dirty="0" err="1" smtClean="0">
                <a:latin typeface="微软雅黑" panose="020B0503020204020204" pitchFamily="34" charset="-122"/>
                <a:ea typeface="微软雅黑" panose="020B0503020204020204" pitchFamily="34" charset="-122"/>
              </a:rPr>
              <a:t>Kunpeng</a:t>
            </a:r>
            <a:r>
              <a:rPr lang="en-US" altLang="zh-CN" sz="1600" dirty="0" smtClean="0">
                <a:latin typeface="微软雅黑" panose="020B0503020204020204" pitchFamily="34" charset="-122"/>
                <a:ea typeface="微软雅黑" panose="020B0503020204020204" pitchFamily="34" charset="-122"/>
              </a:rPr>
              <a:t> 920 </a:t>
            </a:r>
            <a:r>
              <a:rPr lang="zh-CN" altLang="en-US" sz="1600" dirty="0" smtClean="0">
                <a:latin typeface="微软雅黑" panose="020B0503020204020204" pitchFamily="34" charset="-122"/>
                <a:ea typeface="微软雅黑" panose="020B0503020204020204" pitchFamily="34" charset="-122"/>
              </a:rPr>
              <a:t>集成了</a:t>
            </a:r>
            <a:r>
              <a:rPr lang="en-US" altLang="zh-CN" sz="1600" dirty="0" smtClean="0">
                <a:latin typeface="微软雅黑" panose="020B0503020204020204" pitchFamily="34" charset="-122"/>
                <a:ea typeface="微软雅黑" panose="020B0503020204020204" pitchFamily="34" charset="-122"/>
              </a:rPr>
              <a:t>PCIe4.0/CCIX</a:t>
            </a:r>
            <a:r>
              <a:rPr lang="zh-CN" altLang="en-US" sz="1600" dirty="0" smtClean="0">
                <a:latin typeface="微软雅黑" panose="020B0503020204020204" pitchFamily="34" charset="-122"/>
                <a:ea typeface="微软雅黑" panose="020B0503020204020204" pitchFamily="34" charset="-122"/>
              </a:rPr>
              <a:t>，以及集成了</a:t>
            </a:r>
            <a:r>
              <a:rPr lang="en-US" altLang="zh-CN" sz="1600" dirty="0" smtClean="0">
                <a:latin typeface="微软雅黑" panose="020B0503020204020204" pitchFamily="34" charset="-122"/>
                <a:ea typeface="微软雅黑" panose="020B0503020204020204" pitchFamily="34" charset="-122"/>
              </a:rPr>
              <a:t>100GE RoCEv2</a:t>
            </a:r>
            <a:r>
              <a:rPr lang="zh-CN" altLang="en-US" sz="1600" dirty="0" smtClean="0">
                <a:latin typeface="微软雅黑" panose="020B0503020204020204" pitchFamily="34" charset="-122"/>
                <a:ea typeface="微软雅黑" panose="020B0503020204020204" pitchFamily="34" charset="-122"/>
              </a:rPr>
              <a:t>（延迟和同等带宽</a:t>
            </a:r>
            <a:r>
              <a:rPr lang="en-US" altLang="zh-CN" sz="1600" dirty="0" smtClean="0">
                <a:latin typeface="微软雅黑" panose="020B0503020204020204" pitchFamily="34" charset="-122"/>
                <a:ea typeface="微软雅黑" panose="020B0503020204020204" pitchFamily="34" charset="-122"/>
              </a:rPr>
              <a:t>IB</a:t>
            </a:r>
            <a:r>
              <a:rPr lang="zh-CN" altLang="en-US" sz="1600" dirty="0" smtClean="0">
                <a:latin typeface="微软雅黑" panose="020B0503020204020204" pitchFamily="34" charset="-122"/>
                <a:ea typeface="微软雅黑" panose="020B0503020204020204" pitchFamily="34" charset="-122"/>
              </a:rPr>
              <a:t>相当），为客户的网络</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存储</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加速卡等外围接口带来更高的效率。</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86938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制程工艺领先</a:t>
            </a:r>
            <a:endParaRPr lang="en-US" dirty="0">
              <a:solidFill>
                <a:schemeClr val="tx1"/>
              </a:solidFill>
            </a:endParaRPr>
          </a:p>
        </p:txBody>
      </p:sp>
      <p:sp>
        <p:nvSpPr>
          <p:cNvPr id="4" name="文本框 3"/>
          <p:cNvSpPr txBox="1"/>
          <p:nvPr/>
        </p:nvSpPr>
        <p:spPr bwMode="auto">
          <a:xfrm>
            <a:off x="1379476" y="1167275"/>
            <a:ext cx="9829092" cy="14736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marL="285750" indent="-285750">
              <a:buFont typeface="Arial" panose="020B0604020202020204" pitchFamily="34" charset="0"/>
              <a:buChar char="•"/>
            </a:pPr>
            <a:r>
              <a:rPr lang="en-US" altLang="zh-CN" sz="1800" dirty="0" err="1" smtClean="0">
                <a:latin typeface="+mn-ea"/>
                <a:ea typeface="+mn-ea"/>
              </a:rPr>
              <a:t>Kunpeng</a:t>
            </a:r>
            <a:r>
              <a:rPr lang="en-US" altLang="zh-CN" sz="1800" dirty="0" smtClean="0">
                <a:latin typeface="+mn-ea"/>
                <a:ea typeface="+mn-ea"/>
              </a:rPr>
              <a:t> 920</a:t>
            </a:r>
            <a:r>
              <a:rPr lang="zh-CN" altLang="en-US" sz="1800" dirty="0">
                <a:latin typeface="+mn-ea"/>
                <a:ea typeface="+mn-ea"/>
              </a:rPr>
              <a:t>处理器</a:t>
            </a:r>
            <a:r>
              <a:rPr lang="zh-CN" altLang="en-US" sz="1800" dirty="0" smtClean="0">
                <a:latin typeface="+mn-ea"/>
                <a:ea typeface="+mn-ea"/>
              </a:rPr>
              <a:t>，采用业界领先的</a:t>
            </a:r>
            <a:r>
              <a:rPr lang="en-US" altLang="zh-CN" sz="1800" dirty="0" smtClean="0">
                <a:latin typeface="+mn-ea"/>
                <a:ea typeface="+mn-ea"/>
              </a:rPr>
              <a:t>7nm</a:t>
            </a:r>
            <a:r>
              <a:rPr lang="zh-CN" altLang="en-US" sz="1800" dirty="0" smtClean="0">
                <a:latin typeface="+mn-ea"/>
                <a:ea typeface="+mn-ea"/>
              </a:rPr>
              <a:t>工艺，是首款采用</a:t>
            </a:r>
            <a:r>
              <a:rPr lang="en-US" altLang="zh-CN" sz="1800" dirty="0" smtClean="0">
                <a:latin typeface="+mn-ea"/>
                <a:ea typeface="+mn-ea"/>
              </a:rPr>
              <a:t>7nm</a:t>
            </a:r>
            <a:r>
              <a:rPr lang="zh-CN" altLang="en-US" sz="1800" dirty="0" smtClean="0">
                <a:latin typeface="+mn-ea"/>
                <a:ea typeface="+mn-ea"/>
              </a:rPr>
              <a:t>工艺</a:t>
            </a:r>
            <a:r>
              <a:rPr lang="zh-CN" altLang="en-US" sz="1800" dirty="0">
                <a:latin typeface="+mn-ea"/>
                <a:ea typeface="+mn-ea"/>
              </a:rPr>
              <a:t>制作的数据中心</a:t>
            </a:r>
            <a:r>
              <a:rPr lang="en-US" altLang="zh-CN" sz="1800" dirty="0">
                <a:latin typeface="+mn-ea"/>
                <a:ea typeface="+mn-ea"/>
              </a:rPr>
              <a:t>ARM CPU</a:t>
            </a:r>
            <a:r>
              <a:rPr lang="zh-CN" altLang="en-US" sz="1800" dirty="0" smtClean="0">
                <a:latin typeface="+mn-ea"/>
                <a:ea typeface="+mn-ea"/>
              </a:rPr>
              <a:t>。</a:t>
            </a:r>
            <a:endParaRPr lang="en-US" altLang="zh-CN" sz="1800" dirty="0" smtClean="0">
              <a:latin typeface="+mn-ea"/>
              <a:ea typeface="+mn-ea"/>
            </a:endParaRPr>
          </a:p>
          <a:p>
            <a:pPr marL="285750" indent="-285750" defTabSz="914112">
              <a:lnSpc>
                <a:spcPct val="150000"/>
              </a:lnSpc>
              <a:buFont typeface="Arial" panose="020B0604020202020204" pitchFamily="34" charset="0"/>
              <a:buChar char="•"/>
            </a:pPr>
            <a:r>
              <a:rPr lang="zh-CN" altLang="en-US" sz="1800" dirty="0" smtClean="0">
                <a:solidFill>
                  <a:srgbClr val="1D1D1A"/>
                </a:solidFill>
                <a:latin typeface="+mn-ea"/>
                <a:ea typeface="+mn-ea"/>
              </a:rPr>
              <a:t>采用</a:t>
            </a:r>
            <a:r>
              <a:rPr lang="zh-CN" altLang="en-US" sz="1800" dirty="0">
                <a:solidFill>
                  <a:srgbClr val="1D1D1A"/>
                </a:solidFill>
                <a:latin typeface="+mn-ea"/>
                <a:ea typeface="+mn-ea"/>
              </a:rPr>
              <a:t>业界领先的</a:t>
            </a:r>
            <a:r>
              <a:rPr lang="en-US" altLang="zh-CN" sz="1800" dirty="0" err="1">
                <a:solidFill>
                  <a:srgbClr val="1D1D1A"/>
                </a:solidFill>
                <a:latin typeface="+mn-ea"/>
                <a:ea typeface="+mn-ea"/>
              </a:rPr>
              <a:t>CoWoS</a:t>
            </a:r>
            <a:r>
              <a:rPr lang="zh-CN" altLang="en-US" sz="1800" dirty="0">
                <a:solidFill>
                  <a:srgbClr val="1D1D1A"/>
                </a:solidFill>
                <a:latin typeface="+mn-ea"/>
                <a:ea typeface="+mn-ea"/>
              </a:rPr>
              <a:t>封装技术，实现多</a:t>
            </a:r>
            <a:r>
              <a:rPr lang="en-US" altLang="zh-CN" sz="1800" dirty="0">
                <a:solidFill>
                  <a:srgbClr val="1D1D1A"/>
                </a:solidFill>
                <a:latin typeface="+mn-ea"/>
                <a:ea typeface="+mn-ea"/>
              </a:rPr>
              <a:t>Die</a:t>
            </a:r>
            <a:r>
              <a:rPr lang="zh-CN" altLang="en-US" sz="1800" dirty="0">
                <a:solidFill>
                  <a:srgbClr val="1D1D1A"/>
                </a:solidFill>
                <a:latin typeface="+mn-ea"/>
                <a:ea typeface="+mn-ea"/>
              </a:rPr>
              <a:t>合</a:t>
            </a:r>
            <a:r>
              <a:rPr lang="zh-CN" altLang="en-US" sz="1800" dirty="0" smtClean="0">
                <a:solidFill>
                  <a:srgbClr val="1D1D1A"/>
                </a:solidFill>
                <a:latin typeface="+mn-ea"/>
                <a:ea typeface="+mn-ea"/>
              </a:rPr>
              <a:t>封，控制每</a:t>
            </a:r>
            <a:r>
              <a:rPr lang="en-US" altLang="zh-CN" sz="1800" dirty="0" smtClean="0">
                <a:solidFill>
                  <a:srgbClr val="1D1D1A"/>
                </a:solidFill>
                <a:latin typeface="+mn-ea"/>
                <a:ea typeface="+mn-ea"/>
              </a:rPr>
              <a:t>Die</a:t>
            </a:r>
            <a:r>
              <a:rPr lang="zh-CN" altLang="en-US" sz="1800" dirty="0">
                <a:solidFill>
                  <a:srgbClr val="1D1D1A"/>
                </a:solidFill>
                <a:latin typeface="+mn-ea"/>
                <a:ea typeface="+mn-ea"/>
              </a:rPr>
              <a:t>面积，提升良率，</a:t>
            </a:r>
            <a:r>
              <a:rPr lang="zh-CN" altLang="en-US" sz="1800" dirty="0" smtClean="0">
                <a:solidFill>
                  <a:srgbClr val="1D1D1A"/>
                </a:solidFill>
                <a:latin typeface="+mn-ea"/>
                <a:ea typeface="+mn-ea"/>
              </a:rPr>
              <a:t>降低整体成本，乐高方式更加灵活。</a:t>
            </a:r>
            <a:endParaRPr lang="en-US" altLang="zh-CN" sz="1800" dirty="0">
              <a:solidFill>
                <a:srgbClr val="1D1D1A"/>
              </a:solidFill>
              <a:latin typeface="+mn-ea"/>
              <a:ea typeface="+mn-ea"/>
            </a:endParaRPr>
          </a:p>
        </p:txBody>
      </p:sp>
      <p:grpSp>
        <p:nvGrpSpPr>
          <p:cNvPr id="24" name="组合 23"/>
          <p:cNvGrpSpPr/>
          <p:nvPr/>
        </p:nvGrpSpPr>
        <p:grpSpPr>
          <a:xfrm>
            <a:off x="2489833" y="2888940"/>
            <a:ext cx="7285360" cy="3133209"/>
            <a:chOff x="2379821" y="2640929"/>
            <a:chExt cx="7841865" cy="3433775"/>
          </a:xfrm>
        </p:grpSpPr>
        <p:sp>
          <p:nvSpPr>
            <p:cNvPr id="25" name="矩形 24"/>
            <p:cNvSpPr/>
            <p:nvPr/>
          </p:nvSpPr>
          <p:spPr bwMode="auto">
            <a:xfrm>
              <a:off x="3503712" y="4136651"/>
              <a:ext cx="5891233" cy="353988"/>
            </a:xfrm>
            <a:prstGeom prst="rect">
              <a:avLst/>
            </a:prstGeom>
            <a:solidFill>
              <a:srgbClr val="04338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6" name="矩形 25"/>
            <p:cNvSpPr/>
            <p:nvPr/>
          </p:nvSpPr>
          <p:spPr bwMode="auto">
            <a:xfrm>
              <a:off x="3899224" y="3649189"/>
              <a:ext cx="5157729" cy="208753"/>
            </a:xfrm>
            <a:prstGeom prst="rect">
              <a:avLst/>
            </a:prstGeom>
            <a:solidFill>
              <a:srgbClr val="ECAE0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7" name="矩形 26"/>
            <p:cNvSpPr/>
            <p:nvPr/>
          </p:nvSpPr>
          <p:spPr bwMode="auto">
            <a:xfrm>
              <a:off x="5134989" y="4948732"/>
              <a:ext cx="684866" cy="645345"/>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ctr" anchorCtr="0" compatLnSpc="1">
              <a:prstTxWarp prst="textNoShape">
                <a:avLst/>
              </a:prstTxWarp>
              <a:noAutofit/>
            </a:bodyPr>
            <a:lstStyle/>
            <a:p>
              <a:pPr algn="ctr" defTabSz="801447"/>
              <a:r>
                <a:rPr lang="en-US" altLang="zh-CN" sz="1400" dirty="0">
                  <a:solidFill>
                    <a:srgbClr val="000000"/>
                  </a:solidFill>
                  <a:latin typeface="+mn-ea"/>
                  <a:ea typeface="+mn-ea"/>
                </a:rPr>
                <a:t>CPU die</a:t>
              </a:r>
              <a:endParaRPr lang="en-US" sz="1400" dirty="0">
                <a:solidFill>
                  <a:srgbClr val="000000"/>
                </a:solidFill>
                <a:latin typeface="+mn-ea"/>
                <a:ea typeface="+mn-ea"/>
              </a:endParaRPr>
            </a:p>
          </p:txBody>
        </p:sp>
        <p:sp>
          <p:nvSpPr>
            <p:cNvPr id="28" name="矩形 27"/>
            <p:cNvSpPr/>
            <p:nvPr/>
          </p:nvSpPr>
          <p:spPr bwMode="auto">
            <a:xfrm>
              <a:off x="5901409" y="4948732"/>
              <a:ext cx="684866" cy="645345"/>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ctr" anchorCtr="0" compatLnSpc="1">
              <a:prstTxWarp prst="textNoShape">
                <a:avLst/>
              </a:prstTxWarp>
              <a:noAutofit/>
            </a:bodyPr>
            <a:lstStyle/>
            <a:p>
              <a:pPr algn="ctr" defTabSz="801447"/>
              <a:r>
                <a:rPr lang="en-US" altLang="zh-CN" sz="1400" dirty="0">
                  <a:solidFill>
                    <a:srgbClr val="000000"/>
                  </a:solidFill>
                  <a:latin typeface="+mn-ea"/>
                  <a:ea typeface="+mn-ea"/>
                </a:rPr>
                <a:t>CPU die</a:t>
              </a:r>
              <a:endParaRPr lang="en-US" sz="1400" dirty="0">
                <a:solidFill>
                  <a:srgbClr val="000000"/>
                </a:solidFill>
                <a:latin typeface="+mn-ea"/>
                <a:ea typeface="+mn-ea"/>
              </a:endParaRPr>
            </a:p>
          </p:txBody>
        </p:sp>
        <p:sp>
          <p:nvSpPr>
            <p:cNvPr id="29" name="矩形 28"/>
            <p:cNvSpPr/>
            <p:nvPr/>
          </p:nvSpPr>
          <p:spPr bwMode="auto">
            <a:xfrm>
              <a:off x="6667828" y="4948732"/>
              <a:ext cx="684866" cy="645345"/>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ctr" anchorCtr="0" compatLnSpc="1">
              <a:prstTxWarp prst="textNoShape">
                <a:avLst/>
              </a:prstTxWarp>
              <a:noAutofit/>
            </a:bodyPr>
            <a:lstStyle/>
            <a:p>
              <a:pPr algn="ctr" defTabSz="801447"/>
              <a:r>
                <a:rPr lang="en-US" altLang="zh-CN" sz="1400" dirty="0">
                  <a:solidFill>
                    <a:srgbClr val="000000"/>
                  </a:solidFill>
                  <a:latin typeface="+mn-ea"/>
                  <a:ea typeface="+mn-ea"/>
                </a:rPr>
                <a:t>IO</a:t>
              </a:r>
            </a:p>
            <a:p>
              <a:pPr algn="ctr" defTabSz="801447"/>
              <a:r>
                <a:rPr lang="en-US" altLang="zh-CN" sz="1400" dirty="0">
                  <a:solidFill>
                    <a:srgbClr val="000000"/>
                  </a:solidFill>
                  <a:latin typeface="+mn-ea"/>
                  <a:ea typeface="+mn-ea"/>
                </a:rPr>
                <a:t> die</a:t>
              </a:r>
              <a:endParaRPr lang="en-US" sz="1400" dirty="0">
                <a:solidFill>
                  <a:srgbClr val="000000"/>
                </a:solidFill>
                <a:latin typeface="+mn-ea"/>
                <a:ea typeface="+mn-ea"/>
              </a:endParaRPr>
            </a:p>
          </p:txBody>
        </p:sp>
        <p:sp>
          <p:nvSpPr>
            <p:cNvPr id="30" name="矩形 29"/>
            <p:cNvSpPr/>
            <p:nvPr/>
          </p:nvSpPr>
          <p:spPr bwMode="auto">
            <a:xfrm>
              <a:off x="5051884" y="4843868"/>
              <a:ext cx="2469376" cy="893534"/>
            </a:xfrm>
            <a:prstGeom prst="rect">
              <a:avLst/>
            </a:prstGeom>
            <a:noFill/>
            <a:ln w="9525" cap="flat" cmpd="sng" algn="ctr">
              <a:solidFill>
                <a:schemeClr val="tx1"/>
              </a:solidFill>
              <a:prstDash val="solid"/>
              <a:round/>
              <a:headEnd type="none" w="med" len="med"/>
              <a:tailEnd type="none" w="med" len="med"/>
            </a:ln>
            <a:effectLst/>
          </p:spPr>
          <p:txBody>
            <a:bodyPr vert="horz" wrap="square" lIns="79179" tIns="39590" rIns="79179" bIns="39590" numCol="1" rtlCol="0" anchor="t" anchorCtr="0" compatLnSpc="1">
              <a:prstTxWarp prst="textNoShape">
                <a:avLst/>
              </a:prstTxWarp>
              <a:noAutofit/>
            </a:bodyPr>
            <a:lstStyle/>
            <a:p>
              <a:pPr defTabSz="801447" fontAlgn="base">
                <a:spcBef>
                  <a:spcPct val="0"/>
                </a:spcBef>
                <a:spcAft>
                  <a:spcPct val="0"/>
                </a:spcAft>
              </a:pPr>
              <a:endParaRPr lang="en-US" sz="1400" dirty="0">
                <a:solidFill>
                  <a:srgbClr val="000000"/>
                </a:solidFill>
                <a:latin typeface="+mn-ea"/>
                <a:ea typeface="+mn-ea"/>
              </a:endParaRPr>
            </a:p>
          </p:txBody>
        </p:sp>
        <p:sp>
          <p:nvSpPr>
            <p:cNvPr id="31" name="文本框 30"/>
            <p:cNvSpPr txBox="1"/>
            <p:nvPr/>
          </p:nvSpPr>
          <p:spPr>
            <a:xfrm>
              <a:off x="5291618" y="5737402"/>
              <a:ext cx="2209968" cy="337302"/>
            </a:xfrm>
            <a:prstGeom prst="rect">
              <a:avLst/>
            </a:prstGeom>
            <a:noFill/>
          </p:spPr>
          <p:txBody>
            <a:bodyPr wrap="square" rtlCol="0">
              <a:spAutoFit/>
            </a:bodyPr>
            <a:lstStyle/>
            <a:p>
              <a:r>
                <a:rPr lang="zh-CN" altLang="en-US" sz="1400" dirty="0" smtClean="0">
                  <a:solidFill>
                    <a:srgbClr val="000000"/>
                  </a:solidFill>
                  <a:latin typeface="+mn-ea"/>
                  <a:ea typeface="+mn-ea"/>
                </a:rPr>
                <a:t>华为鲲鹏</a:t>
              </a:r>
              <a:r>
                <a:rPr lang="en-US" altLang="zh-CN" sz="1400" dirty="0" smtClean="0">
                  <a:solidFill>
                    <a:srgbClr val="000000"/>
                  </a:solidFill>
                  <a:latin typeface="+mn-ea"/>
                  <a:ea typeface="+mn-ea"/>
                </a:rPr>
                <a:t>920</a:t>
              </a:r>
              <a:r>
                <a:rPr lang="zh-CN" altLang="en-US" sz="1400" dirty="0" smtClean="0">
                  <a:solidFill>
                    <a:srgbClr val="000000"/>
                  </a:solidFill>
                  <a:latin typeface="+mn-ea"/>
                  <a:ea typeface="+mn-ea"/>
                </a:rPr>
                <a:t>芯片</a:t>
              </a:r>
              <a:endParaRPr lang="en-US" sz="1400" dirty="0">
                <a:solidFill>
                  <a:srgbClr val="000000"/>
                </a:solidFill>
                <a:latin typeface="+mn-ea"/>
                <a:ea typeface="+mn-ea"/>
              </a:endParaRPr>
            </a:p>
          </p:txBody>
        </p:sp>
        <p:sp>
          <p:nvSpPr>
            <p:cNvPr id="32" name="文本框 31"/>
            <p:cNvSpPr txBox="1"/>
            <p:nvPr/>
          </p:nvSpPr>
          <p:spPr>
            <a:xfrm>
              <a:off x="2379821" y="3838235"/>
              <a:ext cx="939856" cy="303571"/>
            </a:xfrm>
            <a:prstGeom prst="rect">
              <a:avLst/>
            </a:prstGeom>
            <a:solidFill>
              <a:schemeClr val="bg1"/>
            </a:solidFill>
          </p:spPr>
          <p:txBody>
            <a:bodyPr wrap="square" rtlCol="0">
              <a:spAutoFit/>
            </a:bodyPr>
            <a:lstStyle/>
            <a:p>
              <a:r>
                <a:rPr lang="en-US" altLang="zh-CN" sz="1200" dirty="0" smtClean="0">
                  <a:solidFill>
                    <a:srgbClr val="000000"/>
                  </a:solidFill>
                  <a:latin typeface="+mn-ea"/>
                  <a:ea typeface="+mn-ea"/>
                </a:rPr>
                <a:t>C4 bump</a:t>
              </a:r>
              <a:endParaRPr lang="en-US" sz="1200" dirty="0">
                <a:solidFill>
                  <a:srgbClr val="000000"/>
                </a:solidFill>
                <a:latin typeface="+mn-ea"/>
                <a:ea typeface="+mn-ea"/>
              </a:endParaRPr>
            </a:p>
          </p:txBody>
        </p:sp>
        <p:sp>
          <p:nvSpPr>
            <p:cNvPr id="33" name="文本框 32"/>
            <p:cNvSpPr txBox="1"/>
            <p:nvPr/>
          </p:nvSpPr>
          <p:spPr>
            <a:xfrm>
              <a:off x="2623327" y="3526206"/>
              <a:ext cx="1305612"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silicon Interposer</a:t>
              </a:r>
              <a:endParaRPr lang="en-US" sz="1200" dirty="0">
                <a:solidFill>
                  <a:srgbClr val="000000"/>
                </a:solidFill>
                <a:latin typeface="+mn-ea"/>
                <a:ea typeface="+mn-ea"/>
              </a:endParaRPr>
            </a:p>
          </p:txBody>
        </p:sp>
        <p:sp>
          <p:nvSpPr>
            <p:cNvPr id="34" name="文本框 33"/>
            <p:cNvSpPr txBox="1"/>
            <p:nvPr/>
          </p:nvSpPr>
          <p:spPr>
            <a:xfrm>
              <a:off x="3071664" y="3152890"/>
              <a:ext cx="1008112"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Micro-bump</a:t>
              </a:r>
              <a:endParaRPr lang="en-US" sz="1200" dirty="0">
                <a:solidFill>
                  <a:srgbClr val="000000"/>
                </a:solidFill>
                <a:latin typeface="+mn-ea"/>
                <a:ea typeface="+mn-ea"/>
              </a:endParaRPr>
            </a:p>
          </p:txBody>
        </p:sp>
        <p:sp>
          <p:nvSpPr>
            <p:cNvPr id="35" name="文本框 34"/>
            <p:cNvSpPr txBox="1"/>
            <p:nvPr/>
          </p:nvSpPr>
          <p:spPr>
            <a:xfrm>
              <a:off x="5087888" y="2640929"/>
              <a:ext cx="504056"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Die1</a:t>
              </a:r>
              <a:endParaRPr lang="en-US" sz="1200" dirty="0">
                <a:solidFill>
                  <a:srgbClr val="000000"/>
                </a:solidFill>
                <a:latin typeface="+mn-ea"/>
                <a:ea typeface="+mn-ea"/>
              </a:endParaRPr>
            </a:p>
          </p:txBody>
        </p:sp>
        <p:sp>
          <p:nvSpPr>
            <p:cNvPr id="36" name="文本框 35"/>
            <p:cNvSpPr txBox="1"/>
            <p:nvPr/>
          </p:nvSpPr>
          <p:spPr>
            <a:xfrm>
              <a:off x="7337156" y="2640929"/>
              <a:ext cx="504056"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Die2</a:t>
              </a:r>
              <a:endParaRPr lang="en-US" sz="1200" dirty="0">
                <a:solidFill>
                  <a:srgbClr val="000000"/>
                </a:solidFill>
                <a:latin typeface="+mn-ea"/>
                <a:ea typeface="+mn-ea"/>
              </a:endParaRPr>
            </a:p>
          </p:txBody>
        </p:sp>
        <p:sp>
          <p:nvSpPr>
            <p:cNvPr id="37" name="文本框 36"/>
            <p:cNvSpPr txBox="1"/>
            <p:nvPr/>
          </p:nvSpPr>
          <p:spPr>
            <a:xfrm>
              <a:off x="9284250" y="3176511"/>
              <a:ext cx="928187" cy="202381"/>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Front-side</a:t>
              </a:r>
              <a:endParaRPr lang="en-US" sz="1200" dirty="0">
                <a:solidFill>
                  <a:srgbClr val="000000"/>
                </a:solidFill>
                <a:latin typeface="+mn-ea"/>
                <a:ea typeface="+mn-ea"/>
              </a:endParaRPr>
            </a:p>
          </p:txBody>
        </p:sp>
        <p:sp>
          <p:nvSpPr>
            <p:cNvPr id="38" name="文本框 37"/>
            <p:cNvSpPr txBox="1"/>
            <p:nvPr/>
          </p:nvSpPr>
          <p:spPr>
            <a:xfrm>
              <a:off x="9465602" y="3875296"/>
              <a:ext cx="756084"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Back-side</a:t>
              </a:r>
              <a:endParaRPr lang="en-US" sz="1200" dirty="0">
                <a:solidFill>
                  <a:srgbClr val="000000"/>
                </a:solidFill>
                <a:latin typeface="+mn-ea"/>
                <a:ea typeface="+mn-ea"/>
              </a:endParaRPr>
            </a:p>
          </p:txBody>
        </p:sp>
        <p:sp>
          <p:nvSpPr>
            <p:cNvPr id="39" name="文本框 38"/>
            <p:cNvSpPr txBox="1"/>
            <p:nvPr/>
          </p:nvSpPr>
          <p:spPr>
            <a:xfrm>
              <a:off x="9336360" y="3601132"/>
              <a:ext cx="335950" cy="184666"/>
            </a:xfrm>
            <a:prstGeom prst="rect">
              <a:avLst/>
            </a:prstGeom>
            <a:solidFill>
              <a:schemeClr val="bg1"/>
            </a:solidFill>
          </p:spPr>
          <p:txBody>
            <a:bodyPr wrap="square" lIns="0" tIns="0" rIns="0" bIns="0" rtlCol="0" anchor="ctr" anchorCtr="1">
              <a:spAutoFit/>
            </a:bodyPr>
            <a:lstStyle/>
            <a:p>
              <a:r>
                <a:rPr lang="en-US" altLang="zh-CN" sz="1200" dirty="0" smtClean="0">
                  <a:solidFill>
                    <a:srgbClr val="000000"/>
                  </a:solidFill>
                  <a:latin typeface="+mn-ea"/>
                  <a:ea typeface="+mn-ea"/>
                </a:rPr>
                <a:t>TSV</a:t>
              </a:r>
              <a:endParaRPr lang="en-US" sz="1200" dirty="0">
                <a:solidFill>
                  <a:srgbClr val="000000"/>
                </a:solidFill>
                <a:latin typeface="+mn-ea"/>
                <a:ea typeface="+mn-ea"/>
              </a:endParaRPr>
            </a:p>
          </p:txBody>
        </p:sp>
        <p:sp>
          <p:nvSpPr>
            <p:cNvPr id="40" name="文本框 39"/>
            <p:cNvSpPr txBox="1"/>
            <p:nvPr/>
          </p:nvSpPr>
          <p:spPr>
            <a:xfrm>
              <a:off x="6204613" y="3650313"/>
              <a:ext cx="825855" cy="184666"/>
            </a:xfrm>
            <a:prstGeom prst="rect">
              <a:avLst/>
            </a:prstGeom>
            <a:noFill/>
            <a:ln>
              <a:noFill/>
            </a:ln>
          </p:spPr>
          <p:txBody>
            <a:bodyPr wrap="square" lIns="0" tIns="0" rIns="0" bIns="0" rtlCol="0" anchor="ctr" anchorCtr="1">
              <a:spAutoFit/>
            </a:bodyPr>
            <a:lstStyle/>
            <a:p>
              <a:r>
                <a:rPr lang="en-US" altLang="zh-CN" sz="1200" dirty="0" smtClean="0">
                  <a:solidFill>
                    <a:srgbClr val="000000"/>
                  </a:solidFill>
                  <a:latin typeface="+mn-ea"/>
                  <a:ea typeface="+mn-ea"/>
                </a:rPr>
                <a:t>Substrate</a:t>
              </a:r>
              <a:endParaRPr lang="en-US" sz="1200" dirty="0">
                <a:solidFill>
                  <a:srgbClr val="000000"/>
                </a:solidFill>
                <a:latin typeface="+mn-ea"/>
                <a:ea typeface="+mn-ea"/>
              </a:endParaRPr>
            </a:p>
          </p:txBody>
        </p:sp>
        <p:sp>
          <p:nvSpPr>
            <p:cNvPr id="41" name="文本框 40"/>
            <p:cNvSpPr txBox="1"/>
            <p:nvPr/>
          </p:nvSpPr>
          <p:spPr>
            <a:xfrm>
              <a:off x="5934103" y="4202117"/>
              <a:ext cx="1455237" cy="202381"/>
            </a:xfrm>
            <a:prstGeom prst="rect">
              <a:avLst/>
            </a:prstGeom>
            <a:solidFill>
              <a:srgbClr val="0A338D"/>
            </a:solidFill>
          </p:spPr>
          <p:txBody>
            <a:bodyPr wrap="square" lIns="0" tIns="0" rIns="0" bIns="0" rtlCol="0" anchor="ctr" anchorCtr="1">
              <a:spAutoFit/>
            </a:bodyPr>
            <a:lstStyle/>
            <a:p>
              <a:r>
                <a:rPr lang="en-US" altLang="zh-CN" sz="1200" dirty="0" smtClean="0">
                  <a:solidFill>
                    <a:schemeClr val="bg1"/>
                  </a:solidFill>
                  <a:latin typeface="+mn-ea"/>
                  <a:ea typeface="+mn-ea"/>
                </a:rPr>
                <a:t>Package Substrate</a:t>
              </a:r>
              <a:endParaRPr lang="en-US" sz="1200" dirty="0">
                <a:solidFill>
                  <a:schemeClr val="bg1"/>
                </a:solidFill>
                <a:latin typeface="+mn-ea"/>
                <a:ea typeface="+mn-ea"/>
              </a:endParaRPr>
            </a:p>
          </p:txBody>
        </p:sp>
        <p:sp>
          <p:nvSpPr>
            <p:cNvPr id="42" name="矩形 41"/>
            <p:cNvSpPr/>
            <p:nvPr/>
          </p:nvSpPr>
          <p:spPr bwMode="auto">
            <a:xfrm>
              <a:off x="4223792" y="2856016"/>
              <a:ext cx="2160239" cy="19139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3" name="矩形 42"/>
            <p:cNvSpPr/>
            <p:nvPr/>
          </p:nvSpPr>
          <p:spPr bwMode="auto">
            <a:xfrm>
              <a:off x="4223793" y="3032956"/>
              <a:ext cx="2160239" cy="105166"/>
            </a:xfrm>
            <a:prstGeom prst="rect">
              <a:avLst/>
            </a:prstGeom>
            <a:solidFill>
              <a:srgbClr val="FABD15"/>
            </a:solidFill>
            <a:ln w="9525" cap="flat" cmpd="sng" algn="ctr">
              <a:solidFill>
                <a:srgbClr val="94B9E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4" name="椭圆 43"/>
            <p:cNvSpPr/>
            <p:nvPr/>
          </p:nvSpPr>
          <p:spPr bwMode="auto">
            <a:xfrm>
              <a:off x="4317787" y="315126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5" name="椭圆 44"/>
            <p:cNvSpPr/>
            <p:nvPr/>
          </p:nvSpPr>
          <p:spPr bwMode="auto">
            <a:xfrm>
              <a:off x="4509248" y="3147101"/>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6" name="椭圆 45"/>
            <p:cNvSpPr/>
            <p:nvPr/>
          </p:nvSpPr>
          <p:spPr bwMode="auto">
            <a:xfrm>
              <a:off x="4699109" y="314852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7" name="椭圆 46"/>
            <p:cNvSpPr/>
            <p:nvPr/>
          </p:nvSpPr>
          <p:spPr bwMode="auto">
            <a:xfrm>
              <a:off x="4921582" y="3147100"/>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8" name="椭圆 47"/>
            <p:cNvSpPr/>
            <p:nvPr/>
          </p:nvSpPr>
          <p:spPr bwMode="auto">
            <a:xfrm>
              <a:off x="5124524" y="3147101"/>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9" name="椭圆 48"/>
            <p:cNvSpPr/>
            <p:nvPr/>
          </p:nvSpPr>
          <p:spPr bwMode="auto">
            <a:xfrm>
              <a:off x="5325899" y="315167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0" name="椭圆 49"/>
            <p:cNvSpPr/>
            <p:nvPr/>
          </p:nvSpPr>
          <p:spPr bwMode="auto">
            <a:xfrm>
              <a:off x="3575720" y="452036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1" name="椭圆 50"/>
            <p:cNvSpPr/>
            <p:nvPr/>
          </p:nvSpPr>
          <p:spPr bwMode="auto">
            <a:xfrm>
              <a:off x="3989125" y="3861595"/>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2" name="矩形 51"/>
            <p:cNvSpPr/>
            <p:nvPr/>
          </p:nvSpPr>
          <p:spPr bwMode="auto">
            <a:xfrm>
              <a:off x="3899756" y="3448733"/>
              <a:ext cx="5157729" cy="196291"/>
            </a:xfrm>
            <a:prstGeom prst="rect">
              <a:avLst/>
            </a:prstGeom>
            <a:solidFill>
              <a:srgbClr val="9DB77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3" name="椭圆 52"/>
            <p:cNvSpPr/>
            <p:nvPr/>
          </p:nvSpPr>
          <p:spPr bwMode="auto">
            <a:xfrm>
              <a:off x="4079776" y="4522259"/>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4" name="椭圆 53"/>
            <p:cNvSpPr/>
            <p:nvPr/>
          </p:nvSpPr>
          <p:spPr bwMode="auto">
            <a:xfrm>
              <a:off x="4562982" y="451799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5" name="椭圆 54"/>
            <p:cNvSpPr/>
            <p:nvPr/>
          </p:nvSpPr>
          <p:spPr bwMode="auto">
            <a:xfrm>
              <a:off x="5109559" y="4520810"/>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6" name="椭圆 55"/>
            <p:cNvSpPr/>
            <p:nvPr/>
          </p:nvSpPr>
          <p:spPr bwMode="auto">
            <a:xfrm>
              <a:off x="5613615" y="4522704"/>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7" name="椭圆 56"/>
            <p:cNvSpPr/>
            <p:nvPr/>
          </p:nvSpPr>
          <p:spPr bwMode="auto">
            <a:xfrm>
              <a:off x="6096316" y="4520810"/>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8" name="椭圆 57"/>
            <p:cNvSpPr/>
            <p:nvPr/>
          </p:nvSpPr>
          <p:spPr bwMode="auto">
            <a:xfrm>
              <a:off x="6598548" y="4514348"/>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9" name="椭圆 58"/>
            <p:cNvSpPr/>
            <p:nvPr/>
          </p:nvSpPr>
          <p:spPr bwMode="auto">
            <a:xfrm>
              <a:off x="7108057" y="4515603"/>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0" name="椭圆 59"/>
            <p:cNvSpPr/>
            <p:nvPr/>
          </p:nvSpPr>
          <p:spPr bwMode="auto">
            <a:xfrm>
              <a:off x="7591263" y="452036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1" name="椭圆 60"/>
            <p:cNvSpPr/>
            <p:nvPr/>
          </p:nvSpPr>
          <p:spPr bwMode="auto">
            <a:xfrm>
              <a:off x="8017173" y="4520365"/>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2" name="椭圆 61"/>
            <p:cNvSpPr/>
            <p:nvPr/>
          </p:nvSpPr>
          <p:spPr bwMode="auto">
            <a:xfrm>
              <a:off x="8526651" y="4508464"/>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3" name="椭圆 62"/>
            <p:cNvSpPr/>
            <p:nvPr/>
          </p:nvSpPr>
          <p:spPr bwMode="auto">
            <a:xfrm>
              <a:off x="9012531" y="4515603"/>
              <a:ext cx="323829" cy="281604"/>
            </a:xfrm>
            <a:prstGeom prst="ellipse">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4" name="椭圆 63"/>
            <p:cNvSpPr/>
            <p:nvPr/>
          </p:nvSpPr>
          <p:spPr bwMode="auto">
            <a:xfrm>
              <a:off x="4331804" y="3877555"/>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5" name="椭圆 64"/>
            <p:cNvSpPr/>
            <p:nvPr/>
          </p:nvSpPr>
          <p:spPr bwMode="auto">
            <a:xfrm>
              <a:off x="4704868" y="3876294"/>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6" name="椭圆 65"/>
            <p:cNvSpPr/>
            <p:nvPr/>
          </p:nvSpPr>
          <p:spPr bwMode="auto">
            <a:xfrm>
              <a:off x="5070058"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7" name="椭圆 66"/>
            <p:cNvSpPr/>
            <p:nvPr/>
          </p:nvSpPr>
          <p:spPr bwMode="auto">
            <a:xfrm>
              <a:off x="5427185" y="3875296"/>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8" name="椭圆 67"/>
            <p:cNvSpPr/>
            <p:nvPr/>
          </p:nvSpPr>
          <p:spPr bwMode="auto">
            <a:xfrm>
              <a:off x="5773543"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69" name="椭圆 68"/>
            <p:cNvSpPr/>
            <p:nvPr/>
          </p:nvSpPr>
          <p:spPr bwMode="auto">
            <a:xfrm>
              <a:off x="6144098"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0" name="椭圆 69"/>
            <p:cNvSpPr/>
            <p:nvPr/>
          </p:nvSpPr>
          <p:spPr bwMode="auto">
            <a:xfrm>
              <a:off x="6489207" y="3872159"/>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1" name="椭圆 70"/>
            <p:cNvSpPr/>
            <p:nvPr/>
          </p:nvSpPr>
          <p:spPr bwMode="auto">
            <a:xfrm>
              <a:off x="6880778" y="3876294"/>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2" name="椭圆 71"/>
            <p:cNvSpPr/>
            <p:nvPr/>
          </p:nvSpPr>
          <p:spPr bwMode="auto">
            <a:xfrm>
              <a:off x="7245968" y="3883198"/>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3" name="椭圆 72"/>
            <p:cNvSpPr/>
            <p:nvPr/>
          </p:nvSpPr>
          <p:spPr bwMode="auto">
            <a:xfrm>
              <a:off x="7573247" y="3875296"/>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4" name="椭圆 73"/>
            <p:cNvSpPr/>
            <p:nvPr/>
          </p:nvSpPr>
          <p:spPr bwMode="auto">
            <a:xfrm>
              <a:off x="7937086" y="3883198"/>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5" name="椭圆 74"/>
            <p:cNvSpPr/>
            <p:nvPr/>
          </p:nvSpPr>
          <p:spPr bwMode="auto">
            <a:xfrm>
              <a:off x="8309316" y="3881430"/>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6" name="椭圆 75"/>
            <p:cNvSpPr/>
            <p:nvPr/>
          </p:nvSpPr>
          <p:spPr bwMode="auto">
            <a:xfrm>
              <a:off x="8668309" y="3885324"/>
              <a:ext cx="234585" cy="243286"/>
            </a:xfrm>
            <a:prstGeom prst="ellipse">
              <a:avLst/>
            </a:prstGeom>
            <a:solidFill>
              <a:schemeClr val="bg1">
                <a:lumMod val="65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7" name="椭圆 76"/>
            <p:cNvSpPr/>
            <p:nvPr/>
          </p:nvSpPr>
          <p:spPr bwMode="auto">
            <a:xfrm>
              <a:off x="5534248" y="3141342"/>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8" name="椭圆 77"/>
            <p:cNvSpPr/>
            <p:nvPr/>
          </p:nvSpPr>
          <p:spPr bwMode="auto">
            <a:xfrm>
              <a:off x="5725709" y="3137177"/>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79" name="椭圆 78"/>
            <p:cNvSpPr/>
            <p:nvPr/>
          </p:nvSpPr>
          <p:spPr bwMode="auto">
            <a:xfrm>
              <a:off x="5915570" y="3138602"/>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0" name="椭圆 79"/>
            <p:cNvSpPr/>
            <p:nvPr/>
          </p:nvSpPr>
          <p:spPr bwMode="auto">
            <a:xfrm>
              <a:off x="6138043" y="3137176"/>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1" name="椭圆 80"/>
            <p:cNvSpPr/>
            <p:nvPr/>
          </p:nvSpPr>
          <p:spPr bwMode="auto">
            <a:xfrm>
              <a:off x="4319578" y="330344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2" name="椭圆 81"/>
            <p:cNvSpPr/>
            <p:nvPr/>
          </p:nvSpPr>
          <p:spPr bwMode="auto">
            <a:xfrm>
              <a:off x="4511039" y="3299279"/>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3" name="椭圆 82"/>
            <p:cNvSpPr/>
            <p:nvPr/>
          </p:nvSpPr>
          <p:spPr bwMode="auto">
            <a:xfrm>
              <a:off x="4700900" y="330070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4" name="椭圆 83"/>
            <p:cNvSpPr/>
            <p:nvPr/>
          </p:nvSpPr>
          <p:spPr bwMode="auto">
            <a:xfrm>
              <a:off x="4923373" y="3299278"/>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5" name="椭圆 84"/>
            <p:cNvSpPr/>
            <p:nvPr/>
          </p:nvSpPr>
          <p:spPr bwMode="auto">
            <a:xfrm>
              <a:off x="5126315" y="3299279"/>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6" name="椭圆 85"/>
            <p:cNvSpPr/>
            <p:nvPr/>
          </p:nvSpPr>
          <p:spPr bwMode="auto">
            <a:xfrm>
              <a:off x="5327690" y="330385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7" name="椭圆 86"/>
            <p:cNvSpPr/>
            <p:nvPr/>
          </p:nvSpPr>
          <p:spPr bwMode="auto">
            <a:xfrm>
              <a:off x="5536039" y="3293520"/>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8" name="椭圆 87"/>
            <p:cNvSpPr/>
            <p:nvPr/>
          </p:nvSpPr>
          <p:spPr bwMode="auto">
            <a:xfrm>
              <a:off x="5727500" y="3289355"/>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89" name="椭圆 88"/>
            <p:cNvSpPr/>
            <p:nvPr/>
          </p:nvSpPr>
          <p:spPr bwMode="auto">
            <a:xfrm>
              <a:off x="5917361" y="3290780"/>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0" name="椭圆 89"/>
            <p:cNvSpPr/>
            <p:nvPr/>
          </p:nvSpPr>
          <p:spPr bwMode="auto">
            <a:xfrm>
              <a:off x="6139834" y="3289354"/>
              <a:ext cx="142755" cy="129288"/>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1" name="矩形 90"/>
            <p:cNvSpPr/>
            <p:nvPr/>
          </p:nvSpPr>
          <p:spPr bwMode="auto">
            <a:xfrm>
              <a:off x="6588025" y="2858419"/>
              <a:ext cx="2160239" cy="19139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2" name="矩形 91"/>
            <p:cNvSpPr/>
            <p:nvPr/>
          </p:nvSpPr>
          <p:spPr bwMode="auto">
            <a:xfrm>
              <a:off x="6588026" y="3035359"/>
              <a:ext cx="2160239" cy="105166"/>
            </a:xfrm>
            <a:prstGeom prst="rect">
              <a:avLst/>
            </a:prstGeom>
            <a:solidFill>
              <a:srgbClr val="FABD15"/>
            </a:solidFill>
            <a:ln w="9525" cap="flat" cmpd="sng" algn="ctr">
              <a:solidFill>
                <a:srgbClr val="94B9E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3" name="椭圆 92"/>
            <p:cNvSpPr/>
            <p:nvPr/>
          </p:nvSpPr>
          <p:spPr bwMode="auto">
            <a:xfrm>
              <a:off x="6682021" y="315126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4" name="椭圆 93"/>
            <p:cNvSpPr/>
            <p:nvPr/>
          </p:nvSpPr>
          <p:spPr bwMode="auto">
            <a:xfrm>
              <a:off x="6873482" y="3147101"/>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5" name="椭圆 94"/>
            <p:cNvSpPr/>
            <p:nvPr/>
          </p:nvSpPr>
          <p:spPr bwMode="auto">
            <a:xfrm>
              <a:off x="7063343" y="314852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6" name="椭圆 95"/>
            <p:cNvSpPr/>
            <p:nvPr/>
          </p:nvSpPr>
          <p:spPr bwMode="auto">
            <a:xfrm>
              <a:off x="7285816" y="3147100"/>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7" name="椭圆 96"/>
            <p:cNvSpPr/>
            <p:nvPr/>
          </p:nvSpPr>
          <p:spPr bwMode="auto">
            <a:xfrm>
              <a:off x="7488758" y="3147101"/>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8" name="椭圆 97"/>
            <p:cNvSpPr/>
            <p:nvPr/>
          </p:nvSpPr>
          <p:spPr bwMode="auto">
            <a:xfrm>
              <a:off x="7690133" y="315167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99" name="椭圆 98"/>
            <p:cNvSpPr/>
            <p:nvPr/>
          </p:nvSpPr>
          <p:spPr bwMode="auto">
            <a:xfrm>
              <a:off x="7898482" y="3141342"/>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0" name="椭圆 99"/>
            <p:cNvSpPr/>
            <p:nvPr/>
          </p:nvSpPr>
          <p:spPr bwMode="auto">
            <a:xfrm>
              <a:off x="8089943" y="3137177"/>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1" name="椭圆 100"/>
            <p:cNvSpPr/>
            <p:nvPr/>
          </p:nvSpPr>
          <p:spPr bwMode="auto">
            <a:xfrm>
              <a:off x="8279804" y="3138602"/>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2" name="椭圆 101"/>
            <p:cNvSpPr/>
            <p:nvPr/>
          </p:nvSpPr>
          <p:spPr bwMode="auto">
            <a:xfrm>
              <a:off x="8502277" y="3137176"/>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3" name="椭圆 102"/>
            <p:cNvSpPr/>
            <p:nvPr/>
          </p:nvSpPr>
          <p:spPr bwMode="auto">
            <a:xfrm>
              <a:off x="6683812" y="330344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4" name="椭圆 103"/>
            <p:cNvSpPr/>
            <p:nvPr/>
          </p:nvSpPr>
          <p:spPr bwMode="auto">
            <a:xfrm>
              <a:off x="6875273" y="3299279"/>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5" name="椭圆 104"/>
            <p:cNvSpPr/>
            <p:nvPr/>
          </p:nvSpPr>
          <p:spPr bwMode="auto">
            <a:xfrm>
              <a:off x="7065134" y="330070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6" name="椭圆 105"/>
            <p:cNvSpPr/>
            <p:nvPr/>
          </p:nvSpPr>
          <p:spPr bwMode="auto">
            <a:xfrm>
              <a:off x="7287607" y="3299278"/>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7" name="椭圆 106"/>
            <p:cNvSpPr/>
            <p:nvPr/>
          </p:nvSpPr>
          <p:spPr bwMode="auto">
            <a:xfrm>
              <a:off x="7490549" y="3299279"/>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8" name="椭圆 107"/>
            <p:cNvSpPr/>
            <p:nvPr/>
          </p:nvSpPr>
          <p:spPr bwMode="auto">
            <a:xfrm>
              <a:off x="7691924" y="330385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09" name="椭圆 108"/>
            <p:cNvSpPr/>
            <p:nvPr/>
          </p:nvSpPr>
          <p:spPr bwMode="auto">
            <a:xfrm>
              <a:off x="7900273" y="3293520"/>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0" name="椭圆 109"/>
            <p:cNvSpPr/>
            <p:nvPr/>
          </p:nvSpPr>
          <p:spPr bwMode="auto">
            <a:xfrm>
              <a:off x="8091734" y="3289355"/>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1" name="椭圆 110"/>
            <p:cNvSpPr/>
            <p:nvPr/>
          </p:nvSpPr>
          <p:spPr bwMode="auto">
            <a:xfrm>
              <a:off x="8281595" y="3290780"/>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12" name="椭圆 111"/>
            <p:cNvSpPr/>
            <p:nvPr/>
          </p:nvSpPr>
          <p:spPr bwMode="auto">
            <a:xfrm>
              <a:off x="8504068" y="3289354"/>
              <a:ext cx="150864" cy="131691"/>
            </a:xfrm>
            <a:prstGeom prst="ellipse">
              <a:avLst/>
            </a:prstGeom>
            <a:solidFill>
              <a:schemeClr val="bg1">
                <a:lumMod val="7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113" name="直接箭头连接符 112"/>
            <p:cNvCxnSpPr>
              <a:endCxn id="32" idx="3"/>
            </p:cNvCxnSpPr>
            <p:nvPr/>
          </p:nvCxnSpPr>
          <p:spPr bwMode="auto">
            <a:xfrm flipH="1">
              <a:off x="3319677" y="3977746"/>
              <a:ext cx="553791" cy="122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4" name="左大括号 113"/>
            <p:cNvSpPr/>
            <p:nvPr/>
          </p:nvSpPr>
          <p:spPr bwMode="auto">
            <a:xfrm>
              <a:off x="3754956" y="3432395"/>
              <a:ext cx="118512" cy="425547"/>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115" name="直接连接符 114"/>
            <p:cNvCxnSpPr/>
            <p:nvPr/>
          </p:nvCxnSpPr>
          <p:spPr bwMode="auto">
            <a:xfrm>
              <a:off x="6193443" y="3432395"/>
              <a:ext cx="0" cy="624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直接连接符 115"/>
            <p:cNvCxnSpPr/>
            <p:nvPr/>
          </p:nvCxnSpPr>
          <p:spPr bwMode="auto">
            <a:xfrm>
              <a:off x="6193443" y="3497349"/>
              <a:ext cx="57683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直接连接符 116"/>
            <p:cNvCxnSpPr/>
            <p:nvPr/>
          </p:nvCxnSpPr>
          <p:spPr bwMode="auto">
            <a:xfrm flipV="1">
              <a:off x="6767052" y="3448733"/>
              <a:ext cx="0" cy="460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8" name="直接连接符 117"/>
            <p:cNvCxnSpPr/>
            <p:nvPr/>
          </p:nvCxnSpPr>
          <p:spPr bwMode="auto">
            <a:xfrm>
              <a:off x="5986947" y="3541436"/>
              <a:ext cx="96196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9" name="直接连接符 118"/>
            <p:cNvCxnSpPr/>
            <p:nvPr/>
          </p:nvCxnSpPr>
          <p:spPr bwMode="auto">
            <a:xfrm>
              <a:off x="5797086" y="3603651"/>
              <a:ext cx="13416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直接连接符 119"/>
            <p:cNvCxnSpPr/>
            <p:nvPr/>
          </p:nvCxnSpPr>
          <p:spPr bwMode="auto">
            <a:xfrm>
              <a:off x="5986947" y="3440540"/>
              <a:ext cx="0" cy="1046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直接连接符 120"/>
            <p:cNvCxnSpPr/>
            <p:nvPr/>
          </p:nvCxnSpPr>
          <p:spPr bwMode="auto">
            <a:xfrm>
              <a:off x="6948914" y="3436812"/>
              <a:ext cx="0" cy="1046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直接连接符 121"/>
            <p:cNvCxnSpPr/>
            <p:nvPr/>
          </p:nvCxnSpPr>
          <p:spPr bwMode="auto">
            <a:xfrm>
              <a:off x="7140116" y="3452166"/>
              <a:ext cx="0" cy="1489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3" name="直接连接符 122"/>
            <p:cNvCxnSpPr/>
            <p:nvPr/>
          </p:nvCxnSpPr>
          <p:spPr bwMode="auto">
            <a:xfrm>
              <a:off x="5797086" y="3448733"/>
              <a:ext cx="0" cy="15737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4" name="矩形 123"/>
            <p:cNvSpPr/>
            <p:nvPr/>
          </p:nvSpPr>
          <p:spPr bwMode="auto">
            <a:xfrm>
              <a:off x="4079776" y="3645024"/>
              <a:ext cx="45719" cy="22713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125" name="肘形连接符 124"/>
            <p:cNvCxnSpPr>
              <a:stCxn id="51" idx="4"/>
              <a:endCxn id="50" idx="0"/>
            </p:cNvCxnSpPr>
            <p:nvPr/>
          </p:nvCxnSpPr>
          <p:spPr bwMode="auto">
            <a:xfrm rot="5400000">
              <a:off x="3714285" y="4128232"/>
              <a:ext cx="415484" cy="368783"/>
            </a:xfrm>
            <a:prstGeom prst="bentConnector3">
              <a:avLst>
                <a:gd name="adj1" fmla="val 50000"/>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26" name="肘形连接符 125"/>
            <p:cNvCxnSpPr>
              <a:stCxn id="64" idx="4"/>
              <a:endCxn id="53" idx="0"/>
            </p:cNvCxnSpPr>
            <p:nvPr/>
          </p:nvCxnSpPr>
          <p:spPr bwMode="auto">
            <a:xfrm rot="5400000">
              <a:off x="4144685" y="4217847"/>
              <a:ext cx="401418" cy="207406"/>
            </a:xfrm>
            <a:prstGeom prst="bentConnector3">
              <a:avLst>
                <a:gd name="adj1" fmla="val 50000"/>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27" name="肘形连接符 126"/>
            <p:cNvCxnSpPr>
              <a:stCxn id="65" idx="4"/>
              <a:endCxn id="54" idx="0"/>
            </p:cNvCxnSpPr>
            <p:nvPr/>
          </p:nvCxnSpPr>
          <p:spPr bwMode="auto">
            <a:xfrm rot="5400000">
              <a:off x="4574322" y="4270155"/>
              <a:ext cx="398415" cy="97264"/>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sp>
          <p:nvSpPr>
            <p:cNvPr id="128" name="矩形 127"/>
            <p:cNvSpPr/>
            <p:nvPr/>
          </p:nvSpPr>
          <p:spPr bwMode="auto">
            <a:xfrm>
              <a:off x="4420371" y="3645024"/>
              <a:ext cx="45719" cy="22713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29" name="矩形 128"/>
            <p:cNvSpPr/>
            <p:nvPr/>
          </p:nvSpPr>
          <p:spPr bwMode="auto">
            <a:xfrm>
              <a:off x="4789395" y="3645024"/>
              <a:ext cx="45719" cy="22713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0" name="矩形 129"/>
            <p:cNvSpPr/>
            <p:nvPr/>
          </p:nvSpPr>
          <p:spPr bwMode="auto">
            <a:xfrm>
              <a:off x="5159600" y="3646440"/>
              <a:ext cx="45719" cy="21515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1" name="矩形 130"/>
            <p:cNvSpPr/>
            <p:nvPr/>
          </p:nvSpPr>
          <p:spPr bwMode="auto">
            <a:xfrm>
              <a:off x="5498962" y="3658161"/>
              <a:ext cx="45719" cy="21515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2" name="矩形 131"/>
            <p:cNvSpPr/>
            <p:nvPr/>
          </p:nvSpPr>
          <p:spPr bwMode="auto">
            <a:xfrm>
              <a:off x="5869167" y="3652954"/>
              <a:ext cx="45719" cy="215155"/>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3" name="矩形 132"/>
            <p:cNvSpPr/>
            <p:nvPr/>
          </p:nvSpPr>
          <p:spPr bwMode="auto">
            <a:xfrm>
              <a:off x="7319985" y="3642635"/>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4" name="矩形 133"/>
            <p:cNvSpPr/>
            <p:nvPr/>
          </p:nvSpPr>
          <p:spPr bwMode="auto">
            <a:xfrm>
              <a:off x="7660580" y="3637428"/>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5" name="矩形 134"/>
            <p:cNvSpPr/>
            <p:nvPr/>
          </p:nvSpPr>
          <p:spPr bwMode="auto">
            <a:xfrm>
              <a:off x="8029604" y="3637279"/>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6" name="矩形 135"/>
            <p:cNvSpPr/>
            <p:nvPr/>
          </p:nvSpPr>
          <p:spPr bwMode="auto">
            <a:xfrm>
              <a:off x="8399809" y="3632072"/>
              <a:ext cx="45719" cy="243242"/>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7" name="矩形 136"/>
            <p:cNvSpPr/>
            <p:nvPr/>
          </p:nvSpPr>
          <p:spPr bwMode="auto">
            <a:xfrm>
              <a:off x="8779587" y="3643674"/>
              <a:ext cx="47553" cy="230830"/>
            </a:xfrm>
            <a:prstGeom prst="rect">
              <a:avLst/>
            </a:prstGeom>
            <a:solidFill>
              <a:srgbClr val="B0AAB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cxnSp>
          <p:nvCxnSpPr>
            <p:cNvPr id="138" name="肘形连接符 137"/>
            <p:cNvCxnSpPr>
              <a:stCxn id="66" idx="4"/>
              <a:endCxn id="55" idx="0"/>
            </p:cNvCxnSpPr>
            <p:nvPr/>
          </p:nvCxnSpPr>
          <p:spPr bwMode="auto">
            <a:xfrm rot="16200000" flipH="1">
              <a:off x="5026730" y="4276065"/>
              <a:ext cx="405365" cy="84123"/>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39" name="肘形连接符 138"/>
            <p:cNvCxnSpPr>
              <a:stCxn id="76" idx="4"/>
              <a:endCxn id="63" idx="0"/>
            </p:cNvCxnSpPr>
            <p:nvPr/>
          </p:nvCxnSpPr>
          <p:spPr bwMode="auto">
            <a:xfrm rot="16200000" flipH="1">
              <a:off x="8786528" y="4127684"/>
              <a:ext cx="386993" cy="388844"/>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0" name="肘形连接符 139"/>
            <p:cNvCxnSpPr>
              <a:stCxn id="75" idx="4"/>
              <a:endCxn id="62" idx="0"/>
            </p:cNvCxnSpPr>
            <p:nvPr/>
          </p:nvCxnSpPr>
          <p:spPr bwMode="auto">
            <a:xfrm rot="16200000" flipH="1">
              <a:off x="8365713" y="4185611"/>
              <a:ext cx="383748" cy="261957"/>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1" name="肘形连接符 140"/>
            <p:cNvCxnSpPr>
              <a:stCxn id="74" idx="4"/>
              <a:endCxn id="61" idx="0"/>
            </p:cNvCxnSpPr>
            <p:nvPr/>
          </p:nvCxnSpPr>
          <p:spPr bwMode="auto">
            <a:xfrm rot="16200000" flipH="1">
              <a:off x="7919793" y="4261069"/>
              <a:ext cx="393881" cy="124709"/>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2" name="肘形连接符 141"/>
            <p:cNvCxnSpPr>
              <a:stCxn id="73" idx="4"/>
              <a:endCxn id="60" idx="0"/>
            </p:cNvCxnSpPr>
            <p:nvPr/>
          </p:nvCxnSpPr>
          <p:spPr bwMode="auto">
            <a:xfrm rot="16200000" flipH="1">
              <a:off x="7520968" y="4288154"/>
              <a:ext cx="401783" cy="62638"/>
            </a:xfrm>
            <a:prstGeom prst="bentConnector3">
              <a:avLst/>
            </a:prstGeom>
            <a:solidFill>
              <a:schemeClr val="accent1"/>
            </a:solidFill>
            <a:ln w="28575" cap="flat" cmpd="sng" algn="ctr">
              <a:solidFill>
                <a:srgbClr val="ECAE0F"/>
              </a:solidFill>
              <a:prstDash val="solid"/>
              <a:round/>
              <a:headEnd type="none" w="med" len="med"/>
              <a:tailEnd type="none" w="med" len="med"/>
            </a:ln>
            <a:effectLst/>
          </p:spPr>
        </p:cxnSp>
        <p:cxnSp>
          <p:nvCxnSpPr>
            <p:cNvPr id="143" name="直接箭头连接符 142"/>
            <p:cNvCxnSpPr>
              <a:stCxn id="37" idx="1"/>
              <a:endCxn id="52" idx="3"/>
            </p:cNvCxnSpPr>
            <p:nvPr/>
          </p:nvCxnSpPr>
          <p:spPr bwMode="auto">
            <a:xfrm flipH="1">
              <a:off x="9057485" y="3277701"/>
              <a:ext cx="226766" cy="2691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直接箭头连接符 143"/>
            <p:cNvCxnSpPr>
              <a:stCxn id="39" idx="1"/>
            </p:cNvCxnSpPr>
            <p:nvPr/>
          </p:nvCxnSpPr>
          <p:spPr bwMode="auto">
            <a:xfrm flipH="1">
              <a:off x="8827140" y="3693465"/>
              <a:ext cx="509220" cy="632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5" name="直接箭头连接符 144"/>
            <p:cNvCxnSpPr/>
            <p:nvPr/>
          </p:nvCxnSpPr>
          <p:spPr bwMode="auto">
            <a:xfrm flipH="1" flipV="1">
              <a:off x="9012531" y="3868109"/>
              <a:ext cx="487107" cy="660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041231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541252" y="288828"/>
            <a:ext cx="11650748" cy="464303"/>
          </a:xfrm>
          <a:prstGeom prst="rect">
            <a:avLst/>
          </a:prstGeom>
        </p:spPr>
        <p:txBody>
          <a:bodyPr>
            <a:noAutofit/>
          </a:bodyPr>
          <a:lstStyle>
            <a:lvl1pPr algn="l" defTabSz="1218712" rtl="0" eaLnBrk="1" latinLnBrk="0" hangingPunct="1">
              <a:lnSpc>
                <a:spcPct val="90000"/>
              </a:lnSpc>
              <a:spcBef>
                <a:spcPct val="0"/>
              </a:spcBef>
              <a:buNone/>
              <a:defRPr lang="zh-CN" altLang="en-US" sz="3199" b="1" kern="1200" dirty="0">
                <a:solidFill>
                  <a:srgbClr val="990000"/>
                </a:solidFill>
                <a:latin typeface="微软雅黑" panose="020B0503020204020204" pitchFamily="34" charset="-122"/>
                <a:ea typeface="微软雅黑" panose="020B0503020204020204" pitchFamily="34" charset="-122"/>
                <a:cs typeface="+mj-cs"/>
              </a:defRPr>
            </a:lvl1pPr>
          </a:lstStyle>
          <a:p>
            <a:pPr marL="0" lvl="1" defTabSz="1218225">
              <a:lnSpc>
                <a:spcPct val="90000"/>
              </a:lnSpc>
              <a:spcBef>
                <a:spcPct val="0"/>
              </a:spcBef>
            </a:pPr>
            <a:endParaRPr lang="zh-CN" altLang="en-US" b="1" dirty="0">
              <a:solidFill>
                <a:srgbClr val="990000"/>
              </a:solidFill>
              <a:latin typeface="微软雅黑" pitchFamily="34" charset="-122"/>
              <a:ea typeface="微软雅黑" panose="020B0503020204020204" pitchFamily="34" charset="-122"/>
              <a:cs typeface="Arial" pitchFamily="34" charset="0"/>
            </a:endParaRPr>
          </a:p>
        </p:txBody>
      </p:sp>
      <p:sp>
        <p:nvSpPr>
          <p:cNvPr id="3" name="标题 2"/>
          <p:cNvSpPr>
            <a:spLocks noGrp="1"/>
          </p:cNvSpPr>
          <p:nvPr>
            <p:ph type="title"/>
          </p:nvPr>
        </p:nvSpPr>
        <p:spPr/>
        <p:txBody>
          <a:bodyPr/>
          <a:lstStyle/>
          <a:p>
            <a:r>
              <a:rPr lang="zh-CN" altLang="en-US" dirty="0" smtClean="0">
                <a:solidFill>
                  <a:schemeClr val="tx1"/>
                </a:solidFill>
              </a:rPr>
              <a:t>可靠性提升</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r>
              <a:rPr lang="zh-CN" altLang="en-US" dirty="0" smtClean="0">
                <a:solidFill>
                  <a:schemeClr val="tx1"/>
                </a:solidFill>
              </a:rPr>
              <a:t/>
            </a:r>
            <a:br>
              <a:rPr lang="zh-CN" altLang="en-US" dirty="0" smtClean="0">
                <a:solidFill>
                  <a:schemeClr val="tx1"/>
                </a:solidFill>
              </a:rPr>
            </a:br>
            <a:endParaRPr lang="zh-CN" altLang="en-US" dirty="0">
              <a:solidFill>
                <a:schemeClr val="tx1"/>
              </a:solidFill>
            </a:endParaRPr>
          </a:p>
        </p:txBody>
      </p:sp>
      <p:graphicFrame>
        <p:nvGraphicFramePr>
          <p:cNvPr id="5" name="内容占位符 3"/>
          <p:cNvGraphicFramePr>
            <a:graphicFrameLocks/>
          </p:cNvGraphicFramePr>
          <p:nvPr>
            <p:extLst>
              <p:ext uri="{D42A27DB-BD31-4B8C-83A1-F6EECF244321}">
                <p14:modId xmlns:p14="http://schemas.microsoft.com/office/powerpoint/2010/main" val="4271810762"/>
              </p:ext>
            </p:extLst>
          </p:nvPr>
        </p:nvGraphicFramePr>
        <p:xfrm>
          <a:off x="3143672" y="2342516"/>
          <a:ext cx="5688632" cy="3415148"/>
        </p:xfrm>
        <a:graphic>
          <a:graphicData uri="http://schemas.openxmlformats.org/drawingml/2006/table">
            <a:tbl>
              <a:tblPr firstRow="1" bandRow="1">
                <a:tableStyleId>{5C22544A-7EE6-4342-B048-85BDC9FD1C3A}</a:tableStyleId>
              </a:tblPr>
              <a:tblGrid>
                <a:gridCol w="1744655"/>
                <a:gridCol w="3943977"/>
              </a:tblGrid>
              <a:tr h="398966">
                <a:tc>
                  <a:txBody>
                    <a:bodyPr/>
                    <a:lstStyle/>
                    <a:p>
                      <a:pPr algn="ctr"/>
                      <a:r>
                        <a:rPr lang="zh-CN" altLang="en-US" sz="1800" dirty="0" smtClean="0">
                          <a:solidFill>
                            <a:schemeClr val="tx1"/>
                          </a:solidFill>
                        </a:rPr>
                        <a:t>类别</a:t>
                      </a:r>
                      <a:endParaRPr lang="zh-CN" altLang="en-US" sz="1800" dirty="0">
                        <a:solidFill>
                          <a:schemeClr val="tx1"/>
                        </a:solidFill>
                      </a:endParaRPr>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800" dirty="0" smtClean="0">
                          <a:solidFill>
                            <a:schemeClr val="tx1"/>
                          </a:solidFill>
                        </a:rPr>
                        <a:t>特性</a:t>
                      </a:r>
                      <a:endParaRPr lang="zh-CN" altLang="en-US" sz="1800" dirty="0">
                        <a:solidFill>
                          <a:schemeClr val="tx1"/>
                        </a:solidFill>
                      </a:endParaRPr>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02697">
                <a:tc rowSpan="2">
                  <a:txBody>
                    <a:bodyPr/>
                    <a:lstStyle/>
                    <a:p>
                      <a:pPr algn="l"/>
                      <a:r>
                        <a:rPr lang="zh-CN" altLang="en-US" sz="1800" dirty="0" smtClean="0"/>
                        <a:t>内存</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可纠正错误精确统计</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vMerge="1">
                  <a:txBody>
                    <a:bodyPr/>
                    <a:lstStyle/>
                    <a:p>
                      <a:endParaRPr lang="zh-CN" altLang="en-US" dirty="0"/>
                    </a:p>
                  </a:txBody>
                  <a:tcPr/>
                </a:tc>
                <a:tc>
                  <a:txBody>
                    <a:bodyPr/>
                    <a:lstStyle/>
                    <a:p>
                      <a:r>
                        <a:rPr lang="zh-CN" altLang="en-US" sz="1800" dirty="0" smtClean="0"/>
                        <a:t>自适应多区域替换（</a:t>
                      </a:r>
                      <a:r>
                        <a:rPr lang="en-US" altLang="zh-CN" sz="1800" dirty="0" smtClean="0"/>
                        <a:t>ADDDC)</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a:txBody>
                    <a:bodyPr/>
                    <a:lstStyle/>
                    <a:p>
                      <a:r>
                        <a:rPr lang="en-US" altLang="zh-CN" sz="1800" dirty="0" smtClean="0"/>
                        <a:t>PCIE</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错误在线恢复（</a:t>
                      </a:r>
                      <a:r>
                        <a:rPr lang="en-US" altLang="zh-CN" sz="1800" dirty="0" smtClean="0"/>
                        <a:t>OER)</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a:txBody>
                    <a:bodyPr/>
                    <a:lstStyle/>
                    <a:p>
                      <a:r>
                        <a:rPr lang="en-US" altLang="zh-CN" sz="1800" dirty="0" smtClean="0"/>
                        <a:t>CPU</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t>Core</a:t>
                      </a:r>
                      <a:r>
                        <a:rPr lang="zh-CN" altLang="en-US" sz="1800" dirty="0" smtClean="0"/>
                        <a:t>的错误容忍（</a:t>
                      </a:r>
                      <a:r>
                        <a:rPr lang="en-US" altLang="zh-CN" sz="1800" dirty="0" smtClean="0"/>
                        <a:t>PDC)</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rowSpan="2">
                  <a:txBody>
                    <a:bodyPr/>
                    <a:lstStyle/>
                    <a:p>
                      <a:r>
                        <a:rPr lang="zh-CN" altLang="en-US" sz="1800" dirty="0" smtClean="0"/>
                        <a:t>系统</a:t>
                      </a:r>
                      <a:endParaRPr lang="zh-CN" altLang="en-US" sz="1800" dirty="0"/>
                    </a:p>
                  </a:txBody>
                  <a:tcPr marL="106680" marR="106680" marT="53340" marB="5334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CN" altLang="en-US" sz="1800" dirty="0" smtClean="0"/>
                        <a:t>错误恢复</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2697">
                <a:tc vMerge="1">
                  <a:txBody>
                    <a:bodyPr/>
                    <a:lstStyle/>
                    <a:p>
                      <a:endParaRPr lang="zh-CN" altLang="en-US" dirty="0"/>
                    </a:p>
                  </a:txBody>
                  <a:tcPr/>
                </a:tc>
                <a:tc>
                  <a:txBody>
                    <a:bodyPr/>
                    <a:lstStyle/>
                    <a:p>
                      <a:r>
                        <a:rPr lang="zh-CN" altLang="en-US" sz="1800" dirty="0" smtClean="0"/>
                        <a:t>可纠正错误阈值和计数</a:t>
                      </a:r>
                      <a:endParaRPr lang="zh-CN" altLang="en-US" sz="1800" dirty="0"/>
                    </a:p>
                  </a:txBody>
                  <a:tcPr marL="106680" marR="106680" marT="53340" marB="5334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矩形 3"/>
          <p:cNvSpPr/>
          <p:nvPr/>
        </p:nvSpPr>
        <p:spPr>
          <a:xfrm>
            <a:off x="1199456" y="1233488"/>
            <a:ext cx="10273407" cy="923330"/>
          </a:xfrm>
          <a:prstGeom prst="rect">
            <a:avLst/>
          </a:prstGeom>
        </p:spPr>
        <p:txBody>
          <a:bodyPr wrap="square">
            <a:spAutoFit/>
          </a:bodyPr>
          <a:lstStyle/>
          <a:p>
            <a:pPr>
              <a:lnSpc>
                <a:spcPct val="150000"/>
              </a:lnSpc>
            </a:pPr>
            <a:r>
              <a:rPr lang="zh-CN" altLang="en-US" sz="1800" dirty="0" smtClean="0">
                <a:solidFill>
                  <a:srgbClr val="000000"/>
                </a:solidFill>
                <a:latin typeface="+mn-ea"/>
                <a:ea typeface="+mn-ea"/>
              </a:rPr>
              <a:t>华为鲲鹏</a:t>
            </a:r>
            <a:r>
              <a:rPr lang="en-US" altLang="zh-CN" sz="1800" dirty="0" smtClean="0">
                <a:solidFill>
                  <a:srgbClr val="000000"/>
                </a:solidFill>
                <a:latin typeface="+mn-ea"/>
                <a:ea typeface="+mn-ea"/>
              </a:rPr>
              <a:t>920</a:t>
            </a:r>
            <a:r>
              <a:rPr lang="zh-CN" altLang="en-US" sz="1800" dirty="0" smtClean="0">
                <a:solidFill>
                  <a:srgbClr val="000000"/>
                </a:solidFill>
                <a:latin typeface="+mn-ea"/>
                <a:ea typeface="+mn-ea"/>
              </a:rPr>
              <a:t>芯片结合</a:t>
            </a:r>
            <a:r>
              <a:rPr lang="en-US" altLang="zh-CN" sz="1800" dirty="0">
                <a:solidFill>
                  <a:srgbClr val="000000"/>
                </a:solidFill>
                <a:latin typeface="+mn-ea"/>
                <a:ea typeface="+mn-ea"/>
              </a:rPr>
              <a:t>IT</a:t>
            </a:r>
            <a:r>
              <a:rPr lang="zh-CN" altLang="en-US" sz="1800" dirty="0">
                <a:solidFill>
                  <a:srgbClr val="000000"/>
                </a:solidFill>
                <a:latin typeface="+mn-ea"/>
                <a:ea typeface="+mn-ea"/>
              </a:rPr>
              <a:t>产品实际应用需要，新增使用概率高，收益大的</a:t>
            </a:r>
            <a:r>
              <a:rPr lang="en-US" altLang="zh-CN" sz="1800" dirty="0">
                <a:solidFill>
                  <a:srgbClr val="000000"/>
                </a:solidFill>
                <a:latin typeface="+mn-ea"/>
                <a:ea typeface="+mn-ea"/>
              </a:rPr>
              <a:t>RAS</a:t>
            </a:r>
            <a:r>
              <a:rPr lang="zh-CN" altLang="en-US" sz="1800" dirty="0">
                <a:solidFill>
                  <a:srgbClr val="000000"/>
                </a:solidFill>
                <a:latin typeface="+mn-ea"/>
                <a:ea typeface="+mn-ea"/>
              </a:rPr>
              <a:t>特性</a:t>
            </a:r>
            <a:r>
              <a:rPr lang="en-US" altLang="zh-CN" sz="1800" dirty="0">
                <a:solidFill>
                  <a:srgbClr val="000000"/>
                </a:solidFill>
                <a:latin typeface="+mn-ea"/>
                <a:ea typeface="+mn-ea"/>
              </a:rPr>
              <a:t>45</a:t>
            </a:r>
            <a:r>
              <a:rPr lang="zh-CN" altLang="en-US" sz="1800" dirty="0" smtClean="0">
                <a:solidFill>
                  <a:srgbClr val="000000"/>
                </a:solidFill>
                <a:latin typeface="+mn-ea"/>
                <a:ea typeface="+mn-ea"/>
              </a:rPr>
              <a:t>条，其中具有代表性的特性如下：</a:t>
            </a:r>
            <a:endParaRPr lang="en-US" altLang="zh-CN" sz="1800" dirty="0">
              <a:solidFill>
                <a:srgbClr val="000000"/>
              </a:solidFill>
              <a:latin typeface="+mn-ea"/>
              <a:ea typeface="+mn-ea"/>
            </a:endParaRPr>
          </a:p>
        </p:txBody>
      </p:sp>
    </p:spTree>
    <p:extLst>
      <p:ext uri="{BB962C8B-B14F-4D97-AF65-F5344CB8AC3E}">
        <p14:creationId xmlns:p14="http://schemas.microsoft.com/office/powerpoint/2010/main" val="1047627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b="1" dirty="0" smtClean="0"/>
              <a:t>华为鲲鹏</a:t>
            </a:r>
            <a:r>
              <a:rPr lang="zh-CN" altLang="en-US" sz="1800" b="1" dirty="0"/>
              <a:t>处理器</a:t>
            </a:r>
            <a:r>
              <a:rPr lang="zh-CN" altLang="en-US" sz="1800" b="1" dirty="0" smtClean="0"/>
              <a:t>介绍</a:t>
            </a:r>
            <a:endParaRPr lang="en-US" altLang="zh-CN" sz="1800" b="1" dirty="0"/>
          </a:p>
          <a:p>
            <a:pPr lvl="1">
              <a:buClrTx/>
            </a:pPr>
            <a:r>
              <a:rPr lang="zh-CN" altLang="en-US" sz="1600" dirty="0">
                <a:solidFill>
                  <a:schemeClr val="bg1">
                    <a:lumMod val="50000"/>
                  </a:schemeClr>
                </a:solidFill>
                <a:latin typeface="+mn-ea"/>
              </a:rPr>
              <a:t>华为鲲鹏处理器概述</a:t>
            </a:r>
          </a:p>
          <a:p>
            <a:pPr lvl="1">
              <a:buClrTx/>
            </a:pPr>
            <a:r>
              <a:rPr lang="zh-CN" altLang="en-US" sz="1600" dirty="0">
                <a:solidFill>
                  <a:schemeClr val="bg1">
                    <a:lumMod val="50000"/>
                  </a:schemeClr>
                </a:solidFill>
                <a:latin typeface="+mn-ea"/>
              </a:rPr>
              <a:t>华为鲲鹏处理器架构介绍</a:t>
            </a:r>
          </a:p>
          <a:p>
            <a:pPr lvl="1">
              <a:buClrTx/>
            </a:pPr>
            <a:r>
              <a:rPr lang="zh-CN" altLang="en-US" sz="1600" dirty="0">
                <a:solidFill>
                  <a:schemeClr val="bg1">
                    <a:lumMod val="50000"/>
                  </a:schemeClr>
                </a:solidFill>
                <a:latin typeface="+mn-ea"/>
              </a:rPr>
              <a:t>华为鲲鹏处理器型号及规格介绍</a:t>
            </a:r>
            <a:endParaRPr lang="en-US" altLang="zh-CN" sz="1600" dirty="0">
              <a:solidFill>
                <a:schemeClr val="bg1">
                  <a:lumMod val="50000"/>
                </a:schemeClr>
              </a:solidFill>
              <a:latin typeface="+mn-ea"/>
            </a:endParaRPr>
          </a:p>
          <a:p>
            <a:pPr lvl="1">
              <a:buClrTx/>
            </a:pPr>
            <a:r>
              <a:rPr lang="zh-CN" altLang="en-US" sz="1600" dirty="0">
                <a:solidFill>
                  <a:schemeClr val="bg1">
                    <a:lumMod val="50000"/>
                  </a:schemeClr>
                </a:solidFill>
                <a:latin typeface="+mn-ea"/>
              </a:rPr>
              <a:t>华为鲲鹏处理器技术创新</a:t>
            </a:r>
            <a:endParaRPr lang="en-US" altLang="zh-CN" sz="1600" dirty="0">
              <a:solidFill>
                <a:schemeClr val="bg1">
                  <a:lumMod val="50000"/>
                </a:schemeClr>
              </a:solidFill>
              <a:latin typeface="+mn-ea"/>
            </a:endParaRPr>
          </a:p>
          <a:p>
            <a:pPr lvl="1">
              <a:buClrTx/>
              <a:buSzPct val="60000"/>
              <a:buFont typeface="Wingdings" panose="05000000000000000000" pitchFamily="2" charset="2"/>
              <a:buChar char="n"/>
            </a:pPr>
            <a:r>
              <a:rPr lang="zh-CN" altLang="en-US" sz="1600" dirty="0">
                <a:latin typeface="+mn-ea"/>
              </a:rPr>
              <a:t>华为鲲鹏处理器应用场景介绍</a:t>
            </a: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19424911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solidFill>
                  <a:schemeClr val="tx1"/>
                </a:solidFill>
              </a:rPr>
              <a:t>ARM</a:t>
            </a:r>
            <a:r>
              <a:rPr lang="zh-CN" altLang="en-US" dirty="0" smtClean="0">
                <a:solidFill>
                  <a:schemeClr val="tx1"/>
                </a:solidFill>
              </a:rPr>
              <a:t>架构处理器应用领域</a:t>
            </a:r>
            <a:endParaRPr lang="zh-CN" altLang="en-US" dirty="0">
              <a:solidFill>
                <a:schemeClr val="tx1"/>
              </a:solidFill>
            </a:endParaRPr>
          </a:p>
        </p:txBody>
      </p:sp>
      <p:sp>
        <p:nvSpPr>
          <p:cNvPr id="4" name="文本占位符 3"/>
          <p:cNvSpPr>
            <a:spLocks noGrp="1"/>
          </p:cNvSpPr>
          <p:nvPr>
            <p:ph type="body" sz="quarter" idx="10"/>
          </p:nvPr>
        </p:nvSpPr>
        <p:spPr>
          <a:xfrm>
            <a:off x="1030732" y="1376338"/>
            <a:ext cx="10442131" cy="1199560"/>
          </a:xfrm>
        </p:spPr>
        <p:txBody>
          <a:bodyPr/>
          <a:lstStyle/>
          <a:p>
            <a:pPr marL="0" indent="0">
              <a:buNone/>
            </a:pPr>
            <a:r>
              <a:rPr lang="zh-CN" altLang="en-US" sz="1600" dirty="0" smtClean="0"/>
              <a:t>目前</a:t>
            </a:r>
            <a:r>
              <a:rPr lang="zh-CN" altLang="en-US" sz="1600" dirty="0"/>
              <a:t>超过</a:t>
            </a:r>
            <a:r>
              <a:rPr lang="en-US" altLang="zh-CN" sz="1600" dirty="0" smtClean="0"/>
              <a:t>90%</a:t>
            </a:r>
            <a:r>
              <a:rPr lang="zh-CN" altLang="en-US" sz="1600" dirty="0" smtClean="0"/>
              <a:t>的移动终端</a:t>
            </a:r>
            <a:r>
              <a:rPr lang="zh-CN" altLang="en-US" sz="1600" dirty="0"/>
              <a:t>采用的是</a:t>
            </a:r>
            <a:r>
              <a:rPr lang="en-US" altLang="zh-CN" sz="1600" dirty="0"/>
              <a:t>ARM</a:t>
            </a:r>
            <a:r>
              <a:rPr lang="zh-CN" altLang="en-US" sz="1600" dirty="0"/>
              <a:t>架构</a:t>
            </a:r>
            <a:r>
              <a:rPr lang="zh-CN" altLang="en-US" sz="1600" dirty="0" smtClean="0"/>
              <a:t>的处理器。</a:t>
            </a:r>
            <a:endParaRPr lang="zh-CN" altLang="en-US" sz="1600" dirty="0"/>
          </a:p>
          <a:p>
            <a:pPr marL="0" indent="0">
              <a:buNone/>
            </a:pPr>
            <a:r>
              <a:rPr lang="zh-CN" altLang="en-US" sz="1600" dirty="0"/>
              <a:t>随着</a:t>
            </a:r>
            <a:r>
              <a:rPr lang="en-US" altLang="zh-CN" sz="1600" dirty="0"/>
              <a:t>IOT</a:t>
            </a:r>
            <a:r>
              <a:rPr lang="zh-CN" altLang="en-US" sz="1600" dirty="0"/>
              <a:t>、</a:t>
            </a:r>
            <a:r>
              <a:rPr lang="en-US" altLang="zh-CN" sz="1600" dirty="0"/>
              <a:t>AI</a:t>
            </a:r>
            <a:r>
              <a:rPr lang="zh-CN" altLang="en-US" sz="1600" dirty="0"/>
              <a:t>和业务云化的发展，</a:t>
            </a:r>
            <a:r>
              <a:rPr lang="en-US" altLang="zh-CN" sz="1600" dirty="0"/>
              <a:t>ARM</a:t>
            </a:r>
            <a:r>
              <a:rPr lang="zh-CN" altLang="en-US" sz="1600" dirty="0"/>
              <a:t>在终端的优势地位将会带动其进入数据中心市场，成为下一个快速增长的市场</a:t>
            </a:r>
            <a:r>
              <a:rPr lang="zh-CN" altLang="en-US" sz="1600" dirty="0" smtClean="0"/>
              <a:t>领域。</a:t>
            </a:r>
            <a:endParaRPr lang="zh-CN" altLang="en-US" sz="1600" dirty="0"/>
          </a:p>
          <a:p>
            <a:endParaRPr lang="zh-CN" altLang="en-US" sz="1600" dirty="0"/>
          </a:p>
        </p:txBody>
      </p:sp>
      <p:grpSp>
        <p:nvGrpSpPr>
          <p:cNvPr id="27" name="组合 26"/>
          <p:cNvGrpSpPr>
            <a:grpSpLocks noChangeAspect="1"/>
          </p:cNvGrpSpPr>
          <p:nvPr/>
        </p:nvGrpSpPr>
        <p:grpSpPr>
          <a:xfrm>
            <a:off x="3835429" y="3223650"/>
            <a:ext cx="7679844" cy="2851470"/>
            <a:chOff x="92181" y="1385659"/>
            <a:chExt cx="12187222" cy="4525027"/>
          </a:xfrm>
        </p:grpSpPr>
        <p:sp>
          <p:nvSpPr>
            <p:cNvPr id="28" name="椭圆 27"/>
            <p:cNvSpPr/>
            <p:nvPr/>
          </p:nvSpPr>
          <p:spPr>
            <a:xfrm>
              <a:off x="451012" y="1385659"/>
              <a:ext cx="11745751" cy="4525027"/>
            </a:xfrm>
            <a:prstGeom prst="ellipse">
              <a:avLst/>
            </a:prstGeom>
            <a:solidFill>
              <a:srgbClr val="DDDDD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sym typeface="Arial" panose="020B0604020202020204" pitchFamily="34" charset="0"/>
              </a:endParaRPr>
            </a:p>
          </p:txBody>
        </p:sp>
        <p:sp>
          <p:nvSpPr>
            <p:cNvPr id="29" name="椭圆 28"/>
            <p:cNvSpPr/>
            <p:nvPr/>
          </p:nvSpPr>
          <p:spPr>
            <a:xfrm>
              <a:off x="451012" y="2026214"/>
              <a:ext cx="8131629" cy="3193904"/>
            </a:xfrm>
            <a:prstGeom prst="ellipse">
              <a:avLst/>
            </a:prstGeom>
            <a:solidFill>
              <a:srgbClr val="DDDDDD">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99">
                <a:solidFill>
                  <a:schemeClr val="tx1"/>
                </a:solidFill>
                <a:latin typeface="+mn-ea"/>
                <a:sym typeface="Arial" panose="020B0604020202020204" pitchFamily="34" charset="0"/>
              </a:endParaRPr>
            </a:p>
          </p:txBody>
        </p:sp>
        <p:sp>
          <p:nvSpPr>
            <p:cNvPr id="30" name="椭圆 29"/>
            <p:cNvSpPr/>
            <p:nvPr/>
          </p:nvSpPr>
          <p:spPr>
            <a:xfrm>
              <a:off x="451012" y="2539969"/>
              <a:ext cx="3632448" cy="2134879"/>
            </a:xfrm>
            <a:prstGeom prst="ellipse">
              <a:avLst/>
            </a:prstGeom>
            <a:solidFill>
              <a:schemeClr val="bg1">
                <a:lumMod val="40000"/>
                <a:lumOff val="6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sym typeface="Arial" panose="020B0604020202020204" pitchFamily="34" charset="0"/>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48740" y="2773909"/>
              <a:ext cx="2616570" cy="1615056"/>
            </a:xfrm>
            <a:prstGeom prst="rect">
              <a:avLst/>
            </a:prstGeom>
          </p:spPr>
        </p:pic>
        <p:sp>
          <p:nvSpPr>
            <p:cNvPr id="32" name="298461598"/>
            <p:cNvSpPr/>
            <p:nvPr/>
          </p:nvSpPr>
          <p:spPr>
            <a:xfrm>
              <a:off x="8582640" y="2252244"/>
              <a:ext cx="2919835" cy="439573"/>
            </a:xfrm>
            <a:prstGeom prst="rect">
              <a:avLst/>
            </a:prstGeom>
          </p:spPr>
          <p:txBody>
            <a:bodyPr wrap="square">
              <a:spAutoFit/>
            </a:bodyPr>
            <a:lstStyle/>
            <a:p>
              <a:pPr algn="ctr"/>
              <a:r>
                <a:rPr lang="zh-CN" altLang="en-US" sz="1200" b="1" dirty="0" smtClean="0">
                  <a:latin typeface="+mn-ea"/>
                  <a:ea typeface="+mn-ea"/>
                </a:rPr>
                <a:t>超大型云数据中心</a:t>
              </a:r>
              <a:endParaRPr lang="zh-CN" altLang="en-US" sz="1200" b="1" dirty="0">
                <a:latin typeface="+mn-ea"/>
                <a:ea typeface="+mn-ea"/>
              </a:endParaRPr>
            </a:p>
          </p:txBody>
        </p:sp>
        <p:sp>
          <p:nvSpPr>
            <p:cNvPr id="33" name="298461598"/>
            <p:cNvSpPr/>
            <p:nvPr/>
          </p:nvSpPr>
          <p:spPr>
            <a:xfrm>
              <a:off x="4441714" y="2259880"/>
              <a:ext cx="2285489" cy="439573"/>
            </a:xfrm>
            <a:prstGeom prst="rect">
              <a:avLst/>
            </a:prstGeom>
          </p:spPr>
          <p:txBody>
            <a:bodyPr wrap="square">
              <a:spAutoFit/>
            </a:bodyPr>
            <a:lstStyle/>
            <a:p>
              <a:pPr algn="ctr"/>
              <a:r>
                <a:rPr lang="en-US" altLang="zh-CN" sz="1200" b="1" dirty="0" smtClean="0">
                  <a:latin typeface="+mn-ea"/>
                  <a:ea typeface="+mn-ea"/>
                </a:rPr>
                <a:t>E</a:t>
              </a:r>
              <a:r>
                <a:rPr lang="zh-CN" altLang="en-US" sz="1200" b="1" dirty="0" smtClean="0">
                  <a:latin typeface="+mn-ea"/>
                  <a:ea typeface="+mn-ea"/>
                </a:rPr>
                <a:t>级超算系统</a:t>
              </a:r>
              <a:endParaRPr lang="zh-CN" altLang="en-US" sz="1200" b="1" dirty="0">
                <a:latin typeface="+mn-ea"/>
                <a:ea typeface="+mn-ea"/>
              </a:endParaRPr>
            </a:p>
          </p:txBody>
        </p:sp>
        <p:sp>
          <p:nvSpPr>
            <p:cNvPr id="34" name="298461598"/>
            <p:cNvSpPr/>
            <p:nvPr/>
          </p:nvSpPr>
          <p:spPr>
            <a:xfrm>
              <a:off x="862984" y="2652272"/>
              <a:ext cx="2674672" cy="439573"/>
            </a:xfrm>
            <a:prstGeom prst="rect">
              <a:avLst/>
            </a:prstGeom>
          </p:spPr>
          <p:txBody>
            <a:bodyPr wrap="square">
              <a:spAutoFit/>
            </a:bodyPr>
            <a:lstStyle/>
            <a:p>
              <a:pPr algn="ctr"/>
              <a:r>
                <a:rPr lang="zh-CN" altLang="en-US" sz="1200" b="1" dirty="0" smtClean="0">
                  <a:latin typeface="+mn-ea"/>
                  <a:ea typeface="+mn-ea"/>
                </a:rPr>
                <a:t>企业应用</a:t>
              </a:r>
              <a:endParaRPr lang="zh-CN" altLang="en-US" sz="1200" b="1" dirty="0">
                <a:latin typeface="+mn-ea"/>
                <a:ea typeface="+mn-ea"/>
              </a:endParaRPr>
            </a:p>
          </p:txBody>
        </p:sp>
        <p:grpSp>
          <p:nvGrpSpPr>
            <p:cNvPr id="35" name="组合 34"/>
            <p:cNvGrpSpPr>
              <a:grpSpLocks noChangeAspect="1"/>
            </p:cNvGrpSpPr>
            <p:nvPr/>
          </p:nvGrpSpPr>
          <p:grpSpPr>
            <a:xfrm>
              <a:off x="92181" y="3052205"/>
              <a:ext cx="3926834" cy="1653116"/>
              <a:chOff x="794857" y="4373732"/>
              <a:chExt cx="2596043" cy="1092882"/>
            </a:xfrm>
          </p:grpSpPr>
          <p:sp>
            <p:nvSpPr>
              <p:cNvPr id="39" name="矩形 8"/>
              <p:cNvSpPr txBox="1"/>
              <p:nvPr/>
            </p:nvSpPr>
            <p:spPr>
              <a:xfrm>
                <a:off x="2440428" y="5021012"/>
                <a:ext cx="950472" cy="2905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2" tIns="45702" rIns="45702" bIns="45702" numCol="1" anchor="t">
                <a:spAutoFit/>
              </a:bodyPr>
              <a:lstStyle>
                <a:lvl1pPr>
                  <a:defRPr sz="3500">
                    <a:solidFill>
                      <a:srgbClr val="FFFFFF"/>
                    </a:solidFill>
                    <a:latin typeface="Microsoft YaHei"/>
                    <a:ea typeface="Microsoft YaHei"/>
                    <a:cs typeface="Microsoft YaHei"/>
                    <a:sym typeface="Microsoft YaHei"/>
                  </a:defRPr>
                </a:lvl1pPr>
              </a:lstStyle>
              <a:p>
                <a:pPr algn="ctr"/>
                <a:r>
                  <a:rPr lang="zh-CN" altLang="en-US" sz="1200" dirty="0">
                    <a:solidFill>
                      <a:schemeClr val="tx1"/>
                    </a:solidFill>
                    <a:latin typeface="+mn-ea"/>
                    <a:ea typeface="+mn-ea"/>
                    <a:cs typeface="Arial" panose="020B0604020202020204" pitchFamily="34" charset="0"/>
                  </a:rPr>
                  <a:t>大数据</a:t>
                </a:r>
                <a:endParaRPr lang="en" altLang="zh-CN" sz="1200" dirty="0">
                  <a:solidFill>
                    <a:schemeClr val="tx1"/>
                  </a:solidFill>
                  <a:latin typeface="+mn-ea"/>
                  <a:ea typeface="+mn-ea"/>
                  <a:cs typeface="Arial" panose="020B0604020202020204" pitchFamily="34" charset="0"/>
                </a:endParaRPr>
              </a:p>
            </p:txBody>
          </p:sp>
          <p:pic>
            <p:nvPicPr>
              <p:cNvPr id="40" name="资源 73@4x.png" descr="资源 73@4x.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2710049" y="4488786"/>
                <a:ext cx="468384" cy="468384"/>
              </a:xfrm>
              <a:prstGeom prst="rect">
                <a:avLst/>
              </a:prstGeom>
              <a:solidFill>
                <a:srgbClr val="00B0F0"/>
              </a:solidFill>
              <a:ln w="12700" cap="flat">
                <a:noFill/>
                <a:miter lim="400000"/>
              </a:ln>
              <a:effectLst/>
            </p:spPr>
          </p:pic>
          <p:pic>
            <p:nvPicPr>
              <p:cNvPr id="41" name="资源 72@4x.png" descr="资源 72@4x.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95172" y="4373732"/>
                <a:ext cx="468307" cy="468307"/>
              </a:xfrm>
              <a:prstGeom prst="rect">
                <a:avLst/>
              </a:prstGeom>
              <a:solidFill>
                <a:srgbClr val="00B0F0"/>
              </a:solidFill>
              <a:ln w="12700" cap="flat">
                <a:noFill/>
                <a:miter lim="400000"/>
              </a:ln>
              <a:effectLst/>
            </p:spPr>
          </p:pic>
          <p:sp>
            <p:nvSpPr>
              <p:cNvPr id="42" name="矩形 10"/>
              <p:cNvSpPr txBox="1"/>
              <p:nvPr/>
            </p:nvSpPr>
            <p:spPr>
              <a:xfrm>
                <a:off x="794857" y="4905959"/>
                <a:ext cx="1268937" cy="2905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2" tIns="45702" rIns="45702" bIns="45702" numCol="1" anchor="t">
                <a:spAutoFit/>
              </a:bodyPr>
              <a:lstStyle>
                <a:lvl1pPr>
                  <a:defRPr sz="3500">
                    <a:solidFill>
                      <a:srgbClr val="FFFFFF"/>
                    </a:solidFill>
                    <a:latin typeface="Microsoft YaHei"/>
                    <a:ea typeface="Microsoft YaHei"/>
                    <a:cs typeface="Microsoft YaHei"/>
                    <a:sym typeface="Microsoft YaHei"/>
                  </a:defRPr>
                </a:lvl1pPr>
              </a:lstStyle>
              <a:p>
                <a:pPr algn="ctr"/>
                <a:r>
                  <a:rPr lang="zh-CN" altLang="en-US" sz="1200" dirty="0">
                    <a:solidFill>
                      <a:schemeClr val="tx1"/>
                    </a:solidFill>
                    <a:latin typeface="+mn-ea"/>
                    <a:ea typeface="+mn-ea"/>
                    <a:cs typeface="Arial" panose="020B0604020202020204" pitchFamily="34" charset="0"/>
                  </a:rPr>
                  <a:t>分布式存储</a:t>
                </a:r>
                <a:endParaRPr lang="en" altLang="zh-CN" sz="1200" dirty="0">
                  <a:solidFill>
                    <a:schemeClr val="tx1"/>
                  </a:solidFill>
                  <a:latin typeface="+mn-ea"/>
                  <a:ea typeface="+mn-ea"/>
                  <a:cs typeface="Arial" panose="020B0604020202020204" pitchFamily="34" charset="0"/>
                </a:endParaRPr>
              </a:p>
            </p:txBody>
          </p:sp>
          <p:sp>
            <p:nvSpPr>
              <p:cNvPr id="43" name="圆形"/>
              <p:cNvSpPr/>
              <p:nvPr/>
            </p:nvSpPr>
            <p:spPr>
              <a:xfrm>
                <a:off x="1968165" y="4628468"/>
                <a:ext cx="457234" cy="457234"/>
              </a:xfrm>
              <a:prstGeom prst="ellipse">
                <a:avLst/>
              </a:prstGeom>
              <a:solidFill>
                <a:srgbClr val="00B0F0"/>
              </a:solidFill>
              <a:ln w="31750" cap="flat">
                <a:solidFill>
                  <a:srgbClr val="00B0F0"/>
                </a:solidFill>
                <a:prstDash val="solid"/>
                <a:miter lim="800000"/>
              </a:ln>
              <a:effectLst/>
            </p:spPr>
            <p:txBody>
              <a:bodyPr wrap="square" lIns="45702" tIns="45702" rIns="45702" bIns="45702" numCol="1" anchor="ctr">
                <a:noAutofit/>
              </a:bodyPr>
              <a:lstStyle/>
              <a:p>
                <a:endParaRPr sz="2399" dirty="0">
                  <a:latin typeface="+mn-ea"/>
                  <a:ea typeface="+mn-ea"/>
                  <a:cs typeface="Arial" panose="020B0604020202020204" pitchFamily="34" charset="0"/>
                </a:endParaRPr>
              </a:p>
            </p:txBody>
          </p:sp>
          <p:pic>
            <p:nvPicPr>
              <p:cNvPr id="44" name="图形 4">
                <a:extLst>
                  <a:ext uri="{FF2B5EF4-FFF2-40B4-BE49-F238E27FC236}">
                    <a16:creationId xmlns:a16="http://schemas.microsoft.com/office/drawing/2014/main" xmlns="" id="{50521EAC-A0C0-BD4A-8C6A-34A7A6C665A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2087197" y="4702913"/>
                <a:ext cx="194581" cy="317473"/>
              </a:xfrm>
              <a:prstGeom prst="rect">
                <a:avLst/>
              </a:prstGeom>
              <a:solidFill>
                <a:srgbClr val="00B0F0"/>
              </a:solidFill>
              <a:ln>
                <a:solidFill>
                  <a:schemeClr val="tx2"/>
                </a:solidFill>
              </a:ln>
            </p:spPr>
          </p:pic>
          <p:sp>
            <p:nvSpPr>
              <p:cNvPr id="45" name="矩形 10"/>
              <p:cNvSpPr txBox="1"/>
              <p:nvPr/>
            </p:nvSpPr>
            <p:spPr>
              <a:xfrm>
                <a:off x="1550020" y="5176049"/>
                <a:ext cx="1268937" cy="2905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2" tIns="45702" rIns="45702" bIns="45702" numCol="1" anchor="t">
                <a:spAutoFit/>
              </a:bodyPr>
              <a:lstStyle>
                <a:lvl1pPr>
                  <a:defRPr sz="3500">
                    <a:solidFill>
                      <a:srgbClr val="FFFFFF"/>
                    </a:solidFill>
                    <a:latin typeface="Microsoft YaHei"/>
                    <a:ea typeface="Microsoft YaHei"/>
                    <a:cs typeface="Microsoft YaHei"/>
                    <a:sym typeface="Microsoft YaHei"/>
                  </a:defRPr>
                </a:lvl1pPr>
              </a:lstStyle>
              <a:p>
                <a:pPr algn="ctr"/>
                <a:r>
                  <a:rPr lang="en-US" altLang="zh-CN" sz="1200" dirty="0">
                    <a:solidFill>
                      <a:schemeClr val="tx1"/>
                    </a:solidFill>
                    <a:latin typeface="+mn-ea"/>
                    <a:ea typeface="+mn-ea"/>
                    <a:cs typeface="Arial" panose="020B0604020202020204" pitchFamily="34" charset="0"/>
                  </a:rPr>
                  <a:t>ARM</a:t>
                </a:r>
                <a:r>
                  <a:rPr lang="zh-CN" altLang="en-US" sz="1200" dirty="0">
                    <a:solidFill>
                      <a:schemeClr val="tx1"/>
                    </a:solidFill>
                    <a:latin typeface="+mn-ea"/>
                    <a:ea typeface="+mn-ea"/>
                    <a:cs typeface="Arial" panose="020B0604020202020204" pitchFamily="34" charset="0"/>
                  </a:rPr>
                  <a:t>原生应用</a:t>
                </a:r>
                <a:endParaRPr lang="en-US" altLang="zh-CN" sz="1200" dirty="0">
                  <a:solidFill>
                    <a:schemeClr val="tx1"/>
                  </a:solidFill>
                  <a:latin typeface="+mn-ea"/>
                  <a:ea typeface="+mn-ea"/>
                  <a:cs typeface="Arial" panose="020B0604020202020204" pitchFamily="34" charset="0"/>
                </a:endParaRPr>
              </a:p>
            </p:txBody>
          </p:sp>
        </p:grpSp>
        <p:pic>
          <p:nvPicPr>
            <p:cNvPr id="36" name="图片 35"/>
            <p:cNvPicPr>
              <a:picLocks noChangeAspect="1"/>
            </p:cNvPicPr>
            <p:nvPr/>
          </p:nvPicPr>
          <p:blipFill rotWithShape="1">
            <a:blip r:embed="rId8"/>
            <a:srcRect l="10826"/>
            <a:stretch/>
          </p:blipFill>
          <p:spPr>
            <a:xfrm>
              <a:off x="8329449" y="3037436"/>
              <a:ext cx="3670080" cy="1276712"/>
            </a:xfrm>
            <a:prstGeom prst="rect">
              <a:avLst/>
            </a:prstGeom>
          </p:spPr>
        </p:pic>
        <p:sp>
          <p:nvSpPr>
            <p:cNvPr id="37" name="矩形 10"/>
            <p:cNvSpPr txBox="1"/>
            <p:nvPr/>
          </p:nvSpPr>
          <p:spPr>
            <a:xfrm>
              <a:off x="7177709" y="4422207"/>
              <a:ext cx="5101694" cy="102561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2" tIns="45702" rIns="45702" bIns="45702" numCol="1" anchor="t">
              <a:spAutoFit/>
            </a:bodyPr>
            <a:lstStyle>
              <a:lvl1pPr>
                <a:defRPr sz="3500">
                  <a:solidFill>
                    <a:srgbClr val="FFFFFF"/>
                  </a:solidFill>
                  <a:latin typeface="Microsoft YaHei"/>
                  <a:ea typeface="Microsoft YaHei"/>
                  <a:cs typeface="Microsoft YaHei"/>
                  <a:sym typeface="Microsoft YaHei"/>
                </a:defRPr>
              </a:lvl1pPr>
            </a:lstStyle>
            <a:p>
              <a:pPr algn="ctr">
                <a:lnSpc>
                  <a:spcPct val="150000"/>
                </a:lnSpc>
              </a:pPr>
              <a:r>
                <a:rPr lang="en-US" altLang="zh-CN" sz="1200" dirty="0">
                  <a:solidFill>
                    <a:schemeClr val="tx1"/>
                  </a:solidFill>
                  <a:latin typeface="+mn-ea"/>
                  <a:ea typeface="+mn-ea"/>
                  <a:cs typeface="Arial" panose="020B0604020202020204" pitchFamily="34" charset="0"/>
                </a:rPr>
                <a:t>AWS</a:t>
              </a:r>
              <a:r>
                <a:rPr lang="zh-CN" altLang="en-US" sz="1200" dirty="0">
                  <a:solidFill>
                    <a:schemeClr val="tx1"/>
                  </a:solidFill>
                  <a:latin typeface="+mn-ea"/>
                  <a:ea typeface="+mn-ea"/>
                  <a:cs typeface="Arial" panose="020B0604020202020204" pitchFamily="34" charset="0"/>
                </a:rPr>
                <a:t>发布</a:t>
              </a:r>
              <a:r>
                <a:rPr lang="en-US" altLang="zh-CN" sz="1200" dirty="0">
                  <a:solidFill>
                    <a:schemeClr val="tx1"/>
                  </a:solidFill>
                  <a:latin typeface="+mn-ea"/>
                  <a:ea typeface="+mn-ea"/>
                  <a:cs typeface="Arial" panose="020B0604020202020204" pitchFamily="34" charset="0"/>
                </a:rPr>
                <a:t>Graviton </a:t>
              </a:r>
              <a:r>
                <a:rPr lang="zh-CN" altLang="en-US" sz="1200" dirty="0">
                  <a:solidFill>
                    <a:schemeClr val="tx1"/>
                  </a:solidFill>
                  <a:latin typeface="+mn-ea"/>
                  <a:ea typeface="+mn-ea"/>
                  <a:cs typeface="Arial" panose="020B0604020202020204" pitchFamily="34" charset="0"/>
                </a:rPr>
                <a:t>自研</a:t>
              </a:r>
              <a:r>
                <a:rPr lang="en-US" altLang="zh-CN" sz="1200" dirty="0">
                  <a:solidFill>
                    <a:schemeClr val="tx1"/>
                  </a:solidFill>
                  <a:latin typeface="+mn-ea"/>
                  <a:ea typeface="+mn-ea"/>
                  <a:cs typeface="Arial" panose="020B0604020202020204" pitchFamily="34" charset="0"/>
                </a:rPr>
                <a:t>ARM</a:t>
              </a:r>
              <a:r>
                <a:rPr lang="zh-CN" altLang="en-US" sz="1200" dirty="0">
                  <a:solidFill>
                    <a:schemeClr val="tx1"/>
                  </a:solidFill>
                  <a:latin typeface="+mn-ea"/>
                  <a:ea typeface="+mn-ea"/>
                  <a:cs typeface="Arial" panose="020B0604020202020204" pitchFamily="34" charset="0"/>
                </a:rPr>
                <a:t>处理器</a:t>
              </a:r>
              <a:endParaRPr lang="en-US" altLang="zh-CN" sz="1200" dirty="0">
                <a:solidFill>
                  <a:schemeClr val="tx1"/>
                </a:solidFill>
                <a:latin typeface="+mn-ea"/>
                <a:ea typeface="+mn-ea"/>
                <a:cs typeface="Arial" panose="020B0604020202020204" pitchFamily="34" charset="0"/>
              </a:endParaRPr>
            </a:p>
            <a:p>
              <a:pPr algn="ctr">
                <a:lnSpc>
                  <a:spcPct val="150000"/>
                </a:lnSpc>
              </a:pPr>
              <a:r>
                <a:rPr lang="zh-CN" altLang="en-US" sz="1200" dirty="0">
                  <a:solidFill>
                    <a:schemeClr val="tx1"/>
                  </a:solidFill>
                  <a:latin typeface="+mn-ea"/>
                  <a:ea typeface="+mn-ea"/>
                  <a:cs typeface="Arial" panose="020B0604020202020204" pitchFamily="34" charset="0"/>
                </a:rPr>
                <a:t>及</a:t>
              </a:r>
              <a:r>
                <a:rPr lang="en-US" altLang="zh-CN" sz="1200" dirty="0">
                  <a:solidFill>
                    <a:schemeClr val="tx1"/>
                  </a:solidFill>
                  <a:latin typeface="+mn-ea"/>
                  <a:ea typeface="+mn-ea"/>
                  <a:cs typeface="Arial" panose="020B0604020202020204" pitchFamily="34" charset="0"/>
                </a:rPr>
                <a:t>EC2 </a:t>
              </a:r>
              <a:r>
                <a:rPr lang="zh-CN" altLang="en-US" sz="1200" dirty="0">
                  <a:solidFill>
                    <a:schemeClr val="tx1"/>
                  </a:solidFill>
                  <a:latin typeface="+mn-ea"/>
                  <a:ea typeface="+mn-ea"/>
                  <a:cs typeface="Arial" panose="020B0604020202020204" pitchFamily="34" charset="0"/>
                </a:rPr>
                <a:t>计算实例</a:t>
              </a:r>
              <a:r>
                <a:rPr lang="en-US" altLang="zh-CN" sz="1200" dirty="0">
                  <a:solidFill>
                    <a:schemeClr val="tx1"/>
                  </a:solidFill>
                  <a:latin typeface="+mn-ea"/>
                  <a:ea typeface="+mn-ea"/>
                  <a:cs typeface="Arial" panose="020B0604020202020204" pitchFamily="34" charset="0"/>
                </a:rPr>
                <a:t>(A1)</a:t>
              </a:r>
            </a:p>
          </p:txBody>
        </p:sp>
        <p:sp>
          <p:nvSpPr>
            <p:cNvPr id="38" name="矩形 10"/>
            <p:cNvSpPr txBox="1"/>
            <p:nvPr/>
          </p:nvSpPr>
          <p:spPr>
            <a:xfrm>
              <a:off x="2731942" y="4397804"/>
              <a:ext cx="5101694" cy="102561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2" tIns="45702" rIns="45702" bIns="45702" numCol="1" anchor="t">
              <a:spAutoFit/>
            </a:bodyPr>
            <a:lstStyle>
              <a:lvl1pPr>
                <a:defRPr sz="3500">
                  <a:solidFill>
                    <a:srgbClr val="FFFFFF"/>
                  </a:solidFill>
                  <a:latin typeface="Microsoft YaHei"/>
                  <a:ea typeface="Microsoft YaHei"/>
                  <a:cs typeface="Microsoft YaHei"/>
                  <a:sym typeface="Microsoft YaHei"/>
                </a:defRPr>
              </a:lvl1pPr>
            </a:lstStyle>
            <a:p>
              <a:pPr algn="ctr">
                <a:lnSpc>
                  <a:spcPct val="150000"/>
                </a:lnSpc>
              </a:pPr>
              <a:r>
                <a:rPr lang="zh-CN" altLang="en-US" sz="1200" dirty="0">
                  <a:solidFill>
                    <a:schemeClr val="tx1"/>
                  </a:solidFill>
                  <a:latin typeface="+mn-ea"/>
                  <a:ea typeface="+mn-ea"/>
                  <a:cs typeface="Arial" panose="020B0604020202020204" pitchFamily="34" charset="0"/>
                </a:rPr>
                <a:t>日本</a:t>
              </a:r>
              <a:r>
                <a:rPr lang="en-US" altLang="zh-CN" sz="1200" dirty="0">
                  <a:solidFill>
                    <a:schemeClr val="tx1"/>
                  </a:solidFill>
                  <a:latin typeface="+mn-ea"/>
                  <a:ea typeface="+mn-ea"/>
                  <a:cs typeface="Arial" panose="020B0604020202020204" pitchFamily="34" charset="0"/>
                </a:rPr>
                <a:t>E</a:t>
              </a:r>
              <a:r>
                <a:rPr lang="zh-CN" altLang="en-US" sz="1200" dirty="0">
                  <a:solidFill>
                    <a:schemeClr val="tx1"/>
                  </a:solidFill>
                  <a:latin typeface="+mn-ea"/>
                  <a:ea typeface="+mn-ea"/>
                  <a:cs typeface="Arial" panose="020B0604020202020204" pitchFamily="34" charset="0"/>
                </a:rPr>
                <a:t>级超算“</a:t>
              </a:r>
              <a:r>
                <a:rPr lang="en-US" altLang="zh-CN" sz="1200" dirty="0">
                  <a:solidFill>
                    <a:schemeClr val="tx1"/>
                  </a:solidFill>
                  <a:latin typeface="+mn-ea"/>
                  <a:ea typeface="+mn-ea"/>
                  <a:cs typeface="Arial" panose="020B0604020202020204" pitchFamily="34" charset="0"/>
                </a:rPr>
                <a:t>Post-K</a:t>
              </a:r>
              <a:r>
                <a:rPr lang="zh-CN" altLang="en-US" sz="1200" dirty="0">
                  <a:solidFill>
                    <a:schemeClr val="tx1"/>
                  </a:solidFill>
                  <a:latin typeface="+mn-ea"/>
                  <a:ea typeface="+mn-ea"/>
                  <a:cs typeface="Arial" panose="020B0604020202020204" pitchFamily="34" charset="0"/>
                </a:rPr>
                <a:t>”</a:t>
              </a:r>
              <a:endParaRPr lang="en-US" altLang="zh-CN" sz="1200" dirty="0">
                <a:solidFill>
                  <a:schemeClr val="tx1"/>
                </a:solidFill>
                <a:latin typeface="+mn-ea"/>
                <a:ea typeface="+mn-ea"/>
                <a:cs typeface="Arial" panose="020B0604020202020204" pitchFamily="34" charset="0"/>
              </a:endParaRPr>
            </a:p>
            <a:p>
              <a:pPr algn="ctr">
                <a:lnSpc>
                  <a:spcPct val="150000"/>
                </a:lnSpc>
              </a:pPr>
              <a:r>
                <a:rPr lang="zh-CN" altLang="en-US" sz="1200" dirty="0">
                  <a:solidFill>
                    <a:schemeClr val="tx1"/>
                  </a:solidFill>
                  <a:latin typeface="+mn-ea"/>
                  <a:ea typeface="+mn-ea"/>
                  <a:cs typeface="Arial" panose="020B0604020202020204" pitchFamily="34" charset="0"/>
                </a:rPr>
                <a:t>采用</a:t>
              </a:r>
              <a:r>
                <a:rPr lang="en-US" altLang="zh-CN" sz="1200" dirty="0">
                  <a:solidFill>
                    <a:schemeClr val="tx1"/>
                  </a:solidFill>
                  <a:latin typeface="+mn-ea"/>
                  <a:ea typeface="+mn-ea"/>
                  <a:cs typeface="Arial" panose="020B0604020202020204" pitchFamily="34" charset="0"/>
                </a:rPr>
                <a:t>Fujitsu ARM</a:t>
              </a:r>
              <a:r>
                <a:rPr lang="zh-CN" altLang="en-US" sz="1200" dirty="0">
                  <a:solidFill>
                    <a:schemeClr val="tx1"/>
                  </a:solidFill>
                  <a:latin typeface="+mn-ea"/>
                  <a:ea typeface="+mn-ea"/>
                  <a:cs typeface="Arial" panose="020B0604020202020204" pitchFamily="34" charset="0"/>
                </a:rPr>
                <a:t>处理器 </a:t>
              </a:r>
              <a:r>
                <a:rPr lang="en-US" altLang="zh-CN" sz="1200" dirty="0">
                  <a:solidFill>
                    <a:schemeClr val="tx1"/>
                  </a:solidFill>
                  <a:latin typeface="+mn-ea"/>
                  <a:ea typeface="+mn-ea"/>
                  <a:cs typeface="Arial" panose="020B0604020202020204" pitchFamily="34" charset="0"/>
                </a:rPr>
                <a:t>A64X</a:t>
              </a:r>
            </a:p>
          </p:txBody>
        </p:sp>
      </p:grpSp>
      <p:sp>
        <p:nvSpPr>
          <p:cNvPr id="46" name="右箭头 3"/>
          <p:cNvSpPr/>
          <p:nvPr/>
        </p:nvSpPr>
        <p:spPr>
          <a:xfrm>
            <a:off x="3392839" y="4267666"/>
            <a:ext cx="720013" cy="760777"/>
          </a:xfrm>
          <a:prstGeom prst="rightArrow">
            <a:avLst>
              <a:gd name="adj1" fmla="val 48428"/>
              <a:gd name="adj2" fmla="val 59203"/>
            </a:avLst>
          </a:prstGeom>
          <a:gradFill>
            <a:gsLst>
              <a:gs pos="0">
                <a:srgbClr val="FFEFF0">
                  <a:alpha val="0"/>
                </a:srgbClr>
              </a:gs>
              <a:gs pos="97000">
                <a:srgbClr val="FF737A"/>
              </a:gs>
              <a:gs pos="100000">
                <a:srgbClr val="FFA2A6">
                  <a:alpha val="0"/>
                </a:srgbClr>
              </a:gs>
            </a:gsLst>
          </a:gradFill>
          <a:ln w="12700">
            <a:miter lim="400000"/>
          </a:ln>
        </p:spPr>
        <p:txBody>
          <a:bodyPr tIns="45702" bIns="45702" anchor="ctr"/>
          <a:lstStyle/>
          <a:p>
            <a:pPr algn="ctr">
              <a:defRPr>
                <a:solidFill>
                  <a:srgbClr val="E7B98A"/>
                </a:solidFill>
              </a:defRPr>
            </a:pPr>
            <a:endParaRPr sz="2399" dirty="0">
              <a:latin typeface="+mn-ea"/>
              <a:ea typeface="+mn-ea"/>
              <a:cs typeface="Arial" panose="020B0604020202020204" pitchFamily="34" charset="0"/>
            </a:endParaRPr>
          </a:p>
        </p:txBody>
      </p:sp>
      <p:grpSp>
        <p:nvGrpSpPr>
          <p:cNvPr id="47" name="组合 46"/>
          <p:cNvGrpSpPr>
            <a:grpSpLocks noChangeAspect="1"/>
          </p:cNvGrpSpPr>
          <p:nvPr/>
        </p:nvGrpSpPr>
        <p:grpSpPr>
          <a:xfrm>
            <a:off x="1066957" y="3711586"/>
            <a:ext cx="2401648" cy="1343830"/>
            <a:chOff x="61039" y="2245936"/>
            <a:chExt cx="3748743" cy="2097589"/>
          </a:xfrm>
        </p:grpSpPr>
        <p:sp>
          <p:nvSpPr>
            <p:cNvPr id="48" name="矩形 34"/>
            <p:cNvSpPr txBox="1"/>
            <p:nvPr/>
          </p:nvSpPr>
          <p:spPr>
            <a:xfrm>
              <a:off x="249935" y="3582694"/>
              <a:ext cx="3519233" cy="59681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2" tIns="45702" rIns="45702" bIns="45702" numCol="1" anchor="t">
              <a:noAutofit/>
            </a:bodyPr>
            <a:lstStyle/>
            <a:p>
              <a:pPr algn="ctr">
                <a:lnSpc>
                  <a:spcPct val="150000"/>
                </a:lnSpc>
                <a:defRPr sz="8000">
                  <a:solidFill>
                    <a:srgbClr val="C7000B"/>
                  </a:solidFill>
                  <a:latin typeface="Impact"/>
                  <a:ea typeface="Impact"/>
                  <a:cs typeface="Impact"/>
                  <a:sym typeface="Impact"/>
                </a:defRPr>
              </a:pPr>
              <a:r>
                <a:rPr lang="en-US" altLang="zh-CN" sz="2399" b="1" dirty="0">
                  <a:latin typeface="+mn-ea"/>
                  <a:ea typeface="+mn-ea"/>
                  <a:cs typeface="Arial" panose="020B0604020202020204" pitchFamily="34" charset="0"/>
                  <a:sym typeface="Impact"/>
                </a:rPr>
                <a:t>90%</a:t>
              </a:r>
            </a:p>
            <a:p>
              <a:pPr algn="ctr">
                <a:defRPr sz="8000">
                  <a:solidFill>
                    <a:srgbClr val="C7000B"/>
                  </a:solidFill>
                  <a:latin typeface="Impact"/>
                  <a:ea typeface="Impact"/>
                  <a:cs typeface="Impact"/>
                  <a:sym typeface="Impact"/>
                </a:defRPr>
              </a:pPr>
              <a:r>
                <a:rPr lang="en-US" altLang="zh-CN" sz="1399" dirty="0" smtClean="0">
                  <a:solidFill>
                    <a:srgbClr val="C00000"/>
                  </a:solidFill>
                  <a:latin typeface="+mn-ea"/>
                  <a:ea typeface="+mn-ea"/>
                  <a:cs typeface="Arial" panose="020B0604020202020204" pitchFamily="34" charset="0"/>
                  <a:sym typeface="Impact"/>
                </a:rPr>
                <a:t>ARM</a:t>
              </a:r>
              <a:r>
                <a:rPr lang="zh-CN" altLang="en-US" sz="1399" dirty="0" smtClean="0">
                  <a:solidFill>
                    <a:srgbClr val="C00000"/>
                  </a:solidFill>
                  <a:latin typeface="+mn-ea"/>
                  <a:ea typeface="+mn-ea"/>
                  <a:cs typeface="Arial" panose="020B0604020202020204" pitchFamily="34" charset="0"/>
                  <a:sym typeface="Impact"/>
                </a:rPr>
                <a:t>处理器在</a:t>
              </a:r>
              <a:r>
                <a:rPr lang="zh-CN" altLang="en-US" sz="1399" dirty="0">
                  <a:solidFill>
                    <a:srgbClr val="C00000"/>
                  </a:solidFill>
                  <a:latin typeface="+mn-ea"/>
                  <a:ea typeface="+mn-ea"/>
                  <a:cs typeface="Arial" panose="020B0604020202020204" pitchFamily="34" charset="0"/>
                  <a:sym typeface="Impact"/>
                </a:rPr>
                <a:t>移动终端</a:t>
              </a:r>
              <a:endParaRPr lang="en-US" altLang="zh-CN" sz="1399" dirty="0">
                <a:solidFill>
                  <a:srgbClr val="C00000"/>
                </a:solidFill>
                <a:latin typeface="+mn-ea"/>
                <a:ea typeface="+mn-ea"/>
                <a:cs typeface="Arial" panose="020B0604020202020204" pitchFamily="34" charset="0"/>
                <a:sym typeface="Impact"/>
              </a:endParaRPr>
            </a:p>
            <a:p>
              <a:pPr algn="ctr">
                <a:defRPr sz="8000">
                  <a:solidFill>
                    <a:srgbClr val="C7000B"/>
                  </a:solidFill>
                  <a:latin typeface="Impact"/>
                  <a:ea typeface="Impact"/>
                  <a:cs typeface="Impact"/>
                  <a:sym typeface="Impact"/>
                </a:defRPr>
              </a:pPr>
              <a:r>
                <a:rPr lang="zh-CN" altLang="en-US" sz="1399" dirty="0">
                  <a:solidFill>
                    <a:srgbClr val="C00000"/>
                  </a:solidFill>
                  <a:latin typeface="+mn-ea"/>
                  <a:ea typeface="+mn-ea"/>
                  <a:cs typeface="Arial" panose="020B0604020202020204" pitchFamily="34" charset="0"/>
                  <a:sym typeface="Impact"/>
                </a:rPr>
                <a:t>的市场份额</a:t>
              </a:r>
              <a:endParaRPr lang="en-US" altLang="zh-CN" sz="1399" dirty="0">
                <a:solidFill>
                  <a:srgbClr val="C00000"/>
                </a:solidFill>
                <a:latin typeface="+mn-ea"/>
                <a:ea typeface="+mn-ea"/>
                <a:cs typeface="Arial" panose="020B0604020202020204" pitchFamily="34" charset="0"/>
                <a:sym typeface="Impact"/>
              </a:endParaRPr>
            </a:p>
          </p:txBody>
        </p:sp>
        <p:grpSp>
          <p:nvGrpSpPr>
            <p:cNvPr id="49" name="组合 643"/>
            <p:cNvGrpSpPr/>
            <p:nvPr/>
          </p:nvGrpSpPr>
          <p:grpSpPr>
            <a:xfrm>
              <a:off x="1721460" y="3063344"/>
              <a:ext cx="493964" cy="485300"/>
              <a:chOff x="0" y="0"/>
              <a:chExt cx="758182" cy="744882"/>
            </a:xfrm>
            <a:solidFill>
              <a:srgbClr val="00B0F0"/>
            </a:solidFill>
          </p:grpSpPr>
          <p:sp>
            <p:nvSpPr>
              <p:cNvPr id="71" name="Rectangle 6"/>
              <p:cNvSpPr/>
              <p:nvPr/>
            </p:nvSpPr>
            <p:spPr>
              <a:xfrm>
                <a:off x="223464" y="218144"/>
                <a:ext cx="305933" cy="308594"/>
              </a:xfrm>
              <a:prstGeom prst="rect">
                <a:avLst/>
              </a:prstGeom>
              <a:grpFill/>
              <a:ln w="12700" cap="flat">
                <a:solidFill>
                  <a:srgbClr val="00B0F0"/>
                </a:solidFill>
                <a:miter lim="400000"/>
              </a:ln>
              <a:effectLst/>
            </p:spPr>
            <p:txBody>
              <a:bodyPr wrap="square" lIns="45702" tIns="45702" rIns="45702" bIns="45702" numCol="1" anchor="t">
                <a:noAutofit/>
              </a:bodyPr>
              <a:lstStyle/>
              <a:p>
                <a:endParaRPr sz="1399" dirty="0">
                  <a:latin typeface="+mn-ea"/>
                  <a:ea typeface="+mn-ea"/>
                  <a:cs typeface="Arial" panose="020B0604020202020204" pitchFamily="34" charset="0"/>
                </a:endParaRPr>
              </a:p>
            </p:txBody>
          </p:sp>
          <p:sp>
            <p:nvSpPr>
              <p:cNvPr id="72" name="Freeform 7"/>
              <p:cNvSpPr/>
              <p:nvPr/>
            </p:nvSpPr>
            <p:spPr>
              <a:xfrm>
                <a:off x="-1" y="0"/>
                <a:ext cx="758184" cy="744883"/>
              </a:xfrm>
              <a:custGeom>
                <a:avLst/>
                <a:gdLst/>
                <a:ahLst/>
                <a:cxnLst>
                  <a:cxn ang="0">
                    <a:pos x="wd2" y="hd2"/>
                  </a:cxn>
                  <a:cxn ang="5400000">
                    <a:pos x="wd2" y="hd2"/>
                  </a:cxn>
                  <a:cxn ang="10800000">
                    <a:pos x="wd2" y="hd2"/>
                  </a:cxn>
                  <a:cxn ang="16200000">
                    <a:pos x="wd2" y="hd2"/>
                  </a:cxn>
                </a:cxnLst>
                <a:rect l="0" t="0" r="r" b="b"/>
                <a:pathLst>
                  <a:path w="21600" h="21600" extrusionOk="0">
                    <a:moveTo>
                      <a:pt x="14829" y="0"/>
                    </a:moveTo>
                    <a:lnTo>
                      <a:pt x="16154" y="0"/>
                    </a:lnTo>
                    <a:lnTo>
                      <a:pt x="16154" y="2401"/>
                    </a:lnTo>
                    <a:lnTo>
                      <a:pt x="14829" y="2401"/>
                    </a:lnTo>
                    <a:lnTo>
                      <a:pt x="14829" y="0"/>
                    </a:lnTo>
                    <a:close/>
                    <a:moveTo>
                      <a:pt x="4796" y="3417"/>
                    </a:moveTo>
                    <a:lnTo>
                      <a:pt x="16670" y="3417"/>
                    </a:lnTo>
                    <a:lnTo>
                      <a:pt x="16735" y="3419"/>
                    </a:lnTo>
                    <a:lnTo>
                      <a:pt x="16801" y="3424"/>
                    </a:lnTo>
                    <a:lnTo>
                      <a:pt x="16865" y="3432"/>
                    </a:lnTo>
                    <a:lnTo>
                      <a:pt x="16929" y="3443"/>
                    </a:lnTo>
                    <a:lnTo>
                      <a:pt x="16991" y="3458"/>
                    </a:lnTo>
                    <a:lnTo>
                      <a:pt x="17051" y="3475"/>
                    </a:lnTo>
                    <a:lnTo>
                      <a:pt x="17112" y="3496"/>
                    </a:lnTo>
                    <a:lnTo>
                      <a:pt x="17171" y="3520"/>
                    </a:lnTo>
                    <a:lnTo>
                      <a:pt x="17228" y="3547"/>
                    </a:lnTo>
                    <a:lnTo>
                      <a:pt x="17284" y="3576"/>
                    </a:lnTo>
                    <a:lnTo>
                      <a:pt x="17339" y="3608"/>
                    </a:lnTo>
                    <a:lnTo>
                      <a:pt x="17390" y="3642"/>
                    </a:lnTo>
                    <a:lnTo>
                      <a:pt x="17441" y="3678"/>
                    </a:lnTo>
                    <a:lnTo>
                      <a:pt x="17490" y="3718"/>
                    </a:lnTo>
                    <a:lnTo>
                      <a:pt x="17537" y="3758"/>
                    </a:lnTo>
                    <a:lnTo>
                      <a:pt x="17582" y="3803"/>
                    </a:lnTo>
                    <a:lnTo>
                      <a:pt x="17626" y="3848"/>
                    </a:lnTo>
                    <a:lnTo>
                      <a:pt x="17666" y="3896"/>
                    </a:lnTo>
                    <a:lnTo>
                      <a:pt x="17704" y="3946"/>
                    </a:lnTo>
                    <a:lnTo>
                      <a:pt x="17740" y="3998"/>
                    </a:lnTo>
                    <a:lnTo>
                      <a:pt x="17775" y="4051"/>
                    </a:lnTo>
                    <a:lnTo>
                      <a:pt x="17805" y="4106"/>
                    </a:lnTo>
                    <a:lnTo>
                      <a:pt x="17833" y="4163"/>
                    </a:lnTo>
                    <a:lnTo>
                      <a:pt x="17861" y="4221"/>
                    </a:lnTo>
                    <a:lnTo>
                      <a:pt x="17884" y="4281"/>
                    </a:lnTo>
                    <a:lnTo>
                      <a:pt x="17904" y="4342"/>
                    </a:lnTo>
                    <a:lnTo>
                      <a:pt x="17921" y="4404"/>
                    </a:lnTo>
                    <a:lnTo>
                      <a:pt x="17936" y="4468"/>
                    </a:lnTo>
                    <a:lnTo>
                      <a:pt x="17947" y="4531"/>
                    </a:lnTo>
                    <a:lnTo>
                      <a:pt x="17955" y="4597"/>
                    </a:lnTo>
                    <a:lnTo>
                      <a:pt x="17961" y="4665"/>
                    </a:lnTo>
                    <a:lnTo>
                      <a:pt x="17962" y="4731"/>
                    </a:lnTo>
                    <a:lnTo>
                      <a:pt x="17962" y="16809"/>
                    </a:lnTo>
                    <a:lnTo>
                      <a:pt x="17961" y="16875"/>
                    </a:lnTo>
                    <a:lnTo>
                      <a:pt x="17955" y="16942"/>
                    </a:lnTo>
                    <a:lnTo>
                      <a:pt x="17947" y="17008"/>
                    </a:lnTo>
                    <a:lnTo>
                      <a:pt x="17936" y="17073"/>
                    </a:lnTo>
                    <a:lnTo>
                      <a:pt x="17921" y="17137"/>
                    </a:lnTo>
                    <a:lnTo>
                      <a:pt x="17904" y="17199"/>
                    </a:lnTo>
                    <a:lnTo>
                      <a:pt x="17884" y="17260"/>
                    </a:lnTo>
                    <a:lnTo>
                      <a:pt x="17861" y="17319"/>
                    </a:lnTo>
                    <a:lnTo>
                      <a:pt x="17833" y="17377"/>
                    </a:lnTo>
                    <a:lnTo>
                      <a:pt x="17805" y="17433"/>
                    </a:lnTo>
                    <a:lnTo>
                      <a:pt x="17775" y="17490"/>
                    </a:lnTo>
                    <a:lnTo>
                      <a:pt x="17740" y="17543"/>
                    </a:lnTo>
                    <a:lnTo>
                      <a:pt x="17704" y="17594"/>
                    </a:lnTo>
                    <a:lnTo>
                      <a:pt x="17666" y="17644"/>
                    </a:lnTo>
                    <a:lnTo>
                      <a:pt x="17626" y="17691"/>
                    </a:lnTo>
                    <a:lnTo>
                      <a:pt x="17582" y="17737"/>
                    </a:lnTo>
                    <a:lnTo>
                      <a:pt x="17537" y="17781"/>
                    </a:lnTo>
                    <a:lnTo>
                      <a:pt x="17490" y="17823"/>
                    </a:lnTo>
                    <a:lnTo>
                      <a:pt x="17441" y="17862"/>
                    </a:lnTo>
                    <a:lnTo>
                      <a:pt x="17390" y="17898"/>
                    </a:lnTo>
                    <a:lnTo>
                      <a:pt x="17339" y="17934"/>
                    </a:lnTo>
                    <a:lnTo>
                      <a:pt x="17284" y="17965"/>
                    </a:lnTo>
                    <a:lnTo>
                      <a:pt x="17228" y="17993"/>
                    </a:lnTo>
                    <a:lnTo>
                      <a:pt x="17171" y="18020"/>
                    </a:lnTo>
                    <a:lnTo>
                      <a:pt x="17112" y="18043"/>
                    </a:lnTo>
                    <a:lnTo>
                      <a:pt x="17051" y="18064"/>
                    </a:lnTo>
                    <a:lnTo>
                      <a:pt x="16991" y="18081"/>
                    </a:lnTo>
                    <a:lnTo>
                      <a:pt x="16929" y="18097"/>
                    </a:lnTo>
                    <a:lnTo>
                      <a:pt x="16865" y="18108"/>
                    </a:lnTo>
                    <a:lnTo>
                      <a:pt x="16801" y="18118"/>
                    </a:lnTo>
                    <a:lnTo>
                      <a:pt x="16735" y="18122"/>
                    </a:lnTo>
                    <a:lnTo>
                      <a:pt x="16670" y="18123"/>
                    </a:lnTo>
                    <a:lnTo>
                      <a:pt x="4796" y="18123"/>
                    </a:lnTo>
                    <a:lnTo>
                      <a:pt x="4731" y="18122"/>
                    </a:lnTo>
                    <a:lnTo>
                      <a:pt x="4666" y="18118"/>
                    </a:lnTo>
                    <a:lnTo>
                      <a:pt x="4601" y="18108"/>
                    </a:lnTo>
                    <a:lnTo>
                      <a:pt x="4537" y="18097"/>
                    </a:lnTo>
                    <a:lnTo>
                      <a:pt x="4474" y="18081"/>
                    </a:lnTo>
                    <a:lnTo>
                      <a:pt x="4413" y="18064"/>
                    </a:lnTo>
                    <a:lnTo>
                      <a:pt x="4352" y="18043"/>
                    </a:lnTo>
                    <a:lnTo>
                      <a:pt x="4295" y="18020"/>
                    </a:lnTo>
                    <a:lnTo>
                      <a:pt x="4238" y="17993"/>
                    </a:lnTo>
                    <a:lnTo>
                      <a:pt x="4180" y="17965"/>
                    </a:lnTo>
                    <a:lnTo>
                      <a:pt x="4127" y="17934"/>
                    </a:lnTo>
                    <a:lnTo>
                      <a:pt x="4074" y="17898"/>
                    </a:lnTo>
                    <a:lnTo>
                      <a:pt x="4025" y="17862"/>
                    </a:lnTo>
                    <a:lnTo>
                      <a:pt x="3976" y="17823"/>
                    </a:lnTo>
                    <a:lnTo>
                      <a:pt x="3929" y="17781"/>
                    </a:lnTo>
                    <a:lnTo>
                      <a:pt x="3884" y="17737"/>
                    </a:lnTo>
                    <a:lnTo>
                      <a:pt x="3841" y="17691"/>
                    </a:lnTo>
                    <a:lnTo>
                      <a:pt x="3800" y="17644"/>
                    </a:lnTo>
                    <a:lnTo>
                      <a:pt x="3762" y="17594"/>
                    </a:lnTo>
                    <a:lnTo>
                      <a:pt x="3724" y="17543"/>
                    </a:lnTo>
                    <a:lnTo>
                      <a:pt x="3691" y="17490"/>
                    </a:lnTo>
                    <a:lnTo>
                      <a:pt x="3660" y="17433"/>
                    </a:lnTo>
                    <a:lnTo>
                      <a:pt x="3631" y="17377"/>
                    </a:lnTo>
                    <a:lnTo>
                      <a:pt x="3606" y="17319"/>
                    </a:lnTo>
                    <a:lnTo>
                      <a:pt x="3582" y="17260"/>
                    </a:lnTo>
                    <a:lnTo>
                      <a:pt x="3561" y="17199"/>
                    </a:lnTo>
                    <a:lnTo>
                      <a:pt x="3543" y="17137"/>
                    </a:lnTo>
                    <a:lnTo>
                      <a:pt x="3530" y="17073"/>
                    </a:lnTo>
                    <a:lnTo>
                      <a:pt x="3518" y="17008"/>
                    </a:lnTo>
                    <a:lnTo>
                      <a:pt x="3510" y="16942"/>
                    </a:lnTo>
                    <a:lnTo>
                      <a:pt x="3506" y="16875"/>
                    </a:lnTo>
                    <a:lnTo>
                      <a:pt x="3504" y="16809"/>
                    </a:lnTo>
                    <a:lnTo>
                      <a:pt x="3504" y="4731"/>
                    </a:lnTo>
                    <a:lnTo>
                      <a:pt x="3506" y="4665"/>
                    </a:lnTo>
                    <a:lnTo>
                      <a:pt x="3510" y="4597"/>
                    </a:lnTo>
                    <a:lnTo>
                      <a:pt x="3518" y="4531"/>
                    </a:lnTo>
                    <a:lnTo>
                      <a:pt x="3530" y="4468"/>
                    </a:lnTo>
                    <a:lnTo>
                      <a:pt x="3543" y="4404"/>
                    </a:lnTo>
                    <a:lnTo>
                      <a:pt x="3561" y="4342"/>
                    </a:lnTo>
                    <a:lnTo>
                      <a:pt x="3582" y="4281"/>
                    </a:lnTo>
                    <a:lnTo>
                      <a:pt x="3606" y="4221"/>
                    </a:lnTo>
                    <a:lnTo>
                      <a:pt x="3631" y="4163"/>
                    </a:lnTo>
                    <a:lnTo>
                      <a:pt x="3660" y="4106"/>
                    </a:lnTo>
                    <a:lnTo>
                      <a:pt x="3691" y="4051"/>
                    </a:lnTo>
                    <a:lnTo>
                      <a:pt x="3724" y="3998"/>
                    </a:lnTo>
                    <a:lnTo>
                      <a:pt x="3762" y="3946"/>
                    </a:lnTo>
                    <a:lnTo>
                      <a:pt x="3800" y="3896"/>
                    </a:lnTo>
                    <a:lnTo>
                      <a:pt x="3841" y="3848"/>
                    </a:lnTo>
                    <a:lnTo>
                      <a:pt x="3884" y="3803"/>
                    </a:lnTo>
                    <a:lnTo>
                      <a:pt x="3929" y="3758"/>
                    </a:lnTo>
                    <a:lnTo>
                      <a:pt x="3976" y="3718"/>
                    </a:lnTo>
                    <a:lnTo>
                      <a:pt x="4025" y="3678"/>
                    </a:lnTo>
                    <a:lnTo>
                      <a:pt x="4074" y="3642"/>
                    </a:lnTo>
                    <a:lnTo>
                      <a:pt x="4127" y="3608"/>
                    </a:lnTo>
                    <a:lnTo>
                      <a:pt x="4180" y="3576"/>
                    </a:lnTo>
                    <a:lnTo>
                      <a:pt x="4238" y="3547"/>
                    </a:lnTo>
                    <a:lnTo>
                      <a:pt x="4295" y="3520"/>
                    </a:lnTo>
                    <a:lnTo>
                      <a:pt x="4352" y="3496"/>
                    </a:lnTo>
                    <a:lnTo>
                      <a:pt x="4413" y="3475"/>
                    </a:lnTo>
                    <a:lnTo>
                      <a:pt x="4474" y="3458"/>
                    </a:lnTo>
                    <a:lnTo>
                      <a:pt x="4537" y="3443"/>
                    </a:lnTo>
                    <a:lnTo>
                      <a:pt x="4601" y="3432"/>
                    </a:lnTo>
                    <a:lnTo>
                      <a:pt x="4666" y="3424"/>
                    </a:lnTo>
                    <a:lnTo>
                      <a:pt x="4731" y="3419"/>
                    </a:lnTo>
                    <a:lnTo>
                      <a:pt x="4796" y="3417"/>
                    </a:lnTo>
                    <a:close/>
                    <a:moveTo>
                      <a:pt x="5666" y="4492"/>
                    </a:moveTo>
                    <a:lnTo>
                      <a:pt x="15800" y="4492"/>
                    </a:lnTo>
                    <a:lnTo>
                      <a:pt x="15857" y="4493"/>
                    </a:lnTo>
                    <a:lnTo>
                      <a:pt x="15912" y="4499"/>
                    </a:lnTo>
                    <a:lnTo>
                      <a:pt x="15968" y="4505"/>
                    </a:lnTo>
                    <a:lnTo>
                      <a:pt x="16022" y="4515"/>
                    </a:lnTo>
                    <a:lnTo>
                      <a:pt x="16075" y="4527"/>
                    </a:lnTo>
                    <a:lnTo>
                      <a:pt x="16127" y="4543"/>
                    </a:lnTo>
                    <a:lnTo>
                      <a:pt x="16179" y="4561"/>
                    </a:lnTo>
                    <a:lnTo>
                      <a:pt x="16228" y="4581"/>
                    </a:lnTo>
                    <a:lnTo>
                      <a:pt x="16277" y="4604"/>
                    </a:lnTo>
                    <a:lnTo>
                      <a:pt x="16325" y="4630"/>
                    </a:lnTo>
                    <a:lnTo>
                      <a:pt x="16372" y="4656"/>
                    </a:lnTo>
                    <a:lnTo>
                      <a:pt x="16416" y="4685"/>
                    </a:lnTo>
                    <a:lnTo>
                      <a:pt x="16460" y="4717"/>
                    </a:lnTo>
                    <a:lnTo>
                      <a:pt x="16542" y="4784"/>
                    </a:lnTo>
                    <a:lnTo>
                      <a:pt x="16579" y="4822"/>
                    </a:lnTo>
                    <a:lnTo>
                      <a:pt x="16615" y="4861"/>
                    </a:lnTo>
                    <a:lnTo>
                      <a:pt x="16651" y="4902"/>
                    </a:lnTo>
                    <a:lnTo>
                      <a:pt x="16715" y="4989"/>
                    </a:lnTo>
                    <a:lnTo>
                      <a:pt x="16743" y="5035"/>
                    </a:lnTo>
                    <a:lnTo>
                      <a:pt x="16769" y="5081"/>
                    </a:lnTo>
                    <a:lnTo>
                      <a:pt x="16793" y="5131"/>
                    </a:lnTo>
                    <a:lnTo>
                      <a:pt x="16817" y="5179"/>
                    </a:lnTo>
                    <a:lnTo>
                      <a:pt x="16837" y="5231"/>
                    </a:lnTo>
                    <a:lnTo>
                      <a:pt x="16855" y="5282"/>
                    </a:lnTo>
                    <a:lnTo>
                      <a:pt x="16869" y="5335"/>
                    </a:lnTo>
                    <a:lnTo>
                      <a:pt x="16881" y="5391"/>
                    </a:lnTo>
                    <a:lnTo>
                      <a:pt x="16892" y="5445"/>
                    </a:lnTo>
                    <a:lnTo>
                      <a:pt x="16898" y="5502"/>
                    </a:lnTo>
                    <a:lnTo>
                      <a:pt x="16902" y="5557"/>
                    </a:lnTo>
                    <a:lnTo>
                      <a:pt x="16905" y="5615"/>
                    </a:lnTo>
                    <a:lnTo>
                      <a:pt x="16905" y="15924"/>
                    </a:lnTo>
                    <a:lnTo>
                      <a:pt x="16902" y="15982"/>
                    </a:lnTo>
                    <a:lnTo>
                      <a:pt x="16898" y="16040"/>
                    </a:lnTo>
                    <a:lnTo>
                      <a:pt x="16892" y="16096"/>
                    </a:lnTo>
                    <a:lnTo>
                      <a:pt x="16881" y="16151"/>
                    </a:lnTo>
                    <a:lnTo>
                      <a:pt x="16869" y="16204"/>
                    </a:lnTo>
                    <a:lnTo>
                      <a:pt x="16855" y="16258"/>
                    </a:lnTo>
                    <a:lnTo>
                      <a:pt x="16837" y="16310"/>
                    </a:lnTo>
                    <a:lnTo>
                      <a:pt x="16817" y="16361"/>
                    </a:lnTo>
                    <a:lnTo>
                      <a:pt x="16793" y="16411"/>
                    </a:lnTo>
                    <a:lnTo>
                      <a:pt x="16769" y="16460"/>
                    </a:lnTo>
                    <a:lnTo>
                      <a:pt x="16743" y="16507"/>
                    </a:lnTo>
                    <a:lnTo>
                      <a:pt x="16715" y="16552"/>
                    </a:lnTo>
                    <a:lnTo>
                      <a:pt x="16651" y="16638"/>
                    </a:lnTo>
                    <a:lnTo>
                      <a:pt x="16615" y="16678"/>
                    </a:lnTo>
                    <a:lnTo>
                      <a:pt x="16579" y="16718"/>
                    </a:lnTo>
                    <a:lnTo>
                      <a:pt x="16542" y="16755"/>
                    </a:lnTo>
                    <a:lnTo>
                      <a:pt x="16501" y="16791"/>
                    </a:lnTo>
                    <a:lnTo>
                      <a:pt x="16460" y="16824"/>
                    </a:lnTo>
                    <a:lnTo>
                      <a:pt x="16416" y="16855"/>
                    </a:lnTo>
                    <a:lnTo>
                      <a:pt x="16372" y="16885"/>
                    </a:lnTo>
                    <a:lnTo>
                      <a:pt x="16325" y="16912"/>
                    </a:lnTo>
                    <a:lnTo>
                      <a:pt x="16277" y="16936"/>
                    </a:lnTo>
                    <a:lnTo>
                      <a:pt x="16179" y="16980"/>
                    </a:lnTo>
                    <a:lnTo>
                      <a:pt x="16127" y="16997"/>
                    </a:lnTo>
                    <a:lnTo>
                      <a:pt x="16075" y="17012"/>
                    </a:lnTo>
                    <a:lnTo>
                      <a:pt x="16022" y="17024"/>
                    </a:lnTo>
                    <a:lnTo>
                      <a:pt x="15968" y="17035"/>
                    </a:lnTo>
                    <a:lnTo>
                      <a:pt x="15912" y="17042"/>
                    </a:lnTo>
                    <a:lnTo>
                      <a:pt x="15857" y="17046"/>
                    </a:lnTo>
                    <a:lnTo>
                      <a:pt x="15800" y="17047"/>
                    </a:lnTo>
                    <a:lnTo>
                      <a:pt x="5666" y="17047"/>
                    </a:lnTo>
                    <a:lnTo>
                      <a:pt x="5610" y="17046"/>
                    </a:lnTo>
                    <a:lnTo>
                      <a:pt x="5553" y="17042"/>
                    </a:lnTo>
                    <a:lnTo>
                      <a:pt x="5497" y="17035"/>
                    </a:lnTo>
                    <a:lnTo>
                      <a:pt x="5444" y="17024"/>
                    </a:lnTo>
                    <a:lnTo>
                      <a:pt x="5390" y="17012"/>
                    </a:lnTo>
                    <a:lnTo>
                      <a:pt x="5339" y="16997"/>
                    </a:lnTo>
                    <a:lnTo>
                      <a:pt x="5287" y="16980"/>
                    </a:lnTo>
                    <a:lnTo>
                      <a:pt x="5236" y="16958"/>
                    </a:lnTo>
                    <a:lnTo>
                      <a:pt x="5188" y="16936"/>
                    </a:lnTo>
                    <a:lnTo>
                      <a:pt x="5139" y="16912"/>
                    </a:lnTo>
                    <a:lnTo>
                      <a:pt x="5094" y="16885"/>
                    </a:lnTo>
                    <a:lnTo>
                      <a:pt x="5049" y="16855"/>
                    </a:lnTo>
                    <a:lnTo>
                      <a:pt x="5006" y="16824"/>
                    </a:lnTo>
                    <a:lnTo>
                      <a:pt x="4964" y="16791"/>
                    </a:lnTo>
                    <a:lnTo>
                      <a:pt x="4924" y="16755"/>
                    </a:lnTo>
                    <a:lnTo>
                      <a:pt x="4885" y="16718"/>
                    </a:lnTo>
                    <a:lnTo>
                      <a:pt x="4849" y="16678"/>
                    </a:lnTo>
                    <a:lnTo>
                      <a:pt x="4815" y="16638"/>
                    </a:lnTo>
                    <a:lnTo>
                      <a:pt x="4781" y="16595"/>
                    </a:lnTo>
                    <a:lnTo>
                      <a:pt x="4751" y="16552"/>
                    </a:lnTo>
                    <a:lnTo>
                      <a:pt x="4723" y="16507"/>
                    </a:lnTo>
                    <a:lnTo>
                      <a:pt x="4695" y="16460"/>
                    </a:lnTo>
                    <a:lnTo>
                      <a:pt x="4671" y="16411"/>
                    </a:lnTo>
                    <a:lnTo>
                      <a:pt x="4648" y="16361"/>
                    </a:lnTo>
                    <a:lnTo>
                      <a:pt x="4611" y="16258"/>
                    </a:lnTo>
                    <a:lnTo>
                      <a:pt x="4597" y="16204"/>
                    </a:lnTo>
                    <a:lnTo>
                      <a:pt x="4585" y="16151"/>
                    </a:lnTo>
                    <a:lnTo>
                      <a:pt x="4574" y="16096"/>
                    </a:lnTo>
                    <a:lnTo>
                      <a:pt x="4567" y="16040"/>
                    </a:lnTo>
                    <a:lnTo>
                      <a:pt x="4563" y="15982"/>
                    </a:lnTo>
                    <a:lnTo>
                      <a:pt x="4562" y="15924"/>
                    </a:lnTo>
                    <a:lnTo>
                      <a:pt x="4562" y="5615"/>
                    </a:lnTo>
                    <a:lnTo>
                      <a:pt x="4563" y="5557"/>
                    </a:lnTo>
                    <a:lnTo>
                      <a:pt x="4567" y="5502"/>
                    </a:lnTo>
                    <a:lnTo>
                      <a:pt x="4574" y="5445"/>
                    </a:lnTo>
                    <a:lnTo>
                      <a:pt x="4585" y="5391"/>
                    </a:lnTo>
                    <a:lnTo>
                      <a:pt x="4597" y="5335"/>
                    </a:lnTo>
                    <a:lnTo>
                      <a:pt x="4611" y="5282"/>
                    </a:lnTo>
                    <a:lnTo>
                      <a:pt x="4648" y="5179"/>
                    </a:lnTo>
                    <a:lnTo>
                      <a:pt x="4671" y="5131"/>
                    </a:lnTo>
                    <a:lnTo>
                      <a:pt x="4695" y="5081"/>
                    </a:lnTo>
                    <a:lnTo>
                      <a:pt x="4751" y="4989"/>
                    </a:lnTo>
                    <a:lnTo>
                      <a:pt x="4781" y="4945"/>
                    </a:lnTo>
                    <a:lnTo>
                      <a:pt x="4815" y="4902"/>
                    </a:lnTo>
                    <a:lnTo>
                      <a:pt x="4849" y="4861"/>
                    </a:lnTo>
                    <a:lnTo>
                      <a:pt x="4885" y="4822"/>
                    </a:lnTo>
                    <a:lnTo>
                      <a:pt x="4924" y="4784"/>
                    </a:lnTo>
                    <a:lnTo>
                      <a:pt x="4964" y="4750"/>
                    </a:lnTo>
                    <a:lnTo>
                      <a:pt x="5006" y="4717"/>
                    </a:lnTo>
                    <a:lnTo>
                      <a:pt x="5049" y="4685"/>
                    </a:lnTo>
                    <a:lnTo>
                      <a:pt x="5094" y="4656"/>
                    </a:lnTo>
                    <a:lnTo>
                      <a:pt x="5139" y="4630"/>
                    </a:lnTo>
                    <a:lnTo>
                      <a:pt x="5188" y="4604"/>
                    </a:lnTo>
                    <a:lnTo>
                      <a:pt x="5236" y="4581"/>
                    </a:lnTo>
                    <a:lnTo>
                      <a:pt x="5287" y="4561"/>
                    </a:lnTo>
                    <a:lnTo>
                      <a:pt x="5339" y="4543"/>
                    </a:lnTo>
                    <a:lnTo>
                      <a:pt x="5390" y="4527"/>
                    </a:lnTo>
                    <a:lnTo>
                      <a:pt x="5444" y="4515"/>
                    </a:lnTo>
                    <a:lnTo>
                      <a:pt x="5497" y="4505"/>
                    </a:lnTo>
                    <a:lnTo>
                      <a:pt x="5553" y="4499"/>
                    </a:lnTo>
                    <a:lnTo>
                      <a:pt x="5610" y="4493"/>
                    </a:lnTo>
                    <a:lnTo>
                      <a:pt x="5666" y="4492"/>
                    </a:lnTo>
                    <a:close/>
                    <a:moveTo>
                      <a:pt x="5241" y="19199"/>
                    </a:moveTo>
                    <a:lnTo>
                      <a:pt x="6566" y="19199"/>
                    </a:lnTo>
                    <a:lnTo>
                      <a:pt x="6566" y="21600"/>
                    </a:lnTo>
                    <a:lnTo>
                      <a:pt x="5241" y="21600"/>
                    </a:lnTo>
                    <a:lnTo>
                      <a:pt x="5241" y="19199"/>
                    </a:lnTo>
                    <a:close/>
                    <a:moveTo>
                      <a:pt x="7639" y="19199"/>
                    </a:moveTo>
                    <a:lnTo>
                      <a:pt x="8963" y="19199"/>
                    </a:lnTo>
                    <a:lnTo>
                      <a:pt x="8963" y="21600"/>
                    </a:lnTo>
                    <a:lnTo>
                      <a:pt x="7639" y="21600"/>
                    </a:lnTo>
                    <a:lnTo>
                      <a:pt x="7639" y="19199"/>
                    </a:lnTo>
                    <a:close/>
                    <a:moveTo>
                      <a:pt x="10036" y="19199"/>
                    </a:moveTo>
                    <a:lnTo>
                      <a:pt x="11360" y="19199"/>
                    </a:lnTo>
                    <a:lnTo>
                      <a:pt x="11360" y="21600"/>
                    </a:lnTo>
                    <a:lnTo>
                      <a:pt x="10036" y="21600"/>
                    </a:lnTo>
                    <a:lnTo>
                      <a:pt x="10036" y="19199"/>
                    </a:lnTo>
                    <a:close/>
                    <a:moveTo>
                      <a:pt x="12433" y="19199"/>
                    </a:moveTo>
                    <a:lnTo>
                      <a:pt x="13756" y="19199"/>
                    </a:lnTo>
                    <a:lnTo>
                      <a:pt x="13756" y="21600"/>
                    </a:lnTo>
                    <a:lnTo>
                      <a:pt x="12433" y="21600"/>
                    </a:lnTo>
                    <a:lnTo>
                      <a:pt x="12433" y="19199"/>
                    </a:lnTo>
                    <a:close/>
                    <a:moveTo>
                      <a:pt x="14829" y="19199"/>
                    </a:moveTo>
                    <a:lnTo>
                      <a:pt x="16154" y="19199"/>
                    </a:lnTo>
                    <a:lnTo>
                      <a:pt x="16154" y="21600"/>
                    </a:lnTo>
                    <a:lnTo>
                      <a:pt x="14829" y="21600"/>
                    </a:lnTo>
                    <a:lnTo>
                      <a:pt x="14829" y="19199"/>
                    </a:lnTo>
                    <a:close/>
                    <a:moveTo>
                      <a:pt x="2360" y="5220"/>
                    </a:moveTo>
                    <a:lnTo>
                      <a:pt x="2360" y="6567"/>
                    </a:lnTo>
                    <a:lnTo>
                      <a:pt x="0" y="6567"/>
                    </a:lnTo>
                    <a:lnTo>
                      <a:pt x="0" y="5220"/>
                    </a:lnTo>
                    <a:lnTo>
                      <a:pt x="2360" y="5220"/>
                    </a:lnTo>
                    <a:close/>
                    <a:moveTo>
                      <a:pt x="2360" y="7659"/>
                    </a:moveTo>
                    <a:lnTo>
                      <a:pt x="2360" y="9004"/>
                    </a:lnTo>
                    <a:lnTo>
                      <a:pt x="0" y="9004"/>
                    </a:lnTo>
                    <a:lnTo>
                      <a:pt x="0" y="7659"/>
                    </a:lnTo>
                    <a:lnTo>
                      <a:pt x="2360" y="7659"/>
                    </a:lnTo>
                    <a:close/>
                    <a:moveTo>
                      <a:pt x="2360" y="10096"/>
                    </a:moveTo>
                    <a:lnTo>
                      <a:pt x="2360" y="11443"/>
                    </a:lnTo>
                    <a:lnTo>
                      <a:pt x="0" y="11443"/>
                    </a:lnTo>
                    <a:lnTo>
                      <a:pt x="0" y="10096"/>
                    </a:lnTo>
                    <a:lnTo>
                      <a:pt x="2360" y="10096"/>
                    </a:lnTo>
                    <a:close/>
                    <a:moveTo>
                      <a:pt x="2360" y="12535"/>
                    </a:moveTo>
                    <a:lnTo>
                      <a:pt x="2360" y="13880"/>
                    </a:lnTo>
                    <a:lnTo>
                      <a:pt x="0" y="13880"/>
                    </a:lnTo>
                    <a:lnTo>
                      <a:pt x="0" y="12535"/>
                    </a:lnTo>
                    <a:lnTo>
                      <a:pt x="2360" y="12535"/>
                    </a:lnTo>
                    <a:close/>
                    <a:moveTo>
                      <a:pt x="2360" y="14972"/>
                    </a:moveTo>
                    <a:lnTo>
                      <a:pt x="2360" y="16320"/>
                    </a:lnTo>
                    <a:lnTo>
                      <a:pt x="0" y="16320"/>
                    </a:lnTo>
                    <a:lnTo>
                      <a:pt x="0" y="14972"/>
                    </a:lnTo>
                    <a:lnTo>
                      <a:pt x="2360" y="14972"/>
                    </a:lnTo>
                    <a:close/>
                    <a:moveTo>
                      <a:pt x="21600" y="5220"/>
                    </a:moveTo>
                    <a:lnTo>
                      <a:pt x="21600" y="6567"/>
                    </a:lnTo>
                    <a:lnTo>
                      <a:pt x="19240" y="6567"/>
                    </a:lnTo>
                    <a:lnTo>
                      <a:pt x="19240" y="5220"/>
                    </a:lnTo>
                    <a:lnTo>
                      <a:pt x="21600" y="5220"/>
                    </a:lnTo>
                    <a:close/>
                    <a:moveTo>
                      <a:pt x="21600" y="7659"/>
                    </a:moveTo>
                    <a:lnTo>
                      <a:pt x="21600" y="9004"/>
                    </a:lnTo>
                    <a:lnTo>
                      <a:pt x="19240" y="9004"/>
                    </a:lnTo>
                    <a:lnTo>
                      <a:pt x="19240" y="7659"/>
                    </a:lnTo>
                    <a:lnTo>
                      <a:pt x="21600" y="7659"/>
                    </a:lnTo>
                    <a:close/>
                    <a:moveTo>
                      <a:pt x="21600" y="10096"/>
                    </a:moveTo>
                    <a:lnTo>
                      <a:pt x="21600" y="11443"/>
                    </a:lnTo>
                    <a:lnTo>
                      <a:pt x="19240" y="11443"/>
                    </a:lnTo>
                    <a:lnTo>
                      <a:pt x="19240" y="10096"/>
                    </a:lnTo>
                    <a:lnTo>
                      <a:pt x="21600" y="10096"/>
                    </a:lnTo>
                    <a:close/>
                    <a:moveTo>
                      <a:pt x="21600" y="12535"/>
                    </a:moveTo>
                    <a:lnTo>
                      <a:pt x="21600" y="13880"/>
                    </a:lnTo>
                    <a:lnTo>
                      <a:pt x="19240" y="13880"/>
                    </a:lnTo>
                    <a:lnTo>
                      <a:pt x="19240" y="12535"/>
                    </a:lnTo>
                    <a:lnTo>
                      <a:pt x="21600" y="12535"/>
                    </a:lnTo>
                    <a:close/>
                    <a:moveTo>
                      <a:pt x="21600" y="14972"/>
                    </a:moveTo>
                    <a:lnTo>
                      <a:pt x="21600" y="16320"/>
                    </a:lnTo>
                    <a:lnTo>
                      <a:pt x="19240" y="16320"/>
                    </a:lnTo>
                    <a:lnTo>
                      <a:pt x="19240" y="14972"/>
                    </a:lnTo>
                    <a:lnTo>
                      <a:pt x="21600" y="14972"/>
                    </a:lnTo>
                    <a:close/>
                    <a:moveTo>
                      <a:pt x="5241" y="0"/>
                    </a:moveTo>
                    <a:lnTo>
                      <a:pt x="6566" y="0"/>
                    </a:lnTo>
                    <a:lnTo>
                      <a:pt x="6566" y="2401"/>
                    </a:lnTo>
                    <a:lnTo>
                      <a:pt x="5241" y="2401"/>
                    </a:lnTo>
                    <a:lnTo>
                      <a:pt x="5241" y="0"/>
                    </a:lnTo>
                    <a:close/>
                    <a:moveTo>
                      <a:pt x="7639" y="0"/>
                    </a:moveTo>
                    <a:lnTo>
                      <a:pt x="8963" y="0"/>
                    </a:lnTo>
                    <a:lnTo>
                      <a:pt x="8963" y="2401"/>
                    </a:lnTo>
                    <a:lnTo>
                      <a:pt x="7639" y="2401"/>
                    </a:lnTo>
                    <a:lnTo>
                      <a:pt x="7639" y="0"/>
                    </a:lnTo>
                    <a:close/>
                    <a:moveTo>
                      <a:pt x="10036" y="0"/>
                    </a:moveTo>
                    <a:lnTo>
                      <a:pt x="11360" y="0"/>
                    </a:lnTo>
                    <a:lnTo>
                      <a:pt x="11360" y="2401"/>
                    </a:lnTo>
                    <a:lnTo>
                      <a:pt x="10036" y="2401"/>
                    </a:lnTo>
                    <a:lnTo>
                      <a:pt x="10036" y="0"/>
                    </a:lnTo>
                    <a:close/>
                    <a:moveTo>
                      <a:pt x="12433" y="0"/>
                    </a:moveTo>
                    <a:lnTo>
                      <a:pt x="13756" y="0"/>
                    </a:lnTo>
                    <a:lnTo>
                      <a:pt x="13756" y="2401"/>
                    </a:lnTo>
                    <a:lnTo>
                      <a:pt x="12433" y="2401"/>
                    </a:lnTo>
                    <a:lnTo>
                      <a:pt x="12433" y="0"/>
                    </a:lnTo>
                    <a:close/>
                  </a:path>
                </a:pathLst>
              </a:custGeom>
              <a:grpFill/>
              <a:ln w="12700" cap="flat">
                <a:solidFill>
                  <a:srgbClr val="00B0F0"/>
                </a:solidFill>
                <a:miter lim="400000"/>
              </a:ln>
              <a:effectLst/>
            </p:spPr>
            <p:txBody>
              <a:bodyPr wrap="square" lIns="45702" tIns="45702" rIns="45702" bIns="45702" numCol="1" anchor="t">
                <a:noAutofit/>
              </a:bodyPr>
              <a:lstStyle/>
              <a:p>
                <a:endParaRPr sz="1399" dirty="0">
                  <a:latin typeface="+mn-ea"/>
                  <a:ea typeface="+mn-ea"/>
                  <a:cs typeface="Arial" panose="020B0604020202020204" pitchFamily="34" charset="0"/>
                </a:endParaRPr>
              </a:p>
            </p:txBody>
          </p:sp>
        </p:grpSp>
        <p:sp>
          <p:nvSpPr>
            <p:cNvPr id="50" name="圆形"/>
            <p:cNvSpPr/>
            <p:nvPr/>
          </p:nvSpPr>
          <p:spPr>
            <a:xfrm>
              <a:off x="167717" y="2542800"/>
              <a:ext cx="3601451" cy="1800725"/>
            </a:xfrm>
            <a:custGeom>
              <a:avLst/>
              <a:gdLst>
                <a:gd name="connsiteX0" fmla="*/ 0 w 5527841"/>
                <a:gd name="connsiteY0" fmla="*/ 2763921 h 5527841"/>
                <a:gd name="connsiteX1" fmla="*/ 2763921 w 5527841"/>
                <a:gd name="connsiteY1" fmla="*/ 0 h 5527841"/>
                <a:gd name="connsiteX2" fmla="*/ 5527842 w 5527841"/>
                <a:gd name="connsiteY2" fmla="*/ 2763921 h 5527841"/>
                <a:gd name="connsiteX3" fmla="*/ 2763921 w 5527841"/>
                <a:gd name="connsiteY3" fmla="*/ 5527842 h 5527841"/>
                <a:gd name="connsiteX4" fmla="*/ 0 w 5527841"/>
                <a:gd name="connsiteY4" fmla="*/ 2763921 h 5527841"/>
                <a:gd name="connsiteX0" fmla="*/ 0 w 5527842"/>
                <a:gd name="connsiteY0" fmla="*/ 2763921 h 3109410"/>
                <a:gd name="connsiteX1" fmla="*/ 2763921 w 5527842"/>
                <a:gd name="connsiteY1" fmla="*/ 0 h 3109410"/>
                <a:gd name="connsiteX2" fmla="*/ 5527842 w 5527842"/>
                <a:gd name="connsiteY2" fmla="*/ 2763921 h 3109410"/>
                <a:gd name="connsiteX3" fmla="*/ 0 w 5527842"/>
                <a:gd name="connsiteY3" fmla="*/ 2763921 h 3109410"/>
                <a:gd name="connsiteX0" fmla="*/ 0 w 5527842"/>
                <a:gd name="connsiteY0" fmla="*/ 2763921 h 3121787"/>
                <a:gd name="connsiteX1" fmla="*/ 2763921 w 5527842"/>
                <a:gd name="connsiteY1" fmla="*/ 0 h 3121787"/>
                <a:gd name="connsiteX2" fmla="*/ 5527842 w 5527842"/>
                <a:gd name="connsiteY2" fmla="*/ 2763921 h 3121787"/>
                <a:gd name="connsiteX3" fmla="*/ 91440 w 5527842"/>
                <a:gd name="connsiteY3" fmla="*/ 2855361 h 3121787"/>
                <a:gd name="connsiteX0" fmla="*/ 0 w 5527842"/>
                <a:gd name="connsiteY0" fmla="*/ 2763921 h 2763921"/>
                <a:gd name="connsiteX1" fmla="*/ 2763921 w 5527842"/>
                <a:gd name="connsiteY1" fmla="*/ 0 h 2763921"/>
                <a:gd name="connsiteX2" fmla="*/ 5527842 w 5527842"/>
                <a:gd name="connsiteY2" fmla="*/ 2763921 h 2763921"/>
              </a:gdLst>
              <a:ahLst/>
              <a:cxnLst>
                <a:cxn ang="0">
                  <a:pos x="connsiteX0" y="connsiteY0"/>
                </a:cxn>
                <a:cxn ang="0">
                  <a:pos x="connsiteX1" y="connsiteY1"/>
                </a:cxn>
                <a:cxn ang="0">
                  <a:pos x="connsiteX2" y="connsiteY2"/>
                </a:cxn>
              </a:cxnLst>
              <a:rect l="l" t="t" r="r" b="b"/>
              <a:pathLst>
                <a:path w="5527842" h="2763921">
                  <a:moveTo>
                    <a:pt x="0" y="2763921"/>
                  </a:moveTo>
                  <a:cubicBezTo>
                    <a:pt x="0" y="1237450"/>
                    <a:pt x="1237450" y="0"/>
                    <a:pt x="2763921" y="0"/>
                  </a:cubicBezTo>
                  <a:cubicBezTo>
                    <a:pt x="4290392" y="0"/>
                    <a:pt x="5527842" y="1237450"/>
                    <a:pt x="5527842" y="2763921"/>
                  </a:cubicBezTo>
                </a:path>
              </a:pathLst>
            </a:custGeom>
            <a:noFill/>
            <a:ln w="12700" cap="flat">
              <a:solidFill>
                <a:srgbClr val="C7000B"/>
              </a:solidFill>
              <a:prstDash val="solid"/>
              <a:miter lim="400000"/>
            </a:ln>
            <a:effectLst/>
          </p:spPr>
          <p:txBody>
            <a:bodyPr wrap="square" lIns="45702" tIns="45702" rIns="45702" bIns="45702" numCol="1" anchor="ctr">
              <a:noAutofit/>
            </a:bodyPr>
            <a:lstStyle/>
            <a:p>
              <a:pPr algn="ctr">
                <a:defRPr>
                  <a:solidFill>
                    <a:srgbClr val="C7000B"/>
                  </a:solidFill>
                </a:defRPr>
              </a:pPr>
              <a:endParaRPr sz="1399" dirty="0">
                <a:latin typeface="+mn-ea"/>
                <a:ea typeface="+mn-ea"/>
                <a:cs typeface="Arial" panose="020B0604020202020204" pitchFamily="34" charset="0"/>
              </a:endParaRPr>
            </a:p>
          </p:txBody>
        </p:sp>
        <p:sp>
          <p:nvSpPr>
            <p:cNvPr id="51" name="圆形"/>
            <p:cNvSpPr/>
            <p:nvPr/>
          </p:nvSpPr>
          <p:spPr>
            <a:xfrm>
              <a:off x="61039" y="3118870"/>
              <a:ext cx="581167"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399" dirty="0">
                <a:latin typeface="+mn-ea"/>
                <a:ea typeface="+mn-ea"/>
                <a:cs typeface="Arial" panose="020B0604020202020204" pitchFamily="34" charset="0"/>
              </a:endParaRPr>
            </a:p>
          </p:txBody>
        </p:sp>
        <p:sp>
          <p:nvSpPr>
            <p:cNvPr id="52" name="圆形"/>
            <p:cNvSpPr/>
            <p:nvPr/>
          </p:nvSpPr>
          <p:spPr>
            <a:xfrm>
              <a:off x="1677859" y="2245936"/>
              <a:ext cx="581168" cy="581167"/>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399" dirty="0">
                <a:latin typeface="+mn-ea"/>
                <a:ea typeface="+mn-ea"/>
                <a:cs typeface="Arial" panose="020B0604020202020204" pitchFamily="34" charset="0"/>
              </a:endParaRPr>
            </a:p>
          </p:txBody>
        </p:sp>
        <p:sp>
          <p:nvSpPr>
            <p:cNvPr id="53" name="圆形"/>
            <p:cNvSpPr/>
            <p:nvPr/>
          </p:nvSpPr>
          <p:spPr>
            <a:xfrm>
              <a:off x="784427" y="2491611"/>
              <a:ext cx="581168"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399" dirty="0">
                <a:latin typeface="+mn-ea"/>
                <a:ea typeface="+mn-ea"/>
                <a:cs typeface="Arial" panose="020B0604020202020204" pitchFamily="34" charset="0"/>
              </a:endParaRPr>
            </a:p>
          </p:txBody>
        </p:sp>
        <p:sp>
          <p:nvSpPr>
            <p:cNvPr id="54" name="圆形"/>
            <p:cNvSpPr/>
            <p:nvPr/>
          </p:nvSpPr>
          <p:spPr>
            <a:xfrm>
              <a:off x="3228615" y="3118870"/>
              <a:ext cx="581167"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399" dirty="0">
                <a:latin typeface="+mn-ea"/>
                <a:ea typeface="+mn-ea"/>
                <a:cs typeface="Arial" panose="020B0604020202020204" pitchFamily="34" charset="0"/>
              </a:endParaRPr>
            </a:p>
          </p:txBody>
        </p:sp>
        <p:sp>
          <p:nvSpPr>
            <p:cNvPr id="55" name="圆形"/>
            <p:cNvSpPr/>
            <p:nvPr/>
          </p:nvSpPr>
          <p:spPr>
            <a:xfrm>
              <a:off x="2571290" y="2491611"/>
              <a:ext cx="581168" cy="581168"/>
            </a:xfrm>
            <a:prstGeom prst="ellipse">
              <a:avLst/>
            </a:prstGeom>
            <a:solidFill>
              <a:srgbClr val="00B0F0"/>
            </a:solidFill>
            <a:ln w="12700" cap="flat">
              <a:noFill/>
              <a:prstDash val="solid"/>
              <a:miter lim="400000"/>
            </a:ln>
            <a:effectLst/>
          </p:spPr>
          <p:txBody>
            <a:bodyPr wrap="square" lIns="45702" tIns="45702" rIns="45702" bIns="45702" numCol="1" anchor="ctr">
              <a:noAutofit/>
            </a:bodyPr>
            <a:lstStyle/>
            <a:p>
              <a:pPr algn="ctr">
                <a:defRPr>
                  <a:solidFill>
                    <a:srgbClr val="C7000B"/>
                  </a:solidFill>
                </a:defRPr>
              </a:pPr>
              <a:endParaRPr sz="1399" dirty="0">
                <a:latin typeface="+mn-ea"/>
                <a:ea typeface="+mn-ea"/>
                <a:cs typeface="Arial" panose="020B0604020202020204" pitchFamily="34" charset="0"/>
              </a:endParaRPr>
            </a:p>
          </p:txBody>
        </p:sp>
        <p:grpSp>
          <p:nvGrpSpPr>
            <p:cNvPr id="56" name="组合 647">
              <a:extLst>
                <a:ext uri="{FF2B5EF4-FFF2-40B4-BE49-F238E27FC236}">
                  <a16:creationId xmlns:a16="http://schemas.microsoft.com/office/drawing/2014/main" xmlns="" id="{83298A3C-AAD3-194B-8478-688F7265C4DD}"/>
                </a:ext>
              </a:extLst>
            </p:cNvPr>
            <p:cNvGrpSpPr/>
            <p:nvPr/>
          </p:nvGrpSpPr>
          <p:grpSpPr>
            <a:xfrm>
              <a:off x="977715" y="2605566"/>
              <a:ext cx="226374" cy="358643"/>
              <a:chOff x="0" y="0"/>
              <a:chExt cx="421407" cy="667634"/>
            </a:xfrm>
            <a:solidFill>
              <a:srgbClr val="FFFFFF"/>
            </a:solidFill>
          </p:grpSpPr>
          <p:sp>
            <p:nvSpPr>
              <p:cNvPr id="65" name="Freeform 954">
                <a:extLst>
                  <a:ext uri="{FF2B5EF4-FFF2-40B4-BE49-F238E27FC236}">
                    <a16:creationId xmlns:a16="http://schemas.microsoft.com/office/drawing/2014/main" xmlns="" id="{AF4D9135-81ED-A346-AA2C-0598641BD659}"/>
                  </a:ext>
                </a:extLst>
              </p:cNvPr>
              <p:cNvSpPr/>
              <p:nvPr/>
            </p:nvSpPr>
            <p:spPr>
              <a:xfrm>
                <a:off x="-1" y="-1"/>
                <a:ext cx="421409" cy="667635"/>
              </a:xfrm>
              <a:custGeom>
                <a:avLst/>
                <a:gdLst/>
                <a:ahLst/>
                <a:cxnLst>
                  <a:cxn ang="0">
                    <a:pos x="wd2" y="hd2"/>
                  </a:cxn>
                  <a:cxn ang="5400000">
                    <a:pos x="wd2" y="hd2"/>
                  </a:cxn>
                  <a:cxn ang="10800000">
                    <a:pos x="wd2" y="hd2"/>
                  </a:cxn>
                  <a:cxn ang="16200000">
                    <a:pos x="wd2" y="hd2"/>
                  </a:cxn>
                </a:cxnLst>
                <a:rect l="0" t="0" r="r" b="b"/>
                <a:pathLst>
                  <a:path w="21600" h="21600" extrusionOk="0">
                    <a:moveTo>
                      <a:pt x="20341" y="18878"/>
                    </a:moveTo>
                    <a:lnTo>
                      <a:pt x="18985" y="18878"/>
                    </a:lnTo>
                    <a:lnTo>
                      <a:pt x="18985" y="19342"/>
                    </a:lnTo>
                    <a:lnTo>
                      <a:pt x="18404" y="19689"/>
                    </a:lnTo>
                    <a:lnTo>
                      <a:pt x="17822" y="19979"/>
                    </a:lnTo>
                    <a:lnTo>
                      <a:pt x="17048" y="20094"/>
                    </a:lnTo>
                    <a:lnTo>
                      <a:pt x="4552" y="20094"/>
                    </a:lnTo>
                    <a:lnTo>
                      <a:pt x="3778" y="19979"/>
                    </a:lnTo>
                    <a:lnTo>
                      <a:pt x="3196" y="19689"/>
                    </a:lnTo>
                    <a:lnTo>
                      <a:pt x="2809" y="19342"/>
                    </a:lnTo>
                    <a:lnTo>
                      <a:pt x="2615" y="18878"/>
                    </a:lnTo>
                    <a:lnTo>
                      <a:pt x="2615" y="2722"/>
                    </a:lnTo>
                    <a:lnTo>
                      <a:pt x="2809" y="2258"/>
                    </a:lnTo>
                    <a:lnTo>
                      <a:pt x="3196" y="1911"/>
                    </a:lnTo>
                    <a:lnTo>
                      <a:pt x="3778" y="1679"/>
                    </a:lnTo>
                    <a:lnTo>
                      <a:pt x="4552" y="1564"/>
                    </a:lnTo>
                    <a:lnTo>
                      <a:pt x="17048" y="1564"/>
                    </a:lnTo>
                    <a:lnTo>
                      <a:pt x="17822" y="1679"/>
                    </a:lnTo>
                    <a:lnTo>
                      <a:pt x="18404" y="1911"/>
                    </a:lnTo>
                    <a:lnTo>
                      <a:pt x="18985" y="2258"/>
                    </a:lnTo>
                    <a:lnTo>
                      <a:pt x="18985" y="18878"/>
                    </a:lnTo>
                    <a:lnTo>
                      <a:pt x="21600" y="18878"/>
                    </a:lnTo>
                    <a:lnTo>
                      <a:pt x="21600" y="2258"/>
                    </a:lnTo>
                    <a:lnTo>
                      <a:pt x="21116" y="1679"/>
                    </a:lnTo>
                    <a:lnTo>
                      <a:pt x="20728" y="1158"/>
                    </a:lnTo>
                    <a:lnTo>
                      <a:pt x="19566" y="463"/>
                    </a:lnTo>
                    <a:lnTo>
                      <a:pt x="18791" y="232"/>
                    </a:lnTo>
                    <a:lnTo>
                      <a:pt x="18016" y="116"/>
                    </a:lnTo>
                    <a:lnTo>
                      <a:pt x="17048" y="0"/>
                    </a:lnTo>
                    <a:lnTo>
                      <a:pt x="4552" y="0"/>
                    </a:lnTo>
                    <a:lnTo>
                      <a:pt x="3778" y="116"/>
                    </a:lnTo>
                    <a:lnTo>
                      <a:pt x="2809" y="232"/>
                    </a:lnTo>
                    <a:lnTo>
                      <a:pt x="2228" y="463"/>
                    </a:lnTo>
                    <a:lnTo>
                      <a:pt x="1453" y="811"/>
                    </a:lnTo>
                    <a:lnTo>
                      <a:pt x="775" y="1158"/>
                    </a:lnTo>
                    <a:lnTo>
                      <a:pt x="387" y="1679"/>
                    </a:lnTo>
                    <a:lnTo>
                      <a:pt x="194" y="2258"/>
                    </a:lnTo>
                    <a:lnTo>
                      <a:pt x="0" y="2722"/>
                    </a:lnTo>
                    <a:lnTo>
                      <a:pt x="0" y="18878"/>
                    </a:lnTo>
                    <a:lnTo>
                      <a:pt x="194" y="19342"/>
                    </a:lnTo>
                    <a:lnTo>
                      <a:pt x="387" y="19979"/>
                    </a:lnTo>
                    <a:lnTo>
                      <a:pt x="775" y="20442"/>
                    </a:lnTo>
                    <a:lnTo>
                      <a:pt x="1453" y="20789"/>
                    </a:lnTo>
                    <a:lnTo>
                      <a:pt x="2228" y="21137"/>
                    </a:lnTo>
                    <a:lnTo>
                      <a:pt x="2809" y="21368"/>
                    </a:lnTo>
                    <a:lnTo>
                      <a:pt x="3778" y="21484"/>
                    </a:lnTo>
                    <a:lnTo>
                      <a:pt x="4552" y="21600"/>
                    </a:lnTo>
                    <a:lnTo>
                      <a:pt x="17048" y="21600"/>
                    </a:lnTo>
                    <a:lnTo>
                      <a:pt x="18016" y="21484"/>
                    </a:lnTo>
                    <a:lnTo>
                      <a:pt x="18791" y="21368"/>
                    </a:lnTo>
                    <a:lnTo>
                      <a:pt x="19566" y="21137"/>
                    </a:lnTo>
                    <a:lnTo>
                      <a:pt x="20728" y="20442"/>
                    </a:lnTo>
                    <a:lnTo>
                      <a:pt x="21116" y="19979"/>
                    </a:lnTo>
                    <a:lnTo>
                      <a:pt x="21600" y="19342"/>
                    </a:lnTo>
                    <a:lnTo>
                      <a:pt x="21600" y="18878"/>
                    </a:lnTo>
                    <a:lnTo>
                      <a:pt x="20341" y="18878"/>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6" name="Rectangle 955">
                <a:extLst>
                  <a:ext uri="{FF2B5EF4-FFF2-40B4-BE49-F238E27FC236}">
                    <a16:creationId xmlns:a16="http://schemas.microsoft.com/office/drawing/2014/main" xmlns="" id="{9BBC7EDF-7EDC-DD49-AA18-CC41D59034AA}"/>
                  </a:ext>
                </a:extLst>
              </p:cNvPr>
              <p:cNvSpPr/>
              <p:nvPr/>
            </p:nvSpPr>
            <p:spPr>
              <a:xfrm>
                <a:off x="81257" y="143192"/>
                <a:ext cx="262671" cy="366931"/>
              </a:xfrm>
              <a:prstGeom prst="rect">
                <a:avLst/>
              </a:pr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7" name="Freeform 956">
                <a:extLst>
                  <a:ext uri="{FF2B5EF4-FFF2-40B4-BE49-F238E27FC236}">
                    <a16:creationId xmlns:a16="http://schemas.microsoft.com/office/drawing/2014/main" xmlns="" id="{8C90A460-DDBB-004A-8D6C-931F08663F0C}"/>
                  </a:ext>
                </a:extLst>
              </p:cNvPr>
              <p:cNvSpPr/>
              <p:nvPr/>
            </p:nvSpPr>
            <p:spPr>
              <a:xfrm>
                <a:off x="173854" y="80375"/>
                <a:ext cx="77480" cy="25401"/>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0" y="4320"/>
                    </a:lnTo>
                    <a:lnTo>
                      <a:pt x="2107" y="0"/>
                    </a:lnTo>
                    <a:lnTo>
                      <a:pt x="18439" y="0"/>
                    </a:lnTo>
                    <a:lnTo>
                      <a:pt x="20546" y="4320"/>
                    </a:lnTo>
                    <a:lnTo>
                      <a:pt x="21600" y="12960"/>
                    </a:lnTo>
                    <a:lnTo>
                      <a:pt x="20546" y="17280"/>
                    </a:lnTo>
                    <a:lnTo>
                      <a:pt x="18439" y="21600"/>
                    </a:lnTo>
                    <a:lnTo>
                      <a:pt x="2107" y="21600"/>
                    </a:lnTo>
                    <a:lnTo>
                      <a:pt x="0" y="17280"/>
                    </a:lnTo>
                    <a:lnTo>
                      <a:pt x="0" y="1296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8" name="Freeform 957">
                <a:extLst>
                  <a:ext uri="{FF2B5EF4-FFF2-40B4-BE49-F238E27FC236}">
                    <a16:creationId xmlns:a16="http://schemas.microsoft.com/office/drawing/2014/main" xmlns="" id="{6199C59C-B84B-DC42-8702-6FD77C3121A2}"/>
                  </a:ext>
                </a:extLst>
              </p:cNvPr>
              <p:cNvSpPr/>
              <p:nvPr/>
            </p:nvSpPr>
            <p:spPr>
              <a:xfrm>
                <a:off x="139839" y="544130"/>
                <a:ext cx="37795" cy="357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6480"/>
                    </a:lnTo>
                    <a:lnTo>
                      <a:pt x="2160" y="2160"/>
                    </a:lnTo>
                    <a:lnTo>
                      <a:pt x="6480" y="0"/>
                    </a:lnTo>
                    <a:lnTo>
                      <a:pt x="15120" y="0"/>
                    </a:lnTo>
                    <a:lnTo>
                      <a:pt x="17280" y="2160"/>
                    </a:lnTo>
                    <a:lnTo>
                      <a:pt x="21600" y="10800"/>
                    </a:lnTo>
                    <a:lnTo>
                      <a:pt x="19440" y="15120"/>
                    </a:lnTo>
                    <a:lnTo>
                      <a:pt x="17280" y="17280"/>
                    </a:lnTo>
                    <a:lnTo>
                      <a:pt x="15120" y="21600"/>
                    </a:lnTo>
                    <a:lnTo>
                      <a:pt x="6480" y="21600"/>
                    </a:lnTo>
                    <a:lnTo>
                      <a:pt x="0" y="15120"/>
                    </a:lnTo>
                    <a:lnTo>
                      <a:pt x="0" y="108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9" name="Freeform 958">
                <a:extLst>
                  <a:ext uri="{FF2B5EF4-FFF2-40B4-BE49-F238E27FC236}">
                    <a16:creationId xmlns:a16="http://schemas.microsoft.com/office/drawing/2014/main" xmlns="" id="{4F72E0B6-9224-E14D-BD7D-4AA6343D7AF0}"/>
                  </a:ext>
                </a:extLst>
              </p:cNvPr>
              <p:cNvSpPr/>
              <p:nvPr/>
            </p:nvSpPr>
            <p:spPr>
              <a:xfrm>
                <a:off x="192751" y="544130"/>
                <a:ext cx="39686" cy="357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6480"/>
                    </a:lnTo>
                    <a:lnTo>
                      <a:pt x="2057" y="2160"/>
                    </a:lnTo>
                    <a:lnTo>
                      <a:pt x="6171" y="0"/>
                    </a:lnTo>
                    <a:lnTo>
                      <a:pt x="15429" y="0"/>
                    </a:lnTo>
                    <a:lnTo>
                      <a:pt x="17486" y="2160"/>
                    </a:lnTo>
                    <a:lnTo>
                      <a:pt x="21600" y="10800"/>
                    </a:lnTo>
                    <a:lnTo>
                      <a:pt x="19543" y="15120"/>
                    </a:lnTo>
                    <a:lnTo>
                      <a:pt x="17486" y="17280"/>
                    </a:lnTo>
                    <a:lnTo>
                      <a:pt x="15429" y="21600"/>
                    </a:lnTo>
                    <a:lnTo>
                      <a:pt x="6171" y="21600"/>
                    </a:lnTo>
                    <a:lnTo>
                      <a:pt x="0" y="15120"/>
                    </a:lnTo>
                    <a:lnTo>
                      <a:pt x="0" y="108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70" name="Freeform 959">
                <a:extLst>
                  <a:ext uri="{FF2B5EF4-FFF2-40B4-BE49-F238E27FC236}">
                    <a16:creationId xmlns:a16="http://schemas.microsoft.com/office/drawing/2014/main" xmlns="" id="{671D53A6-910A-B041-87AB-1B01D2C1D380}"/>
                  </a:ext>
                </a:extLst>
              </p:cNvPr>
              <p:cNvSpPr/>
              <p:nvPr/>
            </p:nvSpPr>
            <p:spPr>
              <a:xfrm>
                <a:off x="247552" y="544130"/>
                <a:ext cx="37796" cy="357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6480"/>
                    </a:lnTo>
                    <a:lnTo>
                      <a:pt x="2160" y="2160"/>
                    </a:lnTo>
                    <a:lnTo>
                      <a:pt x="6480" y="0"/>
                    </a:lnTo>
                    <a:lnTo>
                      <a:pt x="15120" y="0"/>
                    </a:lnTo>
                    <a:lnTo>
                      <a:pt x="17280" y="2160"/>
                    </a:lnTo>
                    <a:lnTo>
                      <a:pt x="21600" y="10800"/>
                    </a:lnTo>
                    <a:lnTo>
                      <a:pt x="19440" y="15120"/>
                    </a:lnTo>
                    <a:lnTo>
                      <a:pt x="17280" y="17280"/>
                    </a:lnTo>
                    <a:lnTo>
                      <a:pt x="15120" y="21600"/>
                    </a:lnTo>
                    <a:lnTo>
                      <a:pt x="6480" y="21600"/>
                    </a:lnTo>
                    <a:lnTo>
                      <a:pt x="0" y="15120"/>
                    </a:lnTo>
                    <a:lnTo>
                      <a:pt x="0" y="108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grpSp>
        <p:sp>
          <p:nvSpPr>
            <p:cNvPr id="57" name="Freeform 51">
              <a:extLst>
                <a:ext uri="{FF2B5EF4-FFF2-40B4-BE49-F238E27FC236}">
                  <a16:creationId xmlns:a16="http://schemas.microsoft.com/office/drawing/2014/main" xmlns="" id="{ADFA7711-4D1D-5F4C-9F5E-161DAEBC288A}"/>
                </a:ext>
              </a:extLst>
            </p:cNvPr>
            <p:cNvSpPr/>
            <p:nvPr/>
          </p:nvSpPr>
          <p:spPr>
            <a:xfrm>
              <a:off x="2676014" y="2627449"/>
              <a:ext cx="376724" cy="299552"/>
            </a:xfrm>
            <a:custGeom>
              <a:avLst/>
              <a:gdLst/>
              <a:ahLst/>
              <a:cxnLst>
                <a:cxn ang="0">
                  <a:pos x="wd2" y="hd2"/>
                </a:cxn>
                <a:cxn ang="5400000">
                  <a:pos x="wd2" y="hd2"/>
                </a:cxn>
                <a:cxn ang="10800000">
                  <a:pos x="wd2" y="hd2"/>
                </a:cxn>
                <a:cxn ang="16200000">
                  <a:pos x="wd2" y="hd2"/>
                </a:cxn>
              </a:cxnLst>
              <a:rect l="0" t="0" r="r" b="b"/>
              <a:pathLst>
                <a:path w="21600" h="21600" extrusionOk="0">
                  <a:moveTo>
                    <a:pt x="20390" y="17723"/>
                  </a:moveTo>
                  <a:lnTo>
                    <a:pt x="20218" y="17723"/>
                  </a:lnTo>
                  <a:lnTo>
                    <a:pt x="20218" y="1108"/>
                  </a:lnTo>
                  <a:lnTo>
                    <a:pt x="20045" y="277"/>
                  </a:lnTo>
                  <a:lnTo>
                    <a:pt x="19526" y="0"/>
                  </a:lnTo>
                  <a:lnTo>
                    <a:pt x="1901" y="0"/>
                  </a:lnTo>
                  <a:lnTo>
                    <a:pt x="1555" y="277"/>
                  </a:lnTo>
                  <a:lnTo>
                    <a:pt x="1382" y="1108"/>
                  </a:lnTo>
                  <a:lnTo>
                    <a:pt x="1382" y="17723"/>
                  </a:lnTo>
                  <a:lnTo>
                    <a:pt x="1037" y="17723"/>
                  </a:lnTo>
                  <a:lnTo>
                    <a:pt x="346" y="18277"/>
                  </a:lnTo>
                  <a:lnTo>
                    <a:pt x="0" y="18831"/>
                  </a:lnTo>
                  <a:lnTo>
                    <a:pt x="0" y="20492"/>
                  </a:lnTo>
                  <a:lnTo>
                    <a:pt x="346" y="21046"/>
                  </a:lnTo>
                  <a:lnTo>
                    <a:pt x="1037" y="21600"/>
                  </a:lnTo>
                  <a:lnTo>
                    <a:pt x="20390" y="21600"/>
                  </a:lnTo>
                  <a:lnTo>
                    <a:pt x="20909" y="21323"/>
                  </a:lnTo>
                  <a:lnTo>
                    <a:pt x="21254" y="21046"/>
                  </a:lnTo>
                  <a:lnTo>
                    <a:pt x="21427" y="20492"/>
                  </a:lnTo>
                  <a:lnTo>
                    <a:pt x="21600" y="19662"/>
                  </a:lnTo>
                  <a:lnTo>
                    <a:pt x="21427" y="18831"/>
                  </a:lnTo>
                  <a:lnTo>
                    <a:pt x="21254" y="18277"/>
                  </a:lnTo>
                  <a:lnTo>
                    <a:pt x="20909" y="18000"/>
                  </a:lnTo>
                  <a:lnTo>
                    <a:pt x="20390" y="17723"/>
                  </a:lnTo>
                  <a:close/>
                  <a:moveTo>
                    <a:pt x="14515" y="20215"/>
                  </a:moveTo>
                  <a:lnTo>
                    <a:pt x="14342" y="20492"/>
                  </a:lnTo>
                  <a:lnTo>
                    <a:pt x="7258" y="20492"/>
                  </a:lnTo>
                  <a:lnTo>
                    <a:pt x="7085" y="20215"/>
                  </a:lnTo>
                  <a:lnTo>
                    <a:pt x="7085" y="18554"/>
                  </a:lnTo>
                  <a:lnTo>
                    <a:pt x="7258" y="18277"/>
                  </a:lnTo>
                  <a:lnTo>
                    <a:pt x="14342" y="18277"/>
                  </a:lnTo>
                  <a:lnTo>
                    <a:pt x="14515" y="18554"/>
                  </a:lnTo>
                  <a:lnTo>
                    <a:pt x="14515" y="20215"/>
                  </a:lnTo>
                  <a:close/>
                  <a:moveTo>
                    <a:pt x="19354" y="17723"/>
                  </a:moveTo>
                  <a:lnTo>
                    <a:pt x="2246" y="17723"/>
                  </a:lnTo>
                  <a:lnTo>
                    <a:pt x="2246" y="1385"/>
                  </a:lnTo>
                  <a:lnTo>
                    <a:pt x="19354" y="1385"/>
                  </a:lnTo>
                  <a:lnTo>
                    <a:pt x="19354" y="17723"/>
                  </a:lnTo>
                  <a:close/>
                </a:path>
              </a:pathLst>
            </a:custGeom>
            <a:solidFill>
              <a:srgbClr val="FFFFFF"/>
            </a:solidFill>
            <a:ln w="12700">
              <a:miter lim="400000"/>
            </a:ln>
          </p:spPr>
          <p:txBody>
            <a:bodyPr tIns="45702" bIns="45702"/>
            <a:lstStyle/>
            <a:p>
              <a:pPr>
                <a:defRPr sz="2800">
                  <a:solidFill>
                    <a:srgbClr val="000000"/>
                  </a:solidFill>
                </a:defRPr>
              </a:pPr>
              <a:endParaRPr sz="1000" dirty="0">
                <a:latin typeface="+mn-ea"/>
                <a:ea typeface="+mn-ea"/>
                <a:cs typeface="Arial" panose="020B0604020202020204" pitchFamily="34" charset="0"/>
              </a:endParaRPr>
            </a:p>
          </p:txBody>
        </p:sp>
        <p:grpSp>
          <p:nvGrpSpPr>
            <p:cNvPr id="58" name="组合 57">
              <a:extLst>
                <a:ext uri="{FF2B5EF4-FFF2-40B4-BE49-F238E27FC236}">
                  <a16:creationId xmlns:a16="http://schemas.microsoft.com/office/drawing/2014/main" xmlns="" id="{ABE9CCD2-65CE-C141-8296-AA7B6B78C447}"/>
                </a:ext>
              </a:extLst>
            </p:cNvPr>
            <p:cNvGrpSpPr/>
            <p:nvPr/>
          </p:nvGrpSpPr>
          <p:grpSpPr>
            <a:xfrm>
              <a:off x="1789772" y="2408431"/>
              <a:ext cx="376723" cy="347699"/>
              <a:chOff x="4360648" y="5215709"/>
              <a:chExt cx="701294" cy="647268"/>
            </a:xfrm>
            <a:solidFill>
              <a:schemeClr val="tx2"/>
            </a:solidFill>
          </p:grpSpPr>
          <p:sp>
            <p:nvSpPr>
              <p:cNvPr id="63" name="Freeform 85">
                <a:extLst>
                  <a:ext uri="{FF2B5EF4-FFF2-40B4-BE49-F238E27FC236}">
                    <a16:creationId xmlns:a16="http://schemas.microsoft.com/office/drawing/2014/main" xmlns="" id="{9E0993E8-1159-2444-A942-29BDD8E73657}"/>
                  </a:ext>
                </a:extLst>
              </p:cNvPr>
              <p:cNvSpPr/>
              <p:nvPr/>
            </p:nvSpPr>
            <p:spPr>
              <a:xfrm>
                <a:off x="4360648" y="5215709"/>
                <a:ext cx="701294" cy="535624"/>
              </a:xfrm>
              <a:custGeom>
                <a:avLst/>
                <a:gdLst/>
                <a:ahLst/>
                <a:cxnLst>
                  <a:cxn ang="0">
                    <a:pos x="wd2" y="hd2"/>
                  </a:cxn>
                  <a:cxn ang="5400000">
                    <a:pos x="wd2" y="hd2"/>
                  </a:cxn>
                  <a:cxn ang="10800000">
                    <a:pos x="wd2" y="hd2"/>
                  </a:cxn>
                  <a:cxn ang="16200000">
                    <a:pos x="wd2" y="hd2"/>
                  </a:cxn>
                </a:cxnLst>
                <a:rect l="0" t="0" r="r" b="b"/>
                <a:pathLst>
                  <a:path w="21600" h="21600" extrusionOk="0">
                    <a:moveTo>
                      <a:pt x="840" y="21600"/>
                    </a:moveTo>
                    <a:lnTo>
                      <a:pt x="11544" y="21600"/>
                    </a:lnTo>
                    <a:lnTo>
                      <a:pt x="11296" y="20713"/>
                    </a:lnTo>
                    <a:lnTo>
                      <a:pt x="11163" y="20337"/>
                    </a:lnTo>
                    <a:lnTo>
                      <a:pt x="11105" y="19934"/>
                    </a:lnTo>
                    <a:lnTo>
                      <a:pt x="11105" y="19585"/>
                    </a:lnTo>
                    <a:lnTo>
                      <a:pt x="11124" y="19155"/>
                    </a:lnTo>
                    <a:lnTo>
                      <a:pt x="11124" y="18994"/>
                    </a:lnTo>
                    <a:lnTo>
                      <a:pt x="2290" y="18994"/>
                    </a:lnTo>
                    <a:lnTo>
                      <a:pt x="2118" y="18940"/>
                    </a:lnTo>
                    <a:lnTo>
                      <a:pt x="1965" y="18806"/>
                    </a:lnTo>
                    <a:lnTo>
                      <a:pt x="1870" y="18618"/>
                    </a:lnTo>
                    <a:lnTo>
                      <a:pt x="1832" y="18349"/>
                    </a:lnTo>
                    <a:lnTo>
                      <a:pt x="1832" y="3224"/>
                    </a:lnTo>
                    <a:lnTo>
                      <a:pt x="1870" y="2982"/>
                    </a:lnTo>
                    <a:lnTo>
                      <a:pt x="1965" y="2767"/>
                    </a:lnTo>
                    <a:lnTo>
                      <a:pt x="2118" y="2633"/>
                    </a:lnTo>
                    <a:lnTo>
                      <a:pt x="2290" y="2579"/>
                    </a:lnTo>
                    <a:lnTo>
                      <a:pt x="17860" y="2579"/>
                    </a:lnTo>
                    <a:lnTo>
                      <a:pt x="18051" y="2633"/>
                    </a:lnTo>
                    <a:lnTo>
                      <a:pt x="18184" y="2767"/>
                    </a:lnTo>
                    <a:lnTo>
                      <a:pt x="18280" y="2982"/>
                    </a:lnTo>
                    <a:lnTo>
                      <a:pt x="18318" y="3224"/>
                    </a:lnTo>
                    <a:lnTo>
                      <a:pt x="18318" y="17490"/>
                    </a:lnTo>
                    <a:lnTo>
                      <a:pt x="18890" y="17758"/>
                    </a:lnTo>
                    <a:lnTo>
                      <a:pt x="19043" y="17839"/>
                    </a:lnTo>
                    <a:lnTo>
                      <a:pt x="19215" y="18000"/>
                    </a:lnTo>
                    <a:lnTo>
                      <a:pt x="19348" y="18134"/>
                    </a:lnTo>
                    <a:lnTo>
                      <a:pt x="19444" y="18296"/>
                    </a:lnTo>
                    <a:lnTo>
                      <a:pt x="19539" y="18537"/>
                    </a:lnTo>
                    <a:lnTo>
                      <a:pt x="19596" y="18752"/>
                    </a:lnTo>
                    <a:lnTo>
                      <a:pt x="19635" y="18994"/>
                    </a:lnTo>
                    <a:lnTo>
                      <a:pt x="19654" y="19263"/>
                    </a:lnTo>
                    <a:lnTo>
                      <a:pt x="19654" y="21600"/>
                    </a:lnTo>
                    <a:lnTo>
                      <a:pt x="20780" y="21600"/>
                    </a:lnTo>
                    <a:lnTo>
                      <a:pt x="20951" y="21573"/>
                    </a:lnTo>
                    <a:lnTo>
                      <a:pt x="21104" y="21519"/>
                    </a:lnTo>
                    <a:lnTo>
                      <a:pt x="21237" y="21439"/>
                    </a:lnTo>
                    <a:lnTo>
                      <a:pt x="21371" y="21304"/>
                    </a:lnTo>
                    <a:lnTo>
                      <a:pt x="21466" y="21116"/>
                    </a:lnTo>
                    <a:lnTo>
                      <a:pt x="21524" y="20928"/>
                    </a:lnTo>
                    <a:lnTo>
                      <a:pt x="21600" y="20713"/>
                    </a:lnTo>
                    <a:lnTo>
                      <a:pt x="21600" y="913"/>
                    </a:lnTo>
                    <a:lnTo>
                      <a:pt x="21524" y="672"/>
                    </a:lnTo>
                    <a:lnTo>
                      <a:pt x="21466" y="484"/>
                    </a:lnTo>
                    <a:lnTo>
                      <a:pt x="21371" y="322"/>
                    </a:lnTo>
                    <a:lnTo>
                      <a:pt x="21237" y="188"/>
                    </a:lnTo>
                    <a:lnTo>
                      <a:pt x="21104" y="81"/>
                    </a:lnTo>
                    <a:lnTo>
                      <a:pt x="20951" y="0"/>
                    </a:lnTo>
                    <a:lnTo>
                      <a:pt x="630" y="0"/>
                    </a:lnTo>
                    <a:lnTo>
                      <a:pt x="515" y="81"/>
                    </a:lnTo>
                    <a:lnTo>
                      <a:pt x="343" y="188"/>
                    </a:lnTo>
                    <a:lnTo>
                      <a:pt x="248" y="322"/>
                    </a:lnTo>
                    <a:lnTo>
                      <a:pt x="153" y="484"/>
                    </a:lnTo>
                    <a:lnTo>
                      <a:pt x="57" y="672"/>
                    </a:lnTo>
                    <a:lnTo>
                      <a:pt x="19" y="913"/>
                    </a:lnTo>
                    <a:lnTo>
                      <a:pt x="0" y="1128"/>
                    </a:lnTo>
                    <a:lnTo>
                      <a:pt x="0" y="20472"/>
                    </a:lnTo>
                    <a:lnTo>
                      <a:pt x="19" y="20713"/>
                    </a:lnTo>
                    <a:lnTo>
                      <a:pt x="57" y="20928"/>
                    </a:lnTo>
                    <a:lnTo>
                      <a:pt x="248" y="21304"/>
                    </a:lnTo>
                    <a:lnTo>
                      <a:pt x="343" y="21439"/>
                    </a:lnTo>
                    <a:lnTo>
                      <a:pt x="630" y="21573"/>
                    </a:lnTo>
                    <a:lnTo>
                      <a:pt x="840" y="21600"/>
                    </a:lnTo>
                    <a:close/>
                    <a:moveTo>
                      <a:pt x="19367" y="10316"/>
                    </a:moveTo>
                    <a:lnTo>
                      <a:pt x="19406" y="10048"/>
                    </a:lnTo>
                    <a:lnTo>
                      <a:pt x="19501" y="9887"/>
                    </a:lnTo>
                    <a:lnTo>
                      <a:pt x="19654" y="9725"/>
                    </a:lnTo>
                    <a:lnTo>
                      <a:pt x="19864" y="9699"/>
                    </a:lnTo>
                    <a:lnTo>
                      <a:pt x="20493" y="9699"/>
                    </a:lnTo>
                    <a:lnTo>
                      <a:pt x="20684" y="9725"/>
                    </a:lnTo>
                    <a:lnTo>
                      <a:pt x="20818" y="9887"/>
                    </a:lnTo>
                    <a:lnTo>
                      <a:pt x="20913" y="10048"/>
                    </a:lnTo>
                    <a:lnTo>
                      <a:pt x="20951" y="10316"/>
                    </a:lnTo>
                    <a:lnTo>
                      <a:pt x="20951" y="11230"/>
                    </a:lnTo>
                    <a:lnTo>
                      <a:pt x="20913" y="11499"/>
                    </a:lnTo>
                    <a:lnTo>
                      <a:pt x="20818" y="11740"/>
                    </a:lnTo>
                    <a:lnTo>
                      <a:pt x="20684" y="11875"/>
                    </a:lnTo>
                    <a:lnTo>
                      <a:pt x="20493" y="11901"/>
                    </a:lnTo>
                    <a:lnTo>
                      <a:pt x="19864" y="11901"/>
                    </a:lnTo>
                    <a:lnTo>
                      <a:pt x="19654" y="11875"/>
                    </a:lnTo>
                    <a:lnTo>
                      <a:pt x="19501" y="11740"/>
                    </a:lnTo>
                    <a:lnTo>
                      <a:pt x="19406" y="11499"/>
                    </a:lnTo>
                    <a:lnTo>
                      <a:pt x="19367" y="11230"/>
                    </a:lnTo>
                    <a:lnTo>
                      <a:pt x="19367" y="10316"/>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sp>
            <p:nvSpPr>
              <p:cNvPr id="64" name="Freeform 91">
                <a:extLst>
                  <a:ext uri="{FF2B5EF4-FFF2-40B4-BE49-F238E27FC236}">
                    <a16:creationId xmlns:a16="http://schemas.microsoft.com/office/drawing/2014/main" xmlns="" id="{62076F5B-0635-C246-9330-45B3746FF294}"/>
                  </a:ext>
                </a:extLst>
              </p:cNvPr>
              <p:cNvSpPr/>
              <p:nvPr/>
            </p:nvSpPr>
            <p:spPr>
              <a:xfrm>
                <a:off x="4748465" y="5529373"/>
                <a:ext cx="221789" cy="333604"/>
              </a:xfrm>
              <a:custGeom>
                <a:avLst/>
                <a:gdLst/>
                <a:ahLst/>
                <a:cxnLst>
                  <a:cxn ang="0">
                    <a:pos x="wd2" y="hd2"/>
                  </a:cxn>
                  <a:cxn ang="5400000">
                    <a:pos x="wd2" y="hd2"/>
                  </a:cxn>
                  <a:cxn ang="10800000">
                    <a:pos x="wd2" y="hd2"/>
                  </a:cxn>
                  <a:cxn ang="16200000">
                    <a:pos x="wd2" y="hd2"/>
                  </a:cxn>
                </a:cxnLst>
                <a:rect l="0" t="0" r="r" b="b"/>
                <a:pathLst>
                  <a:path w="21600" h="21600" extrusionOk="0">
                    <a:moveTo>
                      <a:pt x="8183" y="21600"/>
                    </a:moveTo>
                    <a:lnTo>
                      <a:pt x="17208" y="21600"/>
                    </a:lnTo>
                    <a:lnTo>
                      <a:pt x="17448" y="21514"/>
                    </a:lnTo>
                    <a:lnTo>
                      <a:pt x="17629" y="21471"/>
                    </a:lnTo>
                    <a:lnTo>
                      <a:pt x="17749" y="21299"/>
                    </a:lnTo>
                    <a:lnTo>
                      <a:pt x="17809" y="21171"/>
                    </a:lnTo>
                    <a:lnTo>
                      <a:pt x="17809" y="20011"/>
                    </a:lnTo>
                    <a:lnTo>
                      <a:pt x="18050" y="19882"/>
                    </a:lnTo>
                    <a:lnTo>
                      <a:pt x="21058" y="18079"/>
                    </a:lnTo>
                    <a:lnTo>
                      <a:pt x="21480" y="17778"/>
                    </a:lnTo>
                    <a:lnTo>
                      <a:pt x="21600" y="17563"/>
                    </a:lnTo>
                    <a:lnTo>
                      <a:pt x="21600" y="10435"/>
                    </a:lnTo>
                    <a:lnTo>
                      <a:pt x="21359" y="10220"/>
                    </a:lnTo>
                    <a:lnTo>
                      <a:pt x="21299" y="10091"/>
                    </a:lnTo>
                    <a:lnTo>
                      <a:pt x="20998" y="10006"/>
                    </a:lnTo>
                    <a:lnTo>
                      <a:pt x="19855" y="9748"/>
                    </a:lnTo>
                    <a:lnTo>
                      <a:pt x="11733" y="7901"/>
                    </a:lnTo>
                    <a:lnTo>
                      <a:pt x="11552" y="7773"/>
                    </a:lnTo>
                    <a:lnTo>
                      <a:pt x="11552" y="1417"/>
                    </a:lnTo>
                    <a:lnTo>
                      <a:pt x="11432" y="1117"/>
                    </a:lnTo>
                    <a:lnTo>
                      <a:pt x="11311" y="902"/>
                    </a:lnTo>
                    <a:lnTo>
                      <a:pt x="10950" y="472"/>
                    </a:lnTo>
                    <a:lnTo>
                      <a:pt x="10650" y="301"/>
                    </a:lnTo>
                    <a:lnTo>
                      <a:pt x="10349" y="172"/>
                    </a:lnTo>
                    <a:lnTo>
                      <a:pt x="10048" y="86"/>
                    </a:lnTo>
                    <a:lnTo>
                      <a:pt x="9627" y="0"/>
                    </a:lnTo>
                    <a:lnTo>
                      <a:pt x="7100" y="0"/>
                    </a:lnTo>
                    <a:lnTo>
                      <a:pt x="6679" y="86"/>
                    </a:lnTo>
                    <a:lnTo>
                      <a:pt x="6378" y="172"/>
                    </a:lnTo>
                    <a:lnTo>
                      <a:pt x="5957" y="301"/>
                    </a:lnTo>
                    <a:lnTo>
                      <a:pt x="5656" y="472"/>
                    </a:lnTo>
                    <a:lnTo>
                      <a:pt x="5355" y="687"/>
                    </a:lnTo>
                    <a:lnTo>
                      <a:pt x="5174" y="902"/>
                    </a:lnTo>
                    <a:lnTo>
                      <a:pt x="5054" y="1159"/>
                    </a:lnTo>
                    <a:lnTo>
                      <a:pt x="4934" y="1460"/>
                    </a:lnTo>
                    <a:lnTo>
                      <a:pt x="4874" y="1632"/>
                    </a:lnTo>
                    <a:lnTo>
                      <a:pt x="4874" y="6828"/>
                    </a:lnTo>
                    <a:lnTo>
                      <a:pt x="4934" y="6828"/>
                    </a:lnTo>
                    <a:lnTo>
                      <a:pt x="4934" y="12024"/>
                    </a:lnTo>
                    <a:lnTo>
                      <a:pt x="4874" y="12196"/>
                    </a:lnTo>
                    <a:lnTo>
                      <a:pt x="4753" y="12324"/>
                    </a:lnTo>
                    <a:lnTo>
                      <a:pt x="4513" y="12410"/>
                    </a:lnTo>
                    <a:lnTo>
                      <a:pt x="4332" y="12496"/>
                    </a:lnTo>
                    <a:lnTo>
                      <a:pt x="4031" y="12410"/>
                    </a:lnTo>
                    <a:lnTo>
                      <a:pt x="3730" y="12196"/>
                    </a:lnTo>
                    <a:lnTo>
                      <a:pt x="3730" y="9361"/>
                    </a:lnTo>
                    <a:lnTo>
                      <a:pt x="3309" y="9276"/>
                    </a:lnTo>
                    <a:lnTo>
                      <a:pt x="2888" y="9276"/>
                    </a:lnTo>
                    <a:lnTo>
                      <a:pt x="2407" y="9361"/>
                    </a:lnTo>
                    <a:lnTo>
                      <a:pt x="1805" y="9490"/>
                    </a:lnTo>
                    <a:lnTo>
                      <a:pt x="963" y="9877"/>
                    </a:lnTo>
                    <a:lnTo>
                      <a:pt x="481" y="10177"/>
                    </a:lnTo>
                    <a:lnTo>
                      <a:pt x="181" y="10607"/>
                    </a:lnTo>
                    <a:lnTo>
                      <a:pt x="0" y="11122"/>
                    </a:lnTo>
                    <a:lnTo>
                      <a:pt x="60" y="11551"/>
                    </a:lnTo>
                    <a:lnTo>
                      <a:pt x="361" y="11981"/>
                    </a:lnTo>
                    <a:lnTo>
                      <a:pt x="1685" y="14343"/>
                    </a:lnTo>
                    <a:lnTo>
                      <a:pt x="3851" y="17821"/>
                    </a:lnTo>
                    <a:lnTo>
                      <a:pt x="7401" y="19796"/>
                    </a:lnTo>
                    <a:lnTo>
                      <a:pt x="7581" y="20011"/>
                    </a:lnTo>
                    <a:lnTo>
                      <a:pt x="7581" y="21171"/>
                    </a:lnTo>
                    <a:lnTo>
                      <a:pt x="7701" y="21299"/>
                    </a:lnTo>
                    <a:lnTo>
                      <a:pt x="7762" y="21471"/>
                    </a:lnTo>
                    <a:lnTo>
                      <a:pt x="8002" y="21514"/>
                    </a:lnTo>
                    <a:lnTo>
                      <a:pt x="8183" y="21600"/>
                    </a:lnTo>
                    <a:close/>
                  </a:path>
                </a:pathLst>
              </a:custGeom>
              <a:grpFill/>
              <a:ln w="12700" cap="flat">
                <a:noFill/>
                <a:miter lim="400000"/>
              </a:ln>
              <a:effectLst/>
            </p:spPr>
            <p:txBody>
              <a:bodyPr wrap="square" lIns="45702" tIns="45702" rIns="45702" bIns="45702" numCol="1" anchor="t">
                <a:noAutofit/>
              </a:bodyPr>
              <a:lstStyle/>
              <a:p>
                <a:pPr>
                  <a:defRPr sz="2800">
                    <a:solidFill>
                      <a:srgbClr val="000000"/>
                    </a:solidFill>
                  </a:defRPr>
                </a:pPr>
                <a:endParaRPr sz="1000" dirty="0">
                  <a:latin typeface="+mn-ea"/>
                  <a:ea typeface="+mn-ea"/>
                  <a:cs typeface="Arial" panose="020B0604020202020204" pitchFamily="34" charset="0"/>
                </a:endParaRPr>
              </a:p>
            </p:txBody>
          </p:sp>
        </p:grpSp>
        <p:grpSp>
          <p:nvGrpSpPr>
            <p:cNvPr id="59" name="组合 220">
              <a:extLst>
                <a:ext uri="{FF2B5EF4-FFF2-40B4-BE49-F238E27FC236}">
                  <a16:creationId xmlns:a16="http://schemas.microsoft.com/office/drawing/2014/main" xmlns="" id="{54DFE900-647A-A746-850E-C048BF075FCC}"/>
                </a:ext>
              </a:extLst>
            </p:cNvPr>
            <p:cNvGrpSpPr/>
            <p:nvPr/>
          </p:nvGrpSpPr>
          <p:grpSpPr>
            <a:xfrm>
              <a:off x="180811" y="3244248"/>
              <a:ext cx="313203" cy="325105"/>
              <a:chOff x="0" y="0"/>
              <a:chExt cx="583046" cy="605202"/>
            </a:xfrm>
            <a:solidFill>
              <a:srgbClr val="FFFFFF"/>
            </a:solidFill>
          </p:grpSpPr>
          <p:sp>
            <p:nvSpPr>
              <p:cNvPr id="61" name="Freeform 171">
                <a:extLst>
                  <a:ext uri="{FF2B5EF4-FFF2-40B4-BE49-F238E27FC236}">
                    <a16:creationId xmlns:a16="http://schemas.microsoft.com/office/drawing/2014/main" xmlns="" id="{287F9076-E7EE-184A-B8B1-25B89D4B02CB}"/>
                  </a:ext>
                </a:extLst>
              </p:cNvPr>
              <p:cNvSpPr/>
              <p:nvPr/>
            </p:nvSpPr>
            <p:spPr>
              <a:xfrm>
                <a:off x="0" y="0"/>
                <a:ext cx="583047" cy="605203"/>
              </a:xfrm>
              <a:custGeom>
                <a:avLst/>
                <a:gdLst/>
                <a:ahLst/>
                <a:cxnLst>
                  <a:cxn ang="0">
                    <a:pos x="wd2" y="hd2"/>
                  </a:cxn>
                  <a:cxn ang="5400000">
                    <a:pos x="wd2" y="hd2"/>
                  </a:cxn>
                  <a:cxn ang="10800000">
                    <a:pos x="wd2" y="hd2"/>
                  </a:cxn>
                  <a:cxn ang="16200000">
                    <a:pos x="wd2" y="hd2"/>
                  </a:cxn>
                </a:cxnLst>
                <a:rect l="0" t="0" r="r" b="b"/>
                <a:pathLst>
                  <a:path w="20181" h="21600" extrusionOk="0">
                    <a:moveTo>
                      <a:pt x="10740" y="21600"/>
                    </a:moveTo>
                    <a:cubicBezTo>
                      <a:pt x="10740" y="21600"/>
                      <a:pt x="10740" y="21600"/>
                      <a:pt x="10740" y="21600"/>
                    </a:cubicBezTo>
                    <a:cubicBezTo>
                      <a:pt x="7116" y="21600"/>
                      <a:pt x="3782" y="20772"/>
                      <a:pt x="3637" y="20772"/>
                    </a:cubicBezTo>
                    <a:cubicBezTo>
                      <a:pt x="-1147" y="19117"/>
                      <a:pt x="-277" y="12993"/>
                      <a:pt x="1027" y="7448"/>
                    </a:cubicBezTo>
                    <a:cubicBezTo>
                      <a:pt x="2187" y="1986"/>
                      <a:pt x="3927" y="1324"/>
                      <a:pt x="5376" y="745"/>
                    </a:cubicBezTo>
                    <a:cubicBezTo>
                      <a:pt x="5521" y="745"/>
                      <a:pt x="5521" y="662"/>
                      <a:pt x="5666" y="662"/>
                    </a:cubicBezTo>
                    <a:cubicBezTo>
                      <a:pt x="6681" y="248"/>
                      <a:pt x="8276" y="0"/>
                      <a:pt x="10015" y="0"/>
                    </a:cubicBezTo>
                    <a:cubicBezTo>
                      <a:pt x="14799" y="0"/>
                      <a:pt x="19728" y="1655"/>
                      <a:pt x="20018" y="5214"/>
                    </a:cubicBezTo>
                    <a:cubicBezTo>
                      <a:pt x="20308" y="10924"/>
                      <a:pt x="20453" y="14400"/>
                      <a:pt x="18279" y="17876"/>
                    </a:cubicBezTo>
                    <a:cubicBezTo>
                      <a:pt x="16539" y="20690"/>
                      <a:pt x="13205" y="21434"/>
                      <a:pt x="13060" y="21517"/>
                    </a:cubicBezTo>
                    <a:cubicBezTo>
                      <a:pt x="12915" y="21517"/>
                      <a:pt x="12915" y="21517"/>
                      <a:pt x="12915" y="21517"/>
                    </a:cubicBezTo>
                    <a:cubicBezTo>
                      <a:pt x="12335" y="21600"/>
                      <a:pt x="11465" y="21600"/>
                      <a:pt x="10740" y="21600"/>
                    </a:cubicBezTo>
                    <a:close/>
                    <a:moveTo>
                      <a:pt x="4072" y="20359"/>
                    </a:moveTo>
                    <a:cubicBezTo>
                      <a:pt x="4072" y="20359"/>
                      <a:pt x="7261" y="21186"/>
                      <a:pt x="10740" y="21186"/>
                    </a:cubicBezTo>
                    <a:cubicBezTo>
                      <a:pt x="10740" y="21186"/>
                      <a:pt x="10740" y="21186"/>
                      <a:pt x="10740" y="21186"/>
                    </a:cubicBezTo>
                    <a:cubicBezTo>
                      <a:pt x="11465" y="21186"/>
                      <a:pt x="12190" y="21186"/>
                      <a:pt x="12770" y="21103"/>
                    </a:cubicBezTo>
                    <a:cubicBezTo>
                      <a:pt x="13060" y="21021"/>
                      <a:pt x="16104" y="20193"/>
                      <a:pt x="17554" y="17710"/>
                    </a:cubicBezTo>
                    <a:cubicBezTo>
                      <a:pt x="19728" y="14317"/>
                      <a:pt x="19583" y="10924"/>
                      <a:pt x="19293" y="5214"/>
                    </a:cubicBezTo>
                    <a:cubicBezTo>
                      <a:pt x="19003" y="1655"/>
                      <a:pt x="14219" y="414"/>
                      <a:pt x="10015" y="414"/>
                    </a:cubicBezTo>
                    <a:cubicBezTo>
                      <a:pt x="8421" y="414"/>
                      <a:pt x="6971" y="579"/>
                      <a:pt x="6101" y="993"/>
                    </a:cubicBezTo>
                    <a:cubicBezTo>
                      <a:pt x="5956" y="993"/>
                      <a:pt x="5811" y="1076"/>
                      <a:pt x="5666" y="1076"/>
                    </a:cubicBezTo>
                    <a:cubicBezTo>
                      <a:pt x="4507" y="1572"/>
                      <a:pt x="2767" y="2152"/>
                      <a:pt x="1607" y="7531"/>
                    </a:cubicBezTo>
                    <a:cubicBezTo>
                      <a:pt x="448" y="12910"/>
                      <a:pt x="-422" y="18869"/>
                      <a:pt x="4072" y="20359"/>
                    </a:cubicBezTo>
                    <a:close/>
                    <a:moveTo>
                      <a:pt x="10305" y="19779"/>
                    </a:moveTo>
                    <a:cubicBezTo>
                      <a:pt x="9725" y="19779"/>
                      <a:pt x="9436" y="19283"/>
                      <a:pt x="9436" y="19117"/>
                    </a:cubicBezTo>
                    <a:cubicBezTo>
                      <a:pt x="8276" y="8359"/>
                      <a:pt x="11755" y="3145"/>
                      <a:pt x="11755" y="3062"/>
                    </a:cubicBezTo>
                    <a:cubicBezTo>
                      <a:pt x="11755" y="2979"/>
                      <a:pt x="11755" y="2979"/>
                      <a:pt x="11755" y="2979"/>
                    </a:cubicBezTo>
                    <a:cubicBezTo>
                      <a:pt x="11900" y="2979"/>
                      <a:pt x="11900" y="2979"/>
                      <a:pt x="11900" y="2979"/>
                    </a:cubicBezTo>
                    <a:cubicBezTo>
                      <a:pt x="12625" y="2814"/>
                      <a:pt x="13205" y="2979"/>
                      <a:pt x="13640" y="3310"/>
                    </a:cubicBezTo>
                    <a:cubicBezTo>
                      <a:pt x="15669" y="5131"/>
                      <a:pt x="14944" y="13159"/>
                      <a:pt x="14219" y="14069"/>
                    </a:cubicBezTo>
                    <a:cubicBezTo>
                      <a:pt x="13205" y="15641"/>
                      <a:pt x="11465" y="18703"/>
                      <a:pt x="11465" y="18786"/>
                    </a:cubicBezTo>
                    <a:cubicBezTo>
                      <a:pt x="11030" y="19448"/>
                      <a:pt x="10740" y="19779"/>
                      <a:pt x="10305" y="19779"/>
                    </a:cubicBezTo>
                    <a:close/>
                    <a:moveTo>
                      <a:pt x="12335" y="3310"/>
                    </a:moveTo>
                    <a:cubicBezTo>
                      <a:pt x="11900" y="4055"/>
                      <a:pt x="9001" y="9186"/>
                      <a:pt x="10160" y="19034"/>
                    </a:cubicBezTo>
                    <a:cubicBezTo>
                      <a:pt x="10160" y="19117"/>
                      <a:pt x="10160" y="19283"/>
                      <a:pt x="10305" y="19283"/>
                    </a:cubicBezTo>
                    <a:cubicBezTo>
                      <a:pt x="10305" y="19283"/>
                      <a:pt x="10595" y="19117"/>
                      <a:pt x="10885" y="18621"/>
                    </a:cubicBezTo>
                    <a:cubicBezTo>
                      <a:pt x="10885" y="18621"/>
                      <a:pt x="12480" y="15559"/>
                      <a:pt x="13640" y="13903"/>
                    </a:cubicBezTo>
                    <a:cubicBezTo>
                      <a:pt x="14219" y="13159"/>
                      <a:pt x="14944" y="5214"/>
                      <a:pt x="13060" y="3559"/>
                    </a:cubicBezTo>
                    <a:cubicBezTo>
                      <a:pt x="12770" y="3310"/>
                      <a:pt x="12480" y="3310"/>
                      <a:pt x="12480" y="3310"/>
                    </a:cubicBezTo>
                    <a:cubicBezTo>
                      <a:pt x="12335" y="3310"/>
                      <a:pt x="12335" y="3310"/>
                      <a:pt x="12335" y="3310"/>
                    </a:cubicBezTo>
                    <a:close/>
                    <a:moveTo>
                      <a:pt x="16539" y="14731"/>
                    </a:moveTo>
                    <a:cubicBezTo>
                      <a:pt x="15959" y="14731"/>
                      <a:pt x="15524" y="14400"/>
                      <a:pt x="15524" y="14152"/>
                    </a:cubicBezTo>
                    <a:cubicBezTo>
                      <a:pt x="15524" y="13821"/>
                      <a:pt x="15959" y="13572"/>
                      <a:pt x="16539" y="13572"/>
                    </a:cubicBezTo>
                    <a:cubicBezTo>
                      <a:pt x="16974" y="13572"/>
                      <a:pt x="17554" y="13821"/>
                      <a:pt x="17554" y="14152"/>
                    </a:cubicBezTo>
                    <a:cubicBezTo>
                      <a:pt x="17554" y="14400"/>
                      <a:pt x="16974" y="14731"/>
                      <a:pt x="16539" y="14731"/>
                    </a:cubicBezTo>
                    <a:close/>
                    <a:moveTo>
                      <a:pt x="16539" y="13986"/>
                    </a:moveTo>
                    <a:cubicBezTo>
                      <a:pt x="16249" y="13986"/>
                      <a:pt x="16249" y="14069"/>
                      <a:pt x="16249" y="14152"/>
                    </a:cubicBezTo>
                    <a:cubicBezTo>
                      <a:pt x="16249" y="14234"/>
                      <a:pt x="16249" y="14317"/>
                      <a:pt x="16539" y="14317"/>
                    </a:cubicBezTo>
                    <a:cubicBezTo>
                      <a:pt x="16684" y="14317"/>
                      <a:pt x="16829" y="14234"/>
                      <a:pt x="16829" y="14152"/>
                    </a:cubicBezTo>
                    <a:cubicBezTo>
                      <a:pt x="16829" y="14069"/>
                      <a:pt x="16684" y="13986"/>
                      <a:pt x="16539" y="13986"/>
                    </a:cubicBezTo>
                    <a:close/>
                    <a:moveTo>
                      <a:pt x="16829" y="12910"/>
                    </a:moveTo>
                    <a:cubicBezTo>
                      <a:pt x="16249" y="12910"/>
                      <a:pt x="15814" y="12662"/>
                      <a:pt x="15814" y="12331"/>
                    </a:cubicBezTo>
                    <a:cubicBezTo>
                      <a:pt x="15814" y="12000"/>
                      <a:pt x="16249" y="11752"/>
                      <a:pt x="16829" y="11752"/>
                    </a:cubicBezTo>
                    <a:cubicBezTo>
                      <a:pt x="17409" y="11752"/>
                      <a:pt x="17844" y="12000"/>
                      <a:pt x="17844" y="12331"/>
                    </a:cubicBezTo>
                    <a:cubicBezTo>
                      <a:pt x="17844" y="12662"/>
                      <a:pt x="17409" y="12910"/>
                      <a:pt x="16829" y="12910"/>
                    </a:cubicBezTo>
                    <a:close/>
                    <a:moveTo>
                      <a:pt x="16829" y="12166"/>
                    </a:moveTo>
                    <a:cubicBezTo>
                      <a:pt x="16684" y="12166"/>
                      <a:pt x="16539" y="12248"/>
                      <a:pt x="16539" y="12331"/>
                    </a:cubicBezTo>
                    <a:cubicBezTo>
                      <a:pt x="16539" y="12414"/>
                      <a:pt x="16684" y="12497"/>
                      <a:pt x="16829" y="12497"/>
                    </a:cubicBezTo>
                    <a:cubicBezTo>
                      <a:pt x="16974" y="12497"/>
                      <a:pt x="17119" y="12414"/>
                      <a:pt x="17119" y="12331"/>
                    </a:cubicBezTo>
                    <a:cubicBezTo>
                      <a:pt x="17119" y="12248"/>
                      <a:pt x="16974" y="12166"/>
                      <a:pt x="16829" y="12166"/>
                    </a:cubicBezTo>
                    <a:close/>
                    <a:moveTo>
                      <a:pt x="17264" y="11172"/>
                    </a:moveTo>
                    <a:cubicBezTo>
                      <a:pt x="16684" y="11172"/>
                      <a:pt x="16249" y="10924"/>
                      <a:pt x="16249" y="10593"/>
                    </a:cubicBezTo>
                    <a:cubicBezTo>
                      <a:pt x="16249" y="10262"/>
                      <a:pt x="16684" y="10014"/>
                      <a:pt x="17264" y="10014"/>
                    </a:cubicBezTo>
                    <a:cubicBezTo>
                      <a:pt x="17699" y="10014"/>
                      <a:pt x="18279" y="10262"/>
                      <a:pt x="18279" y="10593"/>
                    </a:cubicBezTo>
                    <a:cubicBezTo>
                      <a:pt x="18279" y="10924"/>
                      <a:pt x="17699" y="11172"/>
                      <a:pt x="17264" y="11172"/>
                    </a:cubicBezTo>
                    <a:close/>
                    <a:moveTo>
                      <a:pt x="17264" y="10428"/>
                    </a:moveTo>
                    <a:cubicBezTo>
                      <a:pt x="16974" y="10428"/>
                      <a:pt x="16974" y="10510"/>
                      <a:pt x="16974" y="10593"/>
                    </a:cubicBezTo>
                    <a:cubicBezTo>
                      <a:pt x="16974" y="10676"/>
                      <a:pt x="16974" y="10759"/>
                      <a:pt x="17264" y="10759"/>
                    </a:cubicBezTo>
                    <a:cubicBezTo>
                      <a:pt x="17409" y="10759"/>
                      <a:pt x="17554" y="10676"/>
                      <a:pt x="17554" y="10593"/>
                    </a:cubicBezTo>
                    <a:cubicBezTo>
                      <a:pt x="17554" y="10510"/>
                      <a:pt x="17409" y="10428"/>
                      <a:pt x="17264" y="10428"/>
                    </a:cubicBezTo>
                    <a:close/>
                    <a:moveTo>
                      <a:pt x="17264" y="9352"/>
                    </a:moveTo>
                    <a:cubicBezTo>
                      <a:pt x="16684" y="9352"/>
                      <a:pt x="16249" y="9103"/>
                      <a:pt x="16249" y="8855"/>
                    </a:cubicBezTo>
                    <a:cubicBezTo>
                      <a:pt x="16249" y="8524"/>
                      <a:pt x="16684" y="8276"/>
                      <a:pt x="17264" y="8276"/>
                    </a:cubicBezTo>
                    <a:cubicBezTo>
                      <a:pt x="17699" y="8276"/>
                      <a:pt x="18279" y="8524"/>
                      <a:pt x="18279" y="8855"/>
                    </a:cubicBezTo>
                    <a:cubicBezTo>
                      <a:pt x="18279" y="9103"/>
                      <a:pt x="17699" y="9352"/>
                      <a:pt x="17264" y="9352"/>
                    </a:cubicBezTo>
                    <a:close/>
                    <a:moveTo>
                      <a:pt x="17264" y="8607"/>
                    </a:moveTo>
                    <a:cubicBezTo>
                      <a:pt x="16974" y="8607"/>
                      <a:pt x="16974" y="8690"/>
                      <a:pt x="16974" y="8855"/>
                    </a:cubicBezTo>
                    <a:cubicBezTo>
                      <a:pt x="16974" y="8938"/>
                      <a:pt x="16974" y="9021"/>
                      <a:pt x="17264" y="9021"/>
                    </a:cubicBezTo>
                    <a:cubicBezTo>
                      <a:pt x="17409" y="9021"/>
                      <a:pt x="17554" y="8938"/>
                      <a:pt x="17554" y="8855"/>
                    </a:cubicBezTo>
                    <a:cubicBezTo>
                      <a:pt x="17554" y="8690"/>
                      <a:pt x="17409" y="8607"/>
                      <a:pt x="17264" y="8607"/>
                    </a:cubicBezTo>
                    <a:close/>
                    <a:moveTo>
                      <a:pt x="17119" y="7614"/>
                    </a:moveTo>
                    <a:cubicBezTo>
                      <a:pt x="16539" y="7614"/>
                      <a:pt x="16104" y="7366"/>
                      <a:pt x="16104" y="7034"/>
                    </a:cubicBezTo>
                    <a:cubicBezTo>
                      <a:pt x="16104" y="6703"/>
                      <a:pt x="16539" y="6455"/>
                      <a:pt x="17119" y="6455"/>
                    </a:cubicBezTo>
                    <a:cubicBezTo>
                      <a:pt x="17699" y="6455"/>
                      <a:pt x="18134" y="6703"/>
                      <a:pt x="18134" y="7034"/>
                    </a:cubicBezTo>
                    <a:cubicBezTo>
                      <a:pt x="18134" y="7366"/>
                      <a:pt x="17699" y="7614"/>
                      <a:pt x="17119" y="7614"/>
                    </a:cubicBezTo>
                    <a:close/>
                    <a:moveTo>
                      <a:pt x="17119" y="6869"/>
                    </a:moveTo>
                    <a:cubicBezTo>
                      <a:pt x="16974" y="6869"/>
                      <a:pt x="16829" y="6952"/>
                      <a:pt x="16829" y="7034"/>
                    </a:cubicBezTo>
                    <a:cubicBezTo>
                      <a:pt x="16829" y="7117"/>
                      <a:pt x="16974" y="7200"/>
                      <a:pt x="17119" y="7200"/>
                    </a:cubicBezTo>
                    <a:cubicBezTo>
                      <a:pt x="17264" y="7200"/>
                      <a:pt x="17409" y="7117"/>
                      <a:pt x="17409" y="7034"/>
                    </a:cubicBezTo>
                    <a:cubicBezTo>
                      <a:pt x="17409" y="6952"/>
                      <a:pt x="17264" y="6869"/>
                      <a:pt x="17119" y="6869"/>
                    </a:cubicBezTo>
                    <a:close/>
                    <a:moveTo>
                      <a:pt x="16829" y="5876"/>
                    </a:moveTo>
                    <a:cubicBezTo>
                      <a:pt x="16249" y="5876"/>
                      <a:pt x="15814" y="5628"/>
                      <a:pt x="15814" y="5297"/>
                    </a:cubicBezTo>
                    <a:cubicBezTo>
                      <a:pt x="15814" y="4966"/>
                      <a:pt x="16249" y="4717"/>
                      <a:pt x="16829" y="4717"/>
                    </a:cubicBezTo>
                    <a:cubicBezTo>
                      <a:pt x="17409" y="4717"/>
                      <a:pt x="17844" y="4966"/>
                      <a:pt x="17844" y="5297"/>
                    </a:cubicBezTo>
                    <a:cubicBezTo>
                      <a:pt x="17844" y="5628"/>
                      <a:pt x="17409" y="5876"/>
                      <a:pt x="16829" y="5876"/>
                    </a:cubicBezTo>
                    <a:close/>
                    <a:moveTo>
                      <a:pt x="16829" y="5131"/>
                    </a:moveTo>
                    <a:cubicBezTo>
                      <a:pt x="16684" y="5131"/>
                      <a:pt x="16539" y="5214"/>
                      <a:pt x="16539" y="5297"/>
                    </a:cubicBezTo>
                    <a:cubicBezTo>
                      <a:pt x="16539" y="5379"/>
                      <a:pt x="16684" y="5462"/>
                      <a:pt x="16829" y="5462"/>
                    </a:cubicBezTo>
                    <a:cubicBezTo>
                      <a:pt x="16974" y="5462"/>
                      <a:pt x="17119" y="5379"/>
                      <a:pt x="17119" y="5297"/>
                    </a:cubicBezTo>
                    <a:cubicBezTo>
                      <a:pt x="17119" y="5214"/>
                      <a:pt x="16974" y="5131"/>
                      <a:pt x="16829" y="5131"/>
                    </a:cubicBezTo>
                    <a:close/>
                  </a:path>
                </a:pathLst>
              </a:custGeom>
              <a:grpFill/>
              <a:ln w="12700" cap="flat">
                <a:noFill/>
                <a:miter lim="400000"/>
              </a:ln>
              <a:effectLst/>
            </p:spPr>
            <p:txBody>
              <a:bodyPr wrap="square" lIns="45702" tIns="45702" rIns="45702" bIns="45702" numCol="1" anchor="t">
                <a:noAutofit/>
              </a:bodyPr>
              <a:lstStyle/>
              <a:p>
                <a:pPr>
                  <a:lnSpc>
                    <a:spcPts val="2799"/>
                  </a:lnSpc>
                  <a:defRPr sz="2000">
                    <a:solidFill>
                      <a:srgbClr val="000000"/>
                    </a:solidFill>
                  </a:defRPr>
                </a:pPr>
                <a:endParaRPr sz="600" dirty="0">
                  <a:latin typeface="+mn-ea"/>
                  <a:ea typeface="+mn-ea"/>
                  <a:cs typeface="Arial" panose="020B0604020202020204" pitchFamily="34" charset="0"/>
                </a:endParaRPr>
              </a:p>
            </p:txBody>
          </p:sp>
          <p:sp>
            <p:nvSpPr>
              <p:cNvPr id="62" name="Freeform 172">
                <a:extLst>
                  <a:ext uri="{FF2B5EF4-FFF2-40B4-BE49-F238E27FC236}">
                    <a16:creationId xmlns:a16="http://schemas.microsoft.com/office/drawing/2014/main" xmlns="" id="{A8D6C3DD-9B65-3D49-98DE-5BFC7977E804}"/>
                  </a:ext>
                </a:extLst>
              </p:cNvPr>
              <p:cNvSpPr/>
              <p:nvPr/>
            </p:nvSpPr>
            <p:spPr>
              <a:xfrm>
                <a:off x="11858" y="36646"/>
                <a:ext cx="285141" cy="452625"/>
              </a:xfrm>
              <a:custGeom>
                <a:avLst/>
                <a:gdLst/>
                <a:ahLst/>
                <a:cxnLst>
                  <a:cxn ang="0">
                    <a:pos x="wd2" y="hd2"/>
                  </a:cxn>
                  <a:cxn ang="5400000">
                    <a:pos x="wd2" y="hd2"/>
                  </a:cxn>
                  <a:cxn ang="10800000">
                    <a:pos x="wd2" y="hd2"/>
                  </a:cxn>
                  <a:cxn ang="16200000">
                    <a:pos x="wd2" y="hd2"/>
                  </a:cxn>
                </a:cxnLst>
                <a:rect l="0" t="0" r="r" b="b"/>
                <a:pathLst>
                  <a:path w="19463" h="21493" extrusionOk="0">
                    <a:moveTo>
                      <a:pt x="14362" y="3"/>
                    </a:moveTo>
                    <a:cubicBezTo>
                      <a:pt x="7541" y="-107"/>
                      <a:pt x="4415" y="2979"/>
                      <a:pt x="4415" y="3089"/>
                    </a:cubicBezTo>
                    <a:cubicBezTo>
                      <a:pt x="3562" y="4301"/>
                      <a:pt x="2709" y="5954"/>
                      <a:pt x="1857" y="8269"/>
                    </a:cubicBezTo>
                    <a:cubicBezTo>
                      <a:pt x="720" y="12126"/>
                      <a:pt x="-417" y="15983"/>
                      <a:pt x="151" y="19069"/>
                    </a:cubicBezTo>
                    <a:cubicBezTo>
                      <a:pt x="151" y="19069"/>
                      <a:pt x="2994" y="21493"/>
                      <a:pt x="6688" y="21493"/>
                    </a:cubicBezTo>
                    <a:cubicBezTo>
                      <a:pt x="10383" y="21493"/>
                      <a:pt x="13794" y="20391"/>
                      <a:pt x="13794" y="18958"/>
                    </a:cubicBezTo>
                    <a:cubicBezTo>
                      <a:pt x="14646" y="13669"/>
                      <a:pt x="14078" y="9481"/>
                      <a:pt x="19194" y="2979"/>
                    </a:cubicBezTo>
                    <a:cubicBezTo>
                      <a:pt x="19194" y="2979"/>
                      <a:pt x="21183" y="113"/>
                      <a:pt x="14362" y="3"/>
                    </a:cubicBezTo>
                    <a:close/>
                  </a:path>
                </a:pathLst>
              </a:custGeom>
              <a:grpFill/>
              <a:ln w="12700" cap="flat">
                <a:noFill/>
                <a:miter lim="400000"/>
              </a:ln>
              <a:effectLst/>
            </p:spPr>
            <p:txBody>
              <a:bodyPr wrap="square" lIns="45702" tIns="45702" rIns="45702" bIns="45702" numCol="1" anchor="t">
                <a:noAutofit/>
              </a:bodyPr>
              <a:lstStyle/>
              <a:p>
                <a:pPr>
                  <a:lnSpc>
                    <a:spcPts val="2799"/>
                  </a:lnSpc>
                  <a:defRPr sz="2000">
                    <a:solidFill>
                      <a:srgbClr val="000000"/>
                    </a:solidFill>
                  </a:defRPr>
                </a:pPr>
                <a:endParaRPr sz="600" dirty="0">
                  <a:latin typeface="+mn-ea"/>
                  <a:ea typeface="+mn-ea"/>
                  <a:cs typeface="Arial" panose="020B0604020202020204" pitchFamily="34" charset="0"/>
                </a:endParaRPr>
              </a:p>
            </p:txBody>
          </p:sp>
        </p:grpSp>
        <p:sp>
          <p:nvSpPr>
            <p:cNvPr id="60" name="1116077366"/>
            <p:cNvSpPr>
              <a:spLocks noEditPoints="1"/>
            </p:cNvSpPr>
            <p:nvPr/>
          </p:nvSpPr>
          <p:spPr bwMode="auto">
            <a:xfrm>
              <a:off x="3344520" y="3250408"/>
              <a:ext cx="321585" cy="301139"/>
            </a:xfrm>
            <a:custGeom>
              <a:avLst/>
              <a:gdLst/>
              <a:ahLst/>
              <a:cxnLst>
                <a:cxn ang="0">
                  <a:pos x="4041" y="6727"/>
                </a:cxn>
                <a:cxn ang="0">
                  <a:pos x="1464" y="6885"/>
                </a:cxn>
                <a:cxn ang="0">
                  <a:pos x="509" y="6378"/>
                </a:cxn>
                <a:cxn ang="0">
                  <a:pos x="1146" y="7426"/>
                </a:cxn>
                <a:cxn ang="0">
                  <a:pos x="1781" y="8505"/>
                </a:cxn>
                <a:cxn ang="0">
                  <a:pos x="2418" y="9583"/>
                </a:cxn>
                <a:cxn ang="0">
                  <a:pos x="3055" y="10662"/>
                </a:cxn>
                <a:cxn ang="0">
                  <a:pos x="3690" y="11741"/>
                </a:cxn>
                <a:cxn ang="0">
                  <a:pos x="4327" y="12820"/>
                </a:cxn>
                <a:cxn ang="0">
                  <a:pos x="12441" y="13581"/>
                </a:cxn>
                <a:cxn ang="0">
                  <a:pos x="8686" y="12629"/>
                </a:cxn>
                <a:cxn ang="0">
                  <a:pos x="8050" y="11550"/>
                </a:cxn>
                <a:cxn ang="0">
                  <a:pos x="7413" y="10440"/>
                </a:cxn>
                <a:cxn ang="0">
                  <a:pos x="6778" y="9361"/>
                </a:cxn>
                <a:cxn ang="0">
                  <a:pos x="6141" y="8283"/>
                </a:cxn>
                <a:cxn ang="0">
                  <a:pos x="5504" y="7203"/>
                </a:cxn>
                <a:cxn ang="0">
                  <a:pos x="4869" y="6092"/>
                </a:cxn>
                <a:cxn ang="0">
                  <a:pos x="1845" y="4157"/>
                </a:cxn>
                <a:cxn ang="0">
                  <a:pos x="3055" y="4030"/>
                </a:cxn>
                <a:cxn ang="0">
                  <a:pos x="11995" y="158"/>
                </a:cxn>
                <a:cxn ang="0">
                  <a:pos x="11327" y="952"/>
                </a:cxn>
                <a:cxn ang="0">
                  <a:pos x="10691" y="1745"/>
                </a:cxn>
                <a:cxn ang="0">
                  <a:pos x="5504" y="2824"/>
                </a:cxn>
                <a:cxn ang="0">
                  <a:pos x="8813" y="5426"/>
                </a:cxn>
                <a:cxn ang="0">
                  <a:pos x="11009" y="6157"/>
                </a:cxn>
                <a:cxn ang="0">
                  <a:pos x="11645" y="6949"/>
                </a:cxn>
                <a:cxn ang="0">
                  <a:pos x="12918" y="7362"/>
                </a:cxn>
                <a:cxn ang="0">
                  <a:pos x="13968" y="6727"/>
                </a:cxn>
                <a:cxn ang="0">
                  <a:pos x="15018" y="6092"/>
                </a:cxn>
                <a:cxn ang="0">
                  <a:pos x="16036" y="5458"/>
                </a:cxn>
                <a:cxn ang="0">
                  <a:pos x="15272" y="4410"/>
                </a:cxn>
                <a:cxn ang="0">
                  <a:pos x="14222" y="5045"/>
                </a:cxn>
                <a:cxn ang="0">
                  <a:pos x="13140" y="5680"/>
                </a:cxn>
                <a:cxn ang="0">
                  <a:pos x="12282" y="5617"/>
                </a:cxn>
                <a:cxn ang="0">
                  <a:pos x="11645" y="4823"/>
                </a:cxn>
                <a:cxn ang="0">
                  <a:pos x="11423" y="2951"/>
                </a:cxn>
                <a:cxn ang="0">
                  <a:pos x="12059" y="2157"/>
                </a:cxn>
                <a:cxn ang="0">
                  <a:pos x="12759" y="1587"/>
                </a:cxn>
                <a:cxn ang="0">
                  <a:pos x="13809" y="2221"/>
                </a:cxn>
                <a:cxn ang="0">
                  <a:pos x="14890" y="2856"/>
                </a:cxn>
                <a:cxn ang="0">
                  <a:pos x="16164" y="2761"/>
                </a:cxn>
                <a:cxn ang="0">
                  <a:pos x="15368" y="1618"/>
                </a:cxn>
                <a:cxn ang="0">
                  <a:pos x="14318" y="984"/>
                </a:cxn>
                <a:cxn ang="0">
                  <a:pos x="13268" y="349"/>
                </a:cxn>
                <a:cxn ang="0">
                  <a:pos x="1336" y="1587"/>
                </a:cxn>
                <a:cxn ang="0">
                  <a:pos x="509" y="2253"/>
                </a:cxn>
                <a:cxn ang="0">
                  <a:pos x="95" y="4443"/>
                </a:cxn>
                <a:cxn ang="0">
                  <a:pos x="732" y="5489"/>
                </a:cxn>
                <a:cxn ang="0">
                  <a:pos x="1973" y="6124"/>
                </a:cxn>
                <a:cxn ang="0">
                  <a:pos x="3977" y="5585"/>
                </a:cxn>
                <a:cxn ang="0">
                  <a:pos x="4614" y="4760"/>
                </a:cxn>
                <a:cxn ang="0">
                  <a:pos x="4391" y="2348"/>
                </a:cxn>
                <a:cxn ang="0">
                  <a:pos x="3659" y="1682"/>
                </a:cxn>
                <a:cxn ang="0">
                  <a:pos x="1778" y="2578"/>
                </a:cxn>
                <a:cxn ang="0">
                  <a:pos x="1340" y="2946"/>
                </a:cxn>
                <a:cxn ang="0">
                  <a:pos x="1147" y="4189"/>
                </a:cxn>
                <a:cxn ang="0">
                  <a:pos x="1498" y="4732"/>
                </a:cxn>
                <a:cxn ang="0">
                  <a:pos x="2323" y="5083"/>
                </a:cxn>
                <a:cxn ang="0">
                  <a:pos x="3289" y="4749"/>
                </a:cxn>
                <a:cxn ang="0">
                  <a:pos x="3640" y="4277"/>
                </a:cxn>
                <a:cxn ang="0">
                  <a:pos x="3482" y="2964"/>
                </a:cxn>
                <a:cxn ang="0">
                  <a:pos x="3061" y="2596"/>
                </a:cxn>
              </a:cxnLst>
              <a:rect l="0" t="0" r="r" b="b"/>
              <a:pathLst>
                <a:path w="16195" h="14309">
                  <a:moveTo>
                    <a:pt x="4772" y="6092"/>
                  </a:moveTo>
                  <a:lnTo>
                    <a:pt x="4741" y="6124"/>
                  </a:lnTo>
                  <a:lnTo>
                    <a:pt x="4709" y="6157"/>
                  </a:lnTo>
                  <a:lnTo>
                    <a:pt x="4677" y="6188"/>
                  </a:lnTo>
                  <a:lnTo>
                    <a:pt x="4646" y="6252"/>
                  </a:lnTo>
                  <a:lnTo>
                    <a:pt x="4614" y="6283"/>
                  </a:lnTo>
                  <a:lnTo>
                    <a:pt x="4582" y="6314"/>
                  </a:lnTo>
                  <a:lnTo>
                    <a:pt x="4550" y="6346"/>
                  </a:lnTo>
                  <a:lnTo>
                    <a:pt x="4518" y="6378"/>
                  </a:lnTo>
                  <a:lnTo>
                    <a:pt x="4486" y="6410"/>
                  </a:lnTo>
                  <a:lnTo>
                    <a:pt x="4455" y="6441"/>
                  </a:lnTo>
                  <a:lnTo>
                    <a:pt x="4391" y="6474"/>
                  </a:lnTo>
                  <a:lnTo>
                    <a:pt x="4359" y="6505"/>
                  </a:lnTo>
                  <a:lnTo>
                    <a:pt x="4327" y="6536"/>
                  </a:lnTo>
                  <a:lnTo>
                    <a:pt x="4263" y="6569"/>
                  </a:lnTo>
                  <a:lnTo>
                    <a:pt x="4232" y="6600"/>
                  </a:lnTo>
                  <a:lnTo>
                    <a:pt x="4200" y="6632"/>
                  </a:lnTo>
                  <a:lnTo>
                    <a:pt x="4137" y="6663"/>
                  </a:lnTo>
                  <a:lnTo>
                    <a:pt x="4073" y="6696"/>
                  </a:lnTo>
                  <a:lnTo>
                    <a:pt x="4041" y="6727"/>
                  </a:lnTo>
                  <a:lnTo>
                    <a:pt x="3977" y="6759"/>
                  </a:lnTo>
                  <a:lnTo>
                    <a:pt x="3913" y="6791"/>
                  </a:lnTo>
                  <a:lnTo>
                    <a:pt x="3850" y="6822"/>
                  </a:lnTo>
                  <a:lnTo>
                    <a:pt x="3787" y="6854"/>
                  </a:lnTo>
                  <a:lnTo>
                    <a:pt x="3723" y="6885"/>
                  </a:lnTo>
                  <a:lnTo>
                    <a:pt x="3628" y="6918"/>
                  </a:lnTo>
                  <a:lnTo>
                    <a:pt x="3532" y="6949"/>
                  </a:lnTo>
                  <a:lnTo>
                    <a:pt x="3436" y="6981"/>
                  </a:lnTo>
                  <a:lnTo>
                    <a:pt x="3309" y="7013"/>
                  </a:lnTo>
                  <a:lnTo>
                    <a:pt x="3181" y="7044"/>
                  </a:lnTo>
                  <a:lnTo>
                    <a:pt x="2991" y="7076"/>
                  </a:lnTo>
                  <a:lnTo>
                    <a:pt x="2641" y="7108"/>
                  </a:lnTo>
                  <a:lnTo>
                    <a:pt x="2513" y="7108"/>
                  </a:lnTo>
                  <a:lnTo>
                    <a:pt x="2163" y="7076"/>
                  </a:lnTo>
                  <a:lnTo>
                    <a:pt x="1973" y="7044"/>
                  </a:lnTo>
                  <a:lnTo>
                    <a:pt x="1845" y="7013"/>
                  </a:lnTo>
                  <a:lnTo>
                    <a:pt x="1719" y="6981"/>
                  </a:lnTo>
                  <a:lnTo>
                    <a:pt x="1623" y="6949"/>
                  </a:lnTo>
                  <a:lnTo>
                    <a:pt x="1559" y="6918"/>
                  </a:lnTo>
                  <a:lnTo>
                    <a:pt x="1464" y="6885"/>
                  </a:lnTo>
                  <a:lnTo>
                    <a:pt x="1368" y="6854"/>
                  </a:lnTo>
                  <a:lnTo>
                    <a:pt x="1305" y="6822"/>
                  </a:lnTo>
                  <a:lnTo>
                    <a:pt x="1241" y="6791"/>
                  </a:lnTo>
                  <a:lnTo>
                    <a:pt x="1177" y="6759"/>
                  </a:lnTo>
                  <a:lnTo>
                    <a:pt x="1113" y="6727"/>
                  </a:lnTo>
                  <a:lnTo>
                    <a:pt x="1082" y="6696"/>
                  </a:lnTo>
                  <a:lnTo>
                    <a:pt x="1018" y="6663"/>
                  </a:lnTo>
                  <a:lnTo>
                    <a:pt x="987" y="6632"/>
                  </a:lnTo>
                  <a:lnTo>
                    <a:pt x="923" y="6600"/>
                  </a:lnTo>
                  <a:lnTo>
                    <a:pt x="891" y="6569"/>
                  </a:lnTo>
                  <a:lnTo>
                    <a:pt x="827" y="6536"/>
                  </a:lnTo>
                  <a:lnTo>
                    <a:pt x="796" y="6505"/>
                  </a:lnTo>
                  <a:lnTo>
                    <a:pt x="763" y="6474"/>
                  </a:lnTo>
                  <a:lnTo>
                    <a:pt x="700" y="6441"/>
                  </a:lnTo>
                  <a:lnTo>
                    <a:pt x="668" y="6410"/>
                  </a:lnTo>
                  <a:lnTo>
                    <a:pt x="637" y="6378"/>
                  </a:lnTo>
                  <a:lnTo>
                    <a:pt x="604" y="6346"/>
                  </a:lnTo>
                  <a:lnTo>
                    <a:pt x="573" y="6314"/>
                  </a:lnTo>
                  <a:lnTo>
                    <a:pt x="509" y="6314"/>
                  </a:lnTo>
                  <a:lnTo>
                    <a:pt x="509" y="6378"/>
                  </a:lnTo>
                  <a:lnTo>
                    <a:pt x="541" y="6410"/>
                  </a:lnTo>
                  <a:lnTo>
                    <a:pt x="573" y="6474"/>
                  </a:lnTo>
                  <a:lnTo>
                    <a:pt x="604" y="6536"/>
                  </a:lnTo>
                  <a:lnTo>
                    <a:pt x="637" y="6569"/>
                  </a:lnTo>
                  <a:lnTo>
                    <a:pt x="668" y="6632"/>
                  </a:lnTo>
                  <a:lnTo>
                    <a:pt x="700" y="6696"/>
                  </a:lnTo>
                  <a:lnTo>
                    <a:pt x="732" y="6727"/>
                  </a:lnTo>
                  <a:lnTo>
                    <a:pt x="763" y="6791"/>
                  </a:lnTo>
                  <a:lnTo>
                    <a:pt x="796" y="6854"/>
                  </a:lnTo>
                  <a:lnTo>
                    <a:pt x="827" y="6918"/>
                  </a:lnTo>
                  <a:lnTo>
                    <a:pt x="859" y="6949"/>
                  </a:lnTo>
                  <a:lnTo>
                    <a:pt x="891" y="7013"/>
                  </a:lnTo>
                  <a:lnTo>
                    <a:pt x="923" y="7076"/>
                  </a:lnTo>
                  <a:lnTo>
                    <a:pt x="954" y="7108"/>
                  </a:lnTo>
                  <a:lnTo>
                    <a:pt x="987" y="7171"/>
                  </a:lnTo>
                  <a:lnTo>
                    <a:pt x="1018" y="7235"/>
                  </a:lnTo>
                  <a:lnTo>
                    <a:pt x="1050" y="7267"/>
                  </a:lnTo>
                  <a:lnTo>
                    <a:pt x="1082" y="7330"/>
                  </a:lnTo>
                  <a:lnTo>
                    <a:pt x="1113" y="7393"/>
                  </a:lnTo>
                  <a:lnTo>
                    <a:pt x="1146" y="7426"/>
                  </a:lnTo>
                  <a:lnTo>
                    <a:pt x="1177" y="7489"/>
                  </a:lnTo>
                  <a:lnTo>
                    <a:pt x="1210" y="7552"/>
                  </a:lnTo>
                  <a:lnTo>
                    <a:pt x="1241" y="7615"/>
                  </a:lnTo>
                  <a:lnTo>
                    <a:pt x="1272" y="7648"/>
                  </a:lnTo>
                  <a:lnTo>
                    <a:pt x="1305" y="7711"/>
                  </a:lnTo>
                  <a:lnTo>
                    <a:pt x="1336" y="7775"/>
                  </a:lnTo>
                  <a:lnTo>
                    <a:pt x="1368" y="7806"/>
                  </a:lnTo>
                  <a:lnTo>
                    <a:pt x="1400" y="7870"/>
                  </a:lnTo>
                  <a:lnTo>
                    <a:pt x="1432" y="7933"/>
                  </a:lnTo>
                  <a:lnTo>
                    <a:pt x="1464" y="7965"/>
                  </a:lnTo>
                  <a:lnTo>
                    <a:pt x="1495" y="8028"/>
                  </a:lnTo>
                  <a:lnTo>
                    <a:pt x="1527" y="8092"/>
                  </a:lnTo>
                  <a:lnTo>
                    <a:pt x="1559" y="8123"/>
                  </a:lnTo>
                  <a:lnTo>
                    <a:pt x="1591" y="8187"/>
                  </a:lnTo>
                  <a:lnTo>
                    <a:pt x="1623" y="8250"/>
                  </a:lnTo>
                  <a:lnTo>
                    <a:pt x="1655" y="8314"/>
                  </a:lnTo>
                  <a:lnTo>
                    <a:pt x="1686" y="8345"/>
                  </a:lnTo>
                  <a:lnTo>
                    <a:pt x="1719" y="8409"/>
                  </a:lnTo>
                  <a:lnTo>
                    <a:pt x="1750" y="8472"/>
                  </a:lnTo>
                  <a:lnTo>
                    <a:pt x="1781" y="8505"/>
                  </a:lnTo>
                  <a:lnTo>
                    <a:pt x="1814" y="8567"/>
                  </a:lnTo>
                  <a:lnTo>
                    <a:pt x="1845" y="8631"/>
                  </a:lnTo>
                  <a:lnTo>
                    <a:pt x="1878" y="8663"/>
                  </a:lnTo>
                  <a:lnTo>
                    <a:pt x="1909" y="8727"/>
                  </a:lnTo>
                  <a:lnTo>
                    <a:pt x="1941" y="8790"/>
                  </a:lnTo>
                  <a:lnTo>
                    <a:pt x="1973" y="8853"/>
                  </a:lnTo>
                  <a:lnTo>
                    <a:pt x="2005" y="8885"/>
                  </a:lnTo>
                  <a:lnTo>
                    <a:pt x="2037" y="8949"/>
                  </a:lnTo>
                  <a:lnTo>
                    <a:pt x="2068" y="9012"/>
                  </a:lnTo>
                  <a:lnTo>
                    <a:pt x="2100" y="9044"/>
                  </a:lnTo>
                  <a:lnTo>
                    <a:pt x="2132" y="9107"/>
                  </a:lnTo>
                  <a:lnTo>
                    <a:pt x="2163" y="9171"/>
                  </a:lnTo>
                  <a:lnTo>
                    <a:pt x="2195" y="9202"/>
                  </a:lnTo>
                  <a:lnTo>
                    <a:pt x="2228" y="9266"/>
                  </a:lnTo>
                  <a:lnTo>
                    <a:pt x="2259" y="9329"/>
                  </a:lnTo>
                  <a:lnTo>
                    <a:pt x="2291" y="9361"/>
                  </a:lnTo>
                  <a:lnTo>
                    <a:pt x="2323" y="9424"/>
                  </a:lnTo>
                  <a:lnTo>
                    <a:pt x="2354" y="9488"/>
                  </a:lnTo>
                  <a:lnTo>
                    <a:pt x="2386" y="9551"/>
                  </a:lnTo>
                  <a:lnTo>
                    <a:pt x="2418" y="9583"/>
                  </a:lnTo>
                  <a:lnTo>
                    <a:pt x="2451" y="9646"/>
                  </a:lnTo>
                  <a:lnTo>
                    <a:pt x="2482" y="9710"/>
                  </a:lnTo>
                  <a:lnTo>
                    <a:pt x="2513" y="9741"/>
                  </a:lnTo>
                  <a:lnTo>
                    <a:pt x="2546" y="9805"/>
                  </a:lnTo>
                  <a:lnTo>
                    <a:pt x="2577" y="9868"/>
                  </a:lnTo>
                  <a:lnTo>
                    <a:pt x="2609" y="9901"/>
                  </a:lnTo>
                  <a:lnTo>
                    <a:pt x="2641" y="9963"/>
                  </a:lnTo>
                  <a:lnTo>
                    <a:pt x="2672" y="10027"/>
                  </a:lnTo>
                  <a:lnTo>
                    <a:pt x="2705" y="10059"/>
                  </a:lnTo>
                  <a:lnTo>
                    <a:pt x="2736" y="10123"/>
                  </a:lnTo>
                  <a:lnTo>
                    <a:pt x="2768" y="10186"/>
                  </a:lnTo>
                  <a:lnTo>
                    <a:pt x="2800" y="10249"/>
                  </a:lnTo>
                  <a:lnTo>
                    <a:pt x="2832" y="10281"/>
                  </a:lnTo>
                  <a:lnTo>
                    <a:pt x="2863" y="10345"/>
                  </a:lnTo>
                  <a:lnTo>
                    <a:pt x="2895" y="10408"/>
                  </a:lnTo>
                  <a:lnTo>
                    <a:pt x="2927" y="10440"/>
                  </a:lnTo>
                  <a:lnTo>
                    <a:pt x="2959" y="10503"/>
                  </a:lnTo>
                  <a:lnTo>
                    <a:pt x="2991" y="10567"/>
                  </a:lnTo>
                  <a:lnTo>
                    <a:pt x="3022" y="10598"/>
                  </a:lnTo>
                  <a:lnTo>
                    <a:pt x="3055" y="10662"/>
                  </a:lnTo>
                  <a:lnTo>
                    <a:pt x="3086" y="10725"/>
                  </a:lnTo>
                  <a:lnTo>
                    <a:pt x="3119" y="10789"/>
                  </a:lnTo>
                  <a:lnTo>
                    <a:pt x="3150" y="10820"/>
                  </a:lnTo>
                  <a:lnTo>
                    <a:pt x="3181" y="10884"/>
                  </a:lnTo>
                  <a:lnTo>
                    <a:pt x="3214" y="10948"/>
                  </a:lnTo>
                  <a:lnTo>
                    <a:pt x="3245" y="10979"/>
                  </a:lnTo>
                  <a:lnTo>
                    <a:pt x="3277" y="11042"/>
                  </a:lnTo>
                  <a:lnTo>
                    <a:pt x="3309" y="11106"/>
                  </a:lnTo>
                  <a:lnTo>
                    <a:pt x="3341" y="11138"/>
                  </a:lnTo>
                  <a:lnTo>
                    <a:pt x="3373" y="11201"/>
                  </a:lnTo>
                  <a:lnTo>
                    <a:pt x="3404" y="11264"/>
                  </a:lnTo>
                  <a:lnTo>
                    <a:pt x="3436" y="11297"/>
                  </a:lnTo>
                  <a:lnTo>
                    <a:pt x="3468" y="11360"/>
                  </a:lnTo>
                  <a:lnTo>
                    <a:pt x="3500" y="11423"/>
                  </a:lnTo>
                  <a:lnTo>
                    <a:pt x="3532" y="11487"/>
                  </a:lnTo>
                  <a:lnTo>
                    <a:pt x="3564" y="11519"/>
                  </a:lnTo>
                  <a:lnTo>
                    <a:pt x="3595" y="11582"/>
                  </a:lnTo>
                  <a:lnTo>
                    <a:pt x="3628" y="11646"/>
                  </a:lnTo>
                  <a:lnTo>
                    <a:pt x="3659" y="11677"/>
                  </a:lnTo>
                  <a:lnTo>
                    <a:pt x="3690" y="11741"/>
                  </a:lnTo>
                  <a:lnTo>
                    <a:pt x="3723" y="11805"/>
                  </a:lnTo>
                  <a:lnTo>
                    <a:pt x="3754" y="11836"/>
                  </a:lnTo>
                  <a:lnTo>
                    <a:pt x="3787" y="11899"/>
                  </a:lnTo>
                  <a:lnTo>
                    <a:pt x="3818" y="11963"/>
                  </a:lnTo>
                  <a:lnTo>
                    <a:pt x="3850" y="11994"/>
                  </a:lnTo>
                  <a:lnTo>
                    <a:pt x="3882" y="12058"/>
                  </a:lnTo>
                  <a:lnTo>
                    <a:pt x="3913" y="12122"/>
                  </a:lnTo>
                  <a:lnTo>
                    <a:pt x="3946" y="12185"/>
                  </a:lnTo>
                  <a:lnTo>
                    <a:pt x="3977" y="12216"/>
                  </a:lnTo>
                  <a:lnTo>
                    <a:pt x="4009" y="12280"/>
                  </a:lnTo>
                  <a:lnTo>
                    <a:pt x="4041" y="12344"/>
                  </a:lnTo>
                  <a:lnTo>
                    <a:pt x="4073" y="12376"/>
                  </a:lnTo>
                  <a:lnTo>
                    <a:pt x="4104" y="12438"/>
                  </a:lnTo>
                  <a:lnTo>
                    <a:pt x="4137" y="12502"/>
                  </a:lnTo>
                  <a:lnTo>
                    <a:pt x="4168" y="12534"/>
                  </a:lnTo>
                  <a:lnTo>
                    <a:pt x="4200" y="12598"/>
                  </a:lnTo>
                  <a:lnTo>
                    <a:pt x="4232" y="12662"/>
                  </a:lnTo>
                  <a:lnTo>
                    <a:pt x="4263" y="12724"/>
                  </a:lnTo>
                  <a:lnTo>
                    <a:pt x="4296" y="12756"/>
                  </a:lnTo>
                  <a:lnTo>
                    <a:pt x="4327" y="12820"/>
                  </a:lnTo>
                  <a:lnTo>
                    <a:pt x="4359" y="12884"/>
                  </a:lnTo>
                  <a:lnTo>
                    <a:pt x="4391" y="12915"/>
                  </a:lnTo>
                  <a:lnTo>
                    <a:pt x="4422" y="12979"/>
                  </a:lnTo>
                  <a:lnTo>
                    <a:pt x="4455" y="13042"/>
                  </a:lnTo>
                  <a:lnTo>
                    <a:pt x="4486" y="13073"/>
                  </a:lnTo>
                  <a:lnTo>
                    <a:pt x="1655" y="13106"/>
                  </a:lnTo>
                  <a:lnTo>
                    <a:pt x="1527" y="13137"/>
                  </a:lnTo>
                  <a:lnTo>
                    <a:pt x="1464" y="13169"/>
                  </a:lnTo>
                  <a:lnTo>
                    <a:pt x="1432" y="13201"/>
                  </a:lnTo>
                  <a:lnTo>
                    <a:pt x="1368" y="13232"/>
                  </a:lnTo>
                  <a:lnTo>
                    <a:pt x="1336" y="13264"/>
                  </a:lnTo>
                  <a:lnTo>
                    <a:pt x="1305" y="13296"/>
                  </a:lnTo>
                  <a:lnTo>
                    <a:pt x="1272" y="13328"/>
                  </a:lnTo>
                  <a:lnTo>
                    <a:pt x="1241" y="13391"/>
                  </a:lnTo>
                  <a:lnTo>
                    <a:pt x="1210" y="13423"/>
                  </a:lnTo>
                  <a:lnTo>
                    <a:pt x="1177" y="13486"/>
                  </a:lnTo>
                  <a:lnTo>
                    <a:pt x="1146" y="13581"/>
                  </a:lnTo>
                  <a:lnTo>
                    <a:pt x="1146" y="14309"/>
                  </a:lnTo>
                  <a:lnTo>
                    <a:pt x="12441" y="14309"/>
                  </a:lnTo>
                  <a:lnTo>
                    <a:pt x="12441" y="13581"/>
                  </a:lnTo>
                  <a:lnTo>
                    <a:pt x="12408" y="13486"/>
                  </a:lnTo>
                  <a:lnTo>
                    <a:pt x="12377" y="13423"/>
                  </a:lnTo>
                  <a:lnTo>
                    <a:pt x="12345" y="13359"/>
                  </a:lnTo>
                  <a:lnTo>
                    <a:pt x="12313" y="13328"/>
                  </a:lnTo>
                  <a:lnTo>
                    <a:pt x="12282" y="13296"/>
                  </a:lnTo>
                  <a:lnTo>
                    <a:pt x="12249" y="13264"/>
                  </a:lnTo>
                  <a:lnTo>
                    <a:pt x="12218" y="13232"/>
                  </a:lnTo>
                  <a:lnTo>
                    <a:pt x="12186" y="13201"/>
                  </a:lnTo>
                  <a:lnTo>
                    <a:pt x="12122" y="13169"/>
                  </a:lnTo>
                  <a:lnTo>
                    <a:pt x="12059" y="13137"/>
                  </a:lnTo>
                  <a:lnTo>
                    <a:pt x="11963" y="13106"/>
                  </a:lnTo>
                  <a:lnTo>
                    <a:pt x="8941" y="13073"/>
                  </a:lnTo>
                  <a:lnTo>
                    <a:pt x="8909" y="13010"/>
                  </a:lnTo>
                  <a:lnTo>
                    <a:pt x="8877" y="12947"/>
                  </a:lnTo>
                  <a:lnTo>
                    <a:pt x="8846" y="12884"/>
                  </a:lnTo>
                  <a:lnTo>
                    <a:pt x="8813" y="12851"/>
                  </a:lnTo>
                  <a:lnTo>
                    <a:pt x="8782" y="12788"/>
                  </a:lnTo>
                  <a:lnTo>
                    <a:pt x="8749" y="12724"/>
                  </a:lnTo>
                  <a:lnTo>
                    <a:pt x="8718" y="12693"/>
                  </a:lnTo>
                  <a:lnTo>
                    <a:pt x="8686" y="12629"/>
                  </a:lnTo>
                  <a:lnTo>
                    <a:pt x="8654" y="12566"/>
                  </a:lnTo>
                  <a:lnTo>
                    <a:pt x="8623" y="12502"/>
                  </a:lnTo>
                  <a:lnTo>
                    <a:pt x="8590" y="12471"/>
                  </a:lnTo>
                  <a:lnTo>
                    <a:pt x="8559" y="12407"/>
                  </a:lnTo>
                  <a:lnTo>
                    <a:pt x="8527" y="12344"/>
                  </a:lnTo>
                  <a:lnTo>
                    <a:pt x="8495" y="12312"/>
                  </a:lnTo>
                  <a:lnTo>
                    <a:pt x="8463" y="12249"/>
                  </a:lnTo>
                  <a:lnTo>
                    <a:pt x="8432" y="12185"/>
                  </a:lnTo>
                  <a:lnTo>
                    <a:pt x="8400" y="12154"/>
                  </a:lnTo>
                  <a:lnTo>
                    <a:pt x="8368" y="12090"/>
                  </a:lnTo>
                  <a:lnTo>
                    <a:pt x="8336" y="12027"/>
                  </a:lnTo>
                  <a:lnTo>
                    <a:pt x="8304" y="11963"/>
                  </a:lnTo>
                  <a:lnTo>
                    <a:pt x="8273" y="11932"/>
                  </a:lnTo>
                  <a:lnTo>
                    <a:pt x="8240" y="11868"/>
                  </a:lnTo>
                  <a:lnTo>
                    <a:pt x="8209" y="11805"/>
                  </a:lnTo>
                  <a:lnTo>
                    <a:pt x="8177" y="11772"/>
                  </a:lnTo>
                  <a:lnTo>
                    <a:pt x="8145" y="11709"/>
                  </a:lnTo>
                  <a:lnTo>
                    <a:pt x="8114" y="11646"/>
                  </a:lnTo>
                  <a:lnTo>
                    <a:pt x="8081" y="11582"/>
                  </a:lnTo>
                  <a:lnTo>
                    <a:pt x="8050" y="11550"/>
                  </a:lnTo>
                  <a:lnTo>
                    <a:pt x="8018" y="11487"/>
                  </a:lnTo>
                  <a:lnTo>
                    <a:pt x="7986" y="11423"/>
                  </a:lnTo>
                  <a:lnTo>
                    <a:pt x="7955" y="11392"/>
                  </a:lnTo>
                  <a:lnTo>
                    <a:pt x="7922" y="11328"/>
                  </a:lnTo>
                  <a:lnTo>
                    <a:pt x="7891" y="11264"/>
                  </a:lnTo>
                  <a:lnTo>
                    <a:pt x="7859" y="11201"/>
                  </a:lnTo>
                  <a:lnTo>
                    <a:pt x="7827" y="11170"/>
                  </a:lnTo>
                  <a:lnTo>
                    <a:pt x="7795" y="11106"/>
                  </a:lnTo>
                  <a:lnTo>
                    <a:pt x="7763" y="11042"/>
                  </a:lnTo>
                  <a:lnTo>
                    <a:pt x="7732" y="11011"/>
                  </a:lnTo>
                  <a:lnTo>
                    <a:pt x="7700" y="10948"/>
                  </a:lnTo>
                  <a:lnTo>
                    <a:pt x="7668" y="10884"/>
                  </a:lnTo>
                  <a:lnTo>
                    <a:pt x="7636" y="10820"/>
                  </a:lnTo>
                  <a:lnTo>
                    <a:pt x="7605" y="10789"/>
                  </a:lnTo>
                  <a:lnTo>
                    <a:pt x="7572" y="10725"/>
                  </a:lnTo>
                  <a:lnTo>
                    <a:pt x="7541" y="10662"/>
                  </a:lnTo>
                  <a:lnTo>
                    <a:pt x="7509" y="10631"/>
                  </a:lnTo>
                  <a:lnTo>
                    <a:pt x="7477" y="10567"/>
                  </a:lnTo>
                  <a:lnTo>
                    <a:pt x="7446" y="10503"/>
                  </a:lnTo>
                  <a:lnTo>
                    <a:pt x="7413" y="10440"/>
                  </a:lnTo>
                  <a:lnTo>
                    <a:pt x="7382" y="10408"/>
                  </a:lnTo>
                  <a:lnTo>
                    <a:pt x="7349" y="10345"/>
                  </a:lnTo>
                  <a:lnTo>
                    <a:pt x="7318" y="10281"/>
                  </a:lnTo>
                  <a:lnTo>
                    <a:pt x="7286" y="10249"/>
                  </a:lnTo>
                  <a:lnTo>
                    <a:pt x="7254" y="10186"/>
                  </a:lnTo>
                  <a:lnTo>
                    <a:pt x="7223" y="10123"/>
                  </a:lnTo>
                  <a:lnTo>
                    <a:pt x="7191" y="10059"/>
                  </a:lnTo>
                  <a:lnTo>
                    <a:pt x="7159" y="10027"/>
                  </a:lnTo>
                  <a:lnTo>
                    <a:pt x="7127" y="9963"/>
                  </a:lnTo>
                  <a:lnTo>
                    <a:pt x="7095" y="9901"/>
                  </a:lnTo>
                  <a:lnTo>
                    <a:pt x="7063" y="9868"/>
                  </a:lnTo>
                  <a:lnTo>
                    <a:pt x="7032" y="9805"/>
                  </a:lnTo>
                  <a:lnTo>
                    <a:pt x="7000" y="9741"/>
                  </a:lnTo>
                  <a:lnTo>
                    <a:pt x="6968" y="9679"/>
                  </a:lnTo>
                  <a:lnTo>
                    <a:pt x="6937" y="9646"/>
                  </a:lnTo>
                  <a:lnTo>
                    <a:pt x="6904" y="9583"/>
                  </a:lnTo>
                  <a:lnTo>
                    <a:pt x="6873" y="9519"/>
                  </a:lnTo>
                  <a:lnTo>
                    <a:pt x="6840" y="9488"/>
                  </a:lnTo>
                  <a:lnTo>
                    <a:pt x="6809" y="9424"/>
                  </a:lnTo>
                  <a:lnTo>
                    <a:pt x="6778" y="9361"/>
                  </a:lnTo>
                  <a:lnTo>
                    <a:pt x="6745" y="9298"/>
                  </a:lnTo>
                  <a:lnTo>
                    <a:pt x="6714" y="9266"/>
                  </a:lnTo>
                  <a:lnTo>
                    <a:pt x="6681" y="9202"/>
                  </a:lnTo>
                  <a:lnTo>
                    <a:pt x="6650" y="9139"/>
                  </a:lnTo>
                  <a:lnTo>
                    <a:pt x="6618" y="9107"/>
                  </a:lnTo>
                  <a:lnTo>
                    <a:pt x="6586" y="9044"/>
                  </a:lnTo>
                  <a:lnTo>
                    <a:pt x="6554" y="8980"/>
                  </a:lnTo>
                  <a:lnTo>
                    <a:pt x="6523" y="8917"/>
                  </a:lnTo>
                  <a:lnTo>
                    <a:pt x="6491" y="8885"/>
                  </a:lnTo>
                  <a:lnTo>
                    <a:pt x="6459" y="8822"/>
                  </a:lnTo>
                  <a:lnTo>
                    <a:pt x="6427" y="8758"/>
                  </a:lnTo>
                  <a:lnTo>
                    <a:pt x="6395" y="8727"/>
                  </a:lnTo>
                  <a:lnTo>
                    <a:pt x="6364" y="8663"/>
                  </a:lnTo>
                  <a:lnTo>
                    <a:pt x="6331" y="8600"/>
                  </a:lnTo>
                  <a:lnTo>
                    <a:pt x="6300" y="8536"/>
                  </a:lnTo>
                  <a:lnTo>
                    <a:pt x="6267" y="8505"/>
                  </a:lnTo>
                  <a:lnTo>
                    <a:pt x="6236" y="8441"/>
                  </a:lnTo>
                  <a:lnTo>
                    <a:pt x="6205" y="8377"/>
                  </a:lnTo>
                  <a:lnTo>
                    <a:pt x="6172" y="8345"/>
                  </a:lnTo>
                  <a:lnTo>
                    <a:pt x="6141" y="8283"/>
                  </a:lnTo>
                  <a:lnTo>
                    <a:pt x="6109" y="8219"/>
                  </a:lnTo>
                  <a:lnTo>
                    <a:pt x="6077" y="8155"/>
                  </a:lnTo>
                  <a:lnTo>
                    <a:pt x="6045" y="8123"/>
                  </a:lnTo>
                  <a:lnTo>
                    <a:pt x="6013" y="8059"/>
                  </a:lnTo>
                  <a:lnTo>
                    <a:pt x="5982" y="7997"/>
                  </a:lnTo>
                  <a:lnTo>
                    <a:pt x="5950" y="7965"/>
                  </a:lnTo>
                  <a:lnTo>
                    <a:pt x="5918" y="7901"/>
                  </a:lnTo>
                  <a:lnTo>
                    <a:pt x="5886" y="7837"/>
                  </a:lnTo>
                  <a:lnTo>
                    <a:pt x="5854" y="7775"/>
                  </a:lnTo>
                  <a:lnTo>
                    <a:pt x="5822" y="7743"/>
                  </a:lnTo>
                  <a:lnTo>
                    <a:pt x="5791" y="7679"/>
                  </a:lnTo>
                  <a:lnTo>
                    <a:pt x="5759" y="7615"/>
                  </a:lnTo>
                  <a:lnTo>
                    <a:pt x="5727" y="7584"/>
                  </a:lnTo>
                  <a:lnTo>
                    <a:pt x="5696" y="7520"/>
                  </a:lnTo>
                  <a:lnTo>
                    <a:pt x="5663" y="7457"/>
                  </a:lnTo>
                  <a:lnTo>
                    <a:pt x="5632" y="7393"/>
                  </a:lnTo>
                  <a:lnTo>
                    <a:pt x="5599" y="7362"/>
                  </a:lnTo>
                  <a:lnTo>
                    <a:pt x="5568" y="7298"/>
                  </a:lnTo>
                  <a:lnTo>
                    <a:pt x="5537" y="7235"/>
                  </a:lnTo>
                  <a:lnTo>
                    <a:pt x="5504" y="7203"/>
                  </a:lnTo>
                  <a:lnTo>
                    <a:pt x="5473" y="7140"/>
                  </a:lnTo>
                  <a:lnTo>
                    <a:pt x="5441" y="7076"/>
                  </a:lnTo>
                  <a:lnTo>
                    <a:pt x="5409" y="7013"/>
                  </a:lnTo>
                  <a:lnTo>
                    <a:pt x="5377" y="6981"/>
                  </a:lnTo>
                  <a:lnTo>
                    <a:pt x="5345" y="6918"/>
                  </a:lnTo>
                  <a:lnTo>
                    <a:pt x="5314" y="6854"/>
                  </a:lnTo>
                  <a:lnTo>
                    <a:pt x="5282" y="6822"/>
                  </a:lnTo>
                  <a:lnTo>
                    <a:pt x="5249" y="6759"/>
                  </a:lnTo>
                  <a:lnTo>
                    <a:pt x="5218" y="6696"/>
                  </a:lnTo>
                  <a:lnTo>
                    <a:pt x="5186" y="6632"/>
                  </a:lnTo>
                  <a:lnTo>
                    <a:pt x="5154" y="6600"/>
                  </a:lnTo>
                  <a:lnTo>
                    <a:pt x="5123" y="6536"/>
                  </a:lnTo>
                  <a:lnTo>
                    <a:pt x="5091" y="6474"/>
                  </a:lnTo>
                  <a:lnTo>
                    <a:pt x="5059" y="6441"/>
                  </a:lnTo>
                  <a:lnTo>
                    <a:pt x="5028" y="6378"/>
                  </a:lnTo>
                  <a:lnTo>
                    <a:pt x="4995" y="6314"/>
                  </a:lnTo>
                  <a:lnTo>
                    <a:pt x="4964" y="6252"/>
                  </a:lnTo>
                  <a:lnTo>
                    <a:pt x="4931" y="6219"/>
                  </a:lnTo>
                  <a:lnTo>
                    <a:pt x="4900" y="6157"/>
                  </a:lnTo>
                  <a:lnTo>
                    <a:pt x="4869" y="6092"/>
                  </a:lnTo>
                  <a:lnTo>
                    <a:pt x="4836" y="6061"/>
                  </a:lnTo>
                  <a:lnTo>
                    <a:pt x="4805" y="6061"/>
                  </a:lnTo>
                  <a:lnTo>
                    <a:pt x="4772" y="6092"/>
                  </a:lnTo>
                  <a:close/>
                  <a:moveTo>
                    <a:pt x="2132" y="3110"/>
                  </a:moveTo>
                  <a:lnTo>
                    <a:pt x="2068" y="3141"/>
                  </a:lnTo>
                  <a:lnTo>
                    <a:pt x="2005" y="3173"/>
                  </a:lnTo>
                  <a:lnTo>
                    <a:pt x="1973" y="3205"/>
                  </a:lnTo>
                  <a:lnTo>
                    <a:pt x="1941" y="3236"/>
                  </a:lnTo>
                  <a:lnTo>
                    <a:pt x="1909" y="3269"/>
                  </a:lnTo>
                  <a:lnTo>
                    <a:pt x="1878" y="3300"/>
                  </a:lnTo>
                  <a:lnTo>
                    <a:pt x="1845" y="3332"/>
                  </a:lnTo>
                  <a:lnTo>
                    <a:pt x="1814" y="3395"/>
                  </a:lnTo>
                  <a:lnTo>
                    <a:pt x="1781" y="3427"/>
                  </a:lnTo>
                  <a:lnTo>
                    <a:pt x="1750" y="3522"/>
                  </a:lnTo>
                  <a:lnTo>
                    <a:pt x="1719" y="3649"/>
                  </a:lnTo>
                  <a:lnTo>
                    <a:pt x="1719" y="3840"/>
                  </a:lnTo>
                  <a:lnTo>
                    <a:pt x="1750" y="3998"/>
                  </a:lnTo>
                  <a:lnTo>
                    <a:pt x="1781" y="4062"/>
                  </a:lnTo>
                  <a:lnTo>
                    <a:pt x="1814" y="4126"/>
                  </a:lnTo>
                  <a:lnTo>
                    <a:pt x="1845" y="4157"/>
                  </a:lnTo>
                  <a:lnTo>
                    <a:pt x="1878" y="4188"/>
                  </a:lnTo>
                  <a:lnTo>
                    <a:pt x="1909" y="4252"/>
                  </a:lnTo>
                  <a:lnTo>
                    <a:pt x="1973" y="4284"/>
                  </a:lnTo>
                  <a:lnTo>
                    <a:pt x="2005" y="4315"/>
                  </a:lnTo>
                  <a:lnTo>
                    <a:pt x="2037" y="4348"/>
                  </a:lnTo>
                  <a:lnTo>
                    <a:pt x="2100" y="4379"/>
                  </a:lnTo>
                  <a:lnTo>
                    <a:pt x="2195" y="4410"/>
                  </a:lnTo>
                  <a:lnTo>
                    <a:pt x="2323" y="4443"/>
                  </a:lnTo>
                  <a:lnTo>
                    <a:pt x="2482" y="4443"/>
                  </a:lnTo>
                  <a:lnTo>
                    <a:pt x="2641" y="4410"/>
                  </a:lnTo>
                  <a:lnTo>
                    <a:pt x="2705" y="4379"/>
                  </a:lnTo>
                  <a:lnTo>
                    <a:pt x="2768" y="4348"/>
                  </a:lnTo>
                  <a:lnTo>
                    <a:pt x="2832" y="4315"/>
                  </a:lnTo>
                  <a:lnTo>
                    <a:pt x="2863" y="4284"/>
                  </a:lnTo>
                  <a:lnTo>
                    <a:pt x="2895" y="4252"/>
                  </a:lnTo>
                  <a:lnTo>
                    <a:pt x="2927" y="4221"/>
                  </a:lnTo>
                  <a:lnTo>
                    <a:pt x="2959" y="4188"/>
                  </a:lnTo>
                  <a:lnTo>
                    <a:pt x="2991" y="4157"/>
                  </a:lnTo>
                  <a:lnTo>
                    <a:pt x="3022" y="4093"/>
                  </a:lnTo>
                  <a:lnTo>
                    <a:pt x="3055" y="4030"/>
                  </a:lnTo>
                  <a:lnTo>
                    <a:pt x="3086" y="3935"/>
                  </a:lnTo>
                  <a:lnTo>
                    <a:pt x="3086" y="3554"/>
                  </a:lnTo>
                  <a:lnTo>
                    <a:pt x="3055" y="3458"/>
                  </a:lnTo>
                  <a:lnTo>
                    <a:pt x="3022" y="3395"/>
                  </a:lnTo>
                  <a:lnTo>
                    <a:pt x="2991" y="3363"/>
                  </a:lnTo>
                  <a:lnTo>
                    <a:pt x="2959" y="3300"/>
                  </a:lnTo>
                  <a:lnTo>
                    <a:pt x="2927" y="3269"/>
                  </a:lnTo>
                  <a:lnTo>
                    <a:pt x="2895" y="3236"/>
                  </a:lnTo>
                  <a:lnTo>
                    <a:pt x="2863" y="3205"/>
                  </a:lnTo>
                  <a:lnTo>
                    <a:pt x="2800" y="3173"/>
                  </a:lnTo>
                  <a:lnTo>
                    <a:pt x="2768" y="3141"/>
                  </a:lnTo>
                  <a:lnTo>
                    <a:pt x="2705" y="3110"/>
                  </a:lnTo>
                  <a:lnTo>
                    <a:pt x="2609" y="3078"/>
                  </a:lnTo>
                  <a:lnTo>
                    <a:pt x="2228" y="3078"/>
                  </a:lnTo>
                  <a:lnTo>
                    <a:pt x="2132" y="3110"/>
                  </a:lnTo>
                  <a:close/>
                  <a:moveTo>
                    <a:pt x="12154" y="31"/>
                  </a:moveTo>
                  <a:lnTo>
                    <a:pt x="12091" y="64"/>
                  </a:lnTo>
                  <a:lnTo>
                    <a:pt x="12059" y="95"/>
                  </a:lnTo>
                  <a:lnTo>
                    <a:pt x="12027" y="127"/>
                  </a:lnTo>
                  <a:lnTo>
                    <a:pt x="11995" y="158"/>
                  </a:lnTo>
                  <a:lnTo>
                    <a:pt x="11932" y="191"/>
                  </a:lnTo>
                  <a:lnTo>
                    <a:pt x="11899" y="253"/>
                  </a:lnTo>
                  <a:lnTo>
                    <a:pt x="11868" y="286"/>
                  </a:lnTo>
                  <a:lnTo>
                    <a:pt x="11837" y="317"/>
                  </a:lnTo>
                  <a:lnTo>
                    <a:pt x="11804" y="349"/>
                  </a:lnTo>
                  <a:lnTo>
                    <a:pt x="11773" y="413"/>
                  </a:lnTo>
                  <a:lnTo>
                    <a:pt x="11740" y="444"/>
                  </a:lnTo>
                  <a:lnTo>
                    <a:pt x="11709" y="476"/>
                  </a:lnTo>
                  <a:lnTo>
                    <a:pt x="11677" y="508"/>
                  </a:lnTo>
                  <a:lnTo>
                    <a:pt x="11645" y="571"/>
                  </a:lnTo>
                  <a:lnTo>
                    <a:pt x="11614" y="603"/>
                  </a:lnTo>
                  <a:lnTo>
                    <a:pt x="11581" y="635"/>
                  </a:lnTo>
                  <a:lnTo>
                    <a:pt x="11550" y="666"/>
                  </a:lnTo>
                  <a:lnTo>
                    <a:pt x="11518" y="730"/>
                  </a:lnTo>
                  <a:lnTo>
                    <a:pt x="11486" y="762"/>
                  </a:lnTo>
                  <a:lnTo>
                    <a:pt x="11454" y="793"/>
                  </a:lnTo>
                  <a:lnTo>
                    <a:pt x="11423" y="825"/>
                  </a:lnTo>
                  <a:lnTo>
                    <a:pt x="11390" y="888"/>
                  </a:lnTo>
                  <a:lnTo>
                    <a:pt x="11359" y="921"/>
                  </a:lnTo>
                  <a:lnTo>
                    <a:pt x="11327" y="952"/>
                  </a:lnTo>
                  <a:lnTo>
                    <a:pt x="11295" y="984"/>
                  </a:lnTo>
                  <a:lnTo>
                    <a:pt x="11264" y="1047"/>
                  </a:lnTo>
                  <a:lnTo>
                    <a:pt x="11231" y="1079"/>
                  </a:lnTo>
                  <a:lnTo>
                    <a:pt x="11200" y="1110"/>
                  </a:lnTo>
                  <a:lnTo>
                    <a:pt x="11167" y="1143"/>
                  </a:lnTo>
                  <a:lnTo>
                    <a:pt x="11136" y="1206"/>
                  </a:lnTo>
                  <a:lnTo>
                    <a:pt x="11104" y="1238"/>
                  </a:lnTo>
                  <a:lnTo>
                    <a:pt x="11072" y="1269"/>
                  </a:lnTo>
                  <a:lnTo>
                    <a:pt x="11041" y="1301"/>
                  </a:lnTo>
                  <a:lnTo>
                    <a:pt x="11009" y="1365"/>
                  </a:lnTo>
                  <a:lnTo>
                    <a:pt x="10977" y="1396"/>
                  </a:lnTo>
                  <a:lnTo>
                    <a:pt x="10945" y="1428"/>
                  </a:lnTo>
                  <a:lnTo>
                    <a:pt x="10913" y="1460"/>
                  </a:lnTo>
                  <a:lnTo>
                    <a:pt x="10881" y="1523"/>
                  </a:lnTo>
                  <a:lnTo>
                    <a:pt x="10850" y="1555"/>
                  </a:lnTo>
                  <a:lnTo>
                    <a:pt x="10818" y="1587"/>
                  </a:lnTo>
                  <a:lnTo>
                    <a:pt x="10786" y="1618"/>
                  </a:lnTo>
                  <a:lnTo>
                    <a:pt x="10754" y="1682"/>
                  </a:lnTo>
                  <a:lnTo>
                    <a:pt x="10722" y="1713"/>
                  </a:lnTo>
                  <a:lnTo>
                    <a:pt x="10691" y="1745"/>
                  </a:lnTo>
                  <a:lnTo>
                    <a:pt x="10658" y="1777"/>
                  </a:lnTo>
                  <a:lnTo>
                    <a:pt x="10627" y="1840"/>
                  </a:lnTo>
                  <a:lnTo>
                    <a:pt x="9100" y="1873"/>
                  </a:lnTo>
                  <a:lnTo>
                    <a:pt x="9036" y="1904"/>
                  </a:lnTo>
                  <a:lnTo>
                    <a:pt x="8972" y="1935"/>
                  </a:lnTo>
                  <a:lnTo>
                    <a:pt x="8909" y="1967"/>
                  </a:lnTo>
                  <a:lnTo>
                    <a:pt x="8877" y="1999"/>
                  </a:lnTo>
                  <a:lnTo>
                    <a:pt x="8846" y="2031"/>
                  </a:lnTo>
                  <a:lnTo>
                    <a:pt x="8813" y="2062"/>
                  </a:lnTo>
                  <a:lnTo>
                    <a:pt x="8782" y="2095"/>
                  </a:lnTo>
                  <a:lnTo>
                    <a:pt x="8749" y="2157"/>
                  </a:lnTo>
                  <a:lnTo>
                    <a:pt x="8718" y="2190"/>
                  </a:lnTo>
                  <a:lnTo>
                    <a:pt x="8686" y="2284"/>
                  </a:lnTo>
                  <a:lnTo>
                    <a:pt x="8654" y="2412"/>
                  </a:lnTo>
                  <a:lnTo>
                    <a:pt x="8654" y="2475"/>
                  </a:lnTo>
                  <a:lnTo>
                    <a:pt x="5409" y="2475"/>
                  </a:lnTo>
                  <a:lnTo>
                    <a:pt x="5409" y="2570"/>
                  </a:lnTo>
                  <a:lnTo>
                    <a:pt x="5441" y="2666"/>
                  </a:lnTo>
                  <a:lnTo>
                    <a:pt x="5473" y="2761"/>
                  </a:lnTo>
                  <a:lnTo>
                    <a:pt x="5504" y="2824"/>
                  </a:lnTo>
                  <a:lnTo>
                    <a:pt x="5537" y="2919"/>
                  </a:lnTo>
                  <a:lnTo>
                    <a:pt x="5568" y="3047"/>
                  </a:lnTo>
                  <a:lnTo>
                    <a:pt x="5599" y="3205"/>
                  </a:lnTo>
                  <a:lnTo>
                    <a:pt x="5632" y="3427"/>
                  </a:lnTo>
                  <a:lnTo>
                    <a:pt x="5632" y="3966"/>
                  </a:lnTo>
                  <a:lnTo>
                    <a:pt x="5599" y="4221"/>
                  </a:lnTo>
                  <a:lnTo>
                    <a:pt x="5568" y="4379"/>
                  </a:lnTo>
                  <a:lnTo>
                    <a:pt x="5537" y="4506"/>
                  </a:lnTo>
                  <a:lnTo>
                    <a:pt x="5504" y="4633"/>
                  </a:lnTo>
                  <a:lnTo>
                    <a:pt x="5473" y="4728"/>
                  </a:lnTo>
                  <a:lnTo>
                    <a:pt x="5441" y="4823"/>
                  </a:lnTo>
                  <a:lnTo>
                    <a:pt x="5409" y="4918"/>
                  </a:lnTo>
                  <a:lnTo>
                    <a:pt x="5409" y="5014"/>
                  </a:lnTo>
                  <a:lnTo>
                    <a:pt x="8654" y="5014"/>
                  </a:lnTo>
                  <a:lnTo>
                    <a:pt x="8654" y="5109"/>
                  </a:lnTo>
                  <a:lnTo>
                    <a:pt x="8686" y="5236"/>
                  </a:lnTo>
                  <a:lnTo>
                    <a:pt x="8718" y="5300"/>
                  </a:lnTo>
                  <a:lnTo>
                    <a:pt x="8749" y="5363"/>
                  </a:lnTo>
                  <a:lnTo>
                    <a:pt x="8782" y="5395"/>
                  </a:lnTo>
                  <a:lnTo>
                    <a:pt x="8813" y="5426"/>
                  </a:lnTo>
                  <a:lnTo>
                    <a:pt x="8846" y="5458"/>
                  </a:lnTo>
                  <a:lnTo>
                    <a:pt x="8877" y="5489"/>
                  </a:lnTo>
                  <a:lnTo>
                    <a:pt x="8909" y="5522"/>
                  </a:lnTo>
                  <a:lnTo>
                    <a:pt x="8941" y="5553"/>
                  </a:lnTo>
                  <a:lnTo>
                    <a:pt x="9004" y="5585"/>
                  </a:lnTo>
                  <a:lnTo>
                    <a:pt x="9068" y="5617"/>
                  </a:lnTo>
                  <a:lnTo>
                    <a:pt x="9227" y="5648"/>
                  </a:lnTo>
                  <a:lnTo>
                    <a:pt x="10627" y="5680"/>
                  </a:lnTo>
                  <a:lnTo>
                    <a:pt x="10658" y="5711"/>
                  </a:lnTo>
                  <a:lnTo>
                    <a:pt x="10691" y="5744"/>
                  </a:lnTo>
                  <a:lnTo>
                    <a:pt x="10722" y="5775"/>
                  </a:lnTo>
                  <a:lnTo>
                    <a:pt x="10754" y="5839"/>
                  </a:lnTo>
                  <a:lnTo>
                    <a:pt x="10786" y="5870"/>
                  </a:lnTo>
                  <a:lnTo>
                    <a:pt x="10818" y="5902"/>
                  </a:lnTo>
                  <a:lnTo>
                    <a:pt x="10850" y="5934"/>
                  </a:lnTo>
                  <a:lnTo>
                    <a:pt x="10881" y="5997"/>
                  </a:lnTo>
                  <a:lnTo>
                    <a:pt x="10913" y="6029"/>
                  </a:lnTo>
                  <a:lnTo>
                    <a:pt x="10945" y="6061"/>
                  </a:lnTo>
                  <a:lnTo>
                    <a:pt x="10977" y="6092"/>
                  </a:lnTo>
                  <a:lnTo>
                    <a:pt x="11009" y="6157"/>
                  </a:lnTo>
                  <a:lnTo>
                    <a:pt x="11041" y="6188"/>
                  </a:lnTo>
                  <a:lnTo>
                    <a:pt x="11072" y="6219"/>
                  </a:lnTo>
                  <a:lnTo>
                    <a:pt x="11104" y="6252"/>
                  </a:lnTo>
                  <a:lnTo>
                    <a:pt x="11136" y="6314"/>
                  </a:lnTo>
                  <a:lnTo>
                    <a:pt x="11167" y="6346"/>
                  </a:lnTo>
                  <a:lnTo>
                    <a:pt x="11200" y="6378"/>
                  </a:lnTo>
                  <a:lnTo>
                    <a:pt x="11231" y="6410"/>
                  </a:lnTo>
                  <a:lnTo>
                    <a:pt x="11264" y="6474"/>
                  </a:lnTo>
                  <a:lnTo>
                    <a:pt x="11295" y="6505"/>
                  </a:lnTo>
                  <a:lnTo>
                    <a:pt x="11327" y="6536"/>
                  </a:lnTo>
                  <a:lnTo>
                    <a:pt x="11359" y="6569"/>
                  </a:lnTo>
                  <a:lnTo>
                    <a:pt x="11390" y="6632"/>
                  </a:lnTo>
                  <a:lnTo>
                    <a:pt x="11423" y="6663"/>
                  </a:lnTo>
                  <a:lnTo>
                    <a:pt x="11454" y="6696"/>
                  </a:lnTo>
                  <a:lnTo>
                    <a:pt x="11486" y="6727"/>
                  </a:lnTo>
                  <a:lnTo>
                    <a:pt x="11518" y="6791"/>
                  </a:lnTo>
                  <a:lnTo>
                    <a:pt x="11550" y="6822"/>
                  </a:lnTo>
                  <a:lnTo>
                    <a:pt x="11581" y="6854"/>
                  </a:lnTo>
                  <a:lnTo>
                    <a:pt x="11614" y="6885"/>
                  </a:lnTo>
                  <a:lnTo>
                    <a:pt x="11645" y="6949"/>
                  </a:lnTo>
                  <a:lnTo>
                    <a:pt x="11677" y="6981"/>
                  </a:lnTo>
                  <a:lnTo>
                    <a:pt x="11709" y="7013"/>
                  </a:lnTo>
                  <a:lnTo>
                    <a:pt x="11740" y="7044"/>
                  </a:lnTo>
                  <a:lnTo>
                    <a:pt x="11773" y="7108"/>
                  </a:lnTo>
                  <a:lnTo>
                    <a:pt x="11804" y="7140"/>
                  </a:lnTo>
                  <a:lnTo>
                    <a:pt x="11837" y="7171"/>
                  </a:lnTo>
                  <a:lnTo>
                    <a:pt x="11868" y="7203"/>
                  </a:lnTo>
                  <a:lnTo>
                    <a:pt x="11899" y="7267"/>
                  </a:lnTo>
                  <a:lnTo>
                    <a:pt x="11932" y="7298"/>
                  </a:lnTo>
                  <a:lnTo>
                    <a:pt x="11963" y="7330"/>
                  </a:lnTo>
                  <a:lnTo>
                    <a:pt x="11995" y="7362"/>
                  </a:lnTo>
                  <a:lnTo>
                    <a:pt x="12059" y="7393"/>
                  </a:lnTo>
                  <a:lnTo>
                    <a:pt x="12091" y="7426"/>
                  </a:lnTo>
                  <a:lnTo>
                    <a:pt x="12154" y="7457"/>
                  </a:lnTo>
                  <a:lnTo>
                    <a:pt x="12218" y="7489"/>
                  </a:lnTo>
                  <a:lnTo>
                    <a:pt x="12631" y="7489"/>
                  </a:lnTo>
                  <a:lnTo>
                    <a:pt x="12727" y="7457"/>
                  </a:lnTo>
                  <a:lnTo>
                    <a:pt x="12791" y="7426"/>
                  </a:lnTo>
                  <a:lnTo>
                    <a:pt x="12854" y="7393"/>
                  </a:lnTo>
                  <a:lnTo>
                    <a:pt x="12918" y="7362"/>
                  </a:lnTo>
                  <a:lnTo>
                    <a:pt x="12950" y="7330"/>
                  </a:lnTo>
                  <a:lnTo>
                    <a:pt x="13014" y="7298"/>
                  </a:lnTo>
                  <a:lnTo>
                    <a:pt x="13076" y="7267"/>
                  </a:lnTo>
                  <a:lnTo>
                    <a:pt x="13109" y="7235"/>
                  </a:lnTo>
                  <a:lnTo>
                    <a:pt x="13173" y="7203"/>
                  </a:lnTo>
                  <a:lnTo>
                    <a:pt x="13236" y="7171"/>
                  </a:lnTo>
                  <a:lnTo>
                    <a:pt x="13268" y="7140"/>
                  </a:lnTo>
                  <a:lnTo>
                    <a:pt x="13332" y="7108"/>
                  </a:lnTo>
                  <a:lnTo>
                    <a:pt x="13395" y="7076"/>
                  </a:lnTo>
                  <a:lnTo>
                    <a:pt x="13427" y="7044"/>
                  </a:lnTo>
                  <a:lnTo>
                    <a:pt x="13490" y="7013"/>
                  </a:lnTo>
                  <a:lnTo>
                    <a:pt x="13554" y="6981"/>
                  </a:lnTo>
                  <a:lnTo>
                    <a:pt x="13586" y="6949"/>
                  </a:lnTo>
                  <a:lnTo>
                    <a:pt x="13649" y="6918"/>
                  </a:lnTo>
                  <a:lnTo>
                    <a:pt x="13713" y="6885"/>
                  </a:lnTo>
                  <a:lnTo>
                    <a:pt x="13746" y="6854"/>
                  </a:lnTo>
                  <a:lnTo>
                    <a:pt x="13809" y="6822"/>
                  </a:lnTo>
                  <a:lnTo>
                    <a:pt x="13872" y="6791"/>
                  </a:lnTo>
                  <a:lnTo>
                    <a:pt x="13904" y="6759"/>
                  </a:lnTo>
                  <a:lnTo>
                    <a:pt x="13968" y="6727"/>
                  </a:lnTo>
                  <a:lnTo>
                    <a:pt x="14032" y="6696"/>
                  </a:lnTo>
                  <a:lnTo>
                    <a:pt x="14063" y="6663"/>
                  </a:lnTo>
                  <a:lnTo>
                    <a:pt x="14127" y="6632"/>
                  </a:lnTo>
                  <a:lnTo>
                    <a:pt x="14191" y="6600"/>
                  </a:lnTo>
                  <a:lnTo>
                    <a:pt x="14222" y="6569"/>
                  </a:lnTo>
                  <a:lnTo>
                    <a:pt x="14286" y="6536"/>
                  </a:lnTo>
                  <a:lnTo>
                    <a:pt x="14350" y="6505"/>
                  </a:lnTo>
                  <a:lnTo>
                    <a:pt x="14381" y="6474"/>
                  </a:lnTo>
                  <a:lnTo>
                    <a:pt x="14445" y="6441"/>
                  </a:lnTo>
                  <a:lnTo>
                    <a:pt x="14509" y="6410"/>
                  </a:lnTo>
                  <a:lnTo>
                    <a:pt x="14541" y="6378"/>
                  </a:lnTo>
                  <a:lnTo>
                    <a:pt x="14604" y="6346"/>
                  </a:lnTo>
                  <a:lnTo>
                    <a:pt x="14668" y="6314"/>
                  </a:lnTo>
                  <a:lnTo>
                    <a:pt x="14700" y="6283"/>
                  </a:lnTo>
                  <a:lnTo>
                    <a:pt x="14763" y="6252"/>
                  </a:lnTo>
                  <a:lnTo>
                    <a:pt x="14827" y="6219"/>
                  </a:lnTo>
                  <a:lnTo>
                    <a:pt x="14859" y="6188"/>
                  </a:lnTo>
                  <a:lnTo>
                    <a:pt x="14923" y="6157"/>
                  </a:lnTo>
                  <a:lnTo>
                    <a:pt x="14985" y="6124"/>
                  </a:lnTo>
                  <a:lnTo>
                    <a:pt x="15018" y="6092"/>
                  </a:lnTo>
                  <a:lnTo>
                    <a:pt x="15082" y="6061"/>
                  </a:lnTo>
                  <a:lnTo>
                    <a:pt x="15145" y="6029"/>
                  </a:lnTo>
                  <a:lnTo>
                    <a:pt x="15177" y="5997"/>
                  </a:lnTo>
                  <a:lnTo>
                    <a:pt x="15241" y="5966"/>
                  </a:lnTo>
                  <a:lnTo>
                    <a:pt x="15304" y="5934"/>
                  </a:lnTo>
                  <a:lnTo>
                    <a:pt x="15336" y="5902"/>
                  </a:lnTo>
                  <a:lnTo>
                    <a:pt x="15399" y="5870"/>
                  </a:lnTo>
                  <a:lnTo>
                    <a:pt x="15463" y="5839"/>
                  </a:lnTo>
                  <a:lnTo>
                    <a:pt x="15495" y="5807"/>
                  </a:lnTo>
                  <a:lnTo>
                    <a:pt x="15558" y="5775"/>
                  </a:lnTo>
                  <a:lnTo>
                    <a:pt x="15622" y="5744"/>
                  </a:lnTo>
                  <a:lnTo>
                    <a:pt x="15654" y="5711"/>
                  </a:lnTo>
                  <a:lnTo>
                    <a:pt x="15717" y="5680"/>
                  </a:lnTo>
                  <a:lnTo>
                    <a:pt x="15781" y="5648"/>
                  </a:lnTo>
                  <a:lnTo>
                    <a:pt x="15813" y="5617"/>
                  </a:lnTo>
                  <a:lnTo>
                    <a:pt x="15877" y="5585"/>
                  </a:lnTo>
                  <a:lnTo>
                    <a:pt x="15909" y="5553"/>
                  </a:lnTo>
                  <a:lnTo>
                    <a:pt x="15941" y="5522"/>
                  </a:lnTo>
                  <a:lnTo>
                    <a:pt x="16004" y="5489"/>
                  </a:lnTo>
                  <a:lnTo>
                    <a:pt x="16036" y="5458"/>
                  </a:lnTo>
                  <a:lnTo>
                    <a:pt x="16067" y="5426"/>
                  </a:lnTo>
                  <a:lnTo>
                    <a:pt x="16100" y="5395"/>
                  </a:lnTo>
                  <a:lnTo>
                    <a:pt x="16131" y="5331"/>
                  </a:lnTo>
                  <a:lnTo>
                    <a:pt x="16164" y="5267"/>
                  </a:lnTo>
                  <a:lnTo>
                    <a:pt x="16195" y="5204"/>
                  </a:lnTo>
                  <a:lnTo>
                    <a:pt x="16195" y="4823"/>
                  </a:lnTo>
                  <a:lnTo>
                    <a:pt x="16164" y="4728"/>
                  </a:lnTo>
                  <a:lnTo>
                    <a:pt x="16131" y="4665"/>
                  </a:lnTo>
                  <a:lnTo>
                    <a:pt x="16100" y="4633"/>
                  </a:lnTo>
                  <a:lnTo>
                    <a:pt x="16067" y="4570"/>
                  </a:lnTo>
                  <a:lnTo>
                    <a:pt x="16036" y="4537"/>
                  </a:lnTo>
                  <a:lnTo>
                    <a:pt x="16004" y="4506"/>
                  </a:lnTo>
                  <a:lnTo>
                    <a:pt x="15941" y="4474"/>
                  </a:lnTo>
                  <a:lnTo>
                    <a:pt x="15909" y="4443"/>
                  </a:lnTo>
                  <a:lnTo>
                    <a:pt x="15877" y="4410"/>
                  </a:lnTo>
                  <a:lnTo>
                    <a:pt x="15750" y="4379"/>
                  </a:lnTo>
                  <a:lnTo>
                    <a:pt x="15654" y="4348"/>
                  </a:lnTo>
                  <a:lnTo>
                    <a:pt x="15591" y="4348"/>
                  </a:lnTo>
                  <a:lnTo>
                    <a:pt x="15368" y="4379"/>
                  </a:lnTo>
                  <a:lnTo>
                    <a:pt x="15272" y="4410"/>
                  </a:lnTo>
                  <a:lnTo>
                    <a:pt x="15208" y="4443"/>
                  </a:lnTo>
                  <a:lnTo>
                    <a:pt x="15177" y="4474"/>
                  </a:lnTo>
                  <a:lnTo>
                    <a:pt x="15113" y="4506"/>
                  </a:lnTo>
                  <a:lnTo>
                    <a:pt x="15049" y="4537"/>
                  </a:lnTo>
                  <a:lnTo>
                    <a:pt x="15018" y="4570"/>
                  </a:lnTo>
                  <a:lnTo>
                    <a:pt x="14954" y="4601"/>
                  </a:lnTo>
                  <a:lnTo>
                    <a:pt x="14890" y="4633"/>
                  </a:lnTo>
                  <a:lnTo>
                    <a:pt x="14859" y="4665"/>
                  </a:lnTo>
                  <a:lnTo>
                    <a:pt x="14795" y="4696"/>
                  </a:lnTo>
                  <a:lnTo>
                    <a:pt x="14731" y="4728"/>
                  </a:lnTo>
                  <a:lnTo>
                    <a:pt x="14700" y="4760"/>
                  </a:lnTo>
                  <a:lnTo>
                    <a:pt x="14636" y="4792"/>
                  </a:lnTo>
                  <a:lnTo>
                    <a:pt x="14572" y="4823"/>
                  </a:lnTo>
                  <a:lnTo>
                    <a:pt x="14541" y="4855"/>
                  </a:lnTo>
                  <a:lnTo>
                    <a:pt x="14477" y="4887"/>
                  </a:lnTo>
                  <a:lnTo>
                    <a:pt x="14414" y="4918"/>
                  </a:lnTo>
                  <a:lnTo>
                    <a:pt x="14381" y="4950"/>
                  </a:lnTo>
                  <a:lnTo>
                    <a:pt x="14318" y="4982"/>
                  </a:lnTo>
                  <a:lnTo>
                    <a:pt x="14255" y="5014"/>
                  </a:lnTo>
                  <a:lnTo>
                    <a:pt x="14222" y="5045"/>
                  </a:lnTo>
                  <a:lnTo>
                    <a:pt x="14158" y="5078"/>
                  </a:lnTo>
                  <a:lnTo>
                    <a:pt x="14095" y="5109"/>
                  </a:lnTo>
                  <a:lnTo>
                    <a:pt x="14063" y="5141"/>
                  </a:lnTo>
                  <a:lnTo>
                    <a:pt x="14000" y="5172"/>
                  </a:lnTo>
                  <a:lnTo>
                    <a:pt x="13936" y="5204"/>
                  </a:lnTo>
                  <a:lnTo>
                    <a:pt x="13904" y="5236"/>
                  </a:lnTo>
                  <a:lnTo>
                    <a:pt x="13841" y="5267"/>
                  </a:lnTo>
                  <a:lnTo>
                    <a:pt x="13777" y="5300"/>
                  </a:lnTo>
                  <a:lnTo>
                    <a:pt x="13746" y="5331"/>
                  </a:lnTo>
                  <a:lnTo>
                    <a:pt x="13682" y="5363"/>
                  </a:lnTo>
                  <a:lnTo>
                    <a:pt x="13618" y="5395"/>
                  </a:lnTo>
                  <a:lnTo>
                    <a:pt x="13586" y="5426"/>
                  </a:lnTo>
                  <a:lnTo>
                    <a:pt x="13523" y="5458"/>
                  </a:lnTo>
                  <a:lnTo>
                    <a:pt x="13459" y="5489"/>
                  </a:lnTo>
                  <a:lnTo>
                    <a:pt x="13427" y="5522"/>
                  </a:lnTo>
                  <a:lnTo>
                    <a:pt x="13363" y="5553"/>
                  </a:lnTo>
                  <a:lnTo>
                    <a:pt x="13300" y="5585"/>
                  </a:lnTo>
                  <a:lnTo>
                    <a:pt x="13268" y="5617"/>
                  </a:lnTo>
                  <a:lnTo>
                    <a:pt x="13204" y="5648"/>
                  </a:lnTo>
                  <a:lnTo>
                    <a:pt x="13140" y="5680"/>
                  </a:lnTo>
                  <a:lnTo>
                    <a:pt x="13109" y="5711"/>
                  </a:lnTo>
                  <a:lnTo>
                    <a:pt x="13045" y="5744"/>
                  </a:lnTo>
                  <a:lnTo>
                    <a:pt x="12981" y="5775"/>
                  </a:lnTo>
                  <a:lnTo>
                    <a:pt x="12950" y="5807"/>
                  </a:lnTo>
                  <a:lnTo>
                    <a:pt x="12886" y="5839"/>
                  </a:lnTo>
                  <a:lnTo>
                    <a:pt x="12822" y="5870"/>
                  </a:lnTo>
                  <a:lnTo>
                    <a:pt x="12791" y="5902"/>
                  </a:lnTo>
                  <a:lnTo>
                    <a:pt x="12727" y="5934"/>
                  </a:lnTo>
                  <a:lnTo>
                    <a:pt x="12663" y="5966"/>
                  </a:lnTo>
                  <a:lnTo>
                    <a:pt x="12631" y="5997"/>
                  </a:lnTo>
                  <a:lnTo>
                    <a:pt x="12567" y="5997"/>
                  </a:lnTo>
                  <a:lnTo>
                    <a:pt x="12536" y="5934"/>
                  </a:lnTo>
                  <a:lnTo>
                    <a:pt x="12505" y="5902"/>
                  </a:lnTo>
                  <a:lnTo>
                    <a:pt x="12472" y="5870"/>
                  </a:lnTo>
                  <a:lnTo>
                    <a:pt x="12441" y="5839"/>
                  </a:lnTo>
                  <a:lnTo>
                    <a:pt x="12408" y="5775"/>
                  </a:lnTo>
                  <a:lnTo>
                    <a:pt x="12377" y="5744"/>
                  </a:lnTo>
                  <a:lnTo>
                    <a:pt x="12345" y="5711"/>
                  </a:lnTo>
                  <a:lnTo>
                    <a:pt x="12313" y="5680"/>
                  </a:lnTo>
                  <a:lnTo>
                    <a:pt x="12282" y="5617"/>
                  </a:lnTo>
                  <a:lnTo>
                    <a:pt x="12249" y="5585"/>
                  </a:lnTo>
                  <a:lnTo>
                    <a:pt x="12218" y="5553"/>
                  </a:lnTo>
                  <a:lnTo>
                    <a:pt x="12186" y="5522"/>
                  </a:lnTo>
                  <a:lnTo>
                    <a:pt x="12154" y="5458"/>
                  </a:lnTo>
                  <a:lnTo>
                    <a:pt x="12122" y="5426"/>
                  </a:lnTo>
                  <a:lnTo>
                    <a:pt x="12091" y="5395"/>
                  </a:lnTo>
                  <a:lnTo>
                    <a:pt x="12059" y="5363"/>
                  </a:lnTo>
                  <a:lnTo>
                    <a:pt x="12027" y="5300"/>
                  </a:lnTo>
                  <a:lnTo>
                    <a:pt x="11995" y="5267"/>
                  </a:lnTo>
                  <a:lnTo>
                    <a:pt x="11963" y="5236"/>
                  </a:lnTo>
                  <a:lnTo>
                    <a:pt x="11932" y="5204"/>
                  </a:lnTo>
                  <a:lnTo>
                    <a:pt x="11899" y="5141"/>
                  </a:lnTo>
                  <a:lnTo>
                    <a:pt x="11868" y="5109"/>
                  </a:lnTo>
                  <a:lnTo>
                    <a:pt x="11837" y="5078"/>
                  </a:lnTo>
                  <a:lnTo>
                    <a:pt x="11804" y="5045"/>
                  </a:lnTo>
                  <a:lnTo>
                    <a:pt x="11773" y="4982"/>
                  </a:lnTo>
                  <a:lnTo>
                    <a:pt x="11740" y="4950"/>
                  </a:lnTo>
                  <a:lnTo>
                    <a:pt x="11709" y="4918"/>
                  </a:lnTo>
                  <a:lnTo>
                    <a:pt x="11677" y="4887"/>
                  </a:lnTo>
                  <a:lnTo>
                    <a:pt x="11645" y="4823"/>
                  </a:lnTo>
                  <a:lnTo>
                    <a:pt x="11614" y="4792"/>
                  </a:lnTo>
                  <a:lnTo>
                    <a:pt x="11581" y="4760"/>
                  </a:lnTo>
                  <a:lnTo>
                    <a:pt x="11550" y="4728"/>
                  </a:lnTo>
                  <a:lnTo>
                    <a:pt x="11518" y="4665"/>
                  </a:lnTo>
                  <a:lnTo>
                    <a:pt x="11486" y="4633"/>
                  </a:lnTo>
                  <a:lnTo>
                    <a:pt x="11454" y="4601"/>
                  </a:lnTo>
                  <a:lnTo>
                    <a:pt x="11423" y="4570"/>
                  </a:lnTo>
                  <a:lnTo>
                    <a:pt x="11390" y="4506"/>
                  </a:lnTo>
                  <a:lnTo>
                    <a:pt x="11359" y="4474"/>
                  </a:lnTo>
                  <a:lnTo>
                    <a:pt x="11327" y="4443"/>
                  </a:lnTo>
                  <a:lnTo>
                    <a:pt x="11295" y="4410"/>
                  </a:lnTo>
                  <a:lnTo>
                    <a:pt x="11264" y="4348"/>
                  </a:lnTo>
                  <a:lnTo>
                    <a:pt x="11231" y="4315"/>
                  </a:lnTo>
                  <a:lnTo>
                    <a:pt x="11231" y="3173"/>
                  </a:lnTo>
                  <a:lnTo>
                    <a:pt x="11264" y="3141"/>
                  </a:lnTo>
                  <a:lnTo>
                    <a:pt x="11295" y="3110"/>
                  </a:lnTo>
                  <a:lnTo>
                    <a:pt x="11327" y="3047"/>
                  </a:lnTo>
                  <a:lnTo>
                    <a:pt x="11359" y="3014"/>
                  </a:lnTo>
                  <a:lnTo>
                    <a:pt x="11390" y="2983"/>
                  </a:lnTo>
                  <a:lnTo>
                    <a:pt x="11423" y="2951"/>
                  </a:lnTo>
                  <a:lnTo>
                    <a:pt x="11454" y="2888"/>
                  </a:lnTo>
                  <a:lnTo>
                    <a:pt x="11486" y="2856"/>
                  </a:lnTo>
                  <a:lnTo>
                    <a:pt x="11518" y="2824"/>
                  </a:lnTo>
                  <a:lnTo>
                    <a:pt x="11550" y="2792"/>
                  </a:lnTo>
                  <a:lnTo>
                    <a:pt x="11581" y="2729"/>
                  </a:lnTo>
                  <a:lnTo>
                    <a:pt x="11614" y="2697"/>
                  </a:lnTo>
                  <a:lnTo>
                    <a:pt x="11645" y="2666"/>
                  </a:lnTo>
                  <a:lnTo>
                    <a:pt x="11677" y="2634"/>
                  </a:lnTo>
                  <a:lnTo>
                    <a:pt x="11709" y="2570"/>
                  </a:lnTo>
                  <a:lnTo>
                    <a:pt x="11740" y="2539"/>
                  </a:lnTo>
                  <a:lnTo>
                    <a:pt x="11773" y="2506"/>
                  </a:lnTo>
                  <a:lnTo>
                    <a:pt x="11804" y="2475"/>
                  </a:lnTo>
                  <a:lnTo>
                    <a:pt x="11837" y="2412"/>
                  </a:lnTo>
                  <a:lnTo>
                    <a:pt x="11868" y="2379"/>
                  </a:lnTo>
                  <a:lnTo>
                    <a:pt x="11899" y="2348"/>
                  </a:lnTo>
                  <a:lnTo>
                    <a:pt x="11932" y="2317"/>
                  </a:lnTo>
                  <a:lnTo>
                    <a:pt x="11963" y="2253"/>
                  </a:lnTo>
                  <a:lnTo>
                    <a:pt x="11995" y="2221"/>
                  </a:lnTo>
                  <a:lnTo>
                    <a:pt x="12027" y="2190"/>
                  </a:lnTo>
                  <a:lnTo>
                    <a:pt x="12059" y="2157"/>
                  </a:lnTo>
                  <a:lnTo>
                    <a:pt x="12091" y="2095"/>
                  </a:lnTo>
                  <a:lnTo>
                    <a:pt x="12122" y="2062"/>
                  </a:lnTo>
                  <a:lnTo>
                    <a:pt x="12154" y="2031"/>
                  </a:lnTo>
                  <a:lnTo>
                    <a:pt x="12186" y="1999"/>
                  </a:lnTo>
                  <a:lnTo>
                    <a:pt x="12218" y="1935"/>
                  </a:lnTo>
                  <a:lnTo>
                    <a:pt x="12249" y="1904"/>
                  </a:lnTo>
                  <a:lnTo>
                    <a:pt x="12282" y="1873"/>
                  </a:lnTo>
                  <a:lnTo>
                    <a:pt x="12313" y="1840"/>
                  </a:lnTo>
                  <a:lnTo>
                    <a:pt x="12345" y="1777"/>
                  </a:lnTo>
                  <a:lnTo>
                    <a:pt x="12377" y="1745"/>
                  </a:lnTo>
                  <a:lnTo>
                    <a:pt x="12408" y="1713"/>
                  </a:lnTo>
                  <a:lnTo>
                    <a:pt x="12441" y="1682"/>
                  </a:lnTo>
                  <a:lnTo>
                    <a:pt x="12472" y="1618"/>
                  </a:lnTo>
                  <a:lnTo>
                    <a:pt x="12505" y="1587"/>
                  </a:lnTo>
                  <a:lnTo>
                    <a:pt x="12536" y="1555"/>
                  </a:lnTo>
                  <a:lnTo>
                    <a:pt x="12567" y="1523"/>
                  </a:lnTo>
                  <a:lnTo>
                    <a:pt x="12600" y="1491"/>
                  </a:lnTo>
                  <a:lnTo>
                    <a:pt x="12663" y="1523"/>
                  </a:lnTo>
                  <a:lnTo>
                    <a:pt x="12695" y="1555"/>
                  </a:lnTo>
                  <a:lnTo>
                    <a:pt x="12759" y="1587"/>
                  </a:lnTo>
                  <a:lnTo>
                    <a:pt x="12822" y="1618"/>
                  </a:lnTo>
                  <a:lnTo>
                    <a:pt x="12854" y="1650"/>
                  </a:lnTo>
                  <a:lnTo>
                    <a:pt x="12918" y="1682"/>
                  </a:lnTo>
                  <a:lnTo>
                    <a:pt x="12981" y="1713"/>
                  </a:lnTo>
                  <a:lnTo>
                    <a:pt x="13014" y="1745"/>
                  </a:lnTo>
                  <a:lnTo>
                    <a:pt x="13076" y="1777"/>
                  </a:lnTo>
                  <a:lnTo>
                    <a:pt x="13140" y="1809"/>
                  </a:lnTo>
                  <a:lnTo>
                    <a:pt x="13173" y="1840"/>
                  </a:lnTo>
                  <a:lnTo>
                    <a:pt x="13236" y="1873"/>
                  </a:lnTo>
                  <a:lnTo>
                    <a:pt x="13300" y="1904"/>
                  </a:lnTo>
                  <a:lnTo>
                    <a:pt x="13332" y="1935"/>
                  </a:lnTo>
                  <a:lnTo>
                    <a:pt x="13395" y="1967"/>
                  </a:lnTo>
                  <a:lnTo>
                    <a:pt x="13459" y="1999"/>
                  </a:lnTo>
                  <a:lnTo>
                    <a:pt x="13490" y="2031"/>
                  </a:lnTo>
                  <a:lnTo>
                    <a:pt x="13554" y="2062"/>
                  </a:lnTo>
                  <a:lnTo>
                    <a:pt x="13618" y="2095"/>
                  </a:lnTo>
                  <a:lnTo>
                    <a:pt x="13649" y="2126"/>
                  </a:lnTo>
                  <a:lnTo>
                    <a:pt x="13713" y="2157"/>
                  </a:lnTo>
                  <a:lnTo>
                    <a:pt x="13777" y="2190"/>
                  </a:lnTo>
                  <a:lnTo>
                    <a:pt x="13809" y="2221"/>
                  </a:lnTo>
                  <a:lnTo>
                    <a:pt x="13872" y="2253"/>
                  </a:lnTo>
                  <a:lnTo>
                    <a:pt x="13936" y="2284"/>
                  </a:lnTo>
                  <a:lnTo>
                    <a:pt x="13968" y="2317"/>
                  </a:lnTo>
                  <a:lnTo>
                    <a:pt x="14032" y="2348"/>
                  </a:lnTo>
                  <a:lnTo>
                    <a:pt x="14095" y="2379"/>
                  </a:lnTo>
                  <a:lnTo>
                    <a:pt x="14127" y="2412"/>
                  </a:lnTo>
                  <a:lnTo>
                    <a:pt x="14191" y="2443"/>
                  </a:lnTo>
                  <a:lnTo>
                    <a:pt x="14255" y="2475"/>
                  </a:lnTo>
                  <a:lnTo>
                    <a:pt x="14286" y="2506"/>
                  </a:lnTo>
                  <a:lnTo>
                    <a:pt x="14350" y="2539"/>
                  </a:lnTo>
                  <a:lnTo>
                    <a:pt x="14414" y="2570"/>
                  </a:lnTo>
                  <a:lnTo>
                    <a:pt x="14445" y="2602"/>
                  </a:lnTo>
                  <a:lnTo>
                    <a:pt x="14509" y="2634"/>
                  </a:lnTo>
                  <a:lnTo>
                    <a:pt x="14572" y="2666"/>
                  </a:lnTo>
                  <a:lnTo>
                    <a:pt x="14604" y="2697"/>
                  </a:lnTo>
                  <a:lnTo>
                    <a:pt x="14668" y="2729"/>
                  </a:lnTo>
                  <a:lnTo>
                    <a:pt x="14731" y="2761"/>
                  </a:lnTo>
                  <a:lnTo>
                    <a:pt x="14763" y="2792"/>
                  </a:lnTo>
                  <a:lnTo>
                    <a:pt x="14827" y="2824"/>
                  </a:lnTo>
                  <a:lnTo>
                    <a:pt x="14890" y="2856"/>
                  </a:lnTo>
                  <a:lnTo>
                    <a:pt x="14923" y="2888"/>
                  </a:lnTo>
                  <a:lnTo>
                    <a:pt x="14985" y="2919"/>
                  </a:lnTo>
                  <a:lnTo>
                    <a:pt x="15049" y="2951"/>
                  </a:lnTo>
                  <a:lnTo>
                    <a:pt x="15082" y="2983"/>
                  </a:lnTo>
                  <a:lnTo>
                    <a:pt x="15145" y="3014"/>
                  </a:lnTo>
                  <a:lnTo>
                    <a:pt x="15208" y="3047"/>
                  </a:lnTo>
                  <a:lnTo>
                    <a:pt x="15272" y="3078"/>
                  </a:lnTo>
                  <a:lnTo>
                    <a:pt x="15336" y="3110"/>
                  </a:lnTo>
                  <a:lnTo>
                    <a:pt x="15431" y="3141"/>
                  </a:lnTo>
                  <a:lnTo>
                    <a:pt x="15686" y="3141"/>
                  </a:lnTo>
                  <a:lnTo>
                    <a:pt x="15781" y="3110"/>
                  </a:lnTo>
                  <a:lnTo>
                    <a:pt x="15877" y="3078"/>
                  </a:lnTo>
                  <a:lnTo>
                    <a:pt x="15941" y="3047"/>
                  </a:lnTo>
                  <a:lnTo>
                    <a:pt x="15972" y="3014"/>
                  </a:lnTo>
                  <a:lnTo>
                    <a:pt x="16004" y="2983"/>
                  </a:lnTo>
                  <a:lnTo>
                    <a:pt x="16036" y="2951"/>
                  </a:lnTo>
                  <a:lnTo>
                    <a:pt x="16067" y="2919"/>
                  </a:lnTo>
                  <a:lnTo>
                    <a:pt x="16100" y="2888"/>
                  </a:lnTo>
                  <a:lnTo>
                    <a:pt x="16131" y="2824"/>
                  </a:lnTo>
                  <a:lnTo>
                    <a:pt x="16164" y="2761"/>
                  </a:lnTo>
                  <a:lnTo>
                    <a:pt x="16195" y="2697"/>
                  </a:lnTo>
                  <a:lnTo>
                    <a:pt x="16195" y="2317"/>
                  </a:lnTo>
                  <a:lnTo>
                    <a:pt x="16164" y="2221"/>
                  </a:lnTo>
                  <a:lnTo>
                    <a:pt x="16131" y="2157"/>
                  </a:lnTo>
                  <a:lnTo>
                    <a:pt x="16100" y="2126"/>
                  </a:lnTo>
                  <a:lnTo>
                    <a:pt x="16067" y="2062"/>
                  </a:lnTo>
                  <a:lnTo>
                    <a:pt x="16036" y="2031"/>
                  </a:lnTo>
                  <a:lnTo>
                    <a:pt x="15972" y="1999"/>
                  </a:lnTo>
                  <a:lnTo>
                    <a:pt x="15941" y="1967"/>
                  </a:lnTo>
                  <a:lnTo>
                    <a:pt x="15909" y="1935"/>
                  </a:lnTo>
                  <a:lnTo>
                    <a:pt x="15845" y="1904"/>
                  </a:lnTo>
                  <a:lnTo>
                    <a:pt x="15813" y="1873"/>
                  </a:lnTo>
                  <a:lnTo>
                    <a:pt x="15750" y="1840"/>
                  </a:lnTo>
                  <a:lnTo>
                    <a:pt x="15686" y="1809"/>
                  </a:lnTo>
                  <a:lnTo>
                    <a:pt x="15654" y="1777"/>
                  </a:lnTo>
                  <a:lnTo>
                    <a:pt x="15591" y="1745"/>
                  </a:lnTo>
                  <a:lnTo>
                    <a:pt x="15527" y="1713"/>
                  </a:lnTo>
                  <a:lnTo>
                    <a:pt x="15495" y="1682"/>
                  </a:lnTo>
                  <a:lnTo>
                    <a:pt x="15431" y="1650"/>
                  </a:lnTo>
                  <a:lnTo>
                    <a:pt x="15368" y="1618"/>
                  </a:lnTo>
                  <a:lnTo>
                    <a:pt x="15336" y="1587"/>
                  </a:lnTo>
                  <a:lnTo>
                    <a:pt x="15272" y="1555"/>
                  </a:lnTo>
                  <a:lnTo>
                    <a:pt x="15208" y="1523"/>
                  </a:lnTo>
                  <a:lnTo>
                    <a:pt x="15177" y="1491"/>
                  </a:lnTo>
                  <a:lnTo>
                    <a:pt x="15113" y="1460"/>
                  </a:lnTo>
                  <a:lnTo>
                    <a:pt x="15049" y="1428"/>
                  </a:lnTo>
                  <a:lnTo>
                    <a:pt x="15018" y="1396"/>
                  </a:lnTo>
                  <a:lnTo>
                    <a:pt x="14954" y="1365"/>
                  </a:lnTo>
                  <a:lnTo>
                    <a:pt x="14890" y="1332"/>
                  </a:lnTo>
                  <a:lnTo>
                    <a:pt x="14859" y="1301"/>
                  </a:lnTo>
                  <a:lnTo>
                    <a:pt x="14795" y="1269"/>
                  </a:lnTo>
                  <a:lnTo>
                    <a:pt x="14731" y="1238"/>
                  </a:lnTo>
                  <a:lnTo>
                    <a:pt x="14700" y="1206"/>
                  </a:lnTo>
                  <a:lnTo>
                    <a:pt x="14636" y="1174"/>
                  </a:lnTo>
                  <a:lnTo>
                    <a:pt x="14572" y="1143"/>
                  </a:lnTo>
                  <a:lnTo>
                    <a:pt x="14541" y="1110"/>
                  </a:lnTo>
                  <a:lnTo>
                    <a:pt x="14477" y="1079"/>
                  </a:lnTo>
                  <a:lnTo>
                    <a:pt x="14414" y="1047"/>
                  </a:lnTo>
                  <a:lnTo>
                    <a:pt x="14381" y="1016"/>
                  </a:lnTo>
                  <a:lnTo>
                    <a:pt x="14318" y="984"/>
                  </a:lnTo>
                  <a:lnTo>
                    <a:pt x="14255" y="952"/>
                  </a:lnTo>
                  <a:lnTo>
                    <a:pt x="14222" y="921"/>
                  </a:lnTo>
                  <a:lnTo>
                    <a:pt x="14158" y="888"/>
                  </a:lnTo>
                  <a:lnTo>
                    <a:pt x="14095" y="857"/>
                  </a:lnTo>
                  <a:lnTo>
                    <a:pt x="14063" y="825"/>
                  </a:lnTo>
                  <a:lnTo>
                    <a:pt x="14000" y="793"/>
                  </a:lnTo>
                  <a:lnTo>
                    <a:pt x="13936" y="762"/>
                  </a:lnTo>
                  <a:lnTo>
                    <a:pt x="13904" y="730"/>
                  </a:lnTo>
                  <a:lnTo>
                    <a:pt x="13841" y="699"/>
                  </a:lnTo>
                  <a:lnTo>
                    <a:pt x="13777" y="666"/>
                  </a:lnTo>
                  <a:lnTo>
                    <a:pt x="13746" y="635"/>
                  </a:lnTo>
                  <a:lnTo>
                    <a:pt x="13682" y="603"/>
                  </a:lnTo>
                  <a:lnTo>
                    <a:pt x="13618" y="571"/>
                  </a:lnTo>
                  <a:lnTo>
                    <a:pt x="13586" y="539"/>
                  </a:lnTo>
                  <a:lnTo>
                    <a:pt x="13523" y="508"/>
                  </a:lnTo>
                  <a:lnTo>
                    <a:pt x="13459" y="476"/>
                  </a:lnTo>
                  <a:lnTo>
                    <a:pt x="13427" y="444"/>
                  </a:lnTo>
                  <a:lnTo>
                    <a:pt x="13363" y="413"/>
                  </a:lnTo>
                  <a:lnTo>
                    <a:pt x="13300" y="381"/>
                  </a:lnTo>
                  <a:lnTo>
                    <a:pt x="13268" y="349"/>
                  </a:lnTo>
                  <a:lnTo>
                    <a:pt x="13204" y="317"/>
                  </a:lnTo>
                  <a:lnTo>
                    <a:pt x="13140" y="286"/>
                  </a:lnTo>
                  <a:lnTo>
                    <a:pt x="13109" y="253"/>
                  </a:lnTo>
                  <a:lnTo>
                    <a:pt x="13045" y="222"/>
                  </a:lnTo>
                  <a:lnTo>
                    <a:pt x="12981" y="191"/>
                  </a:lnTo>
                  <a:lnTo>
                    <a:pt x="12950" y="158"/>
                  </a:lnTo>
                  <a:lnTo>
                    <a:pt x="12886" y="127"/>
                  </a:lnTo>
                  <a:lnTo>
                    <a:pt x="12822" y="95"/>
                  </a:lnTo>
                  <a:lnTo>
                    <a:pt x="12791" y="64"/>
                  </a:lnTo>
                  <a:lnTo>
                    <a:pt x="12695" y="31"/>
                  </a:lnTo>
                  <a:lnTo>
                    <a:pt x="12631" y="0"/>
                  </a:lnTo>
                  <a:lnTo>
                    <a:pt x="12249" y="0"/>
                  </a:lnTo>
                  <a:lnTo>
                    <a:pt x="12154" y="31"/>
                  </a:lnTo>
                  <a:close/>
                  <a:moveTo>
                    <a:pt x="1878" y="1396"/>
                  </a:moveTo>
                  <a:lnTo>
                    <a:pt x="1750" y="1428"/>
                  </a:lnTo>
                  <a:lnTo>
                    <a:pt x="1655" y="1460"/>
                  </a:lnTo>
                  <a:lnTo>
                    <a:pt x="1559" y="1491"/>
                  </a:lnTo>
                  <a:lnTo>
                    <a:pt x="1464" y="1523"/>
                  </a:lnTo>
                  <a:lnTo>
                    <a:pt x="1400" y="1555"/>
                  </a:lnTo>
                  <a:lnTo>
                    <a:pt x="1336" y="1587"/>
                  </a:lnTo>
                  <a:lnTo>
                    <a:pt x="1272" y="1618"/>
                  </a:lnTo>
                  <a:lnTo>
                    <a:pt x="1210" y="1650"/>
                  </a:lnTo>
                  <a:lnTo>
                    <a:pt x="1177" y="1682"/>
                  </a:lnTo>
                  <a:lnTo>
                    <a:pt x="1113" y="1713"/>
                  </a:lnTo>
                  <a:lnTo>
                    <a:pt x="1050" y="1745"/>
                  </a:lnTo>
                  <a:lnTo>
                    <a:pt x="1018" y="1777"/>
                  </a:lnTo>
                  <a:lnTo>
                    <a:pt x="987" y="1809"/>
                  </a:lnTo>
                  <a:lnTo>
                    <a:pt x="923" y="1840"/>
                  </a:lnTo>
                  <a:lnTo>
                    <a:pt x="891" y="1873"/>
                  </a:lnTo>
                  <a:lnTo>
                    <a:pt x="859" y="1904"/>
                  </a:lnTo>
                  <a:lnTo>
                    <a:pt x="827" y="1935"/>
                  </a:lnTo>
                  <a:lnTo>
                    <a:pt x="796" y="1967"/>
                  </a:lnTo>
                  <a:lnTo>
                    <a:pt x="732" y="1999"/>
                  </a:lnTo>
                  <a:lnTo>
                    <a:pt x="700" y="2031"/>
                  </a:lnTo>
                  <a:lnTo>
                    <a:pt x="668" y="2062"/>
                  </a:lnTo>
                  <a:lnTo>
                    <a:pt x="637" y="2126"/>
                  </a:lnTo>
                  <a:lnTo>
                    <a:pt x="604" y="2157"/>
                  </a:lnTo>
                  <a:lnTo>
                    <a:pt x="573" y="2190"/>
                  </a:lnTo>
                  <a:lnTo>
                    <a:pt x="541" y="2221"/>
                  </a:lnTo>
                  <a:lnTo>
                    <a:pt x="509" y="2253"/>
                  </a:lnTo>
                  <a:lnTo>
                    <a:pt x="478" y="2284"/>
                  </a:lnTo>
                  <a:lnTo>
                    <a:pt x="445" y="2348"/>
                  </a:lnTo>
                  <a:lnTo>
                    <a:pt x="414" y="2379"/>
                  </a:lnTo>
                  <a:lnTo>
                    <a:pt x="382" y="2443"/>
                  </a:lnTo>
                  <a:lnTo>
                    <a:pt x="350" y="2475"/>
                  </a:lnTo>
                  <a:lnTo>
                    <a:pt x="318" y="2539"/>
                  </a:lnTo>
                  <a:lnTo>
                    <a:pt x="286" y="2602"/>
                  </a:lnTo>
                  <a:lnTo>
                    <a:pt x="254" y="2666"/>
                  </a:lnTo>
                  <a:lnTo>
                    <a:pt x="223" y="2729"/>
                  </a:lnTo>
                  <a:lnTo>
                    <a:pt x="191" y="2792"/>
                  </a:lnTo>
                  <a:lnTo>
                    <a:pt x="159" y="2856"/>
                  </a:lnTo>
                  <a:lnTo>
                    <a:pt x="128" y="2951"/>
                  </a:lnTo>
                  <a:lnTo>
                    <a:pt x="95" y="3047"/>
                  </a:lnTo>
                  <a:lnTo>
                    <a:pt x="64" y="3173"/>
                  </a:lnTo>
                  <a:lnTo>
                    <a:pt x="31" y="3300"/>
                  </a:lnTo>
                  <a:lnTo>
                    <a:pt x="0" y="3554"/>
                  </a:lnTo>
                  <a:lnTo>
                    <a:pt x="0" y="3935"/>
                  </a:lnTo>
                  <a:lnTo>
                    <a:pt x="31" y="4188"/>
                  </a:lnTo>
                  <a:lnTo>
                    <a:pt x="64" y="4348"/>
                  </a:lnTo>
                  <a:lnTo>
                    <a:pt x="95" y="4443"/>
                  </a:lnTo>
                  <a:lnTo>
                    <a:pt x="128" y="4537"/>
                  </a:lnTo>
                  <a:lnTo>
                    <a:pt x="159" y="4633"/>
                  </a:lnTo>
                  <a:lnTo>
                    <a:pt x="191" y="4728"/>
                  </a:lnTo>
                  <a:lnTo>
                    <a:pt x="223" y="4792"/>
                  </a:lnTo>
                  <a:lnTo>
                    <a:pt x="254" y="4855"/>
                  </a:lnTo>
                  <a:lnTo>
                    <a:pt x="286" y="4918"/>
                  </a:lnTo>
                  <a:lnTo>
                    <a:pt x="318" y="4950"/>
                  </a:lnTo>
                  <a:lnTo>
                    <a:pt x="350" y="5014"/>
                  </a:lnTo>
                  <a:lnTo>
                    <a:pt x="382" y="5078"/>
                  </a:lnTo>
                  <a:lnTo>
                    <a:pt x="414" y="5109"/>
                  </a:lnTo>
                  <a:lnTo>
                    <a:pt x="445" y="5141"/>
                  </a:lnTo>
                  <a:lnTo>
                    <a:pt x="478" y="5204"/>
                  </a:lnTo>
                  <a:lnTo>
                    <a:pt x="509" y="5236"/>
                  </a:lnTo>
                  <a:lnTo>
                    <a:pt x="541" y="5267"/>
                  </a:lnTo>
                  <a:lnTo>
                    <a:pt x="573" y="5331"/>
                  </a:lnTo>
                  <a:lnTo>
                    <a:pt x="604" y="5363"/>
                  </a:lnTo>
                  <a:lnTo>
                    <a:pt x="637" y="5395"/>
                  </a:lnTo>
                  <a:lnTo>
                    <a:pt x="668" y="5426"/>
                  </a:lnTo>
                  <a:lnTo>
                    <a:pt x="700" y="5458"/>
                  </a:lnTo>
                  <a:lnTo>
                    <a:pt x="732" y="5489"/>
                  </a:lnTo>
                  <a:lnTo>
                    <a:pt x="763" y="5522"/>
                  </a:lnTo>
                  <a:lnTo>
                    <a:pt x="796" y="5553"/>
                  </a:lnTo>
                  <a:lnTo>
                    <a:pt x="827" y="5585"/>
                  </a:lnTo>
                  <a:lnTo>
                    <a:pt x="891" y="5617"/>
                  </a:lnTo>
                  <a:lnTo>
                    <a:pt x="923" y="5648"/>
                  </a:lnTo>
                  <a:lnTo>
                    <a:pt x="954" y="5680"/>
                  </a:lnTo>
                  <a:lnTo>
                    <a:pt x="1018" y="5711"/>
                  </a:lnTo>
                  <a:lnTo>
                    <a:pt x="1050" y="5744"/>
                  </a:lnTo>
                  <a:lnTo>
                    <a:pt x="1082" y="5775"/>
                  </a:lnTo>
                  <a:lnTo>
                    <a:pt x="1146" y="5807"/>
                  </a:lnTo>
                  <a:lnTo>
                    <a:pt x="1210" y="5839"/>
                  </a:lnTo>
                  <a:lnTo>
                    <a:pt x="1241" y="5870"/>
                  </a:lnTo>
                  <a:lnTo>
                    <a:pt x="1305" y="5902"/>
                  </a:lnTo>
                  <a:lnTo>
                    <a:pt x="1368" y="5934"/>
                  </a:lnTo>
                  <a:lnTo>
                    <a:pt x="1432" y="5966"/>
                  </a:lnTo>
                  <a:lnTo>
                    <a:pt x="1527" y="5997"/>
                  </a:lnTo>
                  <a:lnTo>
                    <a:pt x="1623" y="6029"/>
                  </a:lnTo>
                  <a:lnTo>
                    <a:pt x="1719" y="6061"/>
                  </a:lnTo>
                  <a:lnTo>
                    <a:pt x="1845" y="6092"/>
                  </a:lnTo>
                  <a:lnTo>
                    <a:pt x="1973" y="6124"/>
                  </a:lnTo>
                  <a:lnTo>
                    <a:pt x="2259" y="6157"/>
                  </a:lnTo>
                  <a:lnTo>
                    <a:pt x="2577" y="6157"/>
                  </a:lnTo>
                  <a:lnTo>
                    <a:pt x="2832" y="6124"/>
                  </a:lnTo>
                  <a:lnTo>
                    <a:pt x="2991" y="6092"/>
                  </a:lnTo>
                  <a:lnTo>
                    <a:pt x="3119" y="6061"/>
                  </a:lnTo>
                  <a:lnTo>
                    <a:pt x="3214" y="6029"/>
                  </a:lnTo>
                  <a:lnTo>
                    <a:pt x="3309" y="5997"/>
                  </a:lnTo>
                  <a:lnTo>
                    <a:pt x="3373" y="5966"/>
                  </a:lnTo>
                  <a:lnTo>
                    <a:pt x="3436" y="5934"/>
                  </a:lnTo>
                  <a:lnTo>
                    <a:pt x="3500" y="5902"/>
                  </a:lnTo>
                  <a:lnTo>
                    <a:pt x="3564" y="5870"/>
                  </a:lnTo>
                  <a:lnTo>
                    <a:pt x="3628" y="5839"/>
                  </a:lnTo>
                  <a:lnTo>
                    <a:pt x="3659" y="5807"/>
                  </a:lnTo>
                  <a:lnTo>
                    <a:pt x="3723" y="5775"/>
                  </a:lnTo>
                  <a:lnTo>
                    <a:pt x="3787" y="5744"/>
                  </a:lnTo>
                  <a:lnTo>
                    <a:pt x="3818" y="5711"/>
                  </a:lnTo>
                  <a:lnTo>
                    <a:pt x="3850" y="5680"/>
                  </a:lnTo>
                  <a:lnTo>
                    <a:pt x="3913" y="5648"/>
                  </a:lnTo>
                  <a:lnTo>
                    <a:pt x="3946" y="5617"/>
                  </a:lnTo>
                  <a:lnTo>
                    <a:pt x="3977" y="5585"/>
                  </a:lnTo>
                  <a:lnTo>
                    <a:pt x="4009" y="5553"/>
                  </a:lnTo>
                  <a:lnTo>
                    <a:pt x="4041" y="5522"/>
                  </a:lnTo>
                  <a:lnTo>
                    <a:pt x="4073" y="5489"/>
                  </a:lnTo>
                  <a:lnTo>
                    <a:pt x="4104" y="5458"/>
                  </a:lnTo>
                  <a:lnTo>
                    <a:pt x="4137" y="5426"/>
                  </a:lnTo>
                  <a:lnTo>
                    <a:pt x="4168" y="5395"/>
                  </a:lnTo>
                  <a:lnTo>
                    <a:pt x="4200" y="5363"/>
                  </a:lnTo>
                  <a:lnTo>
                    <a:pt x="4232" y="5331"/>
                  </a:lnTo>
                  <a:lnTo>
                    <a:pt x="4263" y="5300"/>
                  </a:lnTo>
                  <a:lnTo>
                    <a:pt x="4296" y="5267"/>
                  </a:lnTo>
                  <a:lnTo>
                    <a:pt x="4327" y="5236"/>
                  </a:lnTo>
                  <a:lnTo>
                    <a:pt x="4359" y="5172"/>
                  </a:lnTo>
                  <a:lnTo>
                    <a:pt x="4391" y="5141"/>
                  </a:lnTo>
                  <a:lnTo>
                    <a:pt x="4422" y="5109"/>
                  </a:lnTo>
                  <a:lnTo>
                    <a:pt x="4455" y="5045"/>
                  </a:lnTo>
                  <a:lnTo>
                    <a:pt x="4486" y="4982"/>
                  </a:lnTo>
                  <a:lnTo>
                    <a:pt x="4518" y="4950"/>
                  </a:lnTo>
                  <a:lnTo>
                    <a:pt x="4550" y="4887"/>
                  </a:lnTo>
                  <a:lnTo>
                    <a:pt x="4582" y="4823"/>
                  </a:lnTo>
                  <a:lnTo>
                    <a:pt x="4614" y="4760"/>
                  </a:lnTo>
                  <a:lnTo>
                    <a:pt x="4646" y="4696"/>
                  </a:lnTo>
                  <a:lnTo>
                    <a:pt x="4677" y="4601"/>
                  </a:lnTo>
                  <a:lnTo>
                    <a:pt x="4709" y="4506"/>
                  </a:lnTo>
                  <a:lnTo>
                    <a:pt x="4741" y="4410"/>
                  </a:lnTo>
                  <a:lnTo>
                    <a:pt x="4772" y="4284"/>
                  </a:lnTo>
                  <a:lnTo>
                    <a:pt x="4805" y="4093"/>
                  </a:lnTo>
                  <a:lnTo>
                    <a:pt x="4805" y="3395"/>
                  </a:lnTo>
                  <a:lnTo>
                    <a:pt x="4772" y="3205"/>
                  </a:lnTo>
                  <a:lnTo>
                    <a:pt x="4741" y="3110"/>
                  </a:lnTo>
                  <a:lnTo>
                    <a:pt x="4709" y="2983"/>
                  </a:lnTo>
                  <a:lnTo>
                    <a:pt x="4677" y="2888"/>
                  </a:lnTo>
                  <a:lnTo>
                    <a:pt x="4646" y="2824"/>
                  </a:lnTo>
                  <a:lnTo>
                    <a:pt x="4614" y="2761"/>
                  </a:lnTo>
                  <a:lnTo>
                    <a:pt x="4582" y="2697"/>
                  </a:lnTo>
                  <a:lnTo>
                    <a:pt x="4550" y="2602"/>
                  </a:lnTo>
                  <a:lnTo>
                    <a:pt x="4518" y="2570"/>
                  </a:lnTo>
                  <a:lnTo>
                    <a:pt x="4486" y="2506"/>
                  </a:lnTo>
                  <a:lnTo>
                    <a:pt x="4455" y="2443"/>
                  </a:lnTo>
                  <a:lnTo>
                    <a:pt x="4422" y="2412"/>
                  </a:lnTo>
                  <a:lnTo>
                    <a:pt x="4391" y="2348"/>
                  </a:lnTo>
                  <a:lnTo>
                    <a:pt x="4359" y="2317"/>
                  </a:lnTo>
                  <a:lnTo>
                    <a:pt x="4327" y="2284"/>
                  </a:lnTo>
                  <a:lnTo>
                    <a:pt x="4296" y="2221"/>
                  </a:lnTo>
                  <a:lnTo>
                    <a:pt x="4263" y="2190"/>
                  </a:lnTo>
                  <a:lnTo>
                    <a:pt x="4232" y="2157"/>
                  </a:lnTo>
                  <a:lnTo>
                    <a:pt x="4200" y="2126"/>
                  </a:lnTo>
                  <a:lnTo>
                    <a:pt x="4168" y="2095"/>
                  </a:lnTo>
                  <a:lnTo>
                    <a:pt x="4137" y="2062"/>
                  </a:lnTo>
                  <a:lnTo>
                    <a:pt x="4104" y="2031"/>
                  </a:lnTo>
                  <a:lnTo>
                    <a:pt x="4073" y="1999"/>
                  </a:lnTo>
                  <a:lnTo>
                    <a:pt x="4041" y="1967"/>
                  </a:lnTo>
                  <a:lnTo>
                    <a:pt x="4009" y="1935"/>
                  </a:lnTo>
                  <a:lnTo>
                    <a:pt x="3977" y="1904"/>
                  </a:lnTo>
                  <a:lnTo>
                    <a:pt x="3946" y="1873"/>
                  </a:lnTo>
                  <a:lnTo>
                    <a:pt x="3882" y="1840"/>
                  </a:lnTo>
                  <a:lnTo>
                    <a:pt x="3850" y="1809"/>
                  </a:lnTo>
                  <a:lnTo>
                    <a:pt x="3818" y="1777"/>
                  </a:lnTo>
                  <a:lnTo>
                    <a:pt x="3754" y="1745"/>
                  </a:lnTo>
                  <a:lnTo>
                    <a:pt x="3723" y="1713"/>
                  </a:lnTo>
                  <a:lnTo>
                    <a:pt x="3659" y="1682"/>
                  </a:lnTo>
                  <a:lnTo>
                    <a:pt x="3595" y="1650"/>
                  </a:lnTo>
                  <a:lnTo>
                    <a:pt x="3564" y="1618"/>
                  </a:lnTo>
                  <a:lnTo>
                    <a:pt x="3468" y="1587"/>
                  </a:lnTo>
                  <a:lnTo>
                    <a:pt x="3404" y="1555"/>
                  </a:lnTo>
                  <a:lnTo>
                    <a:pt x="3341" y="1523"/>
                  </a:lnTo>
                  <a:lnTo>
                    <a:pt x="3277" y="1491"/>
                  </a:lnTo>
                  <a:lnTo>
                    <a:pt x="3181" y="1460"/>
                  </a:lnTo>
                  <a:lnTo>
                    <a:pt x="3086" y="1428"/>
                  </a:lnTo>
                  <a:lnTo>
                    <a:pt x="2959" y="1396"/>
                  </a:lnTo>
                  <a:lnTo>
                    <a:pt x="2768" y="1365"/>
                  </a:lnTo>
                  <a:lnTo>
                    <a:pt x="2037" y="1365"/>
                  </a:lnTo>
                  <a:lnTo>
                    <a:pt x="1878" y="1396"/>
                  </a:lnTo>
                  <a:close/>
                  <a:moveTo>
                    <a:pt x="2112" y="2456"/>
                  </a:moveTo>
                  <a:lnTo>
                    <a:pt x="2043" y="2473"/>
                  </a:lnTo>
                  <a:lnTo>
                    <a:pt x="1990" y="2490"/>
                  </a:lnTo>
                  <a:lnTo>
                    <a:pt x="1937" y="2508"/>
                  </a:lnTo>
                  <a:lnTo>
                    <a:pt x="1885" y="2526"/>
                  </a:lnTo>
                  <a:lnTo>
                    <a:pt x="1849" y="2543"/>
                  </a:lnTo>
                  <a:lnTo>
                    <a:pt x="1814" y="2561"/>
                  </a:lnTo>
                  <a:lnTo>
                    <a:pt x="1778" y="2578"/>
                  </a:lnTo>
                  <a:lnTo>
                    <a:pt x="1744" y="2596"/>
                  </a:lnTo>
                  <a:lnTo>
                    <a:pt x="1726" y="2613"/>
                  </a:lnTo>
                  <a:lnTo>
                    <a:pt x="1691" y="2631"/>
                  </a:lnTo>
                  <a:lnTo>
                    <a:pt x="1656" y="2648"/>
                  </a:lnTo>
                  <a:lnTo>
                    <a:pt x="1639" y="2666"/>
                  </a:lnTo>
                  <a:lnTo>
                    <a:pt x="1621" y="2683"/>
                  </a:lnTo>
                  <a:lnTo>
                    <a:pt x="1586" y="2701"/>
                  </a:lnTo>
                  <a:lnTo>
                    <a:pt x="1568" y="2718"/>
                  </a:lnTo>
                  <a:lnTo>
                    <a:pt x="1551" y="2736"/>
                  </a:lnTo>
                  <a:lnTo>
                    <a:pt x="1533" y="2754"/>
                  </a:lnTo>
                  <a:lnTo>
                    <a:pt x="1515" y="2771"/>
                  </a:lnTo>
                  <a:lnTo>
                    <a:pt x="1481" y="2788"/>
                  </a:lnTo>
                  <a:lnTo>
                    <a:pt x="1463" y="2806"/>
                  </a:lnTo>
                  <a:lnTo>
                    <a:pt x="1445" y="2823"/>
                  </a:lnTo>
                  <a:lnTo>
                    <a:pt x="1427" y="2859"/>
                  </a:lnTo>
                  <a:lnTo>
                    <a:pt x="1410" y="2876"/>
                  </a:lnTo>
                  <a:lnTo>
                    <a:pt x="1393" y="2893"/>
                  </a:lnTo>
                  <a:lnTo>
                    <a:pt x="1375" y="2911"/>
                  </a:lnTo>
                  <a:lnTo>
                    <a:pt x="1357" y="2928"/>
                  </a:lnTo>
                  <a:lnTo>
                    <a:pt x="1340" y="2946"/>
                  </a:lnTo>
                  <a:lnTo>
                    <a:pt x="1322" y="2981"/>
                  </a:lnTo>
                  <a:lnTo>
                    <a:pt x="1305" y="2998"/>
                  </a:lnTo>
                  <a:lnTo>
                    <a:pt x="1288" y="3033"/>
                  </a:lnTo>
                  <a:lnTo>
                    <a:pt x="1269" y="3051"/>
                  </a:lnTo>
                  <a:lnTo>
                    <a:pt x="1252" y="3086"/>
                  </a:lnTo>
                  <a:lnTo>
                    <a:pt x="1235" y="3121"/>
                  </a:lnTo>
                  <a:lnTo>
                    <a:pt x="1217" y="3157"/>
                  </a:lnTo>
                  <a:lnTo>
                    <a:pt x="1199" y="3191"/>
                  </a:lnTo>
                  <a:lnTo>
                    <a:pt x="1182" y="3226"/>
                  </a:lnTo>
                  <a:lnTo>
                    <a:pt x="1164" y="3262"/>
                  </a:lnTo>
                  <a:lnTo>
                    <a:pt x="1147" y="3314"/>
                  </a:lnTo>
                  <a:lnTo>
                    <a:pt x="1130" y="3367"/>
                  </a:lnTo>
                  <a:lnTo>
                    <a:pt x="1111" y="3436"/>
                  </a:lnTo>
                  <a:lnTo>
                    <a:pt x="1094" y="3506"/>
                  </a:lnTo>
                  <a:lnTo>
                    <a:pt x="1077" y="3646"/>
                  </a:lnTo>
                  <a:lnTo>
                    <a:pt x="1077" y="3856"/>
                  </a:lnTo>
                  <a:lnTo>
                    <a:pt x="1094" y="3996"/>
                  </a:lnTo>
                  <a:lnTo>
                    <a:pt x="1111" y="4084"/>
                  </a:lnTo>
                  <a:lnTo>
                    <a:pt x="1130" y="4137"/>
                  </a:lnTo>
                  <a:lnTo>
                    <a:pt x="1147" y="4189"/>
                  </a:lnTo>
                  <a:lnTo>
                    <a:pt x="1164" y="4242"/>
                  </a:lnTo>
                  <a:lnTo>
                    <a:pt x="1182" y="4294"/>
                  </a:lnTo>
                  <a:lnTo>
                    <a:pt x="1199" y="4330"/>
                  </a:lnTo>
                  <a:lnTo>
                    <a:pt x="1217" y="4364"/>
                  </a:lnTo>
                  <a:lnTo>
                    <a:pt x="1235" y="4399"/>
                  </a:lnTo>
                  <a:lnTo>
                    <a:pt x="1252" y="4417"/>
                  </a:lnTo>
                  <a:lnTo>
                    <a:pt x="1269" y="4452"/>
                  </a:lnTo>
                  <a:lnTo>
                    <a:pt x="1288" y="4487"/>
                  </a:lnTo>
                  <a:lnTo>
                    <a:pt x="1305" y="4504"/>
                  </a:lnTo>
                  <a:lnTo>
                    <a:pt x="1322" y="4522"/>
                  </a:lnTo>
                  <a:lnTo>
                    <a:pt x="1340" y="4557"/>
                  </a:lnTo>
                  <a:lnTo>
                    <a:pt x="1357" y="4575"/>
                  </a:lnTo>
                  <a:lnTo>
                    <a:pt x="1375" y="4592"/>
                  </a:lnTo>
                  <a:lnTo>
                    <a:pt x="1393" y="4627"/>
                  </a:lnTo>
                  <a:lnTo>
                    <a:pt x="1410" y="4644"/>
                  </a:lnTo>
                  <a:lnTo>
                    <a:pt x="1427" y="4662"/>
                  </a:lnTo>
                  <a:lnTo>
                    <a:pt x="1445" y="4680"/>
                  </a:lnTo>
                  <a:lnTo>
                    <a:pt x="1463" y="4697"/>
                  </a:lnTo>
                  <a:lnTo>
                    <a:pt x="1481" y="4714"/>
                  </a:lnTo>
                  <a:lnTo>
                    <a:pt x="1498" y="4732"/>
                  </a:lnTo>
                  <a:lnTo>
                    <a:pt x="1515" y="4749"/>
                  </a:lnTo>
                  <a:lnTo>
                    <a:pt x="1533" y="4768"/>
                  </a:lnTo>
                  <a:lnTo>
                    <a:pt x="1568" y="4785"/>
                  </a:lnTo>
                  <a:lnTo>
                    <a:pt x="1586" y="4802"/>
                  </a:lnTo>
                  <a:lnTo>
                    <a:pt x="1603" y="4820"/>
                  </a:lnTo>
                  <a:lnTo>
                    <a:pt x="1639" y="4837"/>
                  </a:lnTo>
                  <a:lnTo>
                    <a:pt x="1656" y="4854"/>
                  </a:lnTo>
                  <a:lnTo>
                    <a:pt x="1673" y="4873"/>
                  </a:lnTo>
                  <a:lnTo>
                    <a:pt x="1709" y="4890"/>
                  </a:lnTo>
                  <a:lnTo>
                    <a:pt x="1744" y="4907"/>
                  </a:lnTo>
                  <a:lnTo>
                    <a:pt x="1761" y="4925"/>
                  </a:lnTo>
                  <a:lnTo>
                    <a:pt x="1797" y="4942"/>
                  </a:lnTo>
                  <a:lnTo>
                    <a:pt x="1832" y="4959"/>
                  </a:lnTo>
                  <a:lnTo>
                    <a:pt x="1866" y="4978"/>
                  </a:lnTo>
                  <a:lnTo>
                    <a:pt x="1919" y="4995"/>
                  </a:lnTo>
                  <a:lnTo>
                    <a:pt x="1972" y="5012"/>
                  </a:lnTo>
                  <a:lnTo>
                    <a:pt x="2024" y="5030"/>
                  </a:lnTo>
                  <a:lnTo>
                    <a:pt x="2095" y="5047"/>
                  </a:lnTo>
                  <a:lnTo>
                    <a:pt x="2165" y="5064"/>
                  </a:lnTo>
                  <a:lnTo>
                    <a:pt x="2323" y="5083"/>
                  </a:lnTo>
                  <a:lnTo>
                    <a:pt x="2499" y="5083"/>
                  </a:lnTo>
                  <a:lnTo>
                    <a:pt x="2639" y="5064"/>
                  </a:lnTo>
                  <a:lnTo>
                    <a:pt x="2727" y="5047"/>
                  </a:lnTo>
                  <a:lnTo>
                    <a:pt x="2798" y="5030"/>
                  </a:lnTo>
                  <a:lnTo>
                    <a:pt x="2850" y="5012"/>
                  </a:lnTo>
                  <a:lnTo>
                    <a:pt x="2903" y="4995"/>
                  </a:lnTo>
                  <a:lnTo>
                    <a:pt x="2937" y="4978"/>
                  </a:lnTo>
                  <a:lnTo>
                    <a:pt x="2973" y="4959"/>
                  </a:lnTo>
                  <a:lnTo>
                    <a:pt x="3008" y="4942"/>
                  </a:lnTo>
                  <a:lnTo>
                    <a:pt x="3043" y="4925"/>
                  </a:lnTo>
                  <a:lnTo>
                    <a:pt x="3078" y="4907"/>
                  </a:lnTo>
                  <a:lnTo>
                    <a:pt x="3096" y="4890"/>
                  </a:lnTo>
                  <a:lnTo>
                    <a:pt x="3131" y="4873"/>
                  </a:lnTo>
                  <a:lnTo>
                    <a:pt x="3166" y="4854"/>
                  </a:lnTo>
                  <a:lnTo>
                    <a:pt x="3183" y="4837"/>
                  </a:lnTo>
                  <a:lnTo>
                    <a:pt x="3202" y="4820"/>
                  </a:lnTo>
                  <a:lnTo>
                    <a:pt x="3236" y="4802"/>
                  </a:lnTo>
                  <a:lnTo>
                    <a:pt x="3254" y="4785"/>
                  </a:lnTo>
                  <a:lnTo>
                    <a:pt x="3271" y="4768"/>
                  </a:lnTo>
                  <a:lnTo>
                    <a:pt x="3289" y="4749"/>
                  </a:lnTo>
                  <a:lnTo>
                    <a:pt x="3307" y="4732"/>
                  </a:lnTo>
                  <a:lnTo>
                    <a:pt x="3324" y="4714"/>
                  </a:lnTo>
                  <a:lnTo>
                    <a:pt x="3341" y="4697"/>
                  </a:lnTo>
                  <a:lnTo>
                    <a:pt x="3359" y="4680"/>
                  </a:lnTo>
                  <a:lnTo>
                    <a:pt x="3377" y="4662"/>
                  </a:lnTo>
                  <a:lnTo>
                    <a:pt x="3394" y="4644"/>
                  </a:lnTo>
                  <a:lnTo>
                    <a:pt x="3412" y="4627"/>
                  </a:lnTo>
                  <a:lnTo>
                    <a:pt x="3429" y="4609"/>
                  </a:lnTo>
                  <a:lnTo>
                    <a:pt x="3446" y="4592"/>
                  </a:lnTo>
                  <a:lnTo>
                    <a:pt x="3465" y="4575"/>
                  </a:lnTo>
                  <a:lnTo>
                    <a:pt x="3482" y="4540"/>
                  </a:lnTo>
                  <a:lnTo>
                    <a:pt x="3499" y="4522"/>
                  </a:lnTo>
                  <a:lnTo>
                    <a:pt x="3517" y="4504"/>
                  </a:lnTo>
                  <a:lnTo>
                    <a:pt x="3535" y="4470"/>
                  </a:lnTo>
                  <a:lnTo>
                    <a:pt x="3552" y="4435"/>
                  </a:lnTo>
                  <a:lnTo>
                    <a:pt x="3570" y="4417"/>
                  </a:lnTo>
                  <a:lnTo>
                    <a:pt x="3587" y="4382"/>
                  </a:lnTo>
                  <a:lnTo>
                    <a:pt x="3604" y="4347"/>
                  </a:lnTo>
                  <a:lnTo>
                    <a:pt x="3623" y="4311"/>
                  </a:lnTo>
                  <a:lnTo>
                    <a:pt x="3640" y="4277"/>
                  </a:lnTo>
                  <a:lnTo>
                    <a:pt x="3658" y="4225"/>
                  </a:lnTo>
                  <a:lnTo>
                    <a:pt x="3675" y="4172"/>
                  </a:lnTo>
                  <a:lnTo>
                    <a:pt x="3692" y="4120"/>
                  </a:lnTo>
                  <a:lnTo>
                    <a:pt x="3711" y="4049"/>
                  </a:lnTo>
                  <a:lnTo>
                    <a:pt x="3728" y="3944"/>
                  </a:lnTo>
                  <a:lnTo>
                    <a:pt x="3728" y="3558"/>
                  </a:lnTo>
                  <a:lnTo>
                    <a:pt x="3711" y="3454"/>
                  </a:lnTo>
                  <a:lnTo>
                    <a:pt x="3692" y="3402"/>
                  </a:lnTo>
                  <a:lnTo>
                    <a:pt x="3675" y="3331"/>
                  </a:lnTo>
                  <a:lnTo>
                    <a:pt x="3658" y="3279"/>
                  </a:lnTo>
                  <a:lnTo>
                    <a:pt x="3640" y="3243"/>
                  </a:lnTo>
                  <a:lnTo>
                    <a:pt x="3623" y="3209"/>
                  </a:lnTo>
                  <a:lnTo>
                    <a:pt x="3604" y="3174"/>
                  </a:lnTo>
                  <a:lnTo>
                    <a:pt x="3587" y="3121"/>
                  </a:lnTo>
                  <a:lnTo>
                    <a:pt x="3570" y="3104"/>
                  </a:lnTo>
                  <a:lnTo>
                    <a:pt x="3552" y="3069"/>
                  </a:lnTo>
                  <a:lnTo>
                    <a:pt x="3535" y="3033"/>
                  </a:lnTo>
                  <a:lnTo>
                    <a:pt x="3517" y="3016"/>
                  </a:lnTo>
                  <a:lnTo>
                    <a:pt x="3499" y="2981"/>
                  </a:lnTo>
                  <a:lnTo>
                    <a:pt x="3482" y="2964"/>
                  </a:lnTo>
                  <a:lnTo>
                    <a:pt x="3465" y="2946"/>
                  </a:lnTo>
                  <a:lnTo>
                    <a:pt x="3446" y="2911"/>
                  </a:lnTo>
                  <a:lnTo>
                    <a:pt x="3429" y="2893"/>
                  </a:lnTo>
                  <a:lnTo>
                    <a:pt x="3412" y="2876"/>
                  </a:lnTo>
                  <a:lnTo>
                    <a:pt x="3394" y="2859"/>
                  </a:lnTo>
                  <a:lnTo>
                    <a:pt x="3377" y="2842"/>
                  </a:lnTo>
                  <a:lnTo>
                    <a:pt x="3359" y="2823"/>
                  </a:lnTo>
                  <a:lnTo>
                    <a:pt x="3341" y="2806"/>
                  </a:lnTo>
                  <a:lnTo>
                    <a:pt x="3324" y="2788"/>
                  </a:lnTo>
                  <a:lnTo>
                    <a:pt x="3307" y="2771"/>
                  </a:lnTo>
                  <a:lnTo>
                    <a:pt x="3289" y="2754"/>
                  </a:lnTo>
                  <a:lnTo>
                    <a:pt x="3271" y="2736"/>
                  </a:lnTo>
                  <a:lnTo>
                    <a:pt x="3254" y="2718"/>
                  </a:lnTo>
                  <a:lnTo>
                    <a:pt x="3219" y="2701"/>
                  </a:lnTo>
                  <a:lnTo>
                    <a:pt x="3202" y="2683"/>
                  </a:lnTo>
                  <a:lnTo>
                    <a:pt x="3183" y="2666"/>
                  </a:lnTo>
                  <a:lnTo>
                    <a:pt x="3149" y="2648"/>
                  </a:lnTo>
                  <a:lnTo>
                    <a:pt x="3131" y="2631"/>
                  </a:lnTo>
                  <a:lnTo>
                    <a:pt x="3096" y="2613"/>
                  </a:lnTo>
                  <a:lnTo>
                    <a:pt x="3061" y="2596"/>
                  </a:lnTo>
                  <a:lnTo>
                    <a:pt x="3043" y="2578"/>
                  </a:lnTo>
                  <a:lnTo>
                    <a:pt x="2990" y="2561"/>
                  </a:lnTo>
                  <a:lnTo>
                    <a:pt x="2956" y="2543"/>
                  </a:lnTo>
                  <a:lnTo>
                    <a:pt x="2920" y="2526"/>
                  </a:lnTo>
                  <a:lnTo>
                    <a:pt x="2885" y="2508"/>
                  </a:lnTo>
                  <a:lnTo>
                    <a:pt x="2832" y="2490"/>
                  </a:lnTo>
                  <a:lnTo>
                    <a:pt x="2779" y="2473"/>
                  </a:lnTo>
                  <a:lnTo>
                    <a:pt x="2710" y="2456"/>
                  </a:lnTo>
                  <a:lnTo>
                    <a:pt x="2604" y="2438"/>
                  </a:lnTo>
                  <a:lnTo>
                    <a:pt x="2200" y="2438"/>
                  </a:lnTo>
                  <a:lnTo>
                    <a:pt x="2112" y="2456"/>
                  </a:lnTo>
                  <a:close/>
                </a:path>
              </a:pathLst>
            </a:custGeom>
            <a:solidFill>
              <a:srgbClr val="FFFFFF"/>
            </a:solidFill>
            <a:ln w="6350">
              <a:solidFill>
                <a:schemeClr val="tx2"/>
              </a:solidFill>
            </a:ln>
            <a:effectLst/>
          </p:spPr>
          <p:txBody>
            <a:bodyPr vert="horz" wrap="square" lIns="45702" tIns="22851" rIns="45702" bIns="22851" numCol="1" anchor="t" anchorCtr="0" compatLnSpc="1">
              <a:prstTxWarp prst="textNoShape">
                <a:avLst/>
              </a:prstTxWarp>
            </a:bodyPr>
            <a:lstStyle/>
            <a:p>
              <a:pPr defTabSz="405769">
                <a:defRPr/>
              </a:pPr>
              <a:endParaRPr lang="zh-CN" altLang="en-US" sz="1399" kern="0">
                <a:latin typeface="+mn-ea"/>
                <a:ea typeface="+mn-ea"/>
              </a:endParaRPr>
            </a:p>
          </p:txBody>
        </p:sp>
      </p:grpSp>
    </p:spTree>
    <p:extLst>
      <p:ext uri="{BB962C8B-B14F-4D97-AF65-F5344CB8AC3E}">
        <p14:creationId xmlns:p14="http://schemas.microsoft.com/office/powerpoint/2010/main" val="34320289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华为鲲鹏处理器的应用场景</a:t>
            </a:r>
          </a:p>
        </p:txBody>
      </p:sp>
      <p:sp>
        <p:nvSpPr>
          <p:cNvPr id="5" name="矩形 4"/>
          <p:cNvSpPr/>
          <p:nvPr/>
        </p:nvSpPr>
        <p:spPr>
          <a:xfrm>
            <a:off x="3244166" y="2768216"/>
            <a:ext cx="1686452" cy="2492990"/>
          </a:xfrm>
          <a:prstGeom prst="rect">
            <a:avLst/>
          </a:prstGeom>
        </p:spPr>
        <p:txBody>
          <a:bodyPr wrap="square">
            <a:spAutoFit/>
          </a:bodyPr>
          <a:lstStyle/>
          <a:p>
            <a:pPr algn="ctr" defTabSz="801688" fontAlgn="base">
              <a:lnSpc>
                <a:spcPct val="110000"/>
              </a:lnSpc>
              <a:spcBef>
                <a:spcPct val="30000"/>
              </a:spcBef>
              <a:buClr>
                <a:schemeClr val="bg1">
                  <a:lumMod val="50000"/>
                </a:schemeClr>
              </a:buClr>
              <a:buSzPct val="60000"/>
            </a:pPr>
            <a:r>
              <a:rPr lang="zh-CN" altLang="en-US" sz="1600" b="1" dirty="0" smtClean="0">
                <a:latin typeface="+mn-ea"/>
                <a:ea typeface="+mn-ea"/>
                <a:cs typeface="Arial" panose="020B0604020202020204" pitchFamily="34" charset="0"/>
              </a:rPr>
              <a:t>多</a:t>
            </a:r>
            <a:r>
              <a:rPr lang="zh-CN" altLang="en-US" sz="1600" b="1" dirty="0">
                <a:latin typeface="+mn-ea"/>
                <a:ea typeface="+mn-ea"/>
                <a:cs typeface="Arial" panose="020B0604020202020204" pitchFamily="34" charset="0"/>
              </a:rPr>
              <a:t>核高并发</a:t>
            </a:r>
            <a:r>
              <a:rPr lang="zh-CN" altLang="en-US" sz="1600" b="1" dirty="0" smtClean="0">
                <a:latin typeface="+mn-ea"/>
                <a:ea typeface="+mn-ea"/>
                <a:cs typeface="Arial" panose="020B0604020202020204" pitchFamily="34" charset="0"/>
              </a:rPr>
              <a:t>架构匹配</a:t>
            </a:r>
            <a:r>
              <a:rPr lang="zh-CN" altLang="en-US" sz="1600" b="1" dirty="0">
                <a:latin typeface="+mn-ea"/>
                <a:ea typeface="+mn-ea"/>
                <a:cs typeface="Arial" panose="020B0604020202020204" pitchFamily="34" charset="0"/>
              </a:rPr>
              <a:t>大数据负载应用特征</a:t>
            </a:r>
            <a:endParaRPr lang="en-US" altLang="zh-CN" sz="1600" b="1" dirty="0">
              <a:latin typeface="+mn-ea"/>
              <a:ea typeface="+mn-ea"/>
              <a:cs typeface="Arial" panose="020B0604020202020204" pitchFamily="34" charset="0"/>
            </a:endParaRPr>
          </a:p>
          <a:p>
            <a:pPr>
              <a:lnSpc>
                <a:spcPct val="110000"/>
              </a:lnSpc>
            </a:pPr>
            <a:endParaRPr lang="en-US" altLang="zh-CN" sz="1200" dirty="0"/>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采用</a:t>
            </a:r>
            <a:r>
              <a:rPr lang="en-US" altLang="zh-CN" sz="1200" dirty="0">
                <a:latin typeface="+mn-ea"/>
                <a:ea typeface="+mn-ea"/>
                <a:cs typeface="Arial" panose="020B0604020202020204" pitchFamily="34" charset="0"/>
              </a:rPr>
              <a:t>A</a:t>
            </a:r>
            <a:r>
              <a:rPr lang="en-US" altLang="zh-CN" sz="1200" dirty="0" smtClean="0">
                <a:latin typeface="+mn-ea"/>
                <a:ea typeface="+mn-ea"/>
                <a:cs typeface="Arial" panose="020B0604020202020204" pitchFamily="34" charset="0"/>
              </a:rPr>
              <a:t>RM</a:t>
            </a:r>
            <a:r>
              <a:rPr lang="zh-CN" altLang="en-US" sz="1200" dirty="0" smtClean="0">
                <a:latin typeface="+mn-ea"/>
                <a:ea typeface="+mn-ea"/>
                <a:cs typeface="Arial" panose="020B0604020202020204" pitchFamily="34" charset="0"/>
              </a:rPr>
              <a:t>架构，更多的物理核数可以提高大数据应用任务并发度，获得更好的性能；</a:t>
            </a:r>
          </a:p>
          <a:p>
            <a:endParaRPr lang="zh-CN" altLang="en-US" sz="1200" dirty="0"/>
          </a:p>
        </p:txBody>
      </p:sp>
      <p:sp>
        <p:nvSpPr>
          <p:cNvPr id="6" name="矩形 5"/>
          <p:cNvSpPr/>
          <p:nvPr/>
        </p:nvSpPr>
        <p:spPr>
          <a:xfrm>
            <a:off x="5294442" y="2770571"/>
            <a:ext cx="1820462" cy="2776145"/>
          </a:xfrm>
          <a:prstGeom prst="rect">
            <a:avLst/>
          </a:prstGeom>
        </p:spPr>
        <p:txBody>
          <a:bodyPr wrap="square">
            <a:spAutoFit/>
          </a:bodyPr>
          <a:lstStyle/>
          <a:p>
            <a:pPr algn="ctr" defTabSz="801688" fontAlgn="base">
              <a:lnSpc>
                <a:spcPct val="110000"/>
              </a:lnSpc>
              <a:spcBef>
                <a:spcPct val="30000"/>
              </a:spcBef>
              <a:buClr>
                <a:schemeClr val="bg1">
                  <a:lumMod val="50000"/>
                </a:schemeClr>
              </a:buClr>
              <a:buSzPct val="60000"/>
            </a:pPr>
            <a:r>
              <a:rPr lang="zh-CN" altLang="en-US" sz="1600" b="1" dirty="0">
                <a:latin typeface="+mn-ea"/>
                <a:ea typeface="+mn-ea"/>
                <a:cs typeface="Arial" panose="020B0604020202020204" pitchFamily="34" charset="0"/>
              </a:rPr>
              <a:t>与移动端</a:t>
            </a:r>
            <a:r>
              <a:rPr lang="zh-CN" altLang="en-US" sz="1600" b="1" dirty="0" smtClean="0">
                <a:latin typeface="+mn-ea"/>
                <a:ea typeface="+mn-ea"/>
                <a:cs typeface="Arial" panose="020B0604020202020204" pitchFamily="34" charset="0"/>
              </a:rPr>
              <a:t>同构，</a:t>
            </a:r>
            <a:endParaRPr lang="en-US" altLang="zh-CN" sz="1600" b="1" dirty="0" smtClean="0">
              <a:latin typeface="+mn-ea"/>
              <a:ea typeface="+mn-ea"/>
              <a:cs typeface="Arial" panose="020B0604020202020204" pitchFamily="34" charset="0"/>
            </a:endParaRPr>
          </a:p>
          <a:p>
            <a:pPr algn="ctr" defTabSz="801688" fontAlgn="base">
              <a:lnSpc>
                <a:spcPct val="110000"/>
              </a:lnSpc>
              <a:spcBef>
                <a:spcPct val="30000"/>
              </a:spcBef>
              <a:buClr>
                <a:schemeClr val="bg1">
                  <a:lumMod val="50000"/>
                </a:schemeClr>
              </a:buClr>
              <a:buSzPct val="60000"/>
            </a:pPr>
            <a:r>
              <a:rPr lang="zh-CN" altLang="en-US" sz="1600" b="1" dirty="0" smtClean="0">
                <a:latin typeface="+mn-ea"/>
                <a:ea typeface="+mn-ea"/>
                <a:cs typeface="Arial" panose="020B0604020202020204" pitchFamily="34" charset="0"/>
              </a:rPr>
              <a:t>上云效率高</a:t>
            </a:r>
            <a:endParaRPr lang="en-US" altLang="zh-CN" sz="1600" b="1" dirty="0">
              <a:latin typeface="+mn-ea"/>
              <a:ea typeface="+mn-ea"/>
              <a:cs typeface="Arial" panose="020B0604020202020204" pitchFamily="34" charset="0"/>
            </a:endParaRPr>
          </a:p>
          <a:p>
            <a:pPr>
              <a:lnSpc>
                <a:spcPct val="110000"/>
              </a:lnSpc>
            </a:pPr>
            <a:endParaRPr lang="en-US" altLang="zh-CN" sz="1200" dirty="0">
              <a:solidFill>
                <a:srgbClr val="C00000"/>
              </a:solidFill>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移动端超过</a:t>
            </a:r>
            <a:r>
              <a:rPr lang="en-US" altLang="zh-CN" sz="1200" dirty="0" smtClean="0">
                <a:latin typeface="+mn-ea"/>
                <a:ea typeface="+mn-ea"/>
                <a:cs typeface="Arial" panose="020B0604020202020204" pitchFamily="34" charset="0"/>
              </a:rPr>
              <a:t>90%</a:t>
            </a:r>
            <a:r>
              <a:rPr lang="zh-CN" altLang="en-US" sz="1200" dirty="0">
                <a:latin typeface="+mn-ea"/>
                <a:ea typeface="+mn-ea"/>
                <a:cs typeface="Arial" panose="020B0604020202020204" pitchFamily="34" charset="0"/>
              </a:rPr>
              <a:t>应用基于</a:t>
            </a:r>
            <a:r>
              <a:rPr lang="en-US" altLang="zh-CN" sz="1200" dirty="0">
                <a:latin typeface="+mn-ea"/>
                <a:ea typeface="+mn-ea"/>
                <a:cs typeface="Arial" panose="020B0604020202020204" pitchFamily="34" charset="0"/>
              </a:rPr>
              <a:t>ARM</a:t>
            </a:r>
            <a:r>
              <a:rPr lang="zh-CN" altLang="en-US" sz="1200" dirty="0">
                <a:latin typeface="+mn-ea"/>
                <a:ea typeface="+mn-ea"/>
                <a:cs typeface="Arial" panose="020B0604020202020204" pitchFamily="34" charset="0"/>
              </a:rPr>
              <a:t>架构原生</a:t>
            </a:r>
            <a:r>
              <a:rPr lang="zh-CN" altLang="en-US" sz="1200" dirty="0" smtClean="0">
                <a:latin typeface="+mn-ea"/>
                <a:ea typeface="+mn-ea"/>
                <a:cs typeface="Arial" panose="020B0604020202020204" pitchFamily="34" charset="0"/>
              </a:rPr>
              <a:t>开发；</a:t>
            </a:r>
            <a:endParaRPr lang="en-US" altLang="zh-CN"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采用</a:t>
            </a:r>
            <a:r>
              <a:rPr lang="en-US" altLang="zh-CN" sz="1200" dirty="0">
                <a:latin typeface="+mn-ea"/>
                <a:ea typeface="+mn-ea"/>
                <a:cs typeface="Arial" panose="020B0604020202020204" pitchFamily="34" charset="0"/>
              </a:rPr>
              <a:t>ARM</a:t>
            </a:r>
            <a:r>
              <a:rPr lang="zh-CN" altLang="en-US" sz="1200" dirty="0">
                <a:latin typeface="+mn-ea"/>
                <a:ea typeface="+mn-ea"/>
                <a:cs typeface="Arial" panose="020B0604020202020204" pitchFamily="34" charset="0"/>
              </a:rPr>
              <a:t>服务器平台具备同构优势，二进制直接迁移上</a:t>
            </a:r>
            <a:r>
              <a:rPr lang="zh-CN" altLang="en-US" sz="1200" dirty="0" smtClean="0">
                <a:latin typeface="+mn-ea"/>
                <a:ea typeface="+mn-ea"/>
                <a:cs typeface="Arial" panose="020B0604020202020204" pitchFamily="34" charset="0"/>
              </a:rPr>
              <a:t>云；</a:t>
            </a:r>
            <a:endParaRPr lang="en-US" altLang="zh-CN"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应用</a:t>
            </a:r>
            <a:r>
              <a:rPr lang="en-US" altLang="zh-CN" sz="1200" dirty="0">
                <a:latin typeface="+mn-ea"/>
                <a:ea typeface="+mn-ea"/>
                <a:cs typeface="Arial" panose="020B0604020202020204" pitchFamily="34" charset="0"/>
              </a:rPr>
              <a:t>100</a:t>
            </a:r>
            <a:r>
              <a:rPr lang="en-US" altLang="zh-CN" sz="1200" dirty="0" smtClean="0">
                <a:latin typeface="+mn-ea"/>
                <a:ea typeface="+mn-ea"/>
                <a:cs typeface="Arial" panose="020B0604020202020204" pitchFamily="34" charset="0"/>
              </a:rPr>
              <a:t>%</a:t>
            </a:r>
            <a:r>
              <a:rPr lang="zh-CN" altLang="en-US" sz="1200" dirty="0" smtClean="0">
                <a:latin typeface="+mn-ea"/>
                <a:ea typeface="+mn-ea"/>
                <a:cs typeface="Arial" panose="020B0604020202020204" pitchFamily="34" charset="0"/>
              </a:rPr>
              <a:t>兼容；</a:t>
            </a:r>
            <a:endParaRPr lang="zh-CN" altLang="en-US" sz="1200" dirty="0">
              <a:latin typeface="+mn-ea"/>
              <a:ea typeface="+mn-ea"/>
              <a:cs typeface="Arial" panose="020B0604020202020204" pitchFamily="34" charset="0"/>
            </a:endParaRPr>
          </a:p>
          <a:p>
            <a:pPr algn="ctr"/>
            <a:endParaRPr lang="zh-CN" altLang="en-US" sz="1200" b="1" dirty="0"/>
          </a:p>
        </p:txBody>
      </p:sp>
      <p:sp>
        <p:nvSpPr>
          <p:cNvPr id="7" name="矩形 6"/>
          <p:cNvSpPr/>
          <p:nvPr/>
        </p:nvSpPr>
        <p:spPr>
          <a:xfrm>
            <a:off x="7488218" y="2723316"/>
            <a:ext cx="1606681" cy="2622256"/>
          </a:xfrm>
          <a:prstGeom prst="rect">
            <a:avLst/>
          </a:prstGeom>
        </p:spPr>
        <p:txBody>
          <a:bodyPr wrap="square">
            <a:spAutoFit/>
          </a:bodyPr>
          <a:lstStyle/>
          <a:p>
            <a:pPr algn="ctr">
              <a:lnSpc>
                <a:spcPct val="110000"/>
              </a:lnSpc>
            </a:pPr>
            <a:r>
              <a:rPr lang="zh-CN" altLang="en-US" sz="1600" b="1" dirty="0" smtClean="0">
                <a:latin typeface="+mn-ea"/>
                <a:ea typeface="+mn-ea"/>
                <a:cs typeface="Arial" panose="020B0604020202020204" pitchFamily="34" charset="0"/>
              </a:rPr>
              <a:t>基于</a:t>
            </a:r>
            <a:r>
              <a:rPr lang="zh-CN" altLang="en-US" sz="1600" b="1" dirty="0">
                <a:latin typeface="+mn-ea"/>
                <a:ea typeface="+mn-ea"/>
                <a:cs typeface="Arial" panose="020B0604020202020204" pitchFamily="34" charset="0"/>
              </a:rPr>
              <a:t>移动瘦终端的移动办公，信息更</a:t>
            </a:r>
            <a:r>
              <a:rPr lang="zh-CN" altLang="en-US" sz="1600" b="1" dirty="0" smtClean="0">
                <a:latin typeface="+mn-ea"/>
                <a:ea typeface="+mn-ea"/>
                <a:cs typeface="Arial" panose="020B0604020202020204" pitchFamily="34" charset="0"/>
              </a:rPr>
              <a:t>安全</a:t>
            </a:r>
            <a:endParaRPr lang="en-US" altLang="zh-CN" sz="1600" b="1" dirty="0" smtClean="0">
              <a:latin typeface="+mn-ea"/>
              <a:ea typeface="+mn-ea"/>
              <a:cs typeface="Arial" panose="020B0604020202020204" pitchFamily="34" charset="0"/>
            </a:endParaRPr>
          </a:p>
          <a:p>
            <a:pPr>
              <a:lnSpc>
                <a:spcPct val="110000"/>
              </a:lnSpc>
            </a:pPr>
            <a:endParaRPr lang="en-US" altLang="zh-CN" sz="1600" b="1"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更多的移动终端</a:t>
            </a:r>
            <a:r>
              <a:rPr lang="zh-CN" altLang="en-US" sz="1200" dirty="0" smtClean="0">
                <a:latin typeface="+mn-ea"/>
                <a:ea typeface="+mn-ea"/>
                <a:cs typeface="Arial" panose="020B0604020202020204" pitchFamily="34" charset="0"/>
              </a:rPr>
              <a:t>平台；</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更直观的在线预</a:t>
            </a:r>
            <a:r>
              <a:rPr lang="zh-CN" altLang="en-US" sz="1200" dirty="0" smtClean="0">
                <a:latin typeface="+mn-ea"/>
                <a:ea typeface="+mn-ea"/>
                <a:cs typeface="Arial" panose="020B0604020202020204" pitchFamily="34" charset="0"/>
              </a:rPr>
              <a:t>览；</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更完美的协同</a:t>
            </a:r>
            <a:r>
              <a:rPr lang="zh-CN" altLang="en-US" sz="1200" dirty="0" smtClean="0">
                <a:latin typeface="+mn-ea"/>
                <a:ea typeface="+mn-ea"/>
                <a:cs typeface="Arial" panose="020B0604020202020204" pitchFamily="34" charset="0"/>
              </a:rPr>
              <a:t>功能；</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更安全的</a:t>
            </a:r>
            <a:r>
              <a:rPr lang="zh-CN" altLang="en-US" sz="1200" dirty="0" smtClean="0">
                <a:latin typeface="+mn-ea"/>
                <a:ea typeface="+mn-ea"/>
                <a:cs typeface="Arial" panose="020B0604020202020204" pitchFamily="34" charset="0"/>
              </a:rPr>
              <a:t>数据保护；</a:t>
            </a:r>
            <a:endParaRPr lang="zh-CN" altLang="en-US" sz="1200" dirty="0">
              <a:latin typeface="+mn-ea"/>
              <a:ea typeface="+mn-ea"/>
              <a:cs typeface="Arial" panose="020B0604020202020204" pitchFamily="34" charset="0"/>
            </a:endParaRPr>
          </a:p>
          <a:p>
            <a:endParaRPr lang="zh-CN" altLang="en-US" sz="1600" b="1" dirty="0">
              <a:latin typeface="+mn-ea"/>
              <a:ea typeface="+mn-ea"/>
              <a:cs typeface="Arial" panose="020B0604020202020204" pitchFamily="34" charset="0"/>
            </a:endParaRPr>
          </a:p>
        </p:txBody>
      </p:sp>
      <p:sp>
        <p:nvSpPr>
          <p:cNvPr id="8" name="矩形 7"/>
          <p:cNvSpPr/>
          <p:nvPr/>
        </p:nvSpPr>
        <p:spPr>
          <a:xfrm>
            <a:off x="9374088" y="2723316"/>
            <a:ext cx="1937378" cy="4105739"/>
          </a:xfrm>
          <a:prstGeom prst="rect">
            <a:avLst/>
          </a:prstGeom>
        </p:spPr>
        <p:txBody>
          <a:bodyPr wrap="square">
            <a:spAutoFit/>
          </a:bodyPr>
          <a:lstStyle/>
          <a:p>
            <a:pPr algn="ctr">
              <a:lnSpc>
                <a:spcPct val="110000"/>
              </a:lnSpc>
            </a:pPr>
            <a:r>
              <a:rPr lang="zh-CN" altLang="en-US" sz="1600" b="1" dirty="0" smtClean="0">
                <a:latin typeface="+mn-ea"/>
                <a:ea typeface="+mn-ea"/>
                <a:cs typeface="Arial" panose="020B0604020202020204" pitchFamily="34" charset="0"/>
              </a:rPr>
              <a:t>典型</a:t>
            </a:r>
            <a:r>
              <a:rPr lang="zh-CN" altLang="en-US" sz="1600" b="1" dirty="0">
                <a:latin typeface="+mn-ea"/>
                <a:ea typeface="+mn-ea"/>
                <a:cs typeface="Arial" panose="020B0604020202020204" pitchFamily="34" charset="0"/>
              </a:rPr>
              <a:t>业务上云场景，创造新的商业</a:t>
            </a:r>
            <a:r>
              <a:rPr lang="zh-CN" altLang="en-US" sz="1600" b="1" dirty="0" smtClean="0">
                <a:latin typeface="+mn-ea"/>
                <a:ea typeface="+mn-ea"/>
                <a:cs typeface="Arial" panose="020B0604020202020204" pitchFamily="34" charset="0"/>
              </a:rPr>
              <a:t>模式</a:t>
            </a:r>
            <a:endParaRPr lang="en-US" altLang="zh-CN" sz="1600" b="1" dirty="0" smtClean="0">
              <a:latin typeface="+mn-ea"/>
              <a:ea typeface="+mn-ea"/>
              <a:cs typeface="Arial" panose="020B0604020202020204" pitchFamily="34" charset="0"/>
            </a:endParaRPr>
          </a:p>
          <a:p>
            <a:pPr>
              <a:lnSpc>
                <a:spcPct val="110000"/>
              </a:lnSpc>
            </a:pPr>
            <a:endParaRPr lang="en-US" altLang="zh-CN" sz="1600" b="1"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应用预</a:t>
            </a:r>
            <a:r>
              <a:rPr lang="zh-CN" altLang="en-US" sz="1200" dirty="0" smtClean="0">
                <a:latin typeface="+mn-ea"/>
                <a:ea typeface="+mn-ea"/>
                <a:cs typeface="Arial" panose="020B0604020202020204" pitchFamily="34" charset="0"/>
              </a:rPr>
              <a:t>览</a:t>
            </a:r>
            <a:r>
              <a:rPr lang="zh-CN" altLang="en-US" sz="1200" dirty="0">
                <a:latin typeface="+mn-ea"/>
                <a:ea typeface="+mn-ea"/>
                <a:cs typeface="Arial" panose="020B0604020202020204" pitchFamily="34" charset="0"/>
              </a:rPr>
              <a:t>：</a:t>
            </a:r>
            <a:r>
              <a:rPr lang="zh-CN" altLang="en-US" sz="1200" dirty="0" smtClean="0">
                <a:latin typeface="+mn-ea"/>
                <a:ea typeface="+mn-ea"/>
                <a:cs typeface="Arial" panose="020B0604020202020204" pitchFamily="34" charset="0"/>
              </a:rPr>
              <a:t>无需</a:t>
            </a:r>
            <a:r>
              <a:rPr lang="zh-CN" altLang="en-US" sz="1200" dirty="0">
                <a:latin typeface="+mn-ea"/>
                <a:ea typeface="+mn-ea"/>
                <a:cs typeface="Arial" panose="020B0604020202020204" pitchFamily="34" charset="0"/>
              </a:rPr>
              <a:t>下载即可</a:t>
            </a:r>
            <a:r>
              <a:rPr lang="zh-CN" altLang="en-US" sz="1200" dirty="0" smtClean="0">
                <a:latin typeface="+mn-ea"/>
                <a:ea typeface="+mn-ea"/>
                <a:cs typeface="Arial" panose="020B0604020202020204" pitchFamily="34" charset="0"/>
              </a:rPr>
              <a:t>体验</a:t>
            </a:r>
            <a:r>
              <a:rPr lang="zh-CN" altLang="en-US" sz="1200" dirty="0">
                <a:latin typeface="+mn-ea"/>
                <a:ea typeface="+mn-ea"/>
                <a:cs typeface="Arial" panose="020B0604020202020204" pitchFamily="34" charset="0"/>
              </a:rPr>
              <a:t>，</a:t>
            </a:r>
            <a:r>
              <a:rPr lang="zh-CN" altLang="en-US" sz="1200" dirty="0" smtClean="0">
                <a:latin typeface="+mn-ea"/>
                <a:ea typeface="+mn-ea"/>
                <a:cs typeface="Arial" panose="020B0604020202020204" pitchFamily="34" charset="0"/>
              </a:rPr>
              <a:t>即</a:t>
            </a:r>
            <a:r>
              <a:rPr lang="zh-CN" altLang="en-US" sz="1200" dirty="0">
                <a:latin typeface="+mn-ea"/>
                <a:ea typeface="+mn-ea"/>
                <a:cs typeface="Arial" panose="020B0604020202020204" pitchFamily="34" charset="0"/>
              </a:rPr>
              <a:t>用即</a:t>
            </a:r>
            <a:r>
              <a:rPr lang="zh-CN" altLang="en-US" sz="1200" dirty="0" smtClean="0">
                <a:latin typeface="+mn-ea"/>
                <a:ea typeface="+mn-ea"/>
                <a:cs typeface="Arial" panose="020B0604020202020204" pitchFamily="34" charset="0"/>
              </a:rPr>
              <a:t>抛；</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社交</a:t>
            </a:r>
            <a:r>
              <a:rPr lang="zh-CN" altLang="en-US" sz="1200" dirty="0" smtClean="0">
                <a:latin typeface="+mn-ea"/>
                <a:ea typeface="+mn-ea"/>
                <a:cs typeface="Arial" panose="020B0604020202020204" pitchFamily="34" charset="0"/>
              </a:rPr>
              <a:t>体验：游戏分享，多</a:t>
            </a:r>
            <a:r>
              <a:rPr lang="zh-CN" altLang="en-US" sz="1200" dirty="0">
                <a:latin typeface="+mn-ea"/>
                <a:ea typeface="+mn-ea"/>
                <a:cs typeface="Arial" panose="020B0604020202020204" pitchFamily="34" charset="0"/>
              </a:rPr>
              <a:t>人</a:t>
            </a:r>
            <a:r>
              <a:rPr lang="zh-CN" altLang="en-US" sz="1200" dirty="0" smtClean="0">
                <a:latin typeface="+mn-ea"/>
                <a:ea typeface="+mn-ea"/>
                <a:cs typeface="Arial" panose="020B0604020202020204" pitchFamily="34" charset="0"/>
              </a:rPr>
              <a:t>协同；</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用户数据产生</a:t>
            </a:r>
            <a:r>
              <a:rPr lang="zh-CN" altLang="en-US" sz="1200" dirty="0" smtClean="0">
                <a:latin typeface="+mn-ea"/>
                <a:ea typeface="+mn-ea"/>
                <a:cs typeface="Arial" panose="020B0604020202020204" pitchFamily="34" charset="0"/>
              </a:rPr>
              <a:t>价值：精</a:t>
            </a:r>
            <a:r>
              <a:rPr lang="zh-CN" altLang="en-US" sz="1200" dirty="0">
                <a:latin typeface="+mn-ea"/>
                <a:ea typeface="+mn-ea"/>
                <a:cs typeface="Arial" panose="020B0604020202020204" pitchFamily="34" charset="0"/>
              </a:rPr>
              <a:t>准广告推</a:t>
            </a:r>
            <a:r>
              <a:rPr lang="zh-CN" altLang="en-US" sz="1200" dirty="0" smtClean="0">
                <a:latin typeface="+mn-ea"/>
                <a:ea typeface="+mn-ea"/>
                <a:cs typeface="Arial" panose="020B0604020202020204" pitchFamily="34" charset="0"/>
              </a:rPr>
              <a:t>送，无</a:t>
            </a:r>
            <a:r>
              <a:rPr lang="zh-CN" altLang="en-US" sz="1200" dirty="0">
                <a:latin typeface="+mn-ea"/>
                <a:ea typeface="+mn-ea"/>
                <a:cs typeface="Arial" panose="020B0604020202020204" pitchFamily="34" charset="0"/>
              </a:rPr>
              <a:t>内购</a:t>
            </a:r>
            <a:r>
              <a:rPr lang="zh-CN" altLang="en-US" sz="1200" dirty="0" smtClean="0">
                <a:latin typeface="+mn-ea"/>
                <a:ea typeface="+mn-ea"/>
                <a:cs typeface="Arial" panose="020B0604020202020204" pitchFamily="34" charset="0"/>
              </a:rPr>
              <a:t>订阅</a:t>
            </a:r>
            <a:r>
              <a:rPr lang="zh-CN" altLang="en-US" sz="1200" dirty="0">
                <a:latin typeface="+mn-ea"/>
                <a:ea typeface="+mn-ea"/>
                <a:cs typeface="Arial" panose="020B0604020202020204" pitchFamily="34" charset="0"/>
              </a:rPr>
              <a:t>模式提升忠诚</a:t>
            </a:r>
            <a:r>
              <a:rPr lang="zh-CN" altLang="en-US" sz="1200" dirty="0" smtClean="0">
                <a:latin typeface="+mn-ea"/>
                <a:ea typeface="+mn-ea"/>
                <a:cs typeface="Arial" panose="020B0604020202020204" pitchFamily="34" charset="0"/>
              </a:rPr>
              <a:t>度；</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应用开发更加高效</a:t>
            </a:r>
            <a:r>
              <a:rPr lang="zh-CN" altLang="en-US" sz="1200" dirty="0" smtClean="0">
                <a:latin typeface="+mn-ea"/>
                <a:ea typeface="+mn-ea"/>
                <a:cs typeface="Arial" panose="020B0604020202020204" pitchFamily="34" charset="0"/>
              </a:rPr>
              <a:t>灵活：一</a:t>
            </a:r>
            <a:r>
              <a:rPr lang="zh-CN" altLang="en-US" sz="1200" dirty="0">
                <a:latin typeface="+mn-ea"/>
                <a:ea typeface="+mn-ea"/>
                <a:cs typeface="Arial" panose="020B0604020202020204" pitchFamily="34" charset="0"/>
              </a:rPr>
              <a:t>次开发支持安卓和</a:t>
            </a:r>
            <a:r>
              <a:rPr lang="en-US" altLang="zh-CN" sz="1200" dirty="0" smtClean="0">
                <a:latin typeface="+mn-ea"/>
                <a:ea typeface="+mn-ea"/>
                <a:cs typeface="Arial" panose="020B0604020202020204" pitchFamily="34" charset="0"/>
              </a:rPr>
              <a:t>iOS</a:t>
            </a:r>
            <a:r>
              <a:rPr lang="zh-CN" altLang="en-US" sz="1200" dirty="0" smtClean="0">
                <a:latin typeface="+mn-ea"/>
                <a:ea typeface="+mn-ea"/>
                <a:cs typeface="Arial" panose="020B0604020202020204" pitchFamily="34" charset="0"/>
              </a:rPr>
              <a:t>，快速</a:t>
            </a:r>
            <a:r>
              <a:rPr lang="zh-CN" altLang="en-US" sz="1200" dirty="0">
                <a:latin typeface="+mn-ea"/>
                <a:ea typeface="+mn-ea"/>
                <a:cs typeface="Arial" panose="020B0604020202020204" pitchFamily="34" charset="0"/>
              </a:rPr>
              <a:t>上线</a:t>
            </a:r>
            <a:r>
              <a:rPr lang="zh-CN" altLang="en-US" sz="1200" dirty="0" smtClean="0">
                <a:latin typeface="+mn-ea"/>
                <a:ea typeface="+mn-ea"/>
                <a:cs typeface="Arial" panose="020B0604020202020204" pitchFamily="34" charset="0"/>
              </a:rPr>
              <a:t>推广</a:t>
            </a:r>
            <a:r>
              <a:rPr lang="zh-CN" altLang="en-US" sz="1200" dirty="0">
                <a:latin typeface="+mn-ea"/>
                <a:ea typeface="+mn-ea"/>
                <a:cs typeface="Arial" panose="020B0604020202020204" pitchFamily="34" charset="0"/>
              </a:rPr>
              <a:t>；</a:t>
            </a:r>
          </a:p>
          <a:p>
            <a:pPr marL="171450" indent="-171450">
              <a:lnSpc>
                <a:spcPct val="150000"/>
              </a:lnSpc>
              <a:buFont typeface="Arial" panose="020B0604020202020204" pitchFamily="34" charset="0"/>
              <a:buChar char="•"/>
            </a:pPr>
            <a:endParaRPr lang="zh-CN" altLang="en-US" sz="1200" dirty="0">
              <a:latin typeface="+mn-ea"/>
              <a:ea typeface="+mn-ea"/>
              <a:cs typeface="Arial" panose="020B0604020202020204" pitchFamily="34" charset="0"/>
            </a:endParaRPr>
          </a:p>
          <a:p>
            <a:pPr marL="171450" indent="-171450">
              <a:lnSpc>
                <a:spcPct val="150000"/>
              </a:lnSpc>
              <a:buFont typeface="Arial" panose="020B0604020202020204" pitchFamily="34" charset="0"/>
              <a:buChar char="•"/>
            </a:pPr>
            <a:endParaRPr lang="en-US" altLang="zh-CN" sz="1200" dirty="0">
              <a:latin typeface="+mn-ea"/>
              <a:ea typeface="+mn-ea"/>
              <a:cs typeface="Arial" panose="020B0604020202020204" pitchFamily="34" charset="0"/>
            </a:endParaRPr>
          </a:p>
          <a:p>
            <a:endParaRPr lang="zh-CN" altLang="en-US" sz="1600" b="1" dirty="0">
              <a:latin typeface="+mn-ea"/>
              <a:ea typeface="+mn-ea"/>
              <a:cs typeface="Arial" panose="020B0604020202020204" pitchFamily="34" charset="0"/>
            </a:endParaRPr>
          </a:p>
        </p:txBody>
      </p:sp>
      <p:sp>
        <p:nvSpPr>
          <p:cNvPr id="11" name="椭圆 10"/>
          <p:cNvSpPr/>
          <p:nvPr/>
        </p:nvSpPr>
        <p:spPr>
          <a:xfrm>
            <a:off x="1660264" y="1855183"/>
            <a:ext cx="810073" cy="802868"/>
          </a:xfrm>
          <a:prstGeom prst="ellipse">
            <a:avLst/>
          </a:prstGeom>
          <a:blipFill dpi="0" rotWithShape="1">
            <a:blip r:embed="rId3" cstate="print">
              <a:extLst>
                <a:ext uri="{28A0092B-C50C-407E-A947-70E740481C1C}">
                  <a14:useLocalDpi xmlns:a14="http://schemas.microsoft.com/office/drawing/2010/main" val="0"/>
                </a:ext>
              </a:extLst>
            </a:blip>
            <a:srcRect/>
            <a:stretch>
              <a:fillRect l="-24843" t="-1552" r="-25119" b="1552"/>
            </a:stretch>
          </a:blip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cs typeface="Arial" panose="020B0604020202020204" pitchFamily="34" charset="0"/>
            </a:endParaRPr>
          </a:p>
        </p:txBody>
      </p:sp>
      <p:sp>
        <p:nvSpPr>
          <p:cNvPr id="12" name="椭圆 11"/>
          <p:cNvSpPr/>
          <p:nvPr/>
        </p:nvSpPr>
        <p:spPr>
          <a:xfrm>
            <a:off x="3751404" y="1908398"/>
            <a:ext cx="792000" cy="79073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cs typeface="Arial" panose="020B0604020202020204" pitchFamily="34" charset="0"/>
            </a:endParaRPr>
          </a:p>
        </p:txBody>
      </p:sp>
      <p:sp>
        <p:nvSpPr>
          <p:cNvPr id="13" name="大数据"/>
          <p:cNvSpPr txBox="1"/>
          <p:nvPr/>
        </p:nvSpPr>
        <p:spPr>
          <a:xfrm>
            <a:off x="3647728" y="1305060"/>
            <a:ext cx="914848" cy="380480"/>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2000" b="1" dirty="0">
                <a:solidFill>
                  <a:srgbClr val="00B0F0"/>
                </a:solidFill>
                <a:latin typeface="Arial" panose="020B0604020202020204" pitchFamily="34" charset="0"/>
                <a:ea typeface="微软雅黑" panose="020B0503020204020204" pitchFamily="34" charset="-122"/>
                <a:cs typeface="Arial" panose="020B0604020202020204" pitchFamily="34" charset="0"/>
              </a:rPr>
              <a:t>大数据</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大数据"/>
          <p:cNvSpPr txBox="1"/>
          <p:nvPr/>
        </p:nvSpPr>
        <p:spPr>
          <a:xfrm>
            <a:off x="1351397" y="1305060"/>
            <a:ext cx="1427809" cy="380480"/>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2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分布式存储</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椭圆 63"/>
          <p:cNvSpPr/>
          <p:nvPr/>
        </p:nvSpPr>
        <p:spPr>
          <a:xfrm>
            <a:off x="5830311" y="1867320"/>
            <a:ext cx="792000" cy="790731"/>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85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6666"/>
              </a:solidFill>
              <a:latin typeface="Arial" panose="020B0604020202020204" pitchFamily="34" charset="0"/>
              <a:cs typeface="Arial" panose="020B0604020202020204" pitchFamily="34" charset="0"/>
            </a:endParaRPr>
          </a:p>
        </p:txBody>
      </p:sp>
      <p:sp>
        <p:nvSpPr>
          <p:cNvPr id="16" name="大数据"/>
          <p:cNvSpPr txBox="1"/>
          <p:nvPr/>
        </p:nvSpPr>
        <p:spPr>
          <a:xfrm>
            <a:off x="5713881" y="1314399"/>
            <a:ext cx="1171328" cy="380480"/>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2000" b="1" dirty="0">
                <a:solidFill>
                  <a:srgbClr val="00B0F0"/>
                </a:solidFill>
                <a:latin typeface="Arial" panose="020B0604020202020204" pitchFamily="34" charset="0"/>
                <a:ea typeface="微软雅黑" panose="020B0503020204020204" pitchFamily="34" charset="-122"/>
                <a:cs typeface="Arial" panose="020B0604020202020204" pitchFamily="34" charset="0"/>
              </a:rPr>
              <a:t>原生应用</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p:cNvPicPr>
            <a:picLocks noChangeAspect="1"/>
          </p:cNvPicPr>
          <p:nvPr/>
        </p:nvPicPr>
        <p:blipFill>
          <a:blip r:embed="rId6"/>
          <a:stretch>
            <a:fillRect/>
          </a:stretch>
        </p:blipFill>
        <p:spPr>
          <a:xfrm>
            <a:off x="7936307" y="1855183"/>
            <a:ext cx="787985" cy="802868"/>
          </a:xfrm>
          <a:prstGeom prst="ellipse">
            <a:avLst/>
          </a:prstGeom>
          <a:ln w="28575" cap="rnd">
            <a:solidFill>
              <a:schemeClr val="bg1">
                <a:lumMod val="75000"/>
              </a:schemeClr>
            </a:solidFill>
          </a:ln>
          <a:effectLst/>
        </p:spPr>
      </p:pic>
      <p:pic>
        <p:nvPicPr>
          <p:cNvPr id="20" name="Picture 4" descr="C:\Users\z00234678\AppData\Roaming\eSpace_Desktop\UserData\z00234678\imagefiles\3EECA0B7-1AA5-47D9-821F-F766444589E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36022" y="1855183"/>
            <a:ext cx="824939" cy="802868"/>
          </a:xfrm>
          <a:prstGeom prst="ellipse">
            <a:avLst/>
          </a:prstGeom>
          <a:ln w="28575" cap="rnd">
            <a:solidFill>
              <a:schemeClr val="bg1">
                <a:lumMod val="75000"/>
              </a:schemeClr>
            </a:solidFill>
          </a:ln>
          <a:effectLst/>
          <a:extLst>
            <a:ext uri="{909E8E84-426E-40DD-AFC4-6F175D3DCCD1}">
              <a14:hiddenFill xmlns:a14="http://schemas.microsoft.com/office/drawing/2010/main">
                <a:solidFill>
                  <a:srgbClr val="FFFFFF"/>
                </a:solidFill>
              </a14:hiddenFill>
            </a:ext>
          </a:extLst>
        </p:spPr>
      </p:pic>
      <p:sp>
        <p:nvSpPr>
          <p:cNvPr id="21" name="大数据"/>
          <p:cNvSpPr txBox="1"/>
          <p:nvPr/>
        </p:nvSpPr>
        <p:spPr>
          <a:xfrm>
            <a:off x="9746113" y="1303530"/>
            <a:ext cx="914848" cy="380480"/>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2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游戏云</a:t>
            </a:r>
            <a:endParaRPr sz="2000" b="1" dirty="0">
              <a:solidFill>
                <a:srgbClr val="00B0F0"/>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大数据"/>
          <p:cNvSpPr txBox="1"/>
          <p:nvPr/>
        </p:nvSpPr>
        <p:spPr>
          <a:xfrm>
            <a:off x="7591280" y="1314399"/>
            <a:ext cx="1400558" cy="380480"/>
          </a:xfrm>
          <a:prstGeom prst="rect">
            <a:avLst/>
          </a:prstGeom>
          <a:ln w="12700">
            <a:miter lim="400000"/>
          </a:ln>
          <a:extLst>
            <a:ext uri="{C572A759-6A51-4108-AA02-DFA0A04FC94B}">
              <ma14:wrappingTextBoxFlag xmlns="" xmlns:ma14="http://schemas.microsoft.com/office/mac/drawingml/2011/main" val="1"/>
            </a:ext>
          </a:extLst>
        </p:spPr>
        <p:txBody>
          <a:bodyPr wrap="none" lIns="72000" tIns="36000" rIns="72000" bIns="360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2000" b="1" dirty="0" smtClean="0">
                <a:solidFill>
                  <a:srgbClr val="00B0F0"/>
                </a:solidFill>
                <a:latin typeface="+mn-ea"/>
                <a:ea typeface="+mn-ea"/>
                <a:cs typeface="Arial" panose="020B0604020202020204" pitchFamily="34" charset="0"/>
              </a:rPr>
              <a:t>原生</a:t>
            </a:r>
            <a:r>
              <a:rPr lang="en-US" altLang="zh-CN" sz="2000" b="1" dirty="0" smtClean="0">
                <a:solidFill>
                  <a:srgbClr val="00B0F0"/>
                </a:solidFill>
                <a:latin typeface="+mn-ea"/>
                <a:ea typeface="+mn-ea"/>
                <a:cs typeface="Arial" panose="020B0604020202020204" pitchFamily="34" charset="0"/>
              </a:rPr>
              <a:t>BYOD</a:t>
            </a:r>
            <a:endParaRPr sz="2000" b="1" dirty="0">
              <a:solidFill>
                <a:srgbClr val="00B0F0"/>
              </a:solidFill>
              <a:latin typeface="+mn-ea"/>
              <a:ea typeface="+mn-ea"/>
              <a:cs typeface="Arial" panose="020B0604020202020204" pitchFamily="34" charset="0"/>
            </a:endParaRPr>
          </a:p>
        </p:txBody>
      </p:sp>
      <p:sp>
        <p:nvSpPr>
          <p:cNvPr id="23" name="矩形 22"/>
          <p:cNvSpPr/>
          <p:nvPr/>
        </p:nvSpPr>
        <p:spPr>
          <a:xfrm>
            <a:off x="1229410" y="2765138"/>
            <a:ext cx="1686452" cy="3034677"/>
          </a:xfrm>
          <a:prstGeom prst="rect">
            <a:avLst/>
          </a:prstGeom>
        </p:spPr>
        <p:txBody>
          <a:bodyPr wrap="square">
            <a:spAutoFit/>
          </a:bodyPr>
          <a:lstStyle/>
          <a:p>
            <a:pPr algn="ctr" defTabSz="801688" fontAlgn="base">
              <a:lnSpc>
                <a:spcPct val="110000"/>
              </a:lnSpc>
              <a:spcBef>
                <a:spcPct val="30000"/>
              </a:spcBef>
              <a:buClr>
                <a:schemeClr val="bg1">
                  <a:lumMod val="50000"/>
                </a:schemeClr>
              </a:buClr>
              <a:buSzPct val="60000"/>
            </a:pPr>
            <a:r>
              <a:rPr lang="zh-CN" altLang="en-US" sz="1600" b="1" dirty="0">
                <a:latin typeface="+mn-ea"/>
                <a:cs typeface="Arial" panose="020B0604020202020204" pitchFamily="34" charset="0"/>
              </a:rPr>
              <a:t>多核</a:t>
            </a:r>
            <a:r>
              <a:rPr lang="zh-CN" altLang="en-US" sz="1600" b="1" dirty="0" smtClean="0">
                <a:latin typeface="+mn-ea"/>
                <a:cs typeface="Arial" panose="020B0604020202020204" pitchFamily="34" charset="0"/>
              </a:rPr>
              <a:t>架构</a:t>
            </a:r>
            <a:r>
              <a:rPr lang="zh-CN" altLang="en-US" sz="1600" b="1" dirty="0" smtClean="0">
                <a:latin typeface="+mn-ea"/>
                <a:ea typeface="+mn-ea"/>
                <a:cs typeface="Arial" panose="020B0604020202020204" pitchFamily="34" charset="0"/>
              </a:rPr>
              <a:t>适合分布式</a:t>
            </a:r>
            <a:r>
              <a:rPr lang="zh-CN" altLang="en-US" sz="1600" b="1" dirty="0">
                <a:latin typeface="+mn-ea"/>
                <a:ea typeface="+mn-ea"/>
                <a:cs typeface="Arial" panose="020B0604020202020204" pitchFamily="34" charset="0"/>
              </a:rPr>
              <a:t>存储</a:t>
            </a:r>
            <a:r>
              <a:rPr lang="zh-CN" altLang="en-US" sz="1600" b="1" dirty="0" smtClean="0">
                <a:latin typeface="+mn-ea"/>
                <a:ea typeface="+mn-ea"/>
                <a:cs typeface="Arial" panose="020B0604020202020204" pitchFamily="34" charset="0"/>
              </a:rPr>
              <a:t>软件</a:t>
            </a:r>
            <a:endParaRPr lang="en-US" altLang="zh-CN" sz="1200" dirty="0"/>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软件管理面与数据面分离，分别绑定到足够的</a:t>
            </a:r>
            <a:r>
              <a:rPr lang="en-US" altLang="zh-CN" sz="1200" dirty="0">
                <a:latin typeface="+mn-ea"/>
                <a:ea typeface="+mn-ea"/>
                <a:cs typeface="Arial" panose="020B0604020202020204" pitchFamily="34" charset="0"/>
              </a:rPr>
              <a:t>CPU</a:t>
            </a:r>
            <a:r>
              <a:rPr lang="zh-CN" altLang="en-US" sz="1200" dirty="0">
                <a:latin typeface="+mn-ea"/>
                <a:ea typeface="+mn-ea"/>
                <a:cs typeface="Arial" panose="020B0604020202020204" pitchFamily="34" charset="0"/>
              </a:rPr>
              <a:t>核心上，避免相互</a:t>
            </a:r>
            <a:r>
              <a:rPr lang="zh-CN" altLang="en-US" sz="1200" dirty="0" smtClean="0">
                <a:latin typeface="+mn-ea"/>
                <a:ea typeface="+mn-ea"/>
                <a:cs typeface="Arial" panose="020B0604020202020204" pitchFamily="34" charset="0"/>
              </a:rPr>
              <a:t>干扰；</a:t>
            </a:r>
            <a:endParaRPr lang="en-US" altLang="zh-CN" sz="1200" dirty="0" smtClean="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软件进程绑定</a:t>
            </a:r>
            <a:r>
              <a:rPr lang="en-US" altLang="zh-CN" sz="1200" dirty="0">
                <a:latin typeface="+mn-ea"/>
                <a:ea typeface="+mn-ea"/>
                <a:cs typeface="Arial" panose="020B0604020202020204" pitchFamily="34" charset="0"/>
              </a:rPr>
              <a:t>CPU</a:t>
            </a:r>
            <a:r>
              <a:rPr lang="zh-CN" altLang="en-US" sz="1200" dirty="0">
                <a:latin typeface="+mn-ea"/>
                <a:ea typeface="+mn-ea"/>
                <a:cs typeface="Arial" panose="020B0604020202020204" pitchFamily="34" charset="0"/>
              </a:rPr>
              <a:t>核心，减少操作系统的调度</a:t>
            </a:r>
            <a:r>
              <a:rPr lang="zh-CN" altLang="en-US" sz="1200" dirty="0" smtClean="0">
                <a:latin typeface="+mn-ea"/>
                <a:ea typeface="+mn-ea"/>
                <a:cs typeface="Arial" panose="020B0604020202020204" pitchFamily="34" charset="0"/>
              </a:rPr>
              <a:t>抖动；</a:t>
            </a:r>
            <a:endParaRPr lang="zh-CN" altLang="en-US" sz="1200" dirty="0">
              <a:latin typeface="+mn-ea"/>
              <a:ea typeface="+mn-ea"/>
              <a:cs typeface="Arial" panose="020B0604020202020204" pitchFamily="34" charset="0"/>
            </a:endParaRPr>
          </a:p>
          <a:p>
            <a:pPr marL="171450" indent="-171450">
              <a:lnSpc>
                <a:spcPct val="130000"/>
              </a:lnSpc>
              <a:buFont typeface="Arial" panose="020B0604020202020204" pitchFamily="34" charset="0"/>
              <a:buChar char="•"/>
            </a:pPr>
            <a:r>
              <a:rPr lang="zh-CN" altLang="en-US" sz="1200" dirty="0">
                <a:latin typeface="+mn-ea"/>
                <a:ea typeface="+mn-ea"/>
                <a:cs typeface="Arial" panose="020B0604020202020204" pitchFamily="34" charset="0"/>
              </a:rPr>
              <a:t>更多核可设置更多独立队列，降低</a:t>
            </a:r>
            <a:r>
              <a:rPr lang="zh-CN" altLang="en-US" sz="1200" dirty="0" smtClean="0">
                <a:latin typeface="+mn-ea"/>
                <a:ea typeface="+mn-ea"/>
                <a:cs typeface="Arial" panose="020B0604020202020204" pitchFamily="34" charset="0"/>
              </a:rPr>
              <a:t>噪声；</a:t>
            </a:r>
            <a:endParaRPr lang="zh-CN" altLang="en-US" sz="1200" dirty="0">
              <a:latin typeface="+mn-ea"/>
              <a:ea typeface="+mn-ea"/>
              <a:cs typeface="Arial" panose="020B0604020202020204" pitchFamily="34" charset="0"/>
            </a:endParaRPr>
          </a:p>
        </p:txBody>
      </p:sp>
    </p:spTree>
    <p:extLst>
      <p:ext uri="{BB962C8B-B14F-4D97-AF65-F5344CB8AC3E}">
        <p14:creationId xmlns:p14="http://schemas.microsoft.com/office/powerpoint/2010/main" val="2888935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a:t>
            </a:r>
            <a:r>
              <a:rPr lang="zh-CN" altLang="en-US" sz="1800" b="1" dirty="0" smtClean="0"/>
              <a:t>介绍</a:t>
            </a:r>
            <a:endParaRPr lang="en-US" altLang="zh-CN" sz="1800" b="1" dirty="0"/>
          </a:p>
          <a:p>
            <a:pPr lvl="1">
              <a:buClrTx/>
              <a:buSzPct val="60000"/>
              <a:buFont typeface="Wingdings" panose="05000000000000000000" pitchFamily="2" charset="2"/>
              <a:buChar char="n"/>
            </a:pPr>
            <a:r>
              <a:rPr lang="en-US" altLang="zh-CN" sz="1600" dirty="0" err="1">
                <a:latin typeface="+mn-ea"/>
              </a:rPr>
              <a:t>TaiShan</a:t>
            </a:r>
            <a:r>
              <a:rPr lang="zh-CN" altLang="en-US" sz="1600" dirty="0">
                <a:latin typeface="+mn-ea"/>
              </a:rPr>
              <a:t>服务器概述</a:t>
            </a: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机架服务器产品介绍</a:t>
            </a:r>
            <a:endParaRPr lang="zh-CN"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机架服务器价值特性</a:t>
            </a:r>
            <a:endParaRPr lang="en-US"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高密服务器介绍</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25759091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微软雅黑" panose="020B0503020204020204" pitchFamily="34" charset="-122"/>
                <a:ea typeface="微软雅黑" panose="020B0503020204020204" pitchFamily="34" charset="-122"/>
              </a:rPr>
              <a:t>云</a:t>
            </a:r>
            <a:r>
              <a:rPr lang="en-US" altLang="zh-CN" dirty="0">
                <a:solidFill>
                  <a:schemeClr val="tx1"/>
                </a:solidFill>
                <a:latin typeface="微软雅黑" panose="020B0503020204020204" pitchFamily="34" charset="-122"/>
                <a:ea typeface="微软雅黑" panose="020B0503020204020204" pitchFamily="34" charset="-122"/>
              </a:rPr>
              <a:t>+AI+5G</a:t>
            </a:r>
            <a:r>
              <a:rPr lang="zh-CN" altLang="en-US" dirty="0">
                <a:solidFill>
                  <a:schemeClr val="tx1"/>
                </a:solidFill>
                <a:latin typeface="微软雅黑" panose="020B0503020204020204" pitchFamily="34" charset="-122"/>
                <a:ea typeface="微软雅黑" panose="020B0503020204020204" pitchFamily="34" charset="-122"/>
              </a:rPr>
              <a:t>时代，多元架构成为业务智能的关键</a:t>
            </a:r>
          </a:p>
        </p:txBody>
      </p:sp>
      <p:sp>
        <p:nvSpPr>
          <p:cNvPr id="8" name="文本框 7"/>
          <p:cNvSpPr txBox="1"/>
          <p:nvPr/>
        </p:nvSpPr>
        <p:spPr>
          <a:xfrm>
            <a:off x="1172214" y="1519293"/>
            <a:ext cx="2818400" cy="369332"/>
          </a:xfrm>
          <a:prstGeom prst="rect">
            <a:avLst/>
          </a:prstGeom>
          <a:noFill/>
        </p:spPr>
        <p:txBody>
          <a:bodyPr wrap="none" rtlCol="0">
            <a:spAutoFit/>
          </a:bodyPr>
          <a:lstStyle/>
          <a:p>
            <a:pPr defTabSz="1219444"/>
            <a:r>
              <a:rPr lang="en-US" altLang="zh-CN" sz="1800" b="1" dirty="0" smtClean="0">
                <a:latin typeface="+mn-ea"/>
                <a:ea typeface="+mn-ea"/>
              </a:rPr>
              <a:t>PC </a:t>
            </a:r>
            <a:r>
              <a:rPr lang="zh-CN" altLang="en-US" sz="1800" b="1" dirty="0" smtClean="0">
                <a:latin typeface="+mn-ea"/>
                <a:ea typeface="+mn-ea"/>
              </a:rPr>
              <a:t>时代</a:t>
            </a:r>
            <a:r>
              <a:rPr lang="en-US" altLang="zh-CN" sz="1800" b="1" dirty="0" smtClean="0">
                <a:latin typeface="+mn-ea"/>
                <a:ea typeface="+mn-ea"/>
              </a:rPr>
              <a:t>(</a:t>
            </a:r>
            <a:r>
              <a:rPr lang="zh-CN" altLang="en-US" sz="1800" b="1" dirty="0" smtClean="0">
                <a:latin typeface="+mn-ea"/>
                <a:ea typeface="+mn-ea"/>
              </a:rPr>
              <a:t>互联网、企业网</a:t>
            </a:r>
            <a:r>
              <a:rPr lang="en-US" altLang="zh-CN" sz="1800" b="1" dirty="0" smtClean="0">
                <a:latin typeface="+mn-ea"/>
                <a:ea typeface="+mn-ea"/>
              </a:rPr>
              <a:t>)</a:t>
            </a:r>
            <a:endParaRPr lang="zh-CN" altLang="en-US" sz="1800" b="1" dirty="0">
              <a:latin typeface="+mn-ea"/>
              <a:ea typeface="+mn-ea"/>
            </a:endParaRPr>
          </a:p>
        </p:txBody>
      </p:sp>
      <p:sp>
        <p:nvSpPr>
          <p:cNvPr id="9" name="文本框 8"/>
          <p:cNvSpPr txBox="1"/>
          <p:nvPr/>
        </p:nvSpPr>
        <p:spPr>
          <a:xfrm>
            <a:off x="4789200" y="1519293"/>
            <a:ext cx="1869423" cy="369332"/>
          </a:xfrm>
          <a:prstGeom prst="rect">
            <a:avLst/>
          </a:prstGeom>
          <a:noFill/>
        </p:spPr>
        <p:txBody>
          <a:bodyPr wrap="none" rtlCol="0">
            <a:spAutoFit/>
          </a:bodyPr>
          <a:lstStyle/>
          <a:p>
            <a:pPr defTabSz="1219444"/>
            <a:r>
              <a:rPr lang="zh-CN" altLang="en-US" sz="1800" b="1" dirty="0" smtClean="0">
                <a:latin typeface="+mn-ea"/>
                <a:ea typeface="+mn-ea"/>
              </a:rPr>
              <a:t>移动互联网时代</a:t>
            </a:r>
            <a:endParaRPr lang="zh-CN" altLang="en-US" sz="1800" b="1" dirty="0">
              <a:latin typeface="+mn-ea"/>
              <a:ea typeface="+mn-ea"/>
            </a:endParaRPr>
          </a:p>
        </p:txBody>
      </p:sp>
      <p:sp>
        <p:nvSpPr>
          <p:cNvPr id="10" name="文本框 9"/>
          <p:cNvSpPr txBox="1"/>
          <p:nvPr/>
        </p:nvSpPr>
        <p:spPr>
          <a:xfrm>
            <a:off x="8692677" y="1547500"/>
            <a:ext cx="1867819" cy="369332"/>
          </a:xfrm>
          <a:prstGeom prst="rect">
            <a:avLst/>
          </a:prstGeom>
          <a:noFill/>
        </p:spPr>
        <p:txBody>
          <a:bodyPr wrap="none" rtlCol="0">
            <a:spAutoFit/>
          </a:bodyPr>
          <a:lstStyle/>
          <a:p>
            <a:pPr defTabSz="1219444"/>
            <a:r>
              <a:rPr lang="zh-CN" altLang="en-US" sz="1800" b="1" dirty="0" smtClean="0">
                <a:latin typeface="+mn-ea"/>
                <a:ea typeface="+mn-ea"/>
              </a:rPr>
              <a:t>云</a:t>
            </a:r>
            <a:r>
              <a:rPr lang="en-US" altLang="zh-CN" sz="1800" b="1" dirty="0" smtClean="0">
                <a:latin typeface="+mn-ea"/>
                <a:ea typeface="+mn-ea"/>
              </a:rPr>
              <a:t>+AI+5G</a:t>
            </a:r>
            <a:r>
              <a:rPr lang="zh-CN" altLang="en-US" sz="1800" b="1" dirty="0" smtClean="0">
                <a:latin typeface="+mn-ea"/>
                <a:ea typeface="+mn-ea"/>
              </a:rPr>
              <a:t>时代</a:t>
            </a:r>
            <a:endParaRPr lang="zh-CN" altLang="en-US" sz="1800" b="1" dirty="0">
              <a:latin typeface="+mn-ea"/>
              <a:ea typeface="+mn-ea"/>
            </a:endParaRPr>
          </a:p>
        </p:txBody>
      </p:sp>
      <p:grpSp>
        <p:nvGrpSpPr>
          <p:cNvPr id="58" name="组合 57"/>
          <p:cNvGrpSpPr/>
          <p:nvPr/>
        </p:nvGrpSpPr>
        <p:grpSpPr>
          <a:xfrm>
            <a:off x="1008062" y="1950843"/>
            <a:ext cx="10495759" cy="4286469"/>
            <a:chOff x="582612" y="1591597"/>
            <a:chExt cx="10876972" cy="4286469"/>
          </a:xfrm>
        </p:grpSpPr>
        <p:sp>
          <p:nvSpPr>
            <p:cNvPr id="3" name="矩形 2"/>
            <p:cNvSpPr/>
            <p:nvPr/>
          </p:nvSpPr>
          <p:spPr>
            <a:xfrm>
              <a:off x="582612" y="5229994"/>
              <a:ext cx="10869487" cy="648072"/>
            </a:xfrm>
            <a:prstGeom prst="rect">
              <a:avLst/>
            </a:prstGeom>
            <a:solidFill>
              <a:schemeClr val="accent2">
                <a:lumMod val="75000"/>
              </a:schemeClr>
            </a:solidFill>
            <a:ln>
              <a:solidFill>
                <a:srgbClr val="F2D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 name="矩形 3"/>
            <p:cNvSpPr/>
            <p:nvPr/>
          </p:nvSpPr>
          <p:spPr>
            <a:xfrm>
              <a:off x="590095" y="2107392"/>
              <a:ext cx="10862005" cy="631665"/>
            </a:xfrm>
            <a:prstGeom prst="rect">
              <a:avLst/>
            </a:prstGeom>
            <a:solidFill>
              <a:srgbClr val="DBEEF4"/>
            </a:solidFill>
            <a:ln>
              <a:solidFill>
                <a:srgbClr val="DBEE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矩形 4"/>
            <p:cNvSpPr/>
            <p:nvPr/>
          </p:nvSpPr>
          <p:spPr>
            <a:xfrm>
              <a:off x="582612" y="2739057"/>
              <a:ext cx="10869487" cy="1205218"/>
            </a:xfrm>
            <a:prstGeom prst="rect">
              <a:avLst/>
            </a:prstGeom>
            <a:solidFill>
              <a:srgbClr val="CCCCCC"/>
            </a:solidFill>
            <a:ln>
              <a:solidFill>
                <a:srgbClr val="E6E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5"/>
            <p:cNvSpPr/>
            <p:nvPr/>
          </p:nvSpPr>
          <p:spPr>
            <a:xfrm>
              <a:off x="588962" y="4695034"/>
              <a:ext cx="10863137" cy="547276"/>
            </a:xfrm>
            <a:prstGeom prst="rect">
              <a:avLst/>
            </a:prstGeom>
            <a:solidFill>
              <a:schemeClr val="accent2">
                <a:lumMod val="60000"/>
                <a:lumOff val="40000"/>
              </a:schemeClr>
            </a:solidFill>
            <a:ln>
              <a:solidFill>
                <a:srgbClr val="C2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40000"/>
                    <a:lumOff val="60000"/>
                  </a:schemeClr>
                </a:solidFill>
                <a:latin typeface="+mn-ea"/>
              </a:endParaRPr>
            </a:p>
          </p:txBody>
        </p:sp>
        <p:sp>
          <p:nvSpPr>
            <p:cNvPr id="7" name="矩形 6"/>
            <p:cNvSpPr/>
            <p:nvPr/>
          </p:nvSpPr>
          <p:spPr>
            <a:xfrm>
              <a:off x="582613" y="3936981"/>
              <a:ext cx="10869486" cy="734949"/>
            </a:xfrm>
            <a:prstGeom prst="rect">
              <a:avLst/>
            </a:prstGeom>
            <a:solidFill>
              <a:srgbClr val="D7E4BD"/>
            </a:solidFill>
            <a:ln>
              <a:solidFill>
                <a:srgbClr val="D7E4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latin typeface="+mn-ea"/>
              </a:endParaRPr>
            </a:p>
          </p:txBody>
        </p:sp>
        <p:pic>
          <p:nvPicPr>
            <p:cNvPr id="11" name="图片 10"/>
            <p:cNvPicPr>
              <a:picLocks noChangeAspect="1"/>
            </p:cNvPicPr>
            <p:nvPr/>
          </p:nvPicPr>
          <p:blipFill>
            <a:blip r:embed="rId3"/>
            <a:stretch>
              <a:fillRect/>
            </a:stretch>
          </p:blipFill>
          <p:spPr>
            <a:xfrm>
              <a:off x="10234104" y="2742675"/>
              <a:ext cx="811997" cy="1014610"/>
            </a:xfrm>
            <a:prstGeom prst="rect">
              <a:avLst/>
            </a:prstGeom>
          </p:spPr>
        </p:pic>
        <p:sp>
          <p:nvSpPr>
            <p:cNvPr id="14" name="文本框 13"/>
            <p:cNvSpPr txBox="1"/>
            <p:nvPr/>
          </p:nvSpPr>
          <p:spPr>
            <a:xfrm>
              <a:off x="666208" y="5409581"/>
              <a:ext cx="10006902" cy="338554"/>
            </a:xfrm>
            <a:prstGeom prst="rect">
              <a:avLst/>
            </a:prstGeom>
            <a:noFill/>
          </p:spPr>
          <p:txBody>
            <a:bodyPr wrap="square" rtlCol="0">
              <a:spAutoFit/>
            </a:bodyPr>
            <a:lstStyle/>
            <a:p>
              <a:pPr defTabSz="1219444"/>
              <a:r>
                <a:rPr lang="zh-CN" altLang="en-US" sz="1600" b="1" dirty="0">
                  <a:solidFill>
                    <a:srgbClr val="415463"/>
                  </a:solidFill>
                  <a:latin typeface="+mn-ea"/>
                  <a:ea typeface="+mn-ea"/>
                </a:rPr>
                <a:t>技术</a:t>
              </a:r>
              <a:r>
                <a:rPr lang="zh-CN" altLang="en-US" sz="1600" b="1" dirty="0" smtClean="0">
                  <a:solidFill>
                    <a:srgbClr val="415463"/>
                  </a:solidFill>
                  <a:latin typeface="+mn-ea"/>
                  <a:ea typeface="+mn-ea"/>
                </a:rPr>
                <a:t>生态</a:t>
              </a:r>
              <a:r>
                <a:rPr lang="zh-CN" altLang="en-US" sz="1600" b="1" dirty="0">
                  <a:solidFill>
                    <a:srgbClr val="415463"/>
                  </a:solidFill>
                  <a:latin typeface="+mn-ea"/>
                  <a:ea typeface="+mn-ea"/>
                </a:rPr>
                <a:t> </a:t>
              </a:r>
              <a:r>
                <a:rPr lang="zh-CN" altLang="en-US" sz="1600" b="1" dirty="0" smtClean="0">
                  <a:solidFill>
                    <a:srgbClr val="415463"/>
                  </a:solidFill>
                  <a:latin typeface="+mn-ea"/>
                  <a:ea typeface="+mn-ea"/>
                </a:rPr>
                <a:t>          单一</a:t>
              </a:r>
              <a:r>
                <a:rPr lang="zh-CN" altLang="en-US" sz="1600" b="1" dirty="0">
                  <a:solidFill>
                    <a:srgbClr val="415463"/>
                  </a:solidFill>
                  <a:latin typeface="+mn-ea"/>
                  <a:ea typeface="+mn-ea"/>
                </a:rPr>
                <a:t>封闭型            </a:t>
              </a:r>
              <a:r>
                <a:rPr lang="zh-CN" altLang="en-US" sz="1600" b="1" dirty="0" smtClean="0">
                  <a:solidFill>
                    <a:srgbClr val="415463"/>
                  </a:solidFill>
                  <a:latin typeface="+mn-ea"/>
                  <a:ea typeface="+mn-ea"/>
                </a:rPr>
                <a:t>   </a:t>
              </a:r>
              <a:r>
                <a:rPr lang="en-US" altLang="zh-CN" sz="1600" b="1" dirty="0" smtClean="0">
                  <a:solidFill>
                    <a:srgbClr val="415463"/>
                  </a:solidFill>
                  <a:latin typeface="+mn-ea"/>
                  <a:ea typeface="+mn-ea"/>
                  <a:sym typeface="Wingdings" panose="05000000000000000000" pitchFamily="2" charset="2"/>
                </a:rPr>
                <a:t>            </a:t>
              </a:r>
              <a:r>
                <a:rPr lang="zh-CN" altLang="en-US" sz="1600" b="1" dirty="0" smtClean="0">
                  <a:solidFill>
                    <a:srgbClr val="415463"/>
                  </a:solidFill>
                  <a:latin typeface="+mn-ea"/>
                  <a:ea typeface="+mn-ea"/>
                  <a:sym typeface="Wingdings" panose="05000000000000000000" pitchFamily="2" charset="2"/>
                </a:rPr>
                <a:t>开放</a:t>
              </a:r>
              <a:r>
                <a:rPr lang="zh-CN" altLang="en-US" sz="1600" b="1" dirty="0">
                  <a:solidFill>
                    <a:srgbClr val="415463"/>
                  </a:solidFill>
                  <a:latin typeface="+mn-ea"/>
                  <a:ea typeface="+mn-ea"/>
                  <a:sym typeface="Wingdings" panose="05000000000000000000" pitchFamily="2" charset="2"/>
                </a:rPr>
                <a:t>共存型                </a:t>
              </a:r>
              <a:r>
                <a:rPr lang="zh-CN" altLang="en-US" sz="1600" b="1" dirty="0" smtClean="0">
                  <a:solidFill>
                    <a:srgbClr val="415463"/>
                  </a:solidFill>
                  <a:latin typeface="+mn-ea"/>
                  <a:ea typeface="+mn-ea"/>
                  <a:sym typeface="Wingdings" panose="05000000000000000000" pitchFamily="2" charset="2"/>
                </a:rPr>
                <a:t>  </a:t>
              </a:r>
              <a:r>
                <a:rPr lang="en-US" altLang="zh-CN" sz="1600" b="1" dirty="0" smtClean="0">
                  <a:solidFill>
                    <a:srgbClr val="415463"/>
                  </a:solidFill>
                  <a:latin typeface="+mn-ea"/>
                  <a:ea typeface="+mn-ea"/>
                  <a:sym typeface="Wingdings" panose="05000000000000000000" pitchFamily="2" charset="2"/>
                </a:rPr>
                <a:t>              </a:t>
              </a:r>
              <a:r>
                <a:rPr lang="zh-CN" altLang="en-US" sz="1600" b="1" dirty="0" smtClean="0">
                  <a:solidFill>
                    <a:srgbClr val="415463"/>
                  </a:solidFill>
                  <a:latin typeface="+mn-ea"/>
                  <a:ea typeface="+mn-ea"/>
                  <a:sym typeface="Wingdings" panose="05000000000000000000" pitchFamily="2" charset="2"/>
                </a:rPr>
                <a:t>多元化</a:t>
              </a:r>
              <a:r>
                <a:rPr lang="zh-CN" altLang="en-US" sz="1600" b="1" dirty="0">
                  <a:solidFill>
                    <a:srgbClr val="415463"/>
                  </a:solidFill>
                  <a:latin typeface="+mn-ea"/>
                  <a:ea typeface="+mn-ea"/>
                  <a:sym typeface="Wingdings" panose="05000000000000000000" pitchFamily="2" charset="2"/>
                </a:rPr>
                <a:t>社区型</a:t>
              </a:r>
              <a:endParaRPr lang="zh-CN" altLang="en-US" sz="1600" b="1" dirty="0">
                <a:solidFill>
                  <a:srgbClr val="415463"/>
                </a:solidFill>
                <a:latin typeface="+mn-ea"/>
                <a:ea typeface="+mn-ea"/>
              </a:endParaRPr>
            </a:p>
          </p:txBody>
        </p:sp>
        <p:sp>
          <p:nvSpPr>
            <p:cNvPr id="15" name="虚尾箭头 14"/>
            <p:cNvSpPr/>
            <p:nvPr/>
          </p:nvSpPr>
          <p:spPr>
            <a:xfrm rot="16200000">
              <a:off x="9995424" y="3899429"/>
              <a:ext cx="1147416" cy="572594"/>
            </a:xfrm>
            <a:prstGeom prst="stripedRightArrow">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n-ea"/>
              </a:endParaRPr>
            </a:p>
          </p:txBody>
        </p:sp>
        <p:sp>
          <p:nvSpPr>
            <p:cNvPr id="16" name="矩形 15"/>
            <p:cNvSpPr/>
            <p:nvPr/>
          </p:nvSpPr>
          <p:spPr>
            <a:xfrm>
              <a:off x="2001364" y="4698901"/>
              <a:ext cx="1611468" cy="531091"/>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x86 PC</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7" name="矩形 16"/>
            <p:cNvSpPr/>
            <p:nvPr/>
          </p:nvSpPr>
          <p:spPr>
            <a:xfrm>
              <a:off x="2370632" y="3928759"/>
              <a:ext cx="951853" cy="770468"/>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cs typeface="+mn-cs"/>
                </a:rPr>
                <a:t>固定网络</a:t>
              </a:r>
            </a:p>
          </p:txBody>
        </p:sp>
        <p:sp>
          <p:nvSpPr>
            <p:cNvPr id="18" name="矩形 17"/>
            <p:cNvSpPr/>
            <p:nvPr/>
          </p:nvSpPr>
          <p:spPr>
            <a:xfrm>
              <a:off x="2039203" y="3702160"/>
              <a:ext cx="1611468"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cs typeface="+mn-cs"/>
                </a:rPr>
                <a:t>小机</a:t>
              </a:r>
              <a:r>
                <a:rPr kumimoji="0" lang="en-US" altLang="zh-CN" sz="1200" b="0" i="0" u="none" strike="noStrike" kern="0" cap="none" spc="0" normalizeH="0" baseline="0" noProof="0" dirty="0" smtClean="0">
                  <a:ln>
                    <a:noFill/>
                  </a:ln>
                  <a:effectLst/>
                  <a:uLnTx/>
                  <a:uFillTx/>
                  <a:latin typeface="+mn-ea"/>
                  <a:ea typeface="+mn-ea"/>
                  <a:cs typeface="+mn-cs"/>
                </a:rPr>
                <a:t>/x86 Server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9" name="文本框 18"/>
            <p:cNvSpPr txBox="1"/>
            <p:nvPr/>
          </p:nvSpPr>
          <p:spPr>
            <a:xfrm>
              <a:off x="739097" y="3209938"/>
              <a:ext cx="957139" cy="307777"/>
            </a:xfrm>
            <a:prstGeom prst="rect">
              <a:avLst/>
            </a:prstGeom>
            <a:noFill/>
          </p:spPr>
          <p:txBody>
            <a:bodyPr wrap="square" rtlCol="0">
              <a:spAutoFit/>
            </a:bodyPr>
            <a:lstStyle/>
            <a:p>
              <a:pPr defTabSz="1219444"/>
              <a:r>
                <a:rPr lang="zh-CN" altLang="en-US" sz="1400" dirty="0" smtClean="0">
                  <a:latin typeface="+mn-ea"/>
                  <a:ea typeface="+mn-ea"/>
                </a:rPr>
                <a:t>云端算力</a:t>
              </a:r>
              <a:endParaRPr lang="zh-CN" altLang="en-US" sz="1400" dirty="0">
                <a:latin typeface="+mn-ea"/>
                <a:ea typeface="+mn-ea"/>
              </a:endParaRPr>
            </a:p>
          </p:txBody>
        </p:sp>
        <p:sp>
          <p:nvSpPr>
            <p:cNvPr id="20" name="矩形 19"/>
            <p:cNvSpPr/>
            <p:nvPr/>
          </p:nvSpPr>
          <p:spPr>
            <a:xfrm>
              <a:off x="5098435" y="4698900"/>
              <a:ext cx="1256910" cy="531093"/>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ARM </a:t>
              </a:r>
              <a:r>
                <a:rPr kumimoji="0" lang="zh-CN" altLang="en-US" sz="1200" b="0" i="0" u="none" strike="noStrike" kern="0" cap="none" spc="0" normalizeH="0" baseline="0" noProof="0" dirty="0" smtClean="0">
                  <a:ln>
                    <a:noFill/>
                  </a:ln>
                  <a:effectLst/>
                  <a:uLnTx/>
                  <a:uFillTx/>
                  <a:latin typeface="+mn-ea"/>
                  <a:ea typeface="+mn-ea"/>
                  <a:cs typeface="+mn-cs"/>
                </a:rPr>
                <a:t>智能终端</a:t>
              </a:r>
            </a:p>
          </p:txBody>
        </p:sp>
        <p:sp>
          <p:nvSpPr>
            <p:cNvPr id="21" name="矩形 20"/>
            <p:cNvSpPr/>
            <p:nvPr/>
          </p:nvSpPr>
          <p:spPr>
            <a:xfrm>
              <a:off x="5562437" y="3928759"/>
              <a:ext cx="496954" cy="76860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2G</a:t>
              </a: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3G</a:t>
              </a: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4G</a:t>
              </a:r>
            </a:p>
          </p:txBody>
        </p:sp>
        <p:sp>
          <p:nvSpPr>
            <p:cNvPr id="22" name="矩形 21"/>
            <p:cNvSpPr/>
            <p:nvPr/>
          </p:nvSpPr>
          <p:spPr>
            <a:xfrm>
              <a:off x="4589345" y="3698496"/>
              <a:ext cx="1611468"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x86 Server</a:t>
              </a:r>
            </a:p>
          </p:txBody>
        </p:sp>
        <p:sp>
          <p:nvSpPr>
            <p:cNvPr id="23" name="矩形 22"/>
            <p:cNvSpPr/>
            <p:nvPr/>
          </p:nvSpPr>
          <p:spPr>
            <a:xfrm>
              <a:off x="4589479" y="3474507"/>
              <a:ext cx="1611468"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cs typeface="+mn-cs"/>
                </a:rPr>
                <a:t>云服务</a:t>
              </a:r>
            </a:p>
          </p:txBody>
        </p:sp>
        <p:sp>
          <p:nvSpPr>
            <p:cNvPr id="24" name="矩形 23"/>
            <p:cNvSpPr/>
            <p:nvPr/>
          </p:nvSpPr>
          <p:spPr>
            <a:xfrm>
              <a:off x="7650796" y="3601385"/>
              <a:ext cx="2026155" cy="289282"/>
            </a:xfrm>
            <a:prstGeom prst="rect">
              <a:avLst/>
            </a:prstGeom>
            <a:noFill/>
            <a:ln w="1270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effectLst/>
                  <a:uLnTx/>
                  <a:uFillTx/>
                  <a:latin typeface="+mn-ea"/>
                  <a:ea typeface="+mn-ea"/>
                  <a:cs typeface="+mn-cs"/>
                </a:rPr>
                <a:t>多元架构 </a:t>
              </a:r>
              <a:r>
                <a:rPr kumimoji="0" lang="en-US" altLang="zh-CN" sz="1400" b="1" i="0" u="none" strike="noStrike" kern="0" cap="none" spc="0" normalizeH="0" baseline="0" noProof="0" dirty="0" smtClean="0">
                  <a:ln>
                    <a:noFill/>
                  </a:ln>
                  <a:effectLst/>
                  <a:uLnTx/>
                  <a:uFillTx/>
                  <a:latin typeface="+mn-ea"/>
                  <a:ea typeface="+mn-ea"/>
                  <a:cs typeface="+mn-cs"/>
                </a:rPr>
                <a:t>IaaS</a:t>
              </a:r>
              <a:r>
                <a:rPr kumimoji="0" lang="zh-CN" altLang="en-US" sz="1400" b="1" i="0" u="none" strike="noStrike" kern="0" cap="none" spc="0" normalizeH="0" baseline="0" noProof="0" dirty="0" smtClean="0">
                  <a:ln>
                    <a:noFill/>
                  </a:ln>
                  <a:effectLst/>
                  <a:uLnTx/>
                  <a:uFillTx/>
                  <a:latin typeface="+mn-ea"/>
                  <a:ea typeface="+mn-ea"/>
                  <a:cs typeface="+mn-cs"/>
                </a:rPr>
                <a:t>、</a:t>
              </a:r>
              <a:r>
                <a:rPr kumimoji="0" lang="en-US" altLang="zh-CN" sz="1400" b="1" i="0" u="none" strike="noStrike" kern="0" cap="none" spc="0" normalizeH="0" baseline="0" noProof="0" dirty="0" smtClean="0">
                  <a:ln>
                    <a:noFill/>
                  </a:ln>
                  <a:effectLst/>
                  <a:uLnTx/>
                  <a:uFillTx/>
                  <a:latin typeface="+mn-ea"/>
                  <a:ea typeface="+mn-ea"/>
                  <a:cs typeface="+mn-cs"/>
                </a:rPr>
                <a:t>PaaS</a:t>
              </a:r>
              <a:endParaRPr kumimoji="0" lang="zh-CN" altLang="en-US" sz="1400" b="1" i="0" u="none" strike="noStrike" kern="0" cap="none" spc="0" normalizeH="0" baseline="0" noProof="0" dirty="0" smtClean="0">
                <a:ln>
                  <a:noFill/>
                </a:ln>
                <a:effectLst/>
                <a:uLnTx/>
                <a:uFillTx/>
                <a:latin typeface="+mn-ea"/>
                <a:ea typeface="+mn-ea"/>
                <a:cs typeface="+mn-cs"/>
              </a:endParaRPr>
            </a:p>
          </p:txBody>
        </p:sp>
        <p:sp>
          <p:nvSpPr>
            <p:cNvPr id="25" name="矩形 24"/>
            <p:cNvSpPr/>
            <p:nvPr/>
          </p:nvSpPr>
          <p:spPr>
            <a:xfrm>
              <a:off x="7650930" y="3105758"/>
              <a:ext cx="2026155" cy="22659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mn-ea"/>
                  <a:ea typeface="+mn-ea"/>
                  <a:cs typeface="+mn-cs"/>
                </a:rPr>
                <a:t>行业 </a:t>
              </a:r>
              <a:r>
                <a:rPr kumimoji="0" lang="en-US" altLang="zh-CN" sz="1400" b="0" i="0" u="none" strike="noStrike" kern="0" cap="none" spc="0" normalizeH="0" baseline="0" noProof="0" dirty="0" smtClean="0">
                  <a:ln>
                    <a:noFill/>
                  </a:ln>
                  <a:effectLst/>
                  <a:uLnTx/>
                  <a:uFillTx/>
                  <a:latin typeface="+mn-ea"/>
                  <a:ea typeface="+mn-ea"/>
                  <a:cs typeface="+mn-cs"/>
                </a:rPr>
                <a:t>SaaS</a:t>
              </a:r>
              <a:endParaRPr kumimoji="0" lang="zh-CN" altLang="en-US" sz="1400" b="0" i="0" u="none" strike="noStrike" kern="0" cap="none" spc="0" normalizeH="0" baseline="0" noProof="0" dirty="0" smtClean="0">
                <a:ln>
                  <a:noFill/>
                </a:ln>
                <a:effectLst/>
                <a:uLnTx/>
                <a:uFillTx/>
                <a:latin typeface="+mn-ea"/>
                <a:ea typeface="+mn-ea"/>
                <a:cs typeface="+mn-cs"/>
              </a:endParaRPr>
            </a:p>
          </p:txBody>
        </p:sp>
        <p:sp>
          <p:nvSpPr>
            <p:cNvPr id="26" name="文本框 25"/>
            <p:cNvSpPr txBox="1"/>
            <p:nvPr/>
          </p:nvSpPr>
          <p:spPr>
            <a:xfrm>
              <a:off x="748893" y="4792365"/>
              <a:ext cx="957139" cy="307777"/>
            </a:xfrm>
            <a:prstGeom prst="rect">
              <a:avLst/>
            </a:prstGeom>
            <a:noFill/>
          </p:spPr>
          <p:txBody>
            <a:bodyPr wrap="square" rtlCol="0">
              <a:spAutoFit/>
            </a:bodyPr>
            <a:lstStyle/>
            <a:p>
              <a:pPr defTabSz="1219444"/>
              <a:r>
                <a:rPr lang="zh-CN" altLang="en-US" sz="1400" dirty="0">
                  <a:latin typeface="+mn-ea"/>
                  <a:ea typeface="+mn-ea"/>
                </a:rPr>
                <a:t>终</a:t>
              </a:r>
              <a:r>
                <a:rPr lang="zh-CN" altLang="en-US" sz="1400" dirty="0" smtClean="0">
                  <a:latin typeface="+mn-ea"/>
                  <a:ea typeface="+mn-ea"/>
                </a:rPr>
                <a:t>端算力</a:t>
              </a:r>
              <a:endParaRPr lang="zh-CN" altLang="en-US" sz="1400" dirty="0">
                <a:latin typeface="+mn-ea"/>
                <a:ea typeface="+mn-ea"/>
              </a:endParaRPr>
            </a:p>
          </p:txBody>
        </p:sp>
        <p:sp>
          <p:nvSpPr>
            <p:cNvPr id="27" name="文本框 26"/>
            <p:cNvSpPr txBox="1"/>
            <p:nvPr/>
          </p:nvSpPr>
          <p:spPr>
            <a:xfrm>
              <a:off x="898642" y="4140715"/>
              <a:ext cx="638047" cy="307777"/>
            </a:xfrm>
            <a:prstGeom prst="rect">
              <a:avLst/>
            </a:prstGeom>
            <a:noFill/>
          </p:spPr>
          <p:txBody>
            <a:bodyPr wrap="square" rtlCol="0">
              <a:spAutoFit/>
            </a:bodyPr>
            <a:lstStyle/>
            <a:p>
              <a:pPr defTabSz="1219444"/>
              <a:r>
                <a:rPr lang="zh-CN" altLang="en-US" sz="1400" dirty="0" smtClean="0">
                  <a:latin typeface="+mn-ea"/>
                  <a:ea typeface="+mn-ea"/>
                </a:rPr>
                <a:t>网络</a:t>
              </a:r>
              <a:endParaRPr lang="zh-CN" altLang="en-US" sz="1400" dirty="0">
                <a:latin typeface="+mn-ea"/>
                <a:ea typeface="+mn-ea"/>
              </a:endParaRPr>
            </a:p>
          </p:txBody>
        </p:sp>
        <p:sp>
          <p:nvSpPr>
            <p:cNvPr id="28" name="矩形 27"/>
            <p:cNvSpPr/>
            <p:nvPr/>
          </p:nvSpPr>
          <p:spPr>
            <a:xfrm>
              <a:off x="4681988" y="3925423"/>
              <a:ext cx="883873" cy="77347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cs typeface="+mn-cs"/>
                </a:rPr>
                <a:t>网络虚拟化</a:t>
              </a:r>
              <a:endParaRPr kumimoji="0" lang="en-US" altLang="zh-CN" sz="1200" b="0" i="0" u="none" strike="noStrike" kern="0" cap="none" spc="0" normalizeH="0" baseline="0" noProof="0" dirty="0" smtClean="0">
                <a:ln>
                  <a:noFill/>
                </a:ln>
                <a:effectLst/>
                <a:uLnTx/>
                <a:uFillTx/>
                <a:latin typeface="+mn-ea"/>
                <a:ea typeface="+mn-ea"/>
                <a:cs typeface="+mn-cs"/>
              </a:endParaRP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SDN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9" name="矩形 28"/>
            <p:cNvSpPr/>
            <p:nvPr/>
          </p:nvSpPr>
          <p:spPr>
            <a:xfrm>
              <a:off x="8706376" y="3901301"/>
              <a:ext cx="602258" cy="792140"/>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ea"/>
                  <a:ea typeface="+mn-ea"/>
                  <a:cs typeface="+mn-cs"/>
                </a:rPr>
                <a:t>5G</a:t>
              </a:r>
            </a:p>
          </p:txBody>
        </p:sp>
        <p:sp>
          <p:nvSpPr>
            <p:cNvPr id="30" name="矩形 29"/>
            <p:cNvSpPr/>
            <p:nvPr/>
          </p:nvSpPr>
          <p:spPr>
            <a:xfrm>
              <a:off x="4325568" y="4697714"/>
              <a:ext cx="773459" cy="53227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x86 PC</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1" name="矩形 30"/>
            <p:cNvSpPr/>
            <p:nvPr/>
          </p:nvSpPr>
          <p:spPr>
            <a:xfrm>
              <a:off x="8021894" y="4930778"/>
              <a:ext cx="1245883" cy="29921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ARM </a:t>
              </a:r>
              <a:r>
                <a:rPr kumimoji="0" lang="zh-CN" altLang="en-US" sz="1200" b="0" i="0" u="none" strike="noStrike" kern="0" cap="none" spc="0" normalizeH="0" baseline="0" noProof="0" dirty="0" smtClean="0">
                  <a:ln>
                    <a:noFill/>
                  </a:ln>
                  <a:effectLst/>
                  <a:uLnTx/>
                  <a:uFillTx/>
                  <a:latin typeface="+mn-ea"/>
                  <a:ea typeface="+mn-ea"/>
                  <a:cs typeface="+mn-cs"/>
                </a:rPr>
                <a:t>智能终端</a:t>
              </a:r>
            </a:p>
          </p:txBody>
        </p:sp>
        <p:sp>
          <p:nvSpPr>
            <p:cNvPr id="32" name="矩形 31"/>
            <p:cNvSpPr/>
            <p:nvPr/>
          </p:nvSpPr>
          <p:spPr>
            <a:xfrm>
              <a:off x="7249715" y="4930778"/>
              <a:ext cx="773459" cy="29921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x86 PC</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3" name="矩形 32"/>
            <p:cNvSpPr/>
            <p:nvPr/>
          </p:nvSpPr>
          <p:spPr>
            <a:xfrm>
              <a:off x="9267777" y="4930778"/>
              <a:ext cx="843418" cy="299214"/>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effectLst/>
                  <a:uLnTx/>
                  <a:uFillTx/>
                  <a:latin typeface="+mn-ea"/>
                  <a:ea typeface="+mn-ea"/>
                  <a:cs typeface="+mn-cs"/>
                </a:rPr>
                <a:t>IoT</a:t>
              </a:r>
              <a:r>
                <a:rPr kumimoji="0" lang="en-US" altLang="zh-CN" sz="1200" b="0" i="0" u="none" strike="noStrike" kern="0" cap="none" spc="0" normalizeH="0" baseline="0" noProof="0" dirty="0" smtClean="0">
                  <a:ln>
                    <a:noFill/>
                  </a:ln>
                  <a:effectLst/>
                  <a:uLnTx/>
                  <a:uFillTx/>
                  <a:latin typeface="+mn-ea"/>
                  <a:ea typeface="+mn-ea"/>
                  <a:cs typeface="+mn-cs"/>
                </a:rPr>
                <a:t> </a:t>
              </a:r>
              <a:r>
                <a:rPr kumimoji="0" lang="zh-CN" altLang="en-US" sz="1200" b="0" i="0" u="none" strike="noStrike" kern="0" cap="none" spc="0" normalizeH="0" baseline="0" noProof="0" dirty="0" smtClean="0">
                  <a:ln>
                    <a:noFill/>
                  </a:ln>
                  <a:effectLst/>
                  <a:uLnTx/>
                  <a:uFillTx/>
                  <a:latin typeface="+mn-ea"/>
                  <a:ea typeface="+mn-ea"/>
                  <a:cs typeface="+mn-cs"/>
                </a:rPr>
                <a:t>终端</a:t>
              </a:r>
            </a:p>
          </p:txBody>
        </p:sp>
        <p:sp>
          <p:nvSpPr>
            <p:cNvPr id="34" name="矩形 33"/>
            <p:cNvSpPr/>
            <p:nvPr/>
          </p:nvSpPr>
          <p:spPr>
            <a:xfrm>
              <a:off x="7650930" y="3332357"/>
              <a:ext cx="2026155" cy="285189"/>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mn-ea"/>
                  <a:ea typeface="+mn-ea"/>
                  <a:cs typeface="+mn-cs"/>
                </a:rPr>
                <a:t>人工智能</a:t>
              </a:r>
              <a:r>
                <a:rPr kumimoji="0" lang="en-US" altLang="zh-CN" sz="1400" b="0" i="0" u="none" strike="noStrike" kern="0" cap="none" spc="0" normalizeH="0" baseline="0" noProof="0" dirty="0" smtClean="0">
                  <a:ln>
                    <a:noFill/>
                  </a:ln>
                  <a:effectLst/>
                  <a:uLnTx/>
                  <a:uFillTx/>
                  <a:latin typeface="+mn-ea"/>
                  <a:ea typeface="+mn-ea"/>
                  <a:cs typeface="+mn-cs"/>
                </a:rPr>
                <a:t>/</a:t>
              </a:r>
              <a:r>
                <a:rPr kumimoji="0" lang="zh-CN" altLang="en-US" sz="1400" b="0" i="0" u="none" strike="noStrike" kern="0" cap="none" spc="0" normalizeH="0" baseline="0" noProof="0" dirty="0" smtClean="0">
                  <a:ln>
                    <a:noFill/>
                  </a:ln>
                  <a:effectLst/>
                  <a:uLnTx/>
                  <a:uFillTx/>
                  <a:latin typeface="+mn-ea"/>
                  <a:ea typeface="+mn-ea"/>
                  <a:cs typeface="+mn-cs"/>
                </a:rPr>
                <a:t>大数据挖掘</a:t>
              </a:r>
            </a:p>
          </p:txBody>
        </p:sp>
        <p:sp>
          <p:nvSpPr>
            <p:cNvPr id="35" name="矩形 34"/>
            <p:cNvSpPr/>
            <p:nvPr/>
          </p:nvSpPr>
          <p:spPr>
            <a:xfrm>
              <a:off x="7810399" y="3902737"/>
              <a:ext cx="892181" cy="794626"/>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cs typeface="+mn-cs"/>
                </a:rPr>
                <a:t>网络虚拟化</a:t>
              </a:r>
              <a:endParaRPr kumimoji="0" lang="en-US" altLang="zh-CN" sz="1200" b="0" i="0" u="none" strike="noStrike" kern="0" cap="none" spc="0" normalizeH="0" baseline="0" noProof="0" dirty="0" smtClean="0">
                <a:ln>
                  <a:noFill/>
                </a:ln>
                <a:effectLst/>
                <a:uLnTx/>
                <a:uFillTx/>
                <a:latin typeface="+mn-ea"/>
                <a:ea typeface="+mn-ea"/>
                <a:cs typeface="+mn-cs"/>
              </a:endParaRP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SDN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6" name="矩形 35"/>
            <p:cNvSpPr/>
            <p:nvPr/>
          </p:nvSpPr>
          <p:spPr>
            <a:xfrm>
              <a:off x="7249716" y="4697714"/>
              <a:ext cx="2861479" cy="233062"/>
            </a:xfrm>
            <a:prstGeom prst="rect">
              <a:avLst/>
            </a:prstGeom>
            <a:noFill/>
            <a:ln w="19050" cap="flat" cmpd="sng" algn="ctr">
              <a:solidFill>
                <a:srgbClr val="415463"/>
              </a:solidFill>
              <a:prstDash val="solid"/>
              <a:headEnd type="none" w="med" len="med"/>
              <a:tailEnd type="non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mn-ea"/>
                  <a:ea typeface="+mn-ea"/>
                  <a:cs typeface="+mn-cs"/>
                </a:rPr>
                <a:t>嵌入式人工智能</a:t>
              </a:r>
            </a:p>
          </p:txBody>
        </p:sp>
        <p:sp>
          <p:nvSpPr>
            <p:cNvPr id="38" name="文本框 37"/>
            <p:cNvSpPr txBox="1"/>
            <p:nvPr/>
          </p:nvSpPr>
          <p:spPr>
            <a:xfrm>
              <a:off x="10122174" y="4671748"/>
              <a:ext cx="829284" cy="461665"/>
            </a:xfrm>
            <a:prstGeom prst="rect">
              <a:avLst/>
            </a:prstGeom>
            <a:noFill/>
          </p:spPr>
          <p:txBody>
            <a:bodyPr wrap="none" rtlCol="0">
              <a:spAutoFit/>
            </a:bodyPr>
            <a:lstStyle>
              <a:defPPr>
                <a:defRPr lang="en-US"/>
              </a:defPPr>
              <a:lvl1pPr defTabSz="1219444">
                <a:defRPr sz="2000" b="1">
                  <a:solidFill>
                    <a:schemeClr val="accent3"/>
                  </a:solidFill>
                  <a:latin typeface="微软雅黑"/>
                  <a:ea typeface="微软雅黑"/>
                </a:defRPr>
              </a:lvl1pPr>
            </a:lstStyle>
            <a:p>
              <a:pPr algn="ctr">
                <a:lnSpc>
                  <a:spcPct val="150000"/>
                </a:lnSpc>
              </a:pPr>
              <a:r>
                <a:rPr lang="zh-CN" altLang="en-US" sz="1600" dirty="0" smtClean="0">
                  <a:solidFill>
                    <a:schemeClr val="tx1"/>
                  </a:solidFill>
                  <a:latin typeface="+mn-ea"/>
                  <a:ea typeface="+mn-ea"/>
                </a:rPr>
                <a:t>低功耗</a:t>
              </a:r>
              <a:endParaRPr lang="en-US" altLang="zh-CN" sz="1600" dirty="0">
                <a:solidFill>
                  <a:schemeClr val="tx1"/>
                </a:solidFill>
                <a:latin typeface="+mn-ea"/>
                <a:ea typeface="+mn-ea"/>
              </a:endParaRPr>
            </a:p>
          </p:txBody>
        </p:sp>
        <p:sp>
          <p:nvSpPr>
            <p:cNvPr id="39" name="文本框 38"/>
            <p:cNvSpPr txBox="1"/>
            <p:nvPr/>
          </p:nvSpPr>
          <p:spPr>
            <a:xfrm>
              <a:off x="10148566" y="3938574"/>
              <a:ext cx="829284" cy="646331"/>
            </a:xfrm>
            <a:prstGeom prst="rect">
              <a:avLst/>
            </a:prstGeom>
            <a:noFill/>
          </p:spPr>
          <p:txBody>
            <a:bodyPr wrap="none" rtlCol="0">
              <a:spAutoFit/>
            </a:bodyPr>
            <a:lstStyle>
              <a:defPPr>
                <a:defRPr lang="en-US"/>
              </a:defPPr>
              <a:lvl1pPr defTabSz="1219444">
                <a:defRPr sz="2000" b="1">
                  <a:solidFill>
                    <a:schemeClr val="accent3"/>
                  </a:solidFill>
                  <a:latin typeface="微软雅黑"/>
                  <a:ea typeface="微软雅黑"/>
                </a:defRPr>
              </a:lvl1pPr>
            </a:lstStyle>
            <a:p>
              <a:pPr algn="ctr">
                <a:lnSpc>
                  <a:spcPct val="150000"/>
                </a:lnSpc>
              </a:pPr>
              <a:r>
                <a:rPr lang="zh-CN" altLang="en-US" sz="1200" b="0" dirty="0" smtClean="0">
                  <a:solidFill>
                    <a:schemeClr val="tx1"/>
                  </a:solidFill>
                  <a:latin typeface="+mn-ea"/>
                  <a:ea typeface="+mn-ea"/>
                </a:rPr>
                <a:t>低时延</a:t>
              </a:r>
              <a:endParaRPr lang="en-US" altLang="zh-CN" sz="1200" b="0" dirty="0" smtClean="0">
                <a:solidFill>
                  <a:schemeClr val="tx1"/>
                </a:solidFill>
                <a:latin typeface="+mn-ea"/>
                <a:ea typeface="+mn-ea"/>
              </a:endParaRPr>
            </a:p>
            <a:p>
              <a:pPr algn="ctr">
                <a:lnSpc>
                  <a:spcPct val="150000"/>
                </a:lnSpc>
              </a:pPr>
              <a:r>
                <a:rPr lang="zh-CN" altLang="en-US" sz="1200" b="0" dirty="0" smtClean="0">
                  <a:solidFill>
                    <a:schemeClr val="tx1"/>
                  </a:solidFill>
                  <a:latin typeface="+mn-ea"/>
                  <a:ea typeface="+mn-ea"/>
                </a:rPr>
                <a:t>超高带宽</a:t>
              </a:r>
              <a:endParaRPr lang="en-US" altLang="zh-CN" sz="1200" b="0" dirty="0">
                <a:solidFill>
                  <a:schemeClr val="tx1"/>
                </a:solidFill>
                <a:latin typeface="+mn-ea"/>
                <a:ea typeface="+mn-ea"/>
              </a:endParaRPr>
            </a:p>
          </p:txBody>
        </p:sp>
        <p:sp>
          <p:nvSpPr>
            <p:cNvPr id="40" name="文本框 39"/>
            <p:cNvSpPr txBox="1"/>
            <p:nvPr/>
          </p:nvSpPr>
          <p:spPr>
            <a:xfrm>
              <a:off x="9852029" y="3163783"/>
              <a:ext cx="1467195" cy="461665"/>
            </a:xfrm>
            <a:prstGeom prst="rect">
              <a:avLst/>
            </a:prstGeom>
            <a:noFill/>
          </p:spPr>
          <p:txBody>
            <a:bodyPr wrap="none" rtlCol="0">
              <a:spAutoFit/>
            </a:bodyPr>
            <a:lstStyle>
              <a:defPPr>
                <a:defRPr lang="en-US"/>
              </a:defPPr>
              <a:lvl1pPr defTabSz="1219444">
                <a:defRPr sz="2000" b="1">
                  <a:solidFill>
                    <a:schemeClr val="accent3"/>
                  </a:solidFill>
                  <a:latin typeface="微软雅黑"/>
                  <a:ea typeface="微软雅黑"/>
                </a:defRPr>
              </a:lvl1pPr>
            </a:lstStyle>
            <a:p>
              <a:pPr algn="ctr">
                <a:lnSpc>
                  <a:spcPct val="150000"/>
                </a:lnSpc>
              </a:pPr>
              <a:r>
                <a:rPr lang="zh-CN" altLang="en-US" sz="1600" dirty="0">
                  <a:solidFill>
                    <a:schemeClr val="tx1"/>
                  </a:solidFill>
                  <a:latin typeface="+mn-ea"/>
                  <a:ea typeface="+mn-ea"/>
                </a:rPr>
                <a:t>算</a:t>
              </a:r>
              <a:r>
                <a:rPr lang="zh-CN" altLang="en-US" sz="1600" dirty="0" smtClean="0">
                  <a:solidFill>
                    <a:schemeClr val="tx1"/>
                  </a:solidFill>
                  <a:latin typeface="+mn-ea"/>
                  <a:ea typeface="+mn-ea"/>
                </a:rPr>
                <a:t>力多元汇聚</a:t>
              </a:r>
              <a:endParaRPr lang="en-US" altLang="zh-CN" sz="1600" dirty="0">
                <a:solidFill>
                  <a:schemeClr val="tx1"/>
                </a:solidFill>
                <a:latin typeface="+mn-ea"/>
                <a:ea typeface="+mn-ea"/>
              </a:endParaRPr>
            </a:p>
          </p:txBody>
        </p:sp>
        <p:grpSp>
          <p:nvGrpSpPr>
            <p:cNvPr id="41" name="组合 40"/>
            <p:cNvGrpSpPr/>
            <p:nvPr/>
          </p:nvGrpSpPr>
          <p:grpSpPr>
            <a:xfrm>
              <a:off x="590095" y="1591597"/>
              <a:ext cx="10869489" cy="1162211"/>
              <a:chOff x="410921" y="4591236"/>
              <a:chExt cx="11311078" cy="1162211"/>
            </a:xfrm>
          </p:grpSpPr>
          <p:sp>
            <p:nvSpPr>
              <p:cNvPr id="42" name="文本框 41"/>
              <p:cNvSpPr txBox="1"/>
              <p:nvPr/>
            </p:nvSpPr>
            <p:spPr>
              <a:xfrm>
                <a:off x="839168" y="5092365"/>
                <a:ext cx="1720568" cy="276999"/>
              </a:xfrm>
              <a:prstGeom prst="rect">
                <a:avLst/>
              </a:prstGeom>
              <a:noFill/>
            </p:spPr>
            <p:txBody>
              <a:bodyPr wrap="square" rtlCol="0">
                <a:spAutoFit/>
              </a:bodyPr>
              <a:lstStyle/>
              <a:p>
                <a:r>
                  <a:rPr lang="en-US" altLang="zh-CN" sz="1200" dirty="0" smtClean="0">
                    <a:latin typeface="+mn-ea"/>
                    <a:ea typeface="+mn-ea"/>
                  </a:rPr>
                  <a:t>Windows 1.x</a:t>
                </a:r>
                <a:r>
                  <a:rPr lang="zh-CN" altLang="en-US" sz="1200" dirty="0" smtClean="0">
                    <a:latin typeface="+mn-ea"/>
                    <a:ea typeface="+mn-ea"/>
                  </a:rPr>
                  <a:t>发布</a:t>
                </a:r>
                <a:endParaRPr lang="zh-CN" altLang="en-US" sz="1200" dirty="0">
                  <a:latin typeface="+mn-ea"/>
                  <a:ea typeface="+mn-ea"/>
                </a:endParaRPr>
              </a:p>
            </p:txBody>
          </p:sp>
          <p:sp>
            <p:nvSpPr>
              <p:cNvPr id="43" name="文本框 42"/>
              <p:cNvSpPr txBox="1"/>
              <p:nvPr/>
            </p:nvSpPr>
            <p:spPr>
              <a:xfrm>
                <a:off x="1588659" y="4591589"/>
                <a:ext cx="586381" cy="276999"/>
              </a:xfrm>
              <a:prstGeom prst="rect">
                <a:avLst/>
              </a:prstGeom>
              <a:noFill/>
            </p:spPr>
            <p:txBody>
              <a:bodyPr wrap="none" rtlCol="0">
                <a:spAutoFit/>
              </a:bodyPr>
              <a:lstStyle/>
              <a:p>
                <a:r>
                  <a:rPr lang="en-US" altLang="zh-CN" sz="1200" dirty="0" smtClean="0">
                    <a:latin typeface="+mn-ea"/>
                    <a:ea typeface="+mn-ea"/>
                  </a:rPr>
                  <a:t>1985</a:t>
                </a:r>
                <a:endParaRPr lang="zh-CN" altLang="en-US" sz="1200" dirty="0">
                  <a:latin typeface="+mn-ea"/>
                  <a:ea typeface="+mn-ea"/>
                </a:endParaRPr>
              </a:p>
            </p:txBody>
          </p:sp>
          <p:sp>
            <p:nvSpPr>
              <p:cNvPr id="44" name="文本框 43"/>
              <p:cNvSpPr txBox="1"/>
              <p:nvPr/>
            </p:nvSpPr>
            <p:spPr>
              <a:xfrm>
                <a:off x="3978430" y="4591589"/>
                <a:ext cx="586381" cy="276999"/>
              </a:xfrm>
              <a:prstGeom prst="rect">
                <a:avLst/>
              </a:prstGeom>
              <a:noFill/>
            </p:spPr>
            <p:txBody>
              <a:bodyPr wrap="none" rtlCol="0">
                <a:spAutoFit/>
              </a:bodyPr>
              <a:lstStyle/>
              <a:p>
                <a:r>
                  <a:rPr lang="en-US" altLang="zh-CN" sz="1200" dirty="0" smtClean="0">
                    <a:latin typeface="+mn-ea"/>
                    <a:ea typeface="+mn-ea"/>
                  </a:rPr>
                  <a:t>2007</a:t>
                </a:r>
                <a:endParaRPr lang="zh-CN" altLang="en-US" sz="1200" dirty="0">
                  <a:latin typeface="+mn-ea"/>
                  <a:ea typeface="+mn-ea"/>
                </a:endParaRPr>
              </a:p>
            </p:txBody>
          </p:sp>
          <p:sp>
            <p:nvSpPr>
              <p:cNvPr id="45" name="文本框 44"/>
              <p:cNvSpPr txBox="1"/>
              <p:nvPr/>
            </p:nvSpPr>
            <p:spPr>
              <a:xfrm>
                <a:off x="3967021" y="5134755"/>
                <a:ext cx="1360844" cy="276999"/>
              </a:xfrm>
              <a:prstGeom prst="rect">
                <a:avLst/>
              </a:prstGeom>
              <a:noFill/>
            </p:spPr>
            <p:txBody>
              <a:bodyPr wrap="none" rtlCol="0">
                <a:spAutoFit/>
              </a:bodyPr>
              <a:lstStyle/>
              <a:p>
                <a:r>
                  <a:rPr lang="zh-CN" altLang="en-US" sz="1200" dirty="0" smtClean="0">
                    <a:latin typeface="+mn-ea"/>
                    <a:ea typeface="+mn-ea"/>
                  </a:rPr>
                  <a:t>第一代苹果手机</a:t>
                </a:r>
                <a:endParaRPr lang="zh-CN" altLang="en-US" sz="1200" dirty="0">
                  <a:latin typeface="+mn-ea"/>
                  <a:ea typeface="+mn-ea"/>
                </a:endParaRPr>
              </a:p>
            </p:txBody>
          </p:sp>
          <p:sp>
            <p:nvSpPr>
              <p:cNvPr id="46" name="文本框 45"/>
              <p:cNvSpPr txBox="1"/>
              <p:nvPr/>
            </p:nvSpPr>
            <p:spPr>
              <a:xfrm>
                <a:off x="6911446" y="5092365"/>
                <a:ext cx="1987753" cy="646331"/>
              </a:xfrm>
              <a:prstGeom prst="rect">
                <a:avLst/>
              </a:prstGeom>
              <a:noFill/>
            </p:spPr>
            <p:txBody>
              <a:bodyPr wrap="square" rtlCol="0">
                <a:spAutoFit/>
              </a:bodyPr>
              <a:lstStyle/>
              <a:p>
                <a:r>
                  <a:rPr lang="en-US" altLang="zh-CN" sz="1200" dirty="0">
                    <a:latin typeface="+mn-ea"/>
                    <a:ea typeface="+mn-ea"/>
                  </a:rPr>
                  <a:t>5G Polar code</a:t>
                </a:r>
                <a:r>
                  <a:rPr lang="zh-CN" altLang="en-US" sz="1200" dirty="0">
                    <a:latin typeface="+mn-ea"/>
                    <a:ea typeface="+mn-ea"/>
                  </a:rPr>
                  <a:t>在</a:t>
                </a:r>
                <a:r>
                  <a:rPr lang="en-US" altLang="zh-CN" sz="1200" dirty="0">
                    <a:latin typeface="+mn-ea"/>
                    <a:ea typeface="+mn-ea"/>
                  </a:rPr>
                  <a:t>3GPP</a:t>
                </a:r>
                <a:r>
                  <a:rPr lang="zh-CN" altLang="en-US" sz="1200" dirty="0">
                    <a:latin typeface="+mn-ea"/>
                    <a:ea typeface="+mn-ea"/>
                  </a:rPr>
                  <a:t>第</a:t>
                </a:r>
                <a:r>
                  <a:rPr lang="en-US" altLang="zh-CN" sz="1200" dirty="0">
                    <a:latin typeface="+mn-ea"/>
                    <a:ea typeface="+mn-ea"/>
                  </a:rPr>
                  <a:t>87</a:t>
                </a:r>
                <a:r>
                  <a:rPr lang="zh-CN" altLang="en-US" sz="1200" dirty="0">
                    <a:latin typeface="+mn-ea"/>
                    <a:ea typeface="+mn-ea"/>
                  </a:rPr>
                  <a:t>次会议确定为控制信道编码</a:t>
                </a:r>
                <a:r>
                  <a:rPr lang="zh-CN" altLang="en-US" sz="1200" dirty="0" smtClean="0">
                    <a:latin typeface="+mn-ea"/>
                    <a:ea typeface="+mn-ea"/>
                  </a:rPr>
                  <a:t>方案</a:t>
                </a:r>
                <a:endParaRPr lang="zh-CN" altLang="en-US" sz="1200" dirty="0">
                  <a:latin typeface="+mn-ea"/>
                  <a:ea typeface="+mn-ea"/>
                </a:endParaRPr>
              </a:p>
            </p:txBody>
          </p:sp>
          <p:sp>
            <p:nvSpPr>
              <p:cNvPr id="47" name="文本框 46"/>
              <p:cNvSpPr txBox="1"/>
              <p:nvPr/>
            </p:nvSpPr>
            <p:spPr>
              <a:xfrm>
                <a:off x="10450392" y="4592111"/>
                <a:ext cx="586381" cy="276999"/>
              </a:xfrm>
              <a:prstGeom prst="rect">
                <a:avLst/>
              </a:prstGeom>
              <a:noFill/>
            </p:spPr>
            <p:txBody>
              <a:bodyPr wrap="none" rtlCol="0">
                <a:spAutoFit/>
              </a:bodyPr>
              <a:lstStyle/>
              <a:p>
                <a:r>
                  <a:rPr lang="en-US" altLang="zh-CN" sz="1200" dirty="0" smtClean="0">
                    <a:latin typeface="+mn-ea"/>
                    <a:ea typeface="+mn-ea"/>
                  </a:rPr>
                  <a:t>2019</a:t>
                </a:r>
                <a:endParaRPr lang="zh-CN" altLang="en-US" sz="1200" dirty="0">
                  <a:latin typeface="+mn-ea"/>
                  <a:ea typeface="+mn-ea"/>
                </a:endParaRPr>
              </a:p>
            </p:txBody>
          </p:sp>
          <p:sp>
            <p:nvSpPr>
              <p:cNvPr id="48" name="文本框 47"/>
              <p:cNvSpPr txBox="1"/>
              <p:nvPr/>
            </p:nvSpPr>
            <p:spPr>
              <a:xfrm>
                <a:off x="10267300" y="5122153"/>
                <a:ext cx="1454699" cy="276999"/>
              </a:xfrm>
              <a:prstGeom prst="rect">
                <a:avLst/>
              </a:prstGeom>
              <a:noFill/>
            </p:spPr>
            <p:txBody>
              <a:bodyPr wrap="square" rtlCol="0">
                <a:spAutoFit/>
              </a:bodyPr>
              <a:lstStyle/>
              <a:p>
                <a:r>
                  <a:rPr lang="zh-CN" altLang="en-US" sz="1200" b="1" dirty="0" smtClean="0">
                    <a:solidFill>
                      <a:srgbClr val="B0001D"/>
                    </a:solidFill>
                    <a:latin typeface="+mn-ea"/>
                    <a:ea typeface="+mn-ea"/>
                  </a:rPr>
                  <a:t>中国</a:t>
                </a:r>
                <a:r>
                  <a:rPr lang="en-US" altLang="zh-CN" sz="1200" b="1" dirty="0" smtClean="0">
                    <a:solidFill>
                      <a:srgbClr val="B0001D"/>
                    </a:solidFill>
                    <a:latin typeface="+mn-ea"/>
                    <a:ea typeface="+mn-ea"/>
                  </a:rPr>
                  <a:t>5G</a:t>
                </a:r>
                <a:r>
                  <a:rPr lang="zh-CN" altLang="en-US" sz="1200" b="1" dirty="0">
                    <a:solidFill>
                      <a:srgbClr val="B0001D"/>
                    </a:solidFill>
                    <a:latin typeface="+mn-ea"/>
                    <a:ea typeface="+mn-ea"/>
                  </a:rPr>
                  <a:t>牌照</a:t>
                </a:r>
                <a:r>
                  <a:rPr lang="zh-CN" altLang="en-US" sz="1200" b="1" dirty="0" smtClean="0">
                    <a:solidFill>
                      <a:srgbClr val="B0001D"/>
                    </a:solidFill>
                    <a:latin typeface="+mn-ea"/>
                    <a:ea typeface="+mn-ea"/>
                  </a:rPr>
                  <a:t>发放</a:t>
                </a:r>
                <a:endParaRPr lang="en-US" altLang="zh-CN" sz="1200" b="1" dirty="0" smtClean="0">
                  <a:solidFill>
                    <a:srgbClr val="B0001D"/>
                  </a:solidFill>
                  <a:latin typeface="+mn-ea"/>
                  <a:ea typeface="+mn-ea"/>
                </a:endParaRPr>
              </a:p>
            </p:txBody>
          </p:sp>
          <p:sp>
            <p:nvSpPr>
              <p:cNvPr id="49" name="文本框 48"/>
              <p:cNvSpPr txBox="1"/>
              <p:nvPr/>
            </p:nvSpPr>
            <p:spPr>
              <a:xfrm>
                <a:off x="9279973" y="4591236"/>
                <a:ext cx="633260" cy="276999"/>
              </a:xfrm>
              <a:prstGeom prst="rect">
                <a:avLst/>
              </a:prstGeom>
              <a:noFill/>
            </p:spPr>
            <p:txBody>
              <a:bodyPr wrap="square" rtlCol="0">
                <a:spAutoFit/>
              </a:bodyPr>
              <a:lstStyle/>
              <a:p>
                <a:r>
                  <a:rPr lang="en-US" altLang="zh-CN" sz="1200" dirty="0" smtClean="0">
                    <a:latin typeface="+mn-ea"/>
                    <a:ea typeface="+mn-ea"/>
                  </a:rPr>
                  <a:t>2018</a:t>
                </a:r>
                <a:endParaRPr lang="zh-CN" altLang="en-US" sz="1200" dirty="0">
                  <a:latin typeface="+mn-ea"/>
                  <a:ea typeface="+mn-ea"/>
                </a:endParaRPr>
              </a:p>
            </p:txBody>
          </p:sp>
          <p:sp>
            <p:nvSpPr>
              <p:cNvPr id="50" name="文本框 49"/>
              <p:cNvSpPr txBox="1"/>
              <p:nvPr/>
            </p:nvSpPr>
            <p:spPr>
              <a:xfrm>
                <a:off x="8796531" y="5107116"/>
                <a:ext cx="1557368" cy="646331"/>
              </a:xfrm>
              <a:prstGeom prst="rect">
                <a:avLst/>
              </a:prstGeom>
              <a:noFill/>
            </p:spPr>
            <p:txBody>
              <a:bodyPr wrap="square" rtlCol="0">
                <a:spAutoFit/>
              </a:bodyPr>
              <a:lstStyle/>
              <a:p>
                <a:r>
                  <a:rPr lang="zh-CN" altLang="en-US" sz="1200" dirty="0" smtClean="0">
                    <a:latin typeface="+mn-ea"/>
                    <a:ea typeface="+mn-ea"/>
                  </a:rPr>
                  <a:t>全球</a:t>
                </a:r>
                <a:r>
                  <a:rPr lang="zh-CN" altLang="en-US" sz="1200" dirty="0">
                    <a:latin typeface="+mn-ea"/>
                    <a:ea typeface="+mn-ea"/>
                  </a:rPr>
                  <a:t>公有云服务和基础设施</a:t>
                </a:r>
                <a:r>
                  <a:rPr lang="zh-CN" altLang="en-US" sz="1200" dirty="0" smtClean="0">
                    <a:latin typeface="+mn-ea"/>
                    <a:ea typeface="+mn-ea"/>
                  </a:rPr>
                  <a:t>支出达到</a:t>
                </a:r>
                <a:r>
                  <a:rPr lang="en-US" altLang="zh-CN" sz="1200" b="1" dirty="0" smtClean="0">
                    <a:solidFill>
                      <a:srgbClr val="B0001D"/>
                    </a:solidFill>
                    <a:latin typeface="+mn-ea"/>
                    <a:ea typeface="+mn-ea"/>
                  </a:rPr>
                  <a:t>1696.28</a:t>
                </a:r>
                <a:r>
                  <a:rPr lang="zh-CN" altLang="en-US" sz="1200" dirty="0">
                    <a:latin typeface="+mn-ea"/>
                    <a:ea typeface="+mn-ea"/>
                  </a:rPr>
                  <a:t>亿美元</a:t>
                </a:r>
                <a:endParaRPr lang="en-US" altLang="zh-CN" sz="1200" dirty="0" smtClean="0">
                  <a:latin typeface="+mn-ea"/>
                  <a:ea typeface="+mn-ea"/>
                </a:endParaRPr>
              </a:p>
            </p:txBody>
          </p:sp>
          <p:sp>
            <p:nvSpPr>
              <p:cNvPr id="51" name="文本框 50"/>
              <p:cNvSpPr txBox="1"/>
              <p:nvPr/>
            </p:nvSpPr>
            <p:spPr>
              <a:xfrm>
                <a:off x="7292898" y="4592192"/>
                <a:ext cx="586381" cy="276999"/>
              </a:xfrm>
              <a:prstGeom prst="rect">
                <a:avLst/>
              </a:prstGeom>
              <a:noFill/>
            </p:spPr>
            <p:txBody>
              <a:bodyPr wrap="none" rtlCol="0">
                <a:spAutoFit/>
              </a:bodyPr>
              <a:lstStyle/>
              <a:p>
                <a:r>
                  <a:rPr lang="en-US" altLang="zh-CN" sz="1200" dirty="0" smtClean="0">
                    <a:latin typeface="+mn-ea"/>
                    <a:ea typeface="+mn-ea"/>
                  </a:rPr>
                  <a:t>2016</a:t>
                </a:r>
                <a:endParaRPr lang="zh-CN" altLang="en-US" sz="1200" dirty="0">
                  <a:latin typeface="+mn-ea"/>
                  <a:ea typeface="+mn-ea"/>
                </a:endParaRPr>
              </a:p>
            </p:txBody>
          </p:sp>
          <p:sp>
            <p:nvSpPr>
              <p:cNvPr id="52" name="虚尾箭头 51"/>
              <p:cNvSpPr/>
              <p:nvPr/>
            </p:nvSpPr>
            <p:spPr>
              <a:xfrm>
                <a:off x="410921" y="4719143"/>
                <a:ext cx="11303290" cy="469098"/>
              </a:xfrm>
              <a:prstGeom prst="stripedRightArrow">
                <a:avLst/>
              </a:prstGeom>
              <a:solidFill>
                <a:srgbClr val="288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00B0F0"/>
                  </a:solidFill>
                  <a:latin typeface="+mn-ea"/>
                </a:endParaRPr>
              </a:p>
            </p:txBody>
          </p:sp>
          <p:sp>
            <p:nvSpPr>
              <p:cNvPr id="53" name="椭圆 52"/>
              <p:cNvSpPr/>
              <p:nvPr/>
            </p:nvSpPr>
            <p:spPr>
              <a:xfrm>
                <a:off x="4002732" y="4943397"/>
                <a:ext cx="108367"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mn-ea"/>
                </a:endParaRPr>
              </a:p>
            </p:txBody>
          </p:sp>
          <p:sp>
            <p:nvSpPr>
              <p:cNvPr id="54" name="椭圆 53"/>
              <p:cNvSpPr/>
              <p:nvPr/>
            </p:nvSpPr>
            <p:spPr>
              <a:xfrm>
                <a:off x="7245532" y="4943397"/>
                <a:ext cx="112195"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mn-ea"/>
                </a:endParaRPr>
              </a:p>
            </p:txBody>
          </p:sp>
          <p:sp>
            <p:nvSpPr>
              <p:cNvPr id="55" name="椭圆 54"/>
              <p:cNvSpPr/>
              <p:nvPr/>
            </p:nvSpPr>
            <p:spPr>
              <a:xfrm>
                <a:off x="9523796" y="4943397"/>
                <a:ext cx="112195"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mn-ea"/>
                </a:endParaRPr>
              </a:p>
            </p:txBody>
          </p:sp>
          <p:sp>
            <p:nvSpPr>
              <p:cNvPr id="56" name="椭圆 55"/>
              <p:cNvSpPr/>
              <p:nvPr/>
            </p:nvSpPr>
            <p:spPr>
              <a:xfrm>
                <a:off x="10521896" y="4943397"/>
                <a:ext cx="112195"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mn-ea"/>
                </a:endParaRPr>
              </a:p>
            </p:txBody>
          </p:sp>
          <p:sp>
            <p:nvSpPr>
              <p:cNvPr id="57" name="椭圆 56"/>
              <p:cNvSpPr/>
              <p:nvPr/>
            </p:nvSpPr>
            <p:spPr>
              <a:xfrm>
                <a:off x="1577541" y="4943397"/>
                <a:ext cx="108367" cy="112268"/>
              </a:xfrm>
              <a:prstGeom prst="ellipse">
                <a:avLst/>
              </a:prstGeom>
              <a:solidFill>
                <a:srgbClr val="ECF0F2"/>
              </a:solidFill>
              <a:ln w="12700">
                <a:solidFill>
                  <a:srgbClr val="4154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1"/>
                  </a:solidFill>
                  <a:latin typeface="+mn-ea"/>
                </a:endParaRPr>
              </a:p>
            </p:txBody>
          </p:sp>
        </p:grpSp>
      </p:grpSp>
      <p:cxnSp>
        <p:nvCxnSpPr>
          <p:cNvPr id="12" name="直接连接符 11"/>
          <p:cNvCxnSpPr/>
          <p:nvPr/>
        </p:nvCxnSpPr>
        <p:spPr>
          <a:xfrm>
            <a:off x="4280497" y="1540335"/>
            <a:ext cx="0" cy="4673251"/>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989464" y="1554954"/>
            <a:ext cx="2444" cy="470348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489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任意多边形: 形状 1">
            <a:extLst>
              <a:ext uri="{FF2B5EF4-FFF2-40B4-BE49-F238E27FC236}">
                <a16:creationId xmlns="" xmlns:a16="http://schemas.microsoft.com/office/drawing/2014/main" id="{3C9230DA-FF30-4E79-AA70-F8683587C916}"/>
              </a:ext>
            </a:extLst>
          </p:cNvPr>
          <p:cNvSpPr/>
          <p:nvPr/>
        </p:nvSpPr>
        <p:spPr>
          <a:xfrm rot="20936753">
            <a:off x="883715" y="3743659"/>
            <a:ext cx="10770209" cy="2192634"/>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00B0F0"/>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dirty="0" smtClean="0">
              <a:solidFill>
                <a:srgbClr val="666666"/>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61" name="组合 260"/>
          <p:cNvGrpSpPr/>
          <p:nvPr/>
        </p:nvGrpSpPr>
        <p:grpSpPr>
          <a:xfrm>
            <a:off x="9545110" y="3480522"/>
            <a:ext cx="877510" cy="570331"/>
            <a:chOff x="8146307" y="2754386"/>
            <a:chExt cx="761902" cy="761900"/>
          </a:xfrm>
        </p:grpSpPr>
        <p:sp>
          <p:nvSpPr>
            <p:cNvPr id="262" name="椭圆 261"/>
            <p:cNvSpPr/>
            <p:nvPr/>
          </p:nvSpPr>
          <p:spPr>
            <a:xfrm>
              <a:off x="8146307" y="2754386"/>
              <a:ext cx="761902" cy="761900"/>
            </a:xfrm>
            <a:prstGeom prst="ellipse">
              <a:avLst/>
            </a:prstGeom>
            <a:solidFill>
              <a:srgbClr val="C5C5C5"/>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63" name="TextBox 77"/>
            <p:cNvSpPr txBox="1">
              <a:spLocks noChangeArrowheads="1"/>
            </p:cNvSpPr>
            <p:nvPr/>
          </p:nvSpPr>
          <p:spPr bwMode="auto">
            <a:xfrm>
              <a:off x="8164777" y="3011989"/>
              <a:ext cx="724960" cy="246694"/>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2021</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264" name="Hi1380"/>
          <p:cNvSpPr txBox="1"/>
          <p:nvPr/>
        </p:nvSpPr>
        <p:spPr>
          <a:xfrm>
            <a:off x="8989976" y="3031720"/>
            <a:ext cx="1572267" cy="365868"/>
          </a:xfrm>
          <a:prstGeom prst="rect">
            <a:avLst/>
          </a:prstGeom>
          <a:ln w="12700">
            <a:miter lim="400000"/>
          </a:ln>
        </p:spPr>
        <p:txBody>
          <a:bodyPr wrap="square" lIns="71437" tIns="71437" rIns="71437" bIns="71437" anchor="ctr">
            <a:spAutoFit/>
          </a:bodyPr>
          <a:lstStyle/>
          <a:p>
            <a:pPr marL="457240" lvl="1"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930</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endParaRPr>
          </a:p>
        </p:txBody>
      </p:sp>
      <p:grpSp>
        <p:nvGrpSpPr>
          <p:cNvPr id="266" name="组合 265"/>
          <p:cNvGrpSpPr/>
          <p:nvPr/>
        </p:nvGrpSpPr>
        <p:grpSpPr>
          <a:xfrm>
            <a:off x="1024183" y="5967950"/>
            <a:ext cx="615087" cy="411123"/>
            <a:chOff x="1136084" y="2758851"/>
            <a:chExt cx="752969" cy="752969"/>
          </a:xfrm>
        </p:grpSpPr>
        <p:sp>
          <p:nvSpPr>
            <p:cNvPr id="267" name="椭圆 266"/>
            <p:cNvSpPr/>
            <p:nvPr/>
          </p:nvSpPr>
          <p:spPr>
            <a:xfrm>
              <a:off x="1136084" y="2758851"/>
              <a:ext cx="752969" cy="752969"/>
            </a:xfrm>
            <a:prstGeom prst="ellipse">
              <a:avLst/>
            </a:prstGeom>
            <a:solidFill>
              <a:srgbClr val="C5C5C5"/>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68" name="TextBox 51"/>
            <p:cNvSpPr txBox="1">
              <a:spLocks noChangeArrowheads="1"/>
            </p:cNvSpPr>
            <p:nvPr/>
          </p:nvSpPr>
          <p:spPr bwMode="auto">
            <a:xfrm>
              <a:off x="1150088" y="2966227"/>
              <a:ext cx="724960" cy="33821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1991</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69" name="组合 268"/>
          <p:cNvGrpSpPr/>
          <p:nvPr/>
        </p:nvGrpSpPr>
        <p:grpSpPr>
          <a:xfrm>
            <a:off x="2426140" y="5858720"/>
            <a:ext cx="652874" cy="436380"/>
            <a:chOff x="3316263" y="2758851"/>
            <a:chExt cx="752969" cy="752969"/>
          </a:xfrm>
        </p:grpSpPr>
        <p:sp>
          <p:nvSpPr>
            <p:cNvPr id="270" name="椭圆 269"/>
            <p:cNvSpPr/>
            <p:nvPr/>
          </p:nvSpPr>
          <p:spPr>
            <a:xfrm>
              <a:off x="3316263" y="2758851"/>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71" name="TextBox 52"/>
            <p:cNvSpPr txBox="1">
              <a:spLocks noChangeArrowheads="1"/>
            </p:cNvSpPr>
            <p:nvPr/>
          </p:nvSpPr>
          <p:spPr bwMode="auto">
            <a:xfrm>
              <a:off x="3330267" y="2976014"/>
              <a:ext cx="724960" cy="31863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2005</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72" name="组合 271"/>
          <p:cNvGrpSpPr/>
          <p:nvPr/>
        </p:nvGrpSpPr>
        <p:grpSpPr>
          <a:xfrm>
            <a:off x="3863965" y="5713981"/>
            <a:ext cx="690660" cy="461636"/>
            <a:chOff x="4831275" y="2758851"/>
            <a:chExt cx="752969" cy="752969"/>
          </a:xfrm>
        </p:grpSpPr>
        <p:sp>
          <p:nvSpPr>
            <p:cNvPr id="273" name="椭圆 272"/>
            <p:cNvSpPr/>
            <p:nvPr/>
          </p:nvSpPr>
          <p:spPr>
            <a:xfrm>
              <a:off x="4831275" y="2758851"/>
              <a:ext cx="752969" cy="752969"/>
            </a:xfrm>
            <a:prstGeom prst="ellipse">
              <a:avLst/>
            </a:prstGeom>
            <a:solidFill>
              <a:srgbClr val="C5C5C5"/>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74" name="TextBox 53"/>
            <p:cNvSpPr txBox="1">
              <a:spLocks noChangeArrowheads="1"/>
            </p:cNvSpPr>
            <p:nvPr/>
          </p:nvSpPr>
          <p:spPr bwMode="auto">
            <a:xfrm>
              <a:off x="4845279" y="2984732"/>
              <a:ext cx="724960" cy="301207"/>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2009</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75" name="组合 274"/>
          <p:cNvGrpSpPr/>
          <p:nvPr/>
        </p:nvGrpSpPr>
        <p:grpSpPr>
          <a:xfrm>
            <a:off x="5287269" y="5412570"/>
            <a:ext cx="728444" cy="486891"/>
            <a:chOff x="6512388" y="2758851"/>
            <a:chExt cx="752969" cy="752969"/>
          </a:xfrm>
        </p:grpSpPr>
        <p:sp>
          <p:nvSpPr>
            <p:cNvPr id="276" name="椭圆 275"/>
            <p:cNvSpPr/>
            <p:nvPr/>
          </p:nvSpPr>
          <p:spPr>
            <a:xfrm>
              <a:off x="6512388" y="2758851"/>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77" name="TextBox 76"/>
            <p:cNvSpPr txBox="1">
              <a:spLocks noChangeArrowheads="1"/>
            </p:cNvSpPr>
            <p:nvPr/>
          </p:nvSpPr>
          <p:spPr bwMode="auto">
            <a:xfrm>
              <a:off x="6526392" y="2992543"/>
              <a:ext cx="724960" cy="28558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2014</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78" name="组合 277"/>
          <p:cNvGrpSpPr/>
          <p:nvPr/>
        </p:nvGrpSpPr>
        <p:grpSpPr>
          <a:xfrm>
            <a:off x="6610225" y="5045689"/>
            <a:ext cx="784158" cy="524130"/>
            <a:chOff x="8146307" y="2754386"/>
            <a:chExt cx="761902" cy="761900"/>
          </a:xfrm>
        </p:grpSpPr>
        <p:sp>
          <p:nvSpPr>
            <p:cNvPr id="279" name="椭圆 278"/>
            <p:cNvSpPr/>
            <p:nvPr/>
          </p:nvSpPr>
          <p:spPr>
            <a:xfrm>
              <a:off x="8146307" y="2754386"/>
              <a:ext cx="761902" cy="761900"/>
            </a:xfrm>
            <a:prstGeom prst="ellipse">
              <a:avLst/>
            </a:prstGeom>
            <a:solidFill>
              <a:srgbClr val="C5C5C5"/>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80" name="TextBox 77"/>
            <p:cNvSpPr txBox="1">
              <a:spLocks noChangeArrowheads="1"/>
            </p:cNvSpPr>
            <p:nvPr/>
          </p:nvSpPr>
          <p:spPr bwMode="auto">
            <a:xfrm>
              <a:off x="8164777" y="3001116"/>
              <a:ext cx="724960" cy="26843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2016</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grpSp>
        <p:nvGrpSpPr>
          <p:cNvPr id="281" name="组合 280"/>
          <p:cNvGrpSpPr/>
          <p:nvPr/>
        </p:nvGrpSpPr>
        <p:grpSpPr>
          <a:xfrm>
            <a:off x="8173464" y="4320497"/>
            <a:ext cx="839867" cy="561368"/>
            <a:chOff x="9688687" y="2758851"/>
            <a:chExt cx="752969" cy="752969"/>
          </a:xfrm>
        </p:grpSpPr>
        <p:sp>
          <p:nvSpPr>
            <p:cNvPr id="282" name="椭圆 281"/>
            <p:cNvSpPr/>
            <p:nvPr/>
          </p:nvSpPr>
          <p:spPr>
            <a:xfrm>
              <a:off x="9688687" y="2758851"/>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283" name="TextBox 117"/>
            <p:cNvSpPr txBox="1">
              <a:spLocks noChangeArrowheads="1"/>
            </p:cNvSpPr>
            <p:nvPr/>
          </p:nvSpPr>
          <p:spPr bwMode="auto">
            <a:xfrm>
              <a:off x="9702692" y="3011488"/>
              <a:ext cx="724960" cy="24769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2019</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284" name="Text Box 24"/>
          <p:cNvSpPr txBox="1">
            <a:spLocks noChangeArrowheads="1"/>
          </p:cNvSpPr>
          <p:nvPr/>
        </p:nvSpPr>
        <p:spPr bwMode="auto">
          <a:xfrm>
            <a:off x="1050901" y="5369300"/>
            <a:ext cx="132275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9272"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传输</a:t>
            </a: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网络的</a:t>
            </a:r>
            <a:r>
              <a:rPr lang="en-US" altLang="zh-CN"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ASIC</a:t>
            </a: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芯片</a:t>
            </a:r>
            <a:endPar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5" name="Text Box 24"/>
          <p:cNvSpPr txBox="1">
            <a:spLocks noChangeArrowheads="1"/>
          </p:cNvSpPr>
          <p:nvPr/>
        </p:nvSpPr>
        <p:spPr bwMode="auto">
          <a:xfrm>
            <a:off x="2399599" y="5193490"/>
            <a:ext cx="1098418"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的无线基站芯片</a:t>
            </a:r>
          </a:p>
        </p:txBody>
      </p:sp>
      <p:sp>
        <p:nvSpPr>
          <p:cNvPr id="286" name="Text Box 24"/>
          <p:cNvSpPr txBox="1">
            <a:spLocks noChangeArrowheads="1"/>
          </p:cNvSpPr>
          <p:nvPr/>
        </p:nvSpPr>
        <p:spPr bwMode="auto">
          <a:xfrm>
            <a:off x="3726854" y="5129189"/>
            <a:ext cx="107441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的移动端</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CPU</a:t>
            </a:r>
          </a:p>
        </p:txBody>
      </p:sp>
      <p:sp>
        <p:nvSpPr>
          <p:cNvPr id="287" name="Text Box 24"/>
          <p:cNvSpPr txBox="1">
            <a:spLocks noChangeArrowheads="1"/>
          </p:cNvSpPr>
          <p:nvPr/>
        </p:nvSpPr>
        <p:spPr bwMode="auto">
          <a:xfrm>
            <a:off x="5040281" y="4852167"/>
            <a:ext cx="1185651"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第一颗基于</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的</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64</a:t>
            </a: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位</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CPU</a:t>
            </a:r>
          </a:p>
        </p:txBody>
      </p:sp>
      <p:sp>
        <p:nvSpPr>
          <p:cNvPr id="288" name="Text Box 24"/>
          <p:cNvSpPr txBox="1">
            <a:spLocks noChangeArrowheads="1"/>
          </p:cNvSpPr>
          <p:nvPr/>
        </p:nvSpPr>
        <p:spPr bwMode="auto">
          <a:xfrm>
            <a:off x="6464944" y="4510058"/>
            <a:ext cx="118565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业界第一颗支持多路</a:t>
            </a:r>
            <a:r>
              <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ARM CPU</a:t>
            </a:r>
          </a:p>
        </p:txBody>
      </p:sp>
      <p:sp>
        <p:nvSpPr>
          <p:cNvPr id="289" name="Text Box 24"/>
          <p:cNvSpPr txBox="1">
            <a:spLocks noChangeArrowheads="1"/>
          </p:cNvSpPr>
          <p:nvPr/>
        </p:nvSpPr>
        <p:spPr bwMode="auto">
          <a:xfrm>
            <a:off x="8115393" y="3906988"/>
            <a:ext cx="118565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fontAlgn="auto" hangingPunct="1">
              <a:lnSpc>
                <a:spcPct val="120000"/>
              </a:lnSpc>
              <a:spcBef>
                <a:spcPts val="300"/>
              </a:spcBef>
              <a:spcAft>
                <a:spcPts val="0"/>
              </a:spcAft>
              <a:buSzPct val="100000"/>
              <a:buFont typeface="Arial" panose="020B0604020202020204" pitchFamily="34" charset="0"/>
              <a:buChar char="•"/>
              <a:defRPr/>
            </a:pPr>
            <a:r>
              <a:rPr lang="zh-CN" altLang="en-US"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业界第一颗</a:t>
            </a:r>
            <a:r>
              <a:rPr lang="en-US" altLang="zh-CN"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7nm</a:t>
            </a:r>
            <a:r>
              <a:rPr lang="zh-CN" altLang="en-US"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数据中心</a:t>
            </a:r>
            <a:r>
              <a:rPr lang="en-US" altLang="zh-CN" sz="1200" dirty="0" smtClean="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rPr>
              <a:t>CPU</a:t>
            </a:r>
            <a:endParaRPr lang="en-US" altLang="zh-CN" sz="1200" dirty="0">
              <a:solidFill>
                <a:srgbClr val="23181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0" name="Hi1380"/>
          <p:cNvSpPr txBox="1"/>
          <p:nvPr/>
        </p:nvSpPr>
        <p:spPr>
          <a:xfrm>
            <a:off x="3555054" y="4810947"/>
            <a:ext cx="892345" cy="365868"/>
          </a:xfrm>
          <a:prstGeom prst="rect">
            <a:avLst/>
          </a:prstGeom>
          <a:ln w="12700">
            <a:miter lim="400000"/>
          </a:ln>
        </p:spPr>
        <p:txBody>
          <a:bodyPr wrap="square" lIns="71437" tIns="71437" rIns="71437" bIns="71437" anchor="ctr">
            <a:spAutoFit/>
          </a:bodyPr>
          <a:lstStyle/>
          <a:p>
            <a:pPr marL="457240" lvl="1"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K3</a:t>
            </a:r>
          </a:p>
        </p:txBody>
      </p:sp>
      <p:sp>
        <p:nvSpPr>
          <p:cNvPr id="291" name="Hi1380"/>
          <p:cNvSpPr txBox="1"/>
          <p:nvPr/>
        </p:nvSpPr>
        <p:spPr>
          <a:xfrm>
            <a:off x="4396760" y="4366247"/>
            <a:ext cx="1761429" cy="587468"/>
          </a:xfrm>
          <a:prstGeom prst="rect">
            <a:avLst/>
          </a:prstGeom>
          <a:ln w="12700">
            <a:miter lim="400000"/>
          </a:ln>
        </p:spPr>
        <p:txBody>
          <a:bodyPr wrap="square" lIns="71437" tIns="71437" rIns="71437" bIns="71437" anchor="ctr">
            <a:spAutoFit/>
          </a:bodyPr>
          <a:lstStyle/>
          <a:p>
            <a:pPr marL="457240" lvl="1" algn="ctr"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Hi1612</a:t>
            </a:r>
          </a:p>
          <a:p>
            <a:pPr marL="457240" lvl="1" algn="ctr"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912</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endParaRPr>
          </a:p>
        </p:txBody>
      </p:sp>
      <p:sp>
        <p:nvSpPr>
          <p:cNvPr id="292" name="Hi1380"/>
          <p:cNvSpPr txBox="1"/>
          <p:nvPr/>
        </p:nvSpPr>
        <p:spPr>
          <a:xfrm>
            <a:off x="6039915" y="4159150"/>
            <a:ext cx="1478530" cy="365868"/>
          </a:xfrm>
          <a:prstGeom prst="rect">
            <a:avLst/>
          </a:prstGeom>
          <a:ln w="12700">
            <a:miter lim="400000"/>
          </a:ln>
        </p:spPr>
        <p:txBody>
          <a:bodyPr wrap="square" lIns="71437" tIns="71437" rIns="71437" bIns="71437" anchor="ctr">
            <a:spAutoFit/>
          </a:bodyPr>
          <a:lstStyle/>
          <a:p>
            <a:pPr marL="457240" lvl="1"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916</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endParaRPr>
          </a:p>
        </p:txBody>
      </p:sp>
      <p:sp>
        <p:nvSpPr>
          <p:cNvPr id="293" name="Hi1380"/>
          <p:cNvSpPr txBox="1"/>
          <p:nvPr/>
        </p:nvSpPr>
        <p:spPr>
          <a:xfrm>
            <a:off x="7614276" y="3583268"/>
            <a:ext cx="1506060" cy="365868"/>
          </a:xfrm>
          <a:prstGeom prst="rect">
            <a:avLst/>
          </a:prstGeom>
          <a:ln w="12700">
            <a:miter lim="400000"/>
          </a:ln>
        </p:spPr>
        <p:txBody>
          <a:bodyPr wrap="square" lIns="71437" tIns="71437" rIns="71437" bIns="71437" anchor="ctr">
            <a:spAutoFit/>
          </a:bodyPr>
          <a:lstStyle/>
          <a:p>
            <a:pPr marL="457240" lvl="1"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920</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endParaRPr>
          </a:p>
        </p:txBody>
      </p:sp>
      <p:pic>
        <p:nvPicPr>
          <p:cNvPr id="294" name="图片 293">
            <a:extLst>
              <a:ext uri="{FF2B5EF4-FFF2-40B4-BE49-F238E27FC236}">
                <a16:creationId xmlns:a16="http://schemas.microsoft.com/office/drawing/2014/main" xmlns="" id="{12D3D430-0794-2944-B041-FDBB8B23A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2508" y="2970364"/>
            <a:ext cx="770541" cy="617721"/>
          </a:xfrm>
          <a:prstGeom prst="rect">
            <a:avLst/>
          </a:prstGeom>
        </p:spPr>
      </p:pic>
      <p:pic>
        <p:nvPicPr>
          <p:cNvPr id="295" name="图片 2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6130" y="4051375"/>
            <a:ext cx="415106" cy="413767"/>
          </a:xfrm>
          <a:prstGeom prst="rect">
            <a:avLst/>
          </a:prstGeom>
        </p:spPr>
      </p:pic>
      <p:pic>
        <p:nvPicPr>
          <p:cNvPr id="296" name="图片 295"/>
          <p:cNvPicPr>
            <a:picLocks noChangeAspect="1"/>
          </p:cNvPicPr>
          <p:nvPr/>
        </p:nvPicPr>
        <p:blipFill rotWithShape="1">
          <a:blip r:embed="rId5" cstate="print">
            <a:extLst>
              <a:ext uri="{28A0092B-C50C-407E-A947-70E740481C1C}">
                <a14:useLocalDpi xmlns:a14="http://schemas.microsoft.com/office/drawing/2010/main" val="0"/>
              </a:ext>
            </a:extLst>
          </a:blip>
          <a:srcRect l="26884" t="34839" r="43697" b="12946"/>
          <a:stretch/>
        </p:blipFill>
        <p:spPr>
          <a:xfrm>
            <a:off x="6684438" y="3626713"/>
            <a:ext cx="411253" cy="410576"/>
          </a:xfrm>
          <a:prstGeom prst="rect">
            <a:avLst/>
          </a:prstGeom>
        </p:spPr>
      </p:pic>
      <p:pic>
        <p:nvPicPr>
          <p:cNvPr id="297" name="图片 296"/>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037716" y="2130896"/>
            <a:ext cx="1754104" cy="986684"/>
          </a:xfrm>
          <a:prstGeom prst="rect">
            <a:avLst/>
          </a:prstGeom>
        </p:spPr>
      </p:pic>
      <p:pic>
        <p:nvPicPr>
          <p:cNvPr id="298" name="图片 297"/>
          <p:cNvPicPr>
            <a:picLocks noChangeAspect="1"/>
          </p:cNvPicPr>
          <p:nvPr/>
        </p:nvPicPr>
        <p:blipFill rotWithShape="1">
          <a:blip r:embed="rId7" cstate="print">
            <a:extLst>
              <a:ext uri="{28A0092B-C50C-407E-A947-70E740481C1C}">
                <a14:useLocalDpi xmlns:a14="http://schemas.microsoft.com/office/drawing/2010/main" val="0"/>
              </a:ext>
            </a:extLst>
          </a:blip>
          <a:srcRect l="-3688" t="2778" r="53742" b="64584"/>
          <a:stretch/>
        </p:blipFill>
        <p:spPr>
          <a:xfrm>
            <a:off x="3925834" y="4336034"/>
            <a:ext cx="529375" cy="484059"/>
          </a:xfrm>
          <a:prstGeom prst="rect">
            <a:avLst/>
          </a:prstGeom>
        </p:spPr>
      </p:pic>
      <p:grpSp>
        <p:nvGrpSpPr>
          <p:cNvPr id="299" name="组合 298"/>
          <p:cNvGrpSpPr/>
          <p:nvPr/>
        </p:nvGrpSpPr>
        <p:grpSpPr>
          <a:xfrm>
            <a:off x="10632995" y="2408996"/>
            <a:ext cx="862879" cy="561368"/>
            <a:chOff x="9579220" y="3024110"/>
            <a:chExt cx="773600" cy="752969"/>
          </a:xfrm>
        </p:grpSpPr>
        <p:sp>
          <p:nvSpPr>
            <p:cNvPr id="300" name="椭圆 299"/>
            <p:cNvSpPr/>
            <p:nvPr/>
          </p:nvSpPr>
          <p:spPr>
            <a:xfrm>
              <a:off x="9579220" y="3024110"/>
              <a:ext cx="752969" cy="752969"/>
            </a:xfrm>
            <a:prstGeom prst="ellipse">
              <a:avLst/>
            </a:prstGeom>
            <a:solidFill>
              <a:srgbClr val="929292"/>
            </a:solidFill>
            <a:ln w="12700" cap="flat" cmpd="sng" algn="ctr">
              <a:noFill/>
              <a:prstDash val="solid"/>
              <a:miter lim="800000"/>
            </a:ln>
            <a:effectLst/>
          </p:spPr>
          <p:txBody>
            <a:bodyPr rtlCol="0" anchor="ctr"/>
            <a:lstStyle/>
            <a:p>
              <a:pPr algn="ctr" defTabSz="914478" fontAlgn="auto">
                <a:spcBef>
                  <a:spcPts val="0"/>
                </a:spcBef>
                <a:spcAft>
                  <a:spcPts val="0"/>
                </a:spcAft>
                <a:defRPr/>
              </a:pPr>
              <a:endParaRPr lang="zh-CN" altLang="en-US" sz="1200" kern="0" smtClean="0">
                <a:solidFill>
                  <a:srgbClr val="666666"/>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301" name="TextBox 117"/>
            <p:cNvSpPr txBox="1">
              <a:spLocks noChangeArrowheads="1"/>
            </p:cNvSpPr>
            <p:nvPr/>
          </p:nvSpPr>
          <p:spPr bwMode="auto">
            <a:xfrm>
              <a:off x="9627860" y="3276747"/>
              <a:ext cx="724960" cy="24769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eaLnBrk="1" fontAlgn="auto" hangingPunct="1">
                <a:spcBef>
                  <a:spcPts val="0"/>
                </a:spcBef>
                <a:spcAft>
                  <a:spcPts val="0"/>
                </a:spcAft>
                <a:defRPr/>
              </a:pPr>
              <a:r>
                <a:rPr lang="en-US" altLang="zh-CN" sz="1200" b="1" kern="0" dirty="0" smtClea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2023</a:t>
              </a:r>
              <a:endParaRPr lang="zh-CN" altLang="en-US" sz="1200"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
        <p:nvSpPr>
          <p:cNvPr id="302" name="Hi1380"/>
          <p:cNvSpPr txBox="1"/>
          <p:nvPr/>
        </p:nvSpPr>
        <p:spPr>
          <a:xfrm>
            <a:off x="10052632" y="2101619"/>
            <a:ext cx="1573855" cy="365868"/>
          </a:xfrm>
          <a:prstGeom prst="rect">
            <a:avLst/>
          </a:prstGeom>
          <a:ln w="12700">
            <a:miter lim="400000"/>
          </a:ln>
        </p:spPr>
        <p:txBody>
          <a:bodyPr wrap="square" lIns="71437" tIns="71437" rIns="71437" bIns="71437" anchor="ctr">
            <a:spAutoFit/>
          </a:bodyPr>
          <a:lstStyle/>
          <a:p>
            <a:pPr marL="457240" lvl="1" defTabSz="457200" fontAlgn="auto">
              <a:lnSpc>
                <a:spcPct val="120000"/>
              </a:lnSpc>
              <a:spcBef>
                <a:spcPts val="0"/>
              </a:spcBef>
              <a:spcAft>
                <a:spcPts val="0"/>
              </a:spcAft>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华为鲲鹏</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rPr>
              <a:t>950</a:t>
            </a:r>
            <a:endParaRPr lang="en-US" sz="1200" dirty="0">
              <a:latin typeface="微软雅黑" panose="020B0503020204020204" pitchFamily="34" charset="-122"/>
              <a:ea typeface="微软雅黑" panose="020B0503020204020204" pitchFamily="34" charset="-122"/>
              <a:cs typeface="Arial" panose="020B0604020202020204" pitchFamily="34" charset="0"/>
              <a:sym typeface="微软雅黑" panose="020B0502040204020203" charset="-122"/>
            </a:endParaRPr>
          </a:p>
        </p:txBody>
      </p:sp>
      <p:pic>
        <p:nvPicPr>
          <p:cNvPr id="303" name="图片 302">
            <a:extLst>
              <a:ext uri="{FF2B5EF4-FFF2-40B4-BE49-F238E27FC236}">
                <a16:creationId xmlns:a16="http://schemas.microsoft.com/office/drawing/2014/main" xmlns="" id="{12D3D430-0794-2944-B041-FDBB8B23A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0812" y="1471093"/>
            <a:ext cx="762724" cy="617721"/>
          </a:xfrm>
          <a:prstGeom prst="rect">
            <a:avLst/>
          </a:prstGeom>
        </p:spPr>
      </p:pic>
      <p:sp>
        <p:nvSpPr>
          <p:cNvPr id="304" name="文本框 303"/>
          <p:cNvSpPr txBox="1"/>
          <p:nvPr/>
        </p:nvSpPr>
        <p:spPr>
          <a:xfrm>
            <a:off x="5565628" y="1352205"/>
            <a:ext cx="2187258" cy="528350"/>
          </a:xfrm>
          <a:prstGeom prst="rect">
            <a:avLst/>
          </a:prstGeom>
          <a:noFill/>
        </p:spPr>
        <p:txBody>
          <a:bodyPr wrap="square" rtlCol="0">
            <a:spAutoFit/>
          </a:bodyPr>
          <a:lstStyle/>
          <a:p>
            <a:pPr defTabSz="914478" fontAlgn="auto">
              <a:lnSpc>
                <a:spcPts val="3440"/>
              </a:lnSpc>
              <a:spcBef>
                <a:spcPts val="0"/>
              </a:spcBef>
              <a:spcAft>
                <a:spcPts val="0"/>
              </a:spcAft>
            </a:pPr>
            <a:r>
              <a:rPr lang="zh-CN" altLang="en-US" sz="2000" b="1" dirty="0" smtClean="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rPr>
              <a:t>开放生态</a:t>
            </a:r>
            <a:endParaRPr lang="en-US" altLang="zh-CN" sz="2000" b="1" dirty="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5" name="文本框 304"/>
          <p:cNvSpPr txBox="1"/>
          <p:nvPr/>
        </p:nvSpPr>
        <p:spPr>
          <a:xfrm>
            <a:off x="5609764" y="2010596"/>
            <a:ext cx="2061980" cy="1323439"/>
          </a:xfrm>
          <a:prstGeom prst="rect">
            <a:avLst/>
          </a:prstGeom>
          <a:noFill/>
        </p:spPr>
        <p:txBody>
          <a:bodyPr wrap="square" rtlCol="0">
            <a:spAutoFit/>
          </a:bodyPr>
          <a:lstStyle/>
          <a:p>
            <a:pPr defTabSz="914478" fontAlgn="auto">
              <a:lnSpc>
                <a:spcPts val="2400"/>
              </a:lnSpc>
              <a:spcBef>
                <a:spcPts val="0"/>
              </a:spcBef>
              <a:spcAft>
                <a:spcPts val="0"/>
              </a:spcAft>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开放平台，支持业界主流软硬件；构建鲲鹏生态，与开发者、伙伴和产业组织共同打造智能计算</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新</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底座；</a:t>
            </a:r>
            <a:endPar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cxnSp>
        <p:nvCxnSpPr>
          <p:cNvPr id="306" name="直接连接符 305"/>
          <p:cNvCxnSpPr/>
          <p:nvPr/>
        </p:nvCxnSpPr>
        <p:spPr>
          <a:xfrm>
            <a:off x="5567418" y="1962413"/>
            <a:ext cx="2107436" cy="0"/>
          </a:xfrm>
          <a:prstGeom prst="line">
            <a:avLst/>
          </a:prstGeom>
          <a:noFill/>
          <a:ln w="22225" cap="flat" cmpd="sng" algn="ctr">
            <a:solidFill>
              <a:srgbClr val="00B0F0"/>
            </a:solidFill>
            <a:prstDash val="solid"/>
            <a:miter lim="800000"/>
          </a:ln>
          <a:effectLst/>
        </p:spPr>
      </p:cxnSp>
      <p:sp>
        <p:nvSpPr>
          <p:cNvPr id="307" name="文本框 306"/>
          <p:cNvSpPr txBox="1"/>
          <p:nvPr/>
        </p:nvSpPr>
        <p:spPr>
          <a:xfrm>
            <a:off x="3434544" y="1330872"/>
            <a:ext cx="2187258" cy="528350"/>
          </a:xfrm>
          <a:prstGeom prst="rect">
            <a:avLst/>
          </a:prstGeom>
          <a:noFill/>
        </p:spPr>
        <p:txBody>
          <a:bodyPr wrap="square" rtlCol="0">
            <a:spAutoFit/>
          </a:bodyPr>
          <a:lstStyle/>
          <a:p>
            <a:pPr defTabSz="914478" fontAlgn="auto">
              <a:lnSpc>
                <a:spcPts val="3440"/>
              </a:lnSpc>
              <a:spcBef>
                <a:spcPts val="0"/>
              </a:spcBef>
              <a:spcAft>
                <a:spcPts val="0"/>
              </a:spcAft>
            </a:pPr>
            <a:r>
              <a:rPr lang="zh-CN" altLang="en-US" sz="2000" b="1" dirty="0" smtClean="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rPr>
              <a:t>安全可靠</a:t>
            </a:r>
            <a:endParaRPr lang="en-US" altLang="zh-CN" sz="2000" b="1" dirty="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8" name="文本框 307"/>
          <p:cNvSpPr txBox="1"/>
          <p:nvPr/>
        </p:nvSpPr>
        <p:spPr>
          <a:xfrm>
            <a:off x="3451677" y="2008165"/>
            <a:ext cx="2129233" cy="1631216"/>
          </a:xfrm>
          <a:prstGeom prst="rect">
            <a:avLst/>
          </a:prstGeom>
          <a:noFill/>
        </p:spPr>
        <p:txBody>
          <a:bodyPr wrap="square" rtlCol="0">
            <a:spAutoFit/>
          </a:bodyPr>
          <a:lstStyle/>
          <a:p>
            <a:pPr defTabSz="914478" fontAlgn="auto">
              <a:lnSpc>
                <a:spcPts val="2400"/>
              </a:lnSpc>
              <a:spcBef>
                <a:spcPts val="0"/>
              </a:spcBef>
              <a:spcAft>
                <a:spcPts val="0"/>
              </a:spcAft>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华为鲲鹏处理器基于自研内核，</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服务器计算芯片</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全自</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研；</a:t>
            </a: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defTabSz="914478" fontAlgn="auto">
              <a:lnSpc>
                <a:spcPts val="2400"/>
              </a:lnSpc>
              <a:spcBef>
                <a:spcPts val="0"/>
              </a:spcBef>
              <a:spcAft>
                <a:spcPts val="0"/>
              </a:spcAft>
            </a:pPr>
            <a:r>
              <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17</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年计算创新铸就稳如泰山</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的高品质；</a:t>
            </a:r>
            <a:endPar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cxnSp>
        <p:nvCxnSpPr>
          <p:cNvPr id="309" name="直接连接符 308"/>
          <p:cNvCxnSpPr/>
          <p:nvPr/>
        </p:nvCxnSpPr>
        <p:spPr>
          <a:xfrm>
            <a:off x="3399176" y="1959982"/>
            <a:ext cx="2107436" cy="0"/>
          </a:xfrm>
          <a:prstGeom prst="line">
            <a:avLst/>
          </a:prstGeom>
          <a:noFill/>
          <a:ln w="22225" cap="flat" cmpd="sng" algn="ctr">
            <a:solidFill>
              <a:srgbClr val="00B0F0"/>
            </a:solidFill>
            <a:prstDash val="solid"/>
            <a:miter lim="800000"/>
          </a:ln>
          <a:effectLst/>
        </p:spPr>
      </p:cxnSp>
      <p:sp>
        <p:nvSpPr>
          <p:cNvPr id="310" name="文本框 309"/>
          <p:cNvSpPr txBox="1"/>
          <p:nvPr/>
        </p:nvSpPr>
        <p:spPr>
          <a:xfrm>
            <a:off x="1218493" y="1321434"/>
            <a:ext cx="2187258" cy="528350"/>
          </a:xfrm>
          <a:prstGeom prst="rect">
            <a:avLst/>
          </a:prstGeom>
          <a:noFill/>
        </p:spPr>
        <p:txBody>
          <a:bodyPr wrap="square" rtlCol="0">
            <a:spAutoFit/>
          </a:bodyPr>
          <a:lstStyle/>
          <a:p>
            <a:pPr defTabSz="914478" fontAlgn="auto">
              <a:lnSpc>
                <a:spcPts val="3440"/>
              </a:lnSpc>
              <a:spcBef>
                <a:spcPts val="0"/>
              </a:spcBef>
              <a:spcAft>
                <a:spcPts val="0"/>
              </a:spcAft>
            </a:pPr>
            <a:r>
              <a:rPr lang="zh-CN" altLang="en-US" sz="2000" b="1" dirty="0" smtClean="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rPr>
              <a:t>高效能计算</a:t>
            </a:r>
            <a:endParaRPr lang="en-US" altLang="zh-CN" sz="2000" b="1" dirty="0">
              <a:solidFill>
                <a:srgbClr val="EBEBEB">
                  <a:lumMod val="25000"/>
                </a:srgb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1" name="文本框 310"/>
          <p:cNvSpPr txBox="1"/>
          <p:nvPr/>
        </p:nvSpPr>
        <p:spPr>
          <a:xfrm>
            <a:off x="1225471" y="1998727"/>
            <a:ext cx="2061980" cy="1323439"/>
          </a:xfrm>
          <a:prstGeom prst="rect">
            <a:avLst/>
          </a:prstGeom>
          <a:noFill/>
        </p:spPr>
        <p:txBody>
          <a:bodyPr wrap="square" rtlCol="0">
            <a:spAutoFit/>
          </a:bodyPr>
          <a:lstStyle/>
          <a:p>
            <a:pPr defTabSz="914478" fontAlgn="auto">
              <a:lnSpc>
                <a:spcPts val="2400"/>
              </a:lnSpc>
              <a:spcBef>
                <a:spcPts val="0"/>
              </a:spcBef>
              <a:spcAft>
                <a:spcPts val="0"/>
              </a:spcAft>
            </a:pP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提供</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兼容</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ARM</a:t>
            </a:r>
            <a:r>
              <a:rPr lang="zh-CN" altLang="en-US"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架构</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的高性能华为鲲鹏处理器、</a:t>
            </a:r>
            <a:r>
              <a:rPr lang="en-US" altLang="zh-CN"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TaiShan</a:t>
            </a:r>
            <a:r>
              <a:rPr lang="zh-CN" altLang="en-US" sz="1200" dirty="0" smtClean="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服务器和解决方案，将高效能计算带入数据中心；</a:t>
            </a:r>
            <a:endParaRPr lang="en-US" altLang="zh-CN" sz="1200" dirty="0">
              <a:solidFill>
                <a:srgbClr val="1D1D1A"/>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cxnSp>
        <p:nvCxnSpPr>
          <p:cNvPr id="312" name="直接连接符 311"/>
          <p:cNvCxnSpPr/>
          <p:nvPr/>
        </p:nvCxnSpPr>
        <p:spPr>
          <a:xfrm>
            <a:off x="1183125" y="1961577"/>
            <a:ext cx="2107436" cy="0"/>
          </a:xfrm>
          <a:prstGeom prst="line">
            <a:avLst/>
          </a:prstGeom>
          <a:noFill/>
          <a:ln w="22225" cap="flat" cmpd="sng" algn="ctr">
            <a:solidFill>
              <a:srgbClr val="00B0F0"/>
            </a:solidFill>
            <a:prstDash val="solid"/>
            <a:miter lim="800000"/>
          </a:ln>
          <a:effectLst/>
        </p:spPr>
      </p:cxnSp>
      <p:pic>
        <p:nvPicPr>
          <p:cNvPr id="313" name="图片 312"/>
          <p:cNvPicPr>
            <a:picLocks noChangeAspect="1"/>
          </p:cNvPicPr>
          <p:nvPr/>
        </p:nvPicPr>
        <p:blipFill>
          <a:blip r:embed="rId8">
            <a:duotone>
              <a:prstClr val="black"/>
              <a:srgbClr val="FF0000">
                <a:tint val="45000"/>
                <a:satMod val="400000"/>
              </a:srgbClr>
            </a:duotone>
          </a:blip>
          <a:stretch>
            <a:fillRect/>
          </a:stretch>
        </p:blipFill>
        <p:spPr>
          <a:xfrm>
            <a:off x="9994520" y="5003162"/>
            <a:ext cx="1282857" cy="688940"/>
          </a:xfrm>
          <a:prstGeom prst="rect">
            <a:avLst/>
          </a:prstGeom>
        </p:spPr>
      </p:pic>
      <p:sp>
        <p:nvSpPr>
          <p:cNvPr id="2" name="标题 1"/>
          <p:cNvSpPr>
            <a:spLocks noGrp="1"/>
          </p:cNvSpPr>
          <p:nvPr>
            <p:ph type="title"/>
          </p:nvPr>
        </p:nvSpPr>
        <p:spPr/>
        <p:txBody>
          <a:bodyPr/>
          <a:lstStyle/>
          <a:p>
            <a:r>
              <a:rPr lang="zh-CN" altLang="en-US" dirty="0" smtClean="0">
                <a:solidFill>
                  <a:srgbClr val="000000"/>
                </a:solidFill>
                <a:latin typeface="微软雅黑" pitchFamily="34" charset="-122"/>
                <a:ea typeface="微软雅黑" pitchFamily="34" charset="-122"/>
              </a:rPr>
              <a:t>基于华为鲲鹏</a:t>
            </a:r>
            <a:r>
              <a:rPr lang="zh-CN" altLang="en-US" dirty="0">
                <a:solidFill>
                  <a:srgbClr val="000000"/>
                </a:solidFill>
                <a:latin typeface="微软雅黑" pitchFamily="34" charset="-122"/>
                <a:ea typeface="微软雅黑" pitchFamily="34" charset="-122"/>
              </a:rPr>
              <a:t>处理器</a:t>
            </a:r>
            <a:r>
              <a:rPr lang="zh-CN" altLang="en-US" dirty="0" smtClean="0">
                <a:solidFill>
                  <a:srgbClr val="000000"/>
                </a:solidFill>
                <a:latin typeface="微软雅黑" pitchFamily="34" charset="-122"/>
                <a:ea typeface="微软雅黑" pitchFamily="34" charset="-122"/>
              </a:rPr>
              <a:t>，构建整机计算能力</a:t>
            </a:r>
            <a:r>
              <a:rPr lang="zh-CN" altLang="en-US" dirty="0">
                <a:solidFill>
                  <a:srgbClr val="000000"/>
                </a:solidFill>
                <a:latin typeface="微软雅黑" pitchFamily="34" charset="-122"/>
                <a:ea typeface="微软雅黑" pitchFamily="34" charset="-122"/>
              </a:rPr>
              <a:t/>
            </a:r>
            <a:br>
              <a:rPr lang="zh-CN" altLang="en-US" dirty="0">
                <a:solidFill>
                  <a:srgbClr val="000000"/>
                </a:solidFill>
                <a:latin typeface="微软雅黑" pitchFamily="34" charset="-122"/>
                <a:ea typeface="微软雅黑" pitchFamily="34" charset="-122"/>
              </a:rPr>
            </a:br>
            <a:endParaRPr lang="zh-CN" altLang="en-US" dirty="0"/>
          </a:p>
        </p:txBody>
      </p:sp>
      <p:pic>
        <p:nvPicPr>
          <p:cNvPr id="57" name="图片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64104" y="4897334"/>
            <a:ext cx="1512006" cy="850503"/>
          </a:xfrm>
          <a:prstGeom prst="rect">
            <a:avLst/>
          </a:prstGeom>
        </p:spPr>
      </p:pic>
      <p:sp>
        <p:nvSpPr>
          <p:cNvPr id="58" name="Text Box 24"/>
          <p:cNvSpPr txBox="1">
            <a:spLocks noChangeArrowheads="1"/>
          </p:cNvSpPr>
          <p:nvPr/>
        </p:nvSpPr>
        <p:spPr bwMode="auto">
          <a:xfrm>
            <a:off x="8264104" y="5796772"/>
            <a:ext cx="187994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基于</a:t>
            </a:r>
            <a:r>
              <a:rPr lang="en-US" altLang="zh-CN" sz="1200" dirty="0" err="1"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Kunpeng</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 920</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9" name="Hi1380"/>
          <p:cNvSpPr txBox="1"/>
          <p:nvPr/>
        </p:nvSpPr>
        <p:spPr>
          <a:xfrm>
            <a:off x="7946542" y="5470327"/>
            <a:ext cx="1864130" cy="365868"/>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TaiShan 200</a:t>
            </a:r>
            <a:endParaRPr 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4032" y="5380775"/>
            <a:ext cx="1019988" cy="573743"/>
          </a:xfrm>
          <a:prstGeom prst="rect">
            <a:avLst/>
          </a:prstGeom>
        </p:spPr>
      </p:pic>
      <p:sp>
        <p:nvSpPr>
          <p:cNvPr id="61" name="Text Box 24"/>
          <p:cNvSpPr txBox="1">
            <a:spLocks noChangeArrowheads="1"/>
          </p:cNvSpPr>
          <p:nvPr/>
        </p:nvSpPr>
        <p:spPr bwMode="auto">
          <a:xfrm>
            <a:off x="6781978" y="6111149"/>
            <a:ext cx="184409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85725" lvl="1" indent="-85725" defTabSz="1219272" eaLnBrk="1" hangingPunct="1">
              <a:lnSpc>
                <a:spcPct val="120000"/>
              </a:lnSpc>
              <a:spcBef>
                <a:spcPts val="300"/>
              </a:spcBef>
              <a:buSzPct val="100000"/>
              <a:buFont typeface="Arial" panose="020B0604020202020204" pitchFamily="34" charset="0"/>
              <a:buChar char="•"/>
              <a:defRPr/>
            </a:pP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基于</a:t>
            </a:r>
            <a:r>
              <a:rPr lang="en-US" altLang="zh-CN"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Kunpeng916</a:t>
            </a:r>
            <a:r>
              <a:rPr lang="zh-CN" altLang="en-US" sz="12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处理器</a:t>
            </a:r>
            <a:endParaRPr lang="en-US" altLang="zh-CN" sz="12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2" name="Hi1380"/>
          <p:cNvSpPr txBox="1"/>
          <p:nvPr/>
        </p:nvSpPr>
        <p:spPr>
          <a:xfrm>
            <a:off x="6648494" y="5758587"/>
            <a:ext cx="1864130" cy="365868"/>
          </a:xfrm>
          <a:prstGeom prst="rect">
            <a:avLst/>
          </a:prstGeom>
          <a:ln w="12700">
            <a:miter lim="400000"/>
          </a:ln>
        </p:spPr>
        <p:txBody>
          <a:bodyPr wrap="square" lIns="71437" tIns="71437" rIns="71437" bIns="71437" anchor="ctr">
            <a:spAutoFit/>
          </a:bodyPr>
          <a:lstStyle/>
          <a:p>
            <a:pPr lvl="1" indent="0" algn="l" defTabSz="457200">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TaiShan 100</a:t>
            </a:r>
            <a:endParaRPr lang="en-US" sz="12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12988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TaiShan</a:t>
            </a:r>
            <a:r>
              <a:rPr lang="zh-CN" altLang="en-US" dirty="0" smtClean="0">
                <a:solidFill>
                  <a:schemeClr val="tx1"/>
                </a:solidFill>
              </a:rPr>
              <a:t>服务器系列介绍</a:t>
            </a:r>
            <a:endParaRPr lang="zh-CN" altLang="en-US" dirty="0">
              <a:solidFill>
                <a:schemeClr val="tx1"/>
              </a:solidFill>
            </a:endParaRPr>
          </a:p>
        </p:txBody>
      </p:sp>
      <p:grpSp>
        <p:nvGrpSpPr>
          <p:cNvPr id="4" name="组合 3"/>
          <p:cNvGrpSpPr>
            <a:grpSpLocks noChangeAspect="1"/>
          </p:cNvGrpSpPr>
          <p:nvPr/>
        </p:nvGrpSpPr>
        <p:grpSpPr>
          <a:xfrm>
            <a:off x="7207270" y="2180352"/>
            <a:ext cx="4170652" cy="3132865"/>
            <a:chOff x="6062002" y="1787114"/>
            <a:chExt cx="5479404" cy="4115972"/>
          </a:xfrm>
        </p:grpSpPr>
        <p:sp>
          <p:nvSpPr>
            <p:cNvPr id="5" name="矩形 4"/>
            <p:cNvSpPr/>
            <p:nvPr/>
          </p:nvSpPr>
          <p:spPr>
            <a:xfrm>
              <a:off x="6062002" y="2340839"/>
              <a:ext cx="5376748" cy="3562247"/>
            </a:xfrm>
            <a:prstGeom prst="rect">
              <a:avLst/>
            </a:prstGeom>
            <a:solidFill>
              <a:schemeClr val="bg1"/>
            </a:solidFill>
            <a:ln w="12700" cap="flat" cmpd="sng" algn="ctr">
              <a:solidFill>
                <a:schemeClr val="bg1">
                  <a:lumMod val="85000"/>
                </a:schemeClr>
              </a:solidFill>
              <a:prstDash val="solid"/>
            </a:ln>
            <a:effectLst/>
          </p:spPr>
          <p:txBody>
            <a:bodyPr rtlCol="0" anchor="ctr"/>
            <a:lstStyle/>
            <a:p>
              <a:pPr algn="ctr" defTabSz="914400"/>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nvSpPr>
          <p:spPr>
            <a:xfrm>
              <a:off x="6104235" y="2438753"/>
              <a:ext cx="5437171" cy="2668764"/>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smtClean="0">
                  <a:latin typeface="+mn-ea"/>
                  <a:ea typeface="+mn-ea"/>
                  <a:sym typeface="Arial" panose="020B0604020202020204" pitchFamily="34" charset="0"/>
                </a:rPr>
                <a:t>基于</a:t>
              </a:r>
              <a:r>
                <a:rPr lang="en-US" altLang="zh-CN" sz="1400" dirty="0" err="1" smtClean="0">
                  <a:latin typeface="+mn-ea"/>
                  <a:ea typeface="+mn-ea"/>
                  <a:sym typeface="Arial" panose="020B0604020202020204" pitchFamily="34" charset="0"/>
                </a:rPr>
                <a:t>Kunpeng</a:t>
              </a:r>
              <a:r>
                <a:rPr lang="en-US" altLang="zh-CN" sz="1400" dirty="0" smtClean="0">
                  <a:latin typeface="+mn-ea"/>
                  <a:ea typeface="+mn-ea"/>
                  <a:sym typeface="Arial" panose="020B0604020202020204" pitchFamily="34" charset="0"/>
                </a:rPr>
                <a:t> 920</a:t>
              </a:r>
              <a:r>
                <a:rPr lang="zh-CN" altLang="en-US" sz="1400" dirty="0">
                  <a:latin typeface="+mn-ea"/>
                  <a:ea typeface="+mn-ea"/>
                  <a:sym typeface="Arial" panose="020B0604020202020204" pitchFamily="34" charset="0"/>
                </a:rPr>
                <a:t>处理器</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最多</a:t>
              </a:r>
              <a:r>
                <a:rPr lang="en-US" altLang="zh-CN" sz="1400" dirty="0">
                  <a:latin typeface="+mn-ea"/>
                  <a:ea typeface="+mn-ea"/>
                  <a:sym typeface="Arial" panose="020B0604020202020204" pitchFamily="34" charset="0"/>
                </a:rPr>
                <a:t>32</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DDR4</a:t>
              </a:r>
              <a:r>
                <a:rPr lang="zh-CN" altLang="en-US" sz="1400" dirty="0">
                  <a:latin typeface="+mn-ea"/>
                  <a:ea typeface="+mn-ea"/>
                  <a:sym typeface="Arial" panose="020B0604020202020204" pitchFamily="34" charset="0"/>
                </a:rPr>
                <a:t>内存</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支持最多</a:t>
              </a:r>
              <a:r>
                <a:rPr lang="en-US" altLang="zh-CN" sz="1400" dirty="0">
                  <a:latin typeface="+mn-ea"/>
                  <a:ea typeface="+mn-ea"/>
                  <a:sym typeface="Arial" panose="020B0604020202020204" pitchFamily="34" charset="0"/>
                </a:rPr>
                <a:t>8</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PCIe 4.0</a:t>
              </a:r>
              <a:r>
                <a:rPr lang="zh-CN" altLang="en-US" sz="1400" dirty="0">
                  <a:latin typeface="+mn-ea"/>
                  <a:ea typeface="+mn-ea"/>
                  <a:sym typeface="Arial" panose="020B0604020202020204" pitchFamily="34" charset="0"/>
                </a:rPr>
                <a:t>扩展插槽</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NVMe SSD</a:t>
              </a:r>
              <a:r>
                <a:rPr lang="zh-CN" altLang="en-US" sz="1400" dirty="0">
                  <a:latin typeface="+mn-ea"/>
                  <a:ea typeface="+mn-ea"/>
                  <a:sym typeface="Arial" panose="020B0604020202020204" pitchFamily="34" charset="0"/>
                </a:rPr>
                <a:t>、</a:t>
              </a:r>
              <a:r>
                <a:rPr lang="en-US" altLang="zh-CN" sz="1400" dirty="0">
                  <a:latin typeface="+mn-ea"/>
                  <a:ea typeface="+mn-ea"/>
                  <a:sym typeface="Arial" panose="020B0604020202020204" pitchFamily="34" charset="0"/>
                </a:rPr>
                <a:t>SAS/SATA</a:t>
              </a:r>
              <a:r>
                <a:rPr lang="zh-CN" altLang="en-US" sz="1400" dirty="0">
                  <a:latin typeface="+mn-ea"/>
                  <a:ea typeface="+mn-ea"/>
                  <a:sym typeface="Arial" panose="020B0604020202020204" pitchFamily="34" charset="0"/>
                </a:rPr>
                <a:t>硬盘和</a:t>
              </a:r>
              <a:r>
                <a:rPr lang="en-US" altLang="zh-CN" sz="1400" dirty="0">
                  <a:latin typeface="+mn-ea"/>
                  <a:ea typeface="+mn-ea"/>
                  <a:sym typeface="Arial" panose="020B0604020202020204" pitchFamily="34" charset="0"/>
                </a:rPr>
                <a:t>SSD</a:t>
              </a: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100GE</a:t>
              </a:r>
              <a:r>
                <a:rPr lang="zh-CN" altLang="en-US" sz="1400" dirty="0">
                  <a:latin typeface="+mn-ea"/>
                  <a:ea typeface="+mn-ea"/>
                  <a:sym typeface="Arial" panose="020B0604020202020204" pitchFamily="34" charset="0"/>
                </a:rPr>
                <a:t>板载网络</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支持板级和全液冷技术</a:t>
              </a:r>
              <a:endParaRPr lang="en-US" altLang="zh-CN" sz="1400" dirty="0">
                <a:latin typeface="+mn-ea"/>
                <a:ea typeface="+mn-ea"/>
                <a:sym typeface="Arial" panose="020B0604020202020204" pitchFamily="34" charset="0"/>
              </a:endParaRPr>
            </a:p>
          </p:txBody>
        </p:sp>
        <p:sp>
          <p:nvSpPr>
            <p:cNvPr id="7" name="矩形 6"/>
            <p:cNvSpPr/>
            <p:nvPr/>
          </p:nvSpPr>
          <p:spPr>
            <a:xfrm>
              <a:off x="6062003" y="1787114"/>
              <a:ext cx="5386106" cy="553725"/>
            </a:xfrm>
            <a:prstGeom prst="rect">
              <a:avLst/>
            </a:prstGeom>
            <a:solidFill>
              <a:srgbClr val="00B0F0"/>
            </a:solidFill>
          </p:spPr>
          <p:txBody>
            <a:bodyPr wrap="square" rtlCol="0" anchor="ctr">
              <a:noAutofit/>
            </a:bodyPr>
            <a:lstStyle/>
            <a:p>
              <a:pPr algn="ctr" defTabSz="1219444">
                <a:buClr>
                  <a:srgbClr val="CC9900"/>
                </a:buClr>
              </a:pPr>
              <a:r>
                <a:rPr lang="en-US" altLang="zh-CN" sz="1600" b="1" dirty="0" smtClean="0">
                  <a:solidFill>
                    <a:schemeClr val="bg1"/>
                  </a:solidFill>
                  <a:latin typeface="+mn-ea"/>
                  <a:ea typeface="+mn-ea"/>
                  <a:cs typeface="Arial Unicode MS" panose="020B0604020202020204" pitchFamily="34" charset="-122"/>
                  <a:sym typeface="Arial" panose="020B0604020202020204" pitchFamily="34" charset="0"/>
                </a:rPr>
                <a:t>TaiShan 200</a:t>
              </a:r>
              <a:r>
                <a:rPr lang="zh-CN" altLang="en-US" sz="1600" b="1" dirty="0" smtClean="0">
                  <a:solidFill>
                    <a:schemeClr val="bg1"/>
                  </a:solidFill>
                  <a:latin typeface="+mn-ea"/>
                  <a:ea typeface="+mn-ea"/>
                  <a:cs typeface="Arial Unicode MS" panose="020B0604020202020204" pitchFamily="34" charset="-122"/>
                  <a:sym typeface="Arial" panose="020B0604020202020204" pitchFamily="34" charset="0"/>
                </a:rPr>
                <a:t>服务器</a:t>
              </a:r>
              <a:endParaRPr lang="zh-CN" altLang="en-US" sz="1600" b="1" dirty="0">
                <a:solidFill>
                  <a:schemeClr val="bg1"/>
                </a:solidFill>
                <a:latin typeface="+mn-ea"/>
                <a:ea typeface="+mn-ea"/>
                <a:cs typeface="Arial Unicode MS" panose="020B0604020202020204" pitchFamily="34" charset="-122"/>
                <a:sym typeface="Arial" panose="020B0604020202020204" pitchFamily="34" charset="0"/>
              </a:endParaRPr>
            </a:p>
          </p:txBody>
        </p:sp>
      </p:grpSp>
      <p:grpSp>
        <p:nvGrpSpPr>
          <p:cNvPr id="8" name="组合 7"/>
          <p:cNvGrpSpPr>
            <a:grpSpLocks noChangeAspect="1"/>
          </p:cNvGrpSpPr>
          <p:nvPr/>
        </p:nvGrpSpPr>
        <p:grpSpPr>
          <a:xfrm>
            <a:off x="1177998" y="2214217"/>
            <a:ext cx="3995136" cy="3108631"/>
            <a:chOff x="6062002" y="1802718"/>
            <a:chExt cx="5479404" cy="4263557"/>
          </a:xfrm>
        </p:grpSpPr>
        <p:sp>
          <p:nvSpPr>
            <p:cNvPr id="9" name="矩形 8"/>
            <p:cNvSpPr/>
            <p:nvPr/>
          </p:nvSpPr>
          <p:spPr>
            <a:xfrm>
              <a:off x="6062003" y="2353493"/>
              <a:ext cx="5387702" cy="3712782"/>
            </a:xfrm>
            <a:prstGeom prst="rect">
              <a:avLst/>
            </a:prstGeom>
            <a:solidFill>
              <a:schemeClr val="bg1"/>
            </a:solidFill>
            <a:ln w="12700" cap="flat" cmpd="sng" algn="ctr">
              <a:solidFill>
                <a:schemeClr val="bg1">
                  <a:lumMod val="85000"/>
                </a:schemeClr>
              </a:solidFill>
              <a:prstDash val="solid"/>
            </a:ln>
            <a:effectLst/>
          </p:spPr>
          <p:txBody>
            <a:bodyPr rtlCol="0" anchor="ctr"/>
            <a:lstStyle/>
            <a:p>
              <a:pPr algn="ctr" defTabSz="914400"/>
              <a:endParaRPr lang="zh-CN" altLang="en-US"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104235" y="2438753"/>
              <a:ext cx="5437171" cy="2342780"/>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400" dirty="0" smtClean="0">
                  <a:latin typeface="+mn-ea"/>
                  <a:ea typeface="+mn-ea"/>
                  <a:sym typeface="Arial" panose="020B0604020202020204" pitchFamily="34" charset="0"/>
                </a:rPr>
                <a:t>基于</a:t>
              </a:r>
              <a:r>
                <a:rPr lang="en-US" altLang="zh-CN" sz="1400" dirty="0" err="1" smtClean="0">
                  <a:latin typeface="+mn-ea"/>
                  <a:ea typeface="+mn-ea"/>
                  <a:sym typeface="Arial" panose="020B0604020202020204" pitchFamily="34" charset="0"/>
                </a:rPr>
                <a:t>Kunpeng</a:t>
              </a:r>
              <a:r>
                <a:rPr lang="en-US" altLang="zh-CN" sz="1400" dirty="0" smtClean="0">
                  <a:latin typeface="+mn-ea"/>
                  <a:ea typeface="+mn-ea"/>
                  <a:sym typeface="Arial" panose="020B0604020202020204" pitchFamily="34" charset="0"/>
                </a:rPr>
                <a:t> 916</a:t>
              </a:r>
              <a:r>
                <a:rPr lang="zh-CN" altLang="en-US" sz="1400" dirty="0">
                  <a:latin typeface="+mn-ea"/>
                  <a:ea typeface="+mn-ea"/>
                  <a:sym typeface="Arial" panose="020B0604020202020204" pitchFamily="34" charset="0"/>
                </a:rPr>
                <a:t>处理器</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最多</a:t>
              </a:r>
              <a:r>
                <a:rPr lang="en-US" altLang="zh-CN" sz="1400" dirty="0">
                  <a:latin typeface="+mn-ea"/>
                  <a:ea typeface="+mn-ea"/>
                  <a:sym typeface="Arial" panose="020B0604020202020204" pitchFamily="34" charset="0"/>
                </a:rPr>
                <a:t>16</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DDR4</a:t>
              </a:r>
              <a:r>
                <a:rPr lang="zh-CN" altLang="en-US" sz="1400" dirty="0">
                  <a:latin typeface="+mn-ea"/>
                  <a:ea typeface="+mn-ea"/>
                  <a:sym typeface="Arial" panose="020B0604020202020204" pitchFamily="34" charset="0"/>
                </a:rPr>
                <a:t>内存</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5</a:t>
              </a:r>
              <a:r>
                <a:rPr lang="zh-CN" altLang="en-US" sz="1400" dirty="0">
                  <a:latin typeface="+mn-ea"/>
                  <a:ea typeface="+mn-ea"/>
                  <a:sym typeface="Arial" panose="020B0604020202020204" pitchFamily="34" charset="0"/>
                </a:rPr>
                <a:t>个</a:t>
              </a:r>
              <a:r>
                <a:rPr lang="en-US" altLang="zh-CN" sz="1400" dirty="0">
                  <a:latin typeface="+mn-ea"/>
                  <a:ea typeface="+mn-ea"/>
                  <a:sym typeface="Arial" panose="020B0604020202020204" pitchFamily="34" charset="0"/>
                </a:rPr>
                <a:t>PCIe 3.0</a:t>
              </a:r>
              <a:r>
                <a:rPr lang="zh-CN" altLang="en-US" sz="1400" dirty="0">
                  <a:latin typeface="+mn-ea"/>
                  <a:ea typeface="+mn-ea"/>
                  <a:sym typeface="Arial" panose="020B0604020202020204" pitchFamily="34" charset="0"/>
                </a:rPr>
                <a:t>扩展插槽</a:t>
              </a:r>
              <a:endParaRPr lang="en-US" altLang="zh-CN" sz="1400" dirty="0">
                <a:latin typeface="+mn-ea"/>
                <a:ea typeface="+mn-ea"/>
                <a:sym typeface="Arial" panose="020B0604020202020204" pitchFamily="34" charset="0"/>
              </a:endParaRP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a:t>
              </a:r>
              <a:r>
                <a:rPr lang="en-US" altLang="zh-CN" sz="1400" dirty="0">
                  <a:latin typeface="+mn-ea"/>
                  <a:ea typeface="+mn-ea"/>
                  <a:sym typeface="Arial" panose="020B0604020202020204" pitchFamily="34" charset="0"/>
                </a:rPr>
                <a:t>SAS/SATA</a:t>
              </a:r>
              <a:r>
                <a:rPr lang="zh-CN" altLang="en-US" sz="1400" dirty="0">
                  <a:latin typeface="+mn-ea"/>
                  <a:ea typeface="+mn-ea"/>
                  <a:sym typeface="Arial" panose="020B0604020202020204" pitchFamily="34" charset="0"/>
                </a:rPr>
                <a:t>硬盘和</a:t>
              </a:r>
              <a:r>
                <a:rPr lang="en-US" altLang="zh-CN" sz="1400" dirty="0">
                  <a:latin typeface="+mn-ea"/>
                  <a:ea typeface="+mn-ea"/>
                  <a:sym typeface="Arial" panose="020B0604020202020204" pitchFamily="34" charset="0"/>
                </a:rPr>
                <a:t>SSD</a:t>
              </a:r>
            </a:p>
            <a:p>
              <a:pPr marL="171450" indent="-171450">
                <a:lnSpc>
                  <a:spcPct val="150000"/>
                </a:lnSpc>
                <a:buFont typeface="Arial" panose="020B0604020202020204" pitchFamily="34" charset="0"/>
                <a:buChar char="•"/>
              </a:pPr>
              <a:r>
                <a:rPr lang="zh-CN" altLang="en-US" sz="1400" dirty="0">
                  <a:latin typeface="+mn-ea"/>
                  <a:ea typeface="+mn-ea"/>
                  <a:sym typeface="Arial" panose="020B0604020202020204" pitchFamily="34" charset="0"/>
                </a:rPr>
                <a:t>支持板载</a:t>
              </a:r>
              <a:r>
                <a:rPr lang="en-US" altLang="zh-CN" sz="1400" dirty="0">
                  <a:latin typeface="+mn-ea"/>
                  <a:ea typeface="+mn-ea"/>
                  <a:sym typeface="Arial" panose="020B0604020202020204" pitchFamily="34" charset="0"/>
                </a:rPr>
                <a:t>GE/10GE</a:t>
              </a:r>
              <a:r>
                <a:rPr lang="zh-CN" altLang="en-US" sz="1400" dirty="0">
                  <a:latin typeface="+mn-ea"/>
                  <a:ea typeface="+mn-ea"/>
                  <a:sym typeface="Arial" panose="020B0604020202020204" pitchFamily="34" charset="0"/>
                </a:rPr>
                <a:t>网络</a:t>
              </a:r>
              <a:endParaRPr lang="en-US" altLang="zh-CN" sz="1400" dirty="0">
                <a:latin typeface="+mn-ea"/>
                <a:ea typeface="+mn-ea"/>
                <a:sym typeface="Arial" panose="020B0604020202020204" pitchFamily="34" charset="0"/>
              </a:endParaRPr>
            </a:p>
          </p:txBody>
        </p:sp>
        <p:sp>
          <p:nvSpPr>
            <p:cNvPr id="11" name="矩形 10"/>
            <p:cNvSpPr/>
            <p:nvPr/>
          </p:nvSpPr>
          <p:spPr>
            <a:xfrm>
              <a:off x="6062002" y="1802718"/>
              <a:ext cx="5387701" cy="553725"/>
            </a:xfrm>
            <a:prstGeom prst="rect">
              <a:avLst/>
            </a:prstGeom>
            <a:solidFill>
              <a:srgbClr val="00B0F0"/>
            </a:solidFill>
          </p:spPr>
          <p:txBody>
            <a:bodyPr wrap="square" rtlCol="0" anchor="ctr">
              <a:noAutofit/>
            </a:bodyPr>
            <a:lstStyle/>
            <a:p>
              <a:pPr algn="ctr" defTabSz="1219444">
                <a:buClr>
                  <a:srgbClr val="CC9900"/>
                </a:buClr>
              </a:pPr>
              <a:r>
                <a:rPr lang="en-US" altLang="zh-CN" sz="1600" b="1" dirty="0" smtClean="0">
                  <a:solidFill>
                    <a:schemeClr val="bg1"/>
                  </a:solidFill>
                  <a:latin typeface="+mn-ea"/>
                  <a:ea typeface="+mn-ea"/>
                  <a:cs typeface="Arial Unicode MS" panose="020B0604020202020204" pitchFamily="34" charset="-122"/>
                  <a:sym typeface="Arial" panose="020B0604020202020204" pitchFamily="34" charset="0"/>
                </a:rPr>
                <a:t>TaiShan 100</a:t>
              </a:r>
              <a:r>
                <a:rPr lang="zh-CN" altLang="en-US" sz="1600" b="1" dirty="0" smtClean="0">
                  <a:solidFill>
                    <a:schemeClr val="bg1"/>
                  </a:solidFill>
                  <a:latin typeface="+mn-ea"/>
                  <a:ea typeface="+mn-ea"/>
                  <a:cs typeface="Arial Unicode MS" panose="020B0604020202020204" pitchFamily="34" charset="-122"/>
                  <a:sym typeface="Arial" panose="020B0604020202020204" pitchFamily="34" charset="0"/>
                </a:rPr>
                <a:t>服务器</a:t>
              </a:r>
              <a:endParaRPr lang="zh-CN" altLang="en-US" sz="1600" b="1" dirty="0">
                <a:solidFill>
                  <a:schemeClr val="bg1"/>
                </a:solidFill>
                <a:latin typeface="+mn-ea"/>
                <a:ea typeface="+mn-ea"/>
                <a:cs typeface="Arial Unicode MS" panose="020B0604020202020204" pitchFamily="34" charset="-122"/>
                <a:sym typeface="Arial" panose="020B0604020202020204" pitchFamily="34" charset="0"/>
              </a:endParaRPr>
            </a:p>
          </p:txBody>
        </p:sp>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390" y="2957829"/>
            <a:ext cx="2288761" cy="1287428"/>
          </a:xfrm>
          <a:prstGeom prst="rect">
            <a:avLst/>
          </a:prstGeom>
        </p:spPr>
      </p:pic>
      <p:sp>
        <p:nvSpPr>
          <p:cNvPr id="13" name="右箭头 3"/>
          <p:cNvSpPr/>
          <p:nvPr/>
        </p:nvSpPr>
        <p:spPr>
          <a:xfrm>
            <a:off x="5160194" y="4440023"/>
            <a:ext cx="2047303" cy="761074"/>
          </a:xfrm>
          <a:prstGeom prst="rightArrow">
            <a:avLst>
              <a:gd name="adj1" fmla="val 48428"/>
              <a:gd name="adj2" fmla="val 59203"/>
            </a:avLst>
          </a:prstGeom>
          <a:solidFill>
            <a:srgbClr val="00B0F0"/>
          </a:solidFill>
          <a:ln w="12700">
            <a:miter lim="400000"/>
          </a:ln>
        </p:spPr>
        <p:txBody>
          <a:bodyPr tIns="45720" bIns="45720" anchor="ctr"/>
          <a:lstStyle/>
          <a:p>
            <a:pPr algn="ctr">
              <a:defRPr>
                <a:solidFill>
                  <a:schemeClr val="accent6"/>
                </a:solidFill>
              </a:defRPr>
            </a:pPr>
            <a:endParaRPr sz="2400" dirty="0">
              <a:latin typeface="Arial" panose="020B0604020202020204" pitchFamily="34" charset="0"/>
              <a:ea typeface="微软雅黑" panose="020B0503020204020204" pitchFamily="34" charset="-122"/>
              <a:cs typeface="Arial" panose="020B0604020202020204" pitchFamily="34" charset="0"/>
            </a:endParaRPr>
          </a:p>
        </p:txBody>
      </p:sp>
      <p:pic>
        <p:nvPicPr>
          <p:cNvPr id="14" name="Picture 2" descr="image00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1799" y="1709425"/>
            <a:ext cx="1668401" cy="1103029"/>
          </a:xfrm>
          <a:prstGeom prst="rect">
            <a:avLst/>
          </a:prstGeom>
          <a:noFill/>
          <a:ln>
            <a:noFill/>
          </a:ln>
          <a:extLst/>
        </p:spPr>
      </p:pic>
    </p:spTree>
    <p:extLst>
      <p:ext uri="{BB962C8B-B14F-4D97-AF65-F5344CB8AC3E}">
        <p14:creationId xmlns:p14="http://schemas.microsoft.com/office/powerpoint/2010/main" val="817291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单一</a:t>
            </a: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架构向多种计算架构组合演进</a:t>
            </a:r>
            <a:b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br>
            <a:endParaRPr lang="zh-CN" altLang="en-US" dirty="0">
              <a:solidFill>
                <a:schemeClr val="tx1"/>
              </a:solidFill>
            </a:endParaRPr>
          </a:p>
        </p:txBody>
      </p:sp>
      <p:sp>
        <p:nvSpPr>
          <p:cNvPr id="110" name="圆角矩形"/>
          <p:cNvSpPr/>
          <p:nvPr/>
        </p:nvSpPr>
        <p:spPr>
          <a:xfrm>
            <a:off x="1256550" y="2319085"/>
            <a:ext cx="5014078" cy="3054131"/>
          </a:xfrm>
          <a:prstGeom prst="roundRect">
            <a:avLst>
              <a:gd name="adj" fmla="val 4658"/>
            </a:avLst>
          </a:prstGeom>
          <a:solidFill>
            <a:srgbClr val="1D1D1A">
              <a:lumMod val="40000"/>
              <a:lumOff val="60000"/>
              <a:alpha val="12269"/>
            </a:srgbClr>
          </a:solidFill>
          <a:ln w="3175" cap="flat">
            <a:noFill/>
            <a:prstDash val="solid"/>
            <a:miter lim="800000"/>
          </a:ln>
          <a:effectLst/>
        </p:spPr>
        <p:txBody>
          <a:bodyPr wrap="square" lIns="15960" tIns="15960" rIns="15960" bIns="15960" numCol="1" anchor="ctr">
            <a:noAutofit/>
          </a:bodyPr>
          <a:lstStyle/>
          <a:p>
            <a:pPr algn="ctr" defTabSz="1032244" hangingPunct="0">
              <a:defRPr sz="1000" b="0">
                <a:latin typeface="Microsoft YaHei"/>
                <a:ea typeface="Microsoft YaHei"/>
                <a:cs typeface="Microsoft YaHei"/>
                <a:sym typeface="Microsoft YaHei"/>
              </a:defRPr>
            </a:pPr>
            <a:endParaRPr sz="500" kern="0" dirty="0">
              <a:solidFill>
                <a:srgbClr val="1D1D1A"/>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11" name="TextBox 342"/>
          <p:cNvSpPr txBox="1"/>
          <p:nvPr/>
        </p:nvSpPr>
        <p:spPr>
          <a:xfrm>
            <a:off x="1256549" y="4308424"/>
            <a:ext cx="323873" cy="179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t">
            <a:spAutoFit/>
          </a:bodyPr>
          <a:lstStyle/>
          <a:p>
            <a:pPr algn="r" defTabSz="1032244" hangingPunct="0">
              <a:lnSpc>
                <a:spcPts val="1000"/>
              </a:lnSpc>
              <a:defRPr sz="2400" b="0">
                <a:solidFill>
                  <a:srgbClr val="BFBFBF"/>
                </a:solidFill>
                <a:latin typeface="Microsoft YaHei"/>
                <a:ea typeface="Microsoft YaHei"/>
                <a:cs typeface="Microsoft YaHei"/>
                <a:sym typeface="Microsoft YaHei"/>
              </a:defRPr>
            </a:pPr>
            <a:r>
              <a:rPr sz="12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10</a:t>
            </a:r>
            <a:r>
              <a:rPr sz="1200" kern="0" baseline="2900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2</a:t>
            </a:r>
          </a:p>
        </p:txBody>
      </p:sp>
      <p:sp>
        <p:nvSpPr>
          <p:cNvPr id="112" name="TextBox 342"/>
          <p:cNvSpPr txBox="1"/>
          <p:nvPr/>
        </p:nvSpPr>
        <p:spPr>
          <a:xfrm>
            <a:off x="1256549" y="3955851"/>
            <a:ext cx="323873" cy="179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t">
            <a:spAutoFit/>
          </a:bodyPr>
          <a:lstStyle/>
          <a:p>
            <a:pPr algn="r" defTabSz="1032244" hangingPunct="0">
              <a:lnSpc>
                <a:spcPts val="1000"/>
              </a:lnSpc>
              <a:defRPr sz="2400" b="0">
                <a:solidFill>
                  <a:srgbClr val="BFBFBF"/>
                </a:solidFill>
                <a:latin typeface="Microsoft YaHei"/>
                <a:ea typeface="Microsoft YaHei"/>
                <a:cs typeface="Microsoft YaHei"/>
                <a:sym typeface="Microsoft YaHei"/>
              </a:defRPr>
            </a:pPr>
            <a:r>
              <a:rPr sz="12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10</a:t>
            </a:r>
            <a:r>
              <a:rPr sz="1200" kern="0" baseline="2900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3</a:t>
            </a:r>
          </a:p>
        </p:txBody>
      </p:sp>
      <p:sp>
        <p:nvSpPr>
          <p:cNvPr id="113" name="TextBox 342"/>
          <p:cNvSpPr txBox="1"/>
          <p:nvPr/>
        </p:nvSpPr>
        <p:spPr>
          <a:xfrm>
            <a:off x="1256549" y="3603297"/>
            <a:ext cx="323873" cy="179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t">
            <a:spAutoFit/>
          </a:bodyPr>
          <a:lstStyle/>
          <a:p>
            <a:pPr algn="r" defTabSz="1032244" hangingPunct="0">
              <a:lnSpc>
                <a:spcPts val="1000"/>
              </a:lnSpc>
              <a:defRPr sz="2400" b="0">
                <a:solidFill>
                  <a:srgbClr val="BFBFBF"/>
                </a:solidFill>
                <a:latin typeface="Microsoft YaHei"/>
                <a:ea typeface="Microsoft YaHei"/>
                <a:cs typeface="Microsoft YaHei"/>
                <a:sym typeface="Microsoft YaHei"/>
              </a:defRPr>
            </a:pPr>
            <a:r>
              <a:rPr sz="12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10</a:t>
            </a:r>
            <a:r>
              <a:rPr sz="1200" kern="0" baseline="2900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4</a:t>
            </a:r>
          </a:p>
        </p:txBody>
      </p:sp>
      <p:sp>
        <p:nvSpPr>
          <p:cNvPr id="114" name="TextBox 342"/>
          <p:cNvSpPr txBox="1"/>
          <p:nvPr/>
        </p:nvSpPr>
        <p:spPr>
          <a:xfrm>
            <a:off x="1256549" y="3250740"/>
            <a:ext cx="323873" cy="179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t">
            <a:spAutoFit/>
          </a:bodyPr>
          <a:lstStyle/>
          <a:p>
            <a:pPr algn="r" defTabSz="1032244" hangingPunct="0">
              <a:lnSpc>
                <a:spcPts val="1000"/>
              </a:lnSpc>
              <a:defRPr sz="2400" b="0">
                <a:solidFill>
                  <a:srgbClr val="BFBFBF"/>
                </a:solidFill>
                <a:latin typeface="Microsoft YaHei"/>
                <a:ea typeface="Microsoft YaHei"/>
                <a:cs typeface="Microsoft YaHei"/>
                <a:sym typeface="Microsoft YaHei"/>
              </a:defRPr>
            </a:pPr>
            <a:r>
              <a:rPr sz="12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10</a:t>
            </a:r>
            <a:r>
              <a:rPr sz="1200" kern="0" baseline="2900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5</a:t>
            </a:r>
          </a:p>
        </p:txBody>
      </p:sp>
      <p:sp>
        <p:nvSpPr>
          <p:cNvPr id="115" name="TextBox 342"/>
          <p:cNvSpPr txBox="1"/>
          <p:nvPr/>
        </p:nvSpPr>
        <p:spPr>
          <a:xfrm>
            <a:off x="1256549" y="2898176"/>
            <a:ext cx="323873" cy="179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t">
            <a:spAutoFit/>
          </a:bodyPr>
          <a:lstStyle/>
          <a:p>
            <a:pPr algn="r" defTabSz="1032244" hangingPunct="0">
              <a:lnSpc>
                <a:spcPts val="1000"/>
              </a:lnSpc>
              <a:defRPr sz="2400" b="0">
                <a:solidFill>
                  <a:srgbClr val="BFBFBF"/>
                </a:solidFill>
                <a:latin typeface="Microsoft YaHei"/>
                <a:ea typeface="Microsoft YaHei"/>
                <a:cs typeface="Microsoft YaHei"/>
                <a:sym typeface="Microsoft YaHei"/>
              </a:defRPr>
            </a:pPr>
            <a:r>
              <a:rPr sz="12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10</a:t>
            </a:r>
            <a:r>
              <a:rPr sz="1200" kern="0" baseline="2900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6</a:t>
            </a:r>
          </a:p>
        </p:txBody>
      </p:sp>
      <p:sp>
        <p:nvSpPr>
          <p:cNvPr id="116" name="TextBox 342"/>
          <p:cNvSpPr txBox="1"/>
          <p:nvPr/>
        </p:nvSpPr>
        <p:spPr>
          <a:xfrm>
            <a:off x="1256549" y="2545615"/>
            <a:ext cx="323873" cy="179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t">
            <a:spAutoFit/>
          </a:bodyPr>
          <a:lstStyle/>
          <a:p>
            <a:pPr algn="r" defTabSz="1032244" hangingPunct="0">
              <a:lnSpc>
                <a:spcPts val="1000"/>
              </a:lnSpc>
              <a:defRPr sz="2400" b="0">
                <a:solidFill>
                  <a:srgbClr val="BFBFBF"/>
                </a:solidFill>
                <a:latin typeface="Microsoft YaHei"/>
                <a:ea typeface="Microsoft YaHei"/>
                <a:cs typeface="Microsoft YaHei"/>
                <a:sym typeface="Microsoft YaHei"/>
              </a:defRPr>
            </a:pPr>
            <a:r>
              <a:rPr sz="12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10</a:t>
            </a:r>
            <a:r>
              <a:rPr sz="1200" kern="0" baseline="2900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rPr>
              <a:t>7</a:t>
            </a:r>
          </a:p>
        </p:txBody>
      </p:sp>
      <p:sp>
        <p:nvSpPr>
          <p:cNvPr id="117" name="任意多边形 98"/>
          <p:cNvSpPr/>
          <p:nvPr/>
        </p:nvSpPr>
        <p:spPr>
          <a:xfrm>
            <a:off x="4395567" y="2962513"/>
            <a:ext cx="1192388" cy="4512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603" y="8964"/>
                </a:lnTo>
                <a:cubicBezTo>
                  <a:pt x="14695" y="7220"/>
                  <a:pt x="20238" y="1467"/>
                  <a:pt x="21600" y="0"/>
                </a:cubicBezTo>
              </a:path>
            </a:pathLst>
          </a:custGeom>
          <a:noFill/>
          <a:ln w="25400" cap="flat">
            <a:solidFill>
              <a:srgbClr val="535353"/>
            </a:solidFill>
            <a:prstDash val="solid"/>
            <a:miter lim="8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18" name="矩形 19"/>
          <p:cNvSpPr txBox="1"/>
          <p:nvPr/>
        </p:nvSpPr>
        <p:spPr>
          <a:xfrm>
            <a:off x="1881470" y="1725197"/>
            <a:ext cx="3769957" cy="3398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960" tIns="15960" rIns="15960" bIns="15960" numCol="1" anchor="ctr">
            <a:spAutoFit/>
          </a:bodyPr>
          <a:lstStyle>
            <a:lvl1pPr defTabSz="2065314">
              <a:defRPr b="0">
                <a:solidFill>
                  <a:srgbClr val="BFBFBF"/>
                </a:solidFill>
                <a:latin typeface="Microsoft YaHei"/>
                <a:ea typeface="Microsoft YaHei"/>
                <a:cs typeface="Microsoft YaHei"/>
                <a:sym typeface="Microsoft YaHei"/>
              </a:defRPr>
            </a:lvl1pPr>
          </a:lstStyle>
          <a:p>
            <a:pPr algn="ctr" hangingPunct="0"/>
            <a:r>
              <a:rPr lang="zh-CN" altLang="en-US" sz="1999" kern="0" dirty="0">
                <a:solidFill>
                  <a:srgbClr val="1D1D1A"/>
                </a:solidFill>
                <a:latin typeface="Arial" panose="020B0604020202020204" pitchFamily="34" charset="0"/>
                <a:ea typeface="Microsoft YaHei" panose="020B0503020204020204" pitchFamily="34" charset="-122"/>
                <a:sym typeface="Arial" panose="020B0604020202020204" pitchFamily="34" charset="0"/>
              </a:rPr>
              <a:t>重构摩尔定律</a:t>
            </a:r>
          </a:p>
        </p:txBody>
      </p:sp>
      <p:sp>
        <p:nvSpPr>
          <p:cNvPr id="119" name="TextBox 342"/>
          <p:cNvSpPr txBox="1"/>
          <p:nvPr/>
        </p:nvSpPr>
        <p:spPr>
          <a:xfrm>
            <a:off x="1125200" y="4743409"/>
            <a:ext cx="1108848" cy="302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ctr">
            <a:spAutoFit/>
          </a:bodyPr>
          <a:lstStyle>
            <a:lvl1pPr defTabSz="2065314">
              <a:lnSpc>
                <a:spcPts val="2000"/>
              </a:lnSpc>
              <a:defRPr sz="2400" b="0">
                <a:solidFill>
                  <a:srgbClr val="BFBFBF"/>
                </a:solidFill>
                <a:latin typeface="Microsoft YaHei"/>
                <a:ea typeface="Microsoft YaHei"/>
                <a:cs typeface="Microsoft YaHei"/>
                <a:sym typeface="Microsoft YaHei"/>
              </a:defRPr>
            </a:lvl1pPr>
          </a:lstStyle>
          <a:p>
            <a:pPr algn="ctr" hangingPunct="0"/>
            <a:r>
              <a:rPr sz="1200" kern="0" dirty="0">
                <a:solidFill>
                  <a:srgbClr val="1D1D1A"/>
                </a:solidFill>
                <a:latin typeface="Arial" panose="020B0604020202020204" pitchFamily="34" charset="0"/>
                <a:ea typeface="Microsoft YaHei" panose="020B0503020204020204" pitchFamily="34" charset="-122"/>
                <a:sym typeface="Arial" panose="020B0604020202020204" pitchFamily="34" charset="0"/>
              </a:rPr>
              <a:t>1980</a:t>
            </a:r>
          </a:p>
        </p:txBody>
      </p:sp>
      <p:sp>
        <p:nvSpPr>
          <p:cNvPr id="120" name="Line 3796"/>
          <p:cNvSpPr/>
          <p:nvPr/>
        </p:nvSpPr>
        <p:spPr>
          <a:xfrm flipH="1">
            <a:off x="1670318" y="2566045"/>
            <a:ext cx="1" cy="2194204"/>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1" name="Line 3797"/>
          <p:cNvSpPr/>
          <p:nvPr/>
        </p:nvSpPr>
        <p:spPr>
          <a:xfrm flipH="1" flipV="1">
            <a:off x="1661494" y="4682574"/>
            <a:ext cx="4305335"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2" name="Line 3798"/>
          <p:cNvSpPr/>
          <p:nvPr/>
        </p:nvSpPr>
        <p:spPr>
          <a:xfrm flipH="1">
            <a:off x="1575633" y="4329714"/>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3" name="Line 3799"/>
          <p:cNvSpPr/>
          <p:nvPr/>
        </p:nvSpPr>
        <p:spPr>
          <a:xfrm flipH="1">
            <a:off x="1575633" y="3977171"/>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4" name="Line 3800"/>
          <p:cNvSpPr/>
          <p:nvPr/>
        </p:nvSpPr>
        <p:spPr>
          <a:xfrm flipH="1">
            <a:off x="1575633" y="3624311"/>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5" name="Line 3801"/>
          <p:cNvSpPr/>
          <p:nvPr/>
        </p:nvSpPr>
        <p:spPr>
          <a:xfrm flipH="1">
            <a:off x="1575633" y="2918906"/>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6" name="Line 3802"/>
          <p:cNvSpPr/>
          <p:nvPr/>
        </p:nvSpPr>
        <p:spPr>
          <a:xfrm flipH="1">
            <a:off x="1575633" y="3271449"/>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8" name="Line 3804"/>
          <p:cNvSpPr/>
          <p:nvPr/>
        </p:nvSpPr>
        <p:spPr>
          <a:xfrm>
            <a:off x="4914078" y="4682574"/>
            <a:ext cx="1" cy="83062"/>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29" name="Line 3805"/>
          <p:cNvSpPr/>
          <p:nvPr/>
        </p:nvSpPr>
        <p:spPr>
          <a:xfrm>
            <a:off x="3861322" y="4682574"/>
            <a:ext cx="1" cy="83062"/>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30" name="Line 3806"/>
          <p:cNvSpPr/>
          <p:nvPr/>
        </p:nvSpPr>
        <p:spPr>
          <a:xfrm>
            <a:off x="2808931" y="4682574"/>
            <a:ext cx="1" cy="83062"/>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31" name="Line 3807"/>
          <p:cNvSpPr/>
          <p:nvPr/>
        </p:nvSpPr>
        <p:spPr>
          <a:xfrm flipH="1">
            <a:off x="1575633" y="2566045"/>
            <a:ext cx="94687" cy="1"/>
          </a:xfrm>
          <a:prstGeom prst="line">
            <a:avLst/>
          </a:prstGeom>
          <a:noFill/>
          <a:ln w="3175" cap="flat">
            <a:solidFill>
              <a:srgbClr val="1D1D1A">
                <a:lumMod val="75000"/>
              </a:srgbClr>
            </a:solidFill>
            <a:prstDash val="solid"/>
            <a:miter lim="800000"/>
          </a:ln>
          <a:effectLst/>
        </p:spPr>
        <p:txBody>
          <a:bodyPr wrap="square" lIns="15960" tIns="15960" rIns="15960" bIns="15960" numCol="1" anchor="t">
            <a:noAutofit/>
          </a:bodyPr>
          <a:lstStyle/>
          <a:p>
            <a:pPr defTabSz="1032244" hangingPunct="0">
              <a:defRPr sz="8000" b="0">
                <a:solidFill>
                  <a:srgbClr val="000000"/>
                </a:solidFill>
                <a:latin typeface="Microsoft YaHei"/>
                <a:ea typeface="Microsoft YaHei"/>
                <a:cs typeface="Microsoft YaHei"/>
                <a:sym typeface="Microsoft YaHei"/>
              </a:defRPr>
            </a:pPr>
            <a:endParaRPr sz="3998" kern="0" dirty="0">
              <a:solidFill>
                <a:srgbClr val="000000"/>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32" name="TextBox 342"/>
          <p:cNvSpPr txBox="1"/>
          <p:nvPr/>
        </p:nvSpPr>
        <p:spPr>
          <a:xfrm>
            <a:off x="2263804" y="4743409"/>
            <a:ext cx="1034746" cy="302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ctr">
            <a:spAutoFit/>
          </a:bodyPr>
          <a:lstStyle>
            <a:lvl1pPr defTabSz="2065314">
              <a:lnSpc>
                <a:spcPts val="2000"/>
              </a:lnSpc>
              <a:defRPr sz="2400" b="0">
                <a:solidFill>
                  <a:srgbClr val="BFBFBF"/>
                </a:solidFill>
                <a:latin typeface="Microsoft YaHei"/>
                <a:ea typeface="Microsoft YaHei"/>
                <a:cs typeface="Microsoft YaHei"/>
                <a:sym typeface="Microsoft YaHei"/>
              </a:defRPr>
            </a:lvl1pPr>
          </a:lstStyle>
          <a:p>
            <a:pPr algn="ctr" hangingPunct="0"/>
            <a:r>
              <a:rPr sz="1200" kern="0" dirty="0">
                <a:solidFill>
                  <a:srgbClr val="1D1D1A"/>
                </a:solidFill>
                <a:latin typeface="Arial" panose="020B0604020202020204" pitchFamily="34" charset="0"/>
                <a:ea typeface="Microsoft YaHei" panose="020B0503020204020204" pitchFamily="34" charset="-122"/>
                <a:sym typeface="Arial" panose="020B0604020202020204" pitchFamily="34" charset="0"/>
              </a:rPr>
              <a:t>1990</a:t>
            </a:r>
          </a:p>
        </p:txBody>
      </p:sp>
      <p:sp>
        <p:nvSpPr>
          <p:cNvPr id="133" name="TextBox 342"/>
          <p:cNvSpPr txBox="1"/>
          <p:nvPr/>
        </p:nvSpPr>
        <p:spPr>
          <a:xfrm>
            <a:off x="3328300" y="4743409"/>
            <a:ext cx="1034746" cy="302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ctr">
            <a:spAutoFit/>
          </a:bodyPr>
          <a:lstStyle>
            <a:lvl1pPr defTabSz="2065314">
              <a:lnSpc>
                <a:spcPts val="2000"/>
              </a:lnSpc>
              <a:defRPr sz="2400" b="0">
                <a:solidFill>
                  <a:srgbClr val="BFBFBF"/>
                </a:solidFill>
                <a:latin typeface="Microsoft YaHei"/>
                <a:ea typeface="Microsoft YaHei"/>
                <a:cs typeface="Microsoft YaHei"/>
                <a:sym typeface="Microsoft YaHei"/>
              </a:defRPr>
            </a:lvl1pPr>
          </a:lstStyle>
          <a:p>
            <a:pPr algn="ctr" hangingPunct="0"/>
            <a:r>
              <a:rPr sz="1200" kern="0" dirty="0">
                <a:solidFill>
                  <a:srgbClr val="1D1D1A"/>
                </a:solidFill>
                <a:latin typeface="Arial" panose="020B0604020202020204" pitchFamily="34" charset="0"/>
                <a:ea typeface="Microsoft YaHei" panose="020B0503020204020204" pitchFamily="34" charset="-122"/>
                <a:sym typeface="Arial" panose="020B0604020202020204" pitchFamily="34" charset="0"/>
              </a:rPr>
              <a:t>2000</a:t>
            </a:r>
          </a:p>
        </p:txBody>
      </p:sp>
      <p:sp>
        <p:nvSpPr>
          <p:cNvPr id="134" name="TextBox 342"/>
          <p:cNvSpPr txBox="1"/>
          <p:nvPr/>
        </p:nvSpPr>
        <p:spPr>
          <a:xfrm>
            <a:off x="4392803" y="4743409"/>
            <a:ext cx="1034746" cy="302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ctr">
            <a:spAutoFit/>
          </a:bodyPr>
          <a:lstStyle>
            <a:lvl1pPr defTabSz="2065314">
              <a:lnSpc>
                <a:spcPts val="2000"/>
              </a:lnSpc>
              <a:defRPr sz="2400" b="0">
                <a:solidFill>
                  <a:srgbClr val="BFBFBF"/>
                </a:solidFill>
                <a:latin typeface="Microsoft YaHei"/>
                <a:ea typeface="Microsoft YaHei"/>
                <a:cs typeface="Microsoft YaHei"/>
                <a:sym typeface="Microsoft YaHei"/>
              </a:defRPr>
            </a:lvl1pPr>
          </a:lstStyle>
          <a:p>
            <a:pPr algn="ctr" hangingPunct="0"/>
            <a:r>
              <a:rPr sz="1200" kern="0" dirty="0">
                <a:solidFill>
                  <a:srgbClr val="1D1D1A"/>
                </a:solidFill>
                <a:latin typeface="Arial" panose="020B0604020202020204" pitchFamily="34" charset="0"/>
                <a:ea typeface="Microsoft YaHei" panose="020B0503020204020204" pitchFamily="34" charset="-122"/>
                <a:sym typeface="Arial" panose="020B0604020202020204" pitchFamily="34" charset="0"/>
              </a:rPr>
              <a:t>2010</a:t>
            </a:r>
          </a:p>
        </p:txBody>
      </p:sp>
      <p:sp>
        <p:nvSpPr>
          <p:cNvPr id="135" name="TextBox 342"/>
          <p:cNvSpPr txBox="1"/>
          <p:nvPr/>
        </p:nvSpPr>
        <p:spPr>
          <a:xfrm>
            <a:off x="5306050" y="4745389"/>
            <a:ext cx="1034746" cy="302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932" tIns="22932" rIns="22932" bIns="22932" numCol="1" anchor="ctr">
            <a:spAutoFit/>
          </a:bodyPr>
          <a:lstStyle>
            <a:lvl1pPr defTabSz="2065314">
              <a:lnSpc>
                <a:spcPts val="2000"/>
              </a:lnSpc>
              <a:defRPr sz="2400" b="0">
                <a:solidFill>
                  <a:srgbClr val="BFBFBF"/>
                </a:solidFill>
                <a:latin typeface="Microsoft YaHei"/>
                <a:ea typeface="Microsoft YaHei"/>
                <a:cs typeface="Microsoft YaHei"/>
                <a:sym typeface="Microsoft YaHei"/>
              </a:defRPr>
            </a:lvl1pPr>
          </a:lstStyle>
          <a:p>
            <a:pPr algn="ctr" hangingPunct="0"/>
            <a:r>
              <a:rPr sz="1200" kern="0" dirty="0">
                <a:solidFill>
                  <a:srgbClr val="1D1D1A"/>
                </a:solidFill>
                <a:latin typeface="Arial" panose="020B0604020202020204" pitchFamily="34" charset="0"/>
                <a:ea typeface="Microsoft YaHei" panose="020B0503020204020204" pitchFamily="34" charset="-122"/>
                <a:sym typeface="Arial" panose="020B0604020202020204" pitchFamily="34" charset="0"/>
              </a:rPr>
              <a:t>2020</a:t>
            </a:r>
          </a:p>
        </p:txBody>
      </p:sp>
      <p:sp>
        <p:nvSpPr>
          <p:cNvPr id="136" name="Freeform 3826"/>
          <p:cNvSpPr/>
          <p:nvPr/>
        </p:nvSpPr>
        <p:spPr>
          <a:xfrm>
            <a:off x="2020170" y="3414735"/>
            <a:ext cx="2380317" cy="11297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140" y="17145"/>
                  <a:pt x="7114" y="11820"/>
                  <a:pt x="11266" y="7898"/>
                </a:cubicBezTo>
                <a:cubicBezTo>
                  <a:pt x="14920" y="4447"/>
                  <a:pt x="18586" y="1741"/>
                  <a:pt x="21600" y="0"/>
                </a:cubicBezTo>
              </a:path>
            </a:pathLst>
          </a:custGeom>
          <a:noFill/>
          <a:ln w="25400" cap="flat">
            <a:solidFill>
              <a:srgbClr val="0180C8"/>
            </a:solidFill>
            <a:prstDash val="solid"/>
            <a:miter lim="8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37" name="Freeform 3827"/>
          <p:cNvSpPr/>
          <p:nvPr/>
        </p:nvSpPr>
        <p:spPr>
          <a:xfrm>
            <a:off x="4525021" y="3269760"/>
            <a:ext cx="1020950" cy="1020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874" y="16195"/>
                  <a:pt x="7354" y="8869"/>
                  <a:pt x="11937" y="4822"/>
                </a:cubicBezTo>
                <a:cubicBezTo>
                  <a:pt x="15503" y="1672"/>
                  <a:pt x="19132" y="0"/>
                  <a:pt x="21600" y="0"/>
                </a:cubicBezTo>
              </a:path>
            </a:pathLst>
          </a:custGeom>
          <a:noFill/>
          <a:ln w="25400" cap="flat">
            <a:solidFill>
              <a:srgbClr val="C8102E"/>
            </a:solidFill>
            <a:prstDash val="lgDash"/>
            <a:miter lim="800000"/>
          </a:ln>
          <a:effectLst/>
        </p:spPr>
        <p:txBody>
          <a:bodyPr wrap="square" lIns="15960" tIns="15960" rIns="15960" bIns="15960" numCol="1" anchor="ctr">
            <a:noAutofit/>
          </a:bodyPr>
          <a:lstStyle/>
          <a:p>
            <a:pPr algn="ctr" defTabSz="1032244" hangingPunct="0">
              <a:defRPr sz="1800">
                <a:solidFill>
                  <a:srgbClr val="BFBFBF"/>
                </a:solidFill>
                <a:latin typeface="Microsoft YaHei"/>
                <a:ea typeface="Microsoft YaHei"/>
                <a:cs typeface="Microsoft YaHei"/>
                <a:sym typeface="Microsoft YaHei"/>
              </a:defRPr>
            </a:pPr>
            <a:endParaRPr sz="900" b="1"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grpSp>
        <p:nvGrpSpPr>
          <p:cNvPr id="138" name="组合 37"/>
          <p:cNvGrpSpPr/>
          <p:nvPr/>
        </p:nvGrpSpPr>
        <p:grpSpPr>
          <a:xfrm>
            <a:off x="1923455" y="3353007"/>
            <a:ext cx="2596476" cy="1213453"/>
            <a:chOff x="0" y="0"/>
            <a:chExt cx="5194977" cy="2427850"/>
          </a:xfrm>
        </p:grpSpPr>
        <p:sp>
          <p:nvSpPr>
            <p:cNvPr id="139" name="Freeform 3832"/>
            <p:cNvSpPr/>
            <p:nvPr/>
          </p:nvSpPr>
          <p:spPr>
            <a:xfrm>
              <a:off x="0" y="2241028"/>
              <a:ext cx="130540" cy="114516"/>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0" name="Freeform 3833"/>
            <p:cNvSpPr/>
            <p:nvPr/>
          </p:nvSpPr>
          <p:spPr>
            <a:xfrm>
              <a:off x="319600" y="2313422"/>
              <a:ext cx="129182" cy="114429"/>
            </a:xfrm>
            <a:custGeom>
              <a:avLst/>
              <a:gdLst/>
              <a:ahLst/>
              <a:cxnLst>
                <a:cxn ang="0">
                  <a:pos x="wd2" y="hd2"/>
                </a:cxn>
                <a:cxn ang="5400000">
                  <a:pos x="wd2" y="hd2"/>
                </a:cxn>
                <a:cxn ang="10800000">
                  <a:pos x="wd2" y="hd2"/>
                </a:cxn>
                <a:cxn ang="16200000">
                  <a:pos x="wd2" y="hd2"/>
                </a:cxn>
              </a:cxnLst>
              <a:rect l="0" t="0" r="r" b="b"/>
              <a:pathLst>
                <a:path w="20204" h="20617" extrusionOk="0">
                  <a:moveTo>
                    <a:pt x="102" y="11388"/>
                  </a:moveTo>
                  <a:cubicBezTo>
                    <a:pt x="-698" y="5718"/>
                    <a:pt x="3302" y="858"/>
                    <a:pt x="8902" y="48"/>
                  </a:cubicBezTo>
                  <a:cubicBezTo>
                    <a:pt x="14502" y="-492"/>
                    <a:pt x="19569" y="3558"/>
                    <a:pt x="20102" y="8958"/>
                  </a:cubicBezTo>
                  <a:cubicBezTo>
                    <a:pt x="20902" y="14628"/>
                    <a:pt x="16902" y="19758"/>
                    <a:pt x="11302" y="20568"/>
                  </a:cubicBezTo>
                  <a:cubicBezTo>
                    <a:pt x="5702" y="21108"/>
                    <a:pt x="635" y="17058"/>
                    <a:pt x="102"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1" name="Freeform 3834"/>
            <p:cNvSpPr/>
            <p:nvPr/>
          </p:nvSpPr>
          <p:spPr>
            <a:xfrm>
              <a:off x="548116" y="2270855"/>
              <a:ext cx="131224" cy="115171"/>
            </a:xfrm>
            <a:custGeom>
              <a:avLst/>
              <a:gdLst/>
              <a:ahLst/>
              <a:cxnLst>
                <a:cxn ang="0">
                  <a:pos x="wd2" y="hd2"/>
                </a:cxn>
                <a:cxn ang="5400000">
                  <a:pos x="wd2" y="hd2"/>
                </a:cxn>
                <a:cxn ang="10800000">
                  <a:pos x="wd2" y="hd2"/>
                </a:cxn>
                <a:cxn ang="16200000">
                  <a:pos x="wd2" y="hd2"/>
                </a:cxn>
              </a:cxnLst>
              <a:rect l="0" t="0" r="r" b="b"/>
              <a:pathLst>
                <a:path w="20416" h="20216" extrusionOk="0">
                  <a:moveTo>
                    <a:pt x="102" y="11164"/>
                  </a:moveTo>
                  <a:cubicBezTo>
                    <a:pt x="-698" y="5632"/>
                    <a:pt x="3302" y="627"/>
                    <a:pt x="8902" y="100"/>
                  </a:cubicBezTo>
                  <a:cubicBezTo>
                    <a:pt x="14502" y="-690"/>
                    <a:pt x="19569" y="3261"/>
                    <a:pt x="20369" y="9056"/>
                  </a:cubicBezTo>
                  <a:cubicBezTo>
                    <a:pt x="20902" y="14588"/>
                    <a:pt x="16902" y="19593"/>
                    <a:pt x="11302" y="20120"/>
                  </a:cubicBezTo>
                  <a:cubicBezTo>
                    <a:pt x="5702" y="20910"/>
                    <a:pt x="635" y="16695"/>
                    <a:pt x="102" y="1116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2" name="Freeform 3835"/>
            <p:cNvSpPr/>
            <p:nvPr/>
          </p:nvSpPr>
          <p:spPr>
            <a:xfrm>
              <a:off x="893024" y="2097058"/>
              <a:ext cx="129858" cy="115116"/>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769"/>
                    <a:pt x="16902" y="19835"/>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3" name="Freeform 3836"/>
            <p:cNvSpPr/>
            <p:nvPr/>
          </p:nvSpPr>
          <p:spPr>
            <a:xfrm>
              <a:off x="960247" y="1848384"/>
              <a:ext cx="130541" cy="113326"/>
            </a:xfrm>
            <a:custGeom>
              <a:avLst/>
              <a:gdLst/>
              <a:ahLst/>
              <a:cxnLst>
                <a:cxn ang="0">
                  <a:pos x="wd2" y="hd2"/>
                </a:cxn>
                <a:cxn ang="5400000">
                  <a:pos x="wd2" y="hd2"/>
                </a:cxn>
                <a:cxn ang="10800000">
                  <a:pos x="wd2" y="hd2"/>
                </a:cxn>
                <a:cxn ang="16200000">
                  <a:pos x="wd2" y="hd2"/>
                </a:cxn>
              </a:cxnLst>
              <a:rect l="0" t="0" r="r" b="b"/>
              <a:pathLst>
                <a:path w="20416" h="20204" extrusionOk="0">
                  <a:moveTo>
                    <a:pt x="102" y="11302"/>
                  </a:moveTo>
                  <a:cubicBezTo>
                    <a:pt x="-698" y="5702"/>
                    <a:pt x="3302" y="635"/>
                    <a:pt x="8902" y="102"/>
                  </a:cubicBezTo>
                  <a:cubicBezTo>
                    <a:pt x="14502" y="-698"/>
                    <a:pt x="19569" y="3302"/>
                    <a:pt x="20369"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4" name="Freeform 3837"/>
            <p:cNvSpPr/>
            <p:nvPr/>
          </p:nvSpPr>
          <p:spPr>
            <a:xfrm>
              <a:off x="1018168" y="1716538"/>
              <a:ext cx="129099" cy="116313"/>
            </a:xfrm>
            <a:custGeom>
              <a:avLst/>
              <a:gdLst/>
              <a:ahLst/>
              <a:cxnLst>
                <a:cxn ang="0">
                  <a:pos x="wd2" y="hd2"/>
                </a:cxn>
                <a:cxn ang="5400000">
                  <a:pos x="wd2" y="hd2"/>
                </a:cxn>
                <a:cxn ang="10800000">
                  <a:pos x="wd2" y="hd2"/>
                </a:cxn>
                <a:cxn ang="16200000">
                  <a:pos x="wd2" y="hd2"/>
                </a:cxn>
              </a:cxnLst>
              <a:rect l="0" t="0" r="r" b="b"/>
              <a:pathLst>
                <a:path w="20404" h="20629" extrusionOk="0">
                  <a:moveTo>
                    <a:pt x="51" y="11514"/>
                  </a:moveTo>
                  <a:cubicBezTo>
                    <a:pt x="-489" y="5914"/>
                    <a:pt x="3291" y="847"/>
                    <a:pt x="8961" y="47"/>
                  </a:cubicBezTo>
                  <a:cubicBezTo>
                    <a:pt x="14631" y="-486"/>
                    <a:pt x="19761" y="3514"/>
                    <a:pt x="20301" y="9114"/>
                  </a:cubicBezTo>
                  <a:cubicBezTo>
                    <a:pt x="21111" y="14714"/>
                    <a:pt x="17061" y="19781"/>
                    <a:pt x="11391" y="20581"/>
                  </a:cubicBezTo>
                  <a:cubicBezTo>
                    <a:pt x="5721" y="21114"/>
                    <a:pt x="591" y="17114"/>
                    <a:pt x="51"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5" name="Freeform 3838"/>
            <p:cNvSpPr/>
            <p:nvPr/>
          </p:nvSpPr>
          <p:spPr>
            <a:xfrm>
              <a:off x="907550" y="1773535"/>
              <a:ext cx="131899" cy="113325"/>
            </a:xfrm>
            <a:custGeom>
              <a:avLst/>
              <a:gdLst/>
              <a:ahLst/>
              <a:cxnLst>
                <a:cxn ang="0">
                  <a:pos x="wd2" y="hd2"/>
                </a:cxn>
                <a:cxn ang="5400000">
                  <a:pos x="wd2" y="hd2"/>
                </a:cxn>
                <a:cxn ang="10800000">
                  <a:pos x="wd2" y="hd2"/>
                </a:cxn>
                <a:cxn ang="16200000">
                  <a:pos x="wd2" y="hd2"/>
                </a:cxn>
              </a:cxnLst>
              <a:rect l="0" t="0" r="r" b="b"/>
              <a:pathLst>
                <a:path w="20629" h="20204" extrusionOk="0">
                  <a:moveTo>
                    <a:pt x="47" y="11302"/>
                  </a:moveTo>
                  <a:cubicBezTo>
                    <a:pt x="-486" y="5702"/>
                    <a:pt x="3514" y="635"/>
                    <a:pt x="9114" y="102"/>
                  </a:cubicBezTo>
                  <a:cubicBezTo>
                    <a:pt x="14714" y="-698"/>
                    <a:pt x="19781" y="3302"/>
                    <a:pt x="20581" y="8902"/>
                  </a:cubicBezTo>
                  <a:cubicBezTo>
                    <a:pt x="21114" y="14502"/>
                    <a:pt x="17114" y="19569"/>
                    <a:pt x="11514" y="20102"/>
                  </a:cubicBezTo>
                  <a:cubicBezTo>
                    <a:pt x="5914" y="20902"/>
                    <a:pt x="847"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6" name="Freeform 3839"/>
            <p:cNvSpPr/>
            <p:nvPr/>
          </p:nvSpPr>
          <p:spPr>
            <a:xfrm>
              <a:off x="1352878" y="1719647"/>
              <a:ext cx="129183" cy="114487"/>
            </a:xfrm>
            <a:custGeom>
              <a:avLst/>
              <a:gdLst/>
              <a:ahLst/>
              <a:cxnLst>
                <a:cxn ang="0">
                  <a:pos x="wd2" y="hd2"/>
                </a:cxn>
                <a:cxn ang="5400000">
                  <a:pos x="wd2" y="hd2"/>
                </a:cxn>
                <a:cxn ang="10800000">
                  <a:pos x="wd2" y="hd2"/>
                </a:cxn>
                <a:cxn ang="16200000">
                  <a:pos x="wd2" y="hd2"/>
                </a:cxn>
              </a:cxnLst>
              <a:rect l="0" t="0" r="r" b="b"/>
              <a:pathLst>
                <a:path w="20204" h="20411" extrusionOk="0">
                  <a:moveTo>
                    <a:pt x="102" y="11297"/>
                  </a:moveTo>
                  <a:cubicBezTo>
                    <a:pt x="-698" y="5697"/>
                    <a:pt x="3302" y="630"/>
                    <a:pt x="8902" y="97"/>
                  </a:cubicBezTo>
                  <a:cubicBezTo>
                    <a:pt x="14502" y="-703"/>
                    <a:pt x="19569" y="3564"/>
                    <a:pt x="20102" y="9164"/>
                  </a:cubicBezTo>
                  <a:cubicBezTo>
                    <a:pt x="20902" y="14764"/>
                    <a:pt x="16902" y="19830"/>
                    <a:pt x="11302" y="20364"/>
                  </a:cubicBezTo>
                  <a:cubicBezTo>
                    <a:pt x="5702" y="20897"/>
                    <a:pt x="635" y="16897"/>
                    <a:pt x="102" y="11297"/>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7" name="Freeform 3840"/>
            <p:cNvSpPr/>
            <p:nvPr/>
          </p:nvSpPr>
          <p:spPr>
            <a:xfrm>
              <a:off x="1527215" y="1650477"/>
              <a:ext cx="129099" cy="114516"/>
            </a:xfrm>
            <a:custGeom>
              <a:avLst/>
              <a:gdLst/>
              <a:ahLst/>
              <a:cxnLst>
                <a:cxn ang="0">
                  <a:pos x="wd2" y="hd2"/>
                </a:cxn>
                <a:cxn ang="5400000">
                  <a:pos x="wd2" y="hd2"/>
                </a:cxn>
                <a:cxn ang="10800000">
                  <a:pos x="wd2" y="hd2"/>
                </a:cxn>
                <a:cxn ang="16200000">
                  <a:pos x="wd2" y="hd2"/>
                </a:cxn>
              </a:cxnLst>
              <a:rect l="0" t="0" r="r" b="b"/>
              <a:pathLst>
                <a:path w="20404" h="20416" extrusionOk="0">
                  <a:moveTo>
                    <a:pt x="51" y="11302"/>
                  </a:moveTo>
                  <a:cubicBezTo>
                    <a:pt x="-489" y="5702"/>
                    <a:pt x="3291" y="635"/>
                    <a:pt x="8961" y="102"/>
                  </a:cubicBezTo>
                  <a:cubicBezTo>
                    <a:pt x="14631" y="-698"/>
                    <a:pt x="19761" y="3302"/>
                    <a:pt x="20301" y="8902"/>
                  </a:cubicBezTo>
                  <a:cubicBezTo>
                    <a:pt x="21111" y="14769"/>
                    <a:pt x="17061" y="19835"/>
                    <a:pt x="11391" y="20369"/>
                  </a:cubicBezTo>
                  <a:cubicBezTo>
                    <a:pt x="5721" y="20902"/>
                    <a:pt x="591" y="16902"/>
                    <a:pt x="51"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8" name="Freeform 3841"/>
            <p:cNvSpPr/>
            <p:nvPr/>
          </p:nvSpPr>
          <p:spPr>
            <a:xfrm>
              <a:off x="1727526" y="1520523"/>
              <a:ext cx="130441" cy="114430"/>
            </a:xfrm>
            <a:custGeom>
              <a:avLst/>
              <a:gdLst/>
              <a:ahLst/>
              <a:cxnLst>
                <a:cxn ang="0">
                  <a:pos x="wd2" y="hd2"/>
                </a:cxn>
                <a:cxn ang="5400000">
                  <a:pos x="wd2" y="hd2"/>
                </a:cxn>
                <a:cxn ang="10800000">
                  <a:pos x="wd2" y="hd2"/>
                </a:cxn>
                <a:cxn ang="16200000">
                  <a:pos x="wd2" y="hd2"/>
                </a:cxn>
              </a:cxnLst>
              <a:rect l="0" t="0" r="r" b="b"/>
              <a:pathLst>
                <a:path w="20617" h="20617" extrusionOk="0">
                  <a:moveTo>
                    <a:pt x="48" y="11388"/>
                  </a:moveTo>
                  <a:cubicBezTo>
                    <a:pt x="-492" y="5718"/>
                    <a:pt x="3558" y="858"/>
                    <a:pt x="8958" y="48"/>
                  </a:cubicBezTo>
                  <a:cubicBezTo>
                    <a:pt x="14628" y="-492"/>
                    <a:pt x="19758" y="3558"/>
                    <a:pt x="20568" y="8958"/>
                  </a:cubicBezTo>
                  <a:cubicBezTo>
                    <a:pt x="21108" y="14628"/>
                    <a:pt x="17058" y="19758"/>
                    <a:pt x="11388" y="20568"/>
                  </a:cubicBezTo>
                  <a:cubicBezTo>
                    <a:pt x="5718" y="21108"/>
                    <a:pt x="858" y="17058"/>
                    <a:pt x="48"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49" name="Freeform 3842"/>
            <p:cNvSpPr/>
            <p:nvPr/>
          </p:nvSpPr>
          <p:spPr>
            <a:xfrm>
              <a:off x="1616167" y="1443689"/>
              <a:ext cx="130540" cy="114516"/>
            </a:xfrm>
            <a:custGeom>
              <a:avLst/>
              <a:gdLst/>
              <a:ahLst/>
              <a:cxnLst>
                <a:cxn ang="0">
                  <a:pos x="wd2" y="hd2"/>
                </a:cxn>
                <a:cxn ang="5400000">
                  <a:pos x="wd2" y="hd2"/>
                </a:cxn>
                <a:cxn ang="10800000">
                  <a:pos x="wd2" y="hd2"/>
                </a:cxn>
                <a:cxn ang="16200000">
                  <a:pos x="wd2" y="hd2"/>
                </a:cxn>
              </a:cxnLst>
              <a:rect l="0" t="0" r="r" b="b"/>
              <a:pathLst>
                <a:path w="20416" h="20416" extrusionOk="0">
                  <a:moveTo>
                    <a:pt x="47" y="11302"/>
                  </a:moveTo>
                  <a:cubicBezTo>
                    <a:pt x="-486" y="5702"/>
                    <a:pt x="3514" y="635"/>
                    <a:pt x="9114" y="102"/>
                  </a:cubicBezTo>
                  <a:cubicBezTo>
                    <a:pt x="14714" y="-698"/>
                    <a:pt x="19781" y="3302"/>
                    <a:pt x="20314" y="8902"/>
                  </a:cubicBezTo>
                  <a:cubicBezTo>
                    <a:pt x="21114" y="14502"/>
                    <a:pt x="17114" y="19569"/>
                    <a:pt x="11514" y="20369"/>
                  </a:cubicBezTo>
                  <a:cubicBezTo>
                    <a:pt x="5914" y="20902"/>
                    <a:pt x="581"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0" name="Freeform 3843"/>
            <p:cNvSpPr/>
            <p:nvPr/>
          </p:nvSpPr>
          <p:spPr>
            <a:xfrm>
              <a:off x="1347817" y="1559201"/>
              <a:ext cx="130540" cy="114445"/>
            </a:xfrm>
            <a:custGeom>
              <a:avLst/>
              <a:gdLst/>
              <a:ahLst/>
              <a:cxnLst>
                <a:cxn ang="0">
                  <a:pos x="wd2" y="hd2"/>
                </a:cxn>
                <a:cxn ang="5400000">
                  <a:pos x="wd2" y="hd2"/>
                </a:cxn>
                <a:cxn ang="10800000">
                  <a:pos x="wd2" y="hd2"/>
                </a:cxn>
                <a:cxn ang="16200000">
                  <a:pos x="wd2" y="hd2"/>
                </a:cxn>
              </a:cxnLst>
              <a:rect l="0" t="0" r="r" b="b"/>
              <a:pathLst>
                <a:path w="20416" h="20620" extrusionOk="0">
                  <a:moveTo>
                    <a:pt x="102" y="11391"/>
                  </a:moveTo>
                  <a:cubicBezTo>
                    <a:pt x="-698" y="5721"/>
                    <a:pt x="3302" y="861"/>
                    <a:pt x="8902" y="51"/>
                  </a:cubicBezTo>
                  <a:cubicBezTo>
                    <a:pt x="14769" y="-489"/>
                    <a:pt x="19835" y="3291"/>
                    <a:pt x="20369" y="8961"/>
                  </a:cubicBezTo>
                  <a:cubicBezTo>
                    <a:pt x="20902" y="14631"/>
                    <a:pt x="16902" y="19761"/>
                    <a:pt x="11302" y="20571"/>
                  </a:cubicBezTo>
                  <a:cubicBezTo>
                    <a:pt x="5702" y="21111"/>
                    <a:pt x="635" y="17061"/>
                    <a:pt x="102" y="11391"/>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1" name="Freeform 3844"/>
            <p:cNvSpPr/>
            <p:nvPr/>
          </p:nvSpPr>
          <p:spPr>
            <a:xfrm>
              <a:off x="2201876" y="1331414"/>
              <a:ext cx="131224" cy="114517"/>
            </a:xfrm>
            <a:custGeom>
              <a:avLst/>
              <a:gdLst/>
              <a:ahLst/>
              <a:cxnLst>
                <a:cxn ang="0">
                  <a:pos x="wd2" y="hd2"/>
                </a:cxn>
                <a:cxn ang="5400000">
                  <a:pos x="wd2" y="hd2"/>
                </a:cxn>
                <a:cxn ang="10800000">
                  <a:pos x="wd2" y="hd2"/>
                </a:cxn>
                <a:cxn ang="16200000">
                  <a:pos x="wd2" y="hd2"/>
                </a:cxn>
              </a:cxnLst>
              <a:rect l="0" t="0" r="r" b="b"/>
              <a:pathLst>
                <a:path w="20416" h="20416" extrusionOk="0">
                  <a:moveTo>
                    <a:pt x="47" y="11302"/>
                  </a:moveTo>
                  <a:cubicBezTo>
                    <a:pt x="-486" y="5702"/>
                    <a:pt x="3514" y="635"/>
                    <a:pt x="9114" y="102"/>
                  </a:cubicBezTo>
                  <a:cubicBezTo>
                    <a:pt x="14714" y="-698"/>
                    <a:pt x="19781" y="3302"/>
                    <a:pt x="20314" y="8902"/>
                  </a:cubicBezTo>
                  <a:cubicBezTo>
                    <a:pt x="21114" y="14502"/>
                    <a:pt x="17114" y="19569"/>
                    <a:pt x="11514" y="20369"/>
                  </a:cubicBezTo>
                  <a:cubicBezTo>
                    <a:pt x="5914" y="20902"/>
                    <a:pt x="847"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2" name="Freeform 3845"/>
            <p:cNvSpPr/>
            <p:nvPr/>
          </p:nvSpPr>
          <p:spPr>
            <a:xfrm>
              <a:off x="1528595" y="1407553"/>
              <a:ext cx="129099" cy="115116"/>
            </a:xfrm>
            <a:custGeom>
              <a:avLst/>
              <a:gdLst/>
              <a:ahLst/>
              <a:cxnLst>
                <a:cxn ang="0">
                  <a:pos x="wd2" y="hd2"/>
                </a:cxn>
                <a:cxn ang="5400000">
                  <a:pos x="wd2" y="hd2"/>
                </a:cxn>
                <a:cxn ang="10800000">
                  <a:pos x="wd2" y="hd2"/>
                </a:cxn>
                <a:cxn ang="16200000">
                  <a:pos x="wd2" y="hd2"/>
                </a:cxn>
              </a:cxnLst>
              <a:rect l="0" t="0" r="r" b="b"/>
              <a:pathLst>
                <a:path w="20404" h="20416" extrusionOk="0">
                  <a:moveTo>
                    <a:pt x="103" y="11302"/>
                  </a:moveTo>
                  <a:cubicBezTo>
                    <a:pt x="-707" y="5702"/>
                    <a:pt x="3343" y="635"/>
                    <a:pt x="9013" y="102"/>
                  </a:cubicBezTo>
                  <a:cubicBezTo>
                    <a:pt x="14683" y="-698"/>
                    <a:pt x="19813" y="3302"/>
                    <a:pt x="20353" y="8902"/>
                  </a:cubicBezTo>
                  <a:cubicBezTo>
                    <a:pt x="20893" y="14502"/>
                    <a:pt x="17113" y="19569"/>
                    <a:pt x="11443" y="20369"/>
                  </a:cubicBezTo>
                  <a:cubicBezTo>
                    <a:pt x="5773" y="20902"/>
                    <a:pt x="643" y="16902"/>
                    <a:pt x="103"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3" name="Freeform 3846"/>
            <p:cNvSpPr/>
            <p:nvPr/>
          </p:nvSpPr>
          <p:spPr>
            <a:xfrm>
              <a:off x="1673925" y="1307310"/>
              <a:ext cx="129182" cy="113325"/>
            </a:xfrm>
            <a:custGeom>
              <a:avLst/>
              <a:gdLst/>
              <a:ahLst/>
              <a:cxnLst>
                <a:cxn ang="0">
                  <a:pos x="wd2" y="hd2"/>
                </a:cxn>
                <a:cxn ang="5400000">
                  <a:pos x="wd2" y="hd2"/>
                </a:cxn>
                <a:cxn ang="10800000">
                  <a:pos x="wd2" y="hd2"/>
                </a:cxn>
                <a:cxn ang="16200000">
                  <a:pos x="wd2" y="hd2"/>
                </a:cxn>
              </a:cxnLst>
              <a:rect l="0" t="0" r="r" b="b"/>
              <a:pathLst>
                <a:path w="20204" h="20204" extrusionOk="0">
                  <a:moveTo>
                    <a:pt x="102" y="11302"/>
                  </a:moveTo>
                  <a:cubicBezTo>
                    <a:pt x="-698" y="5702"/>
                    <a:pt x="3302" y="635"/>
                    <a:pt x="8902" y="102"/>
                  </a:cubicBezTo>
                  <a:cubicBezTo>
                    <a:pt x="14502" y="-698"/>
                    <a:pt x="19569" y="3302"/>
                    <a:pt x="20102"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4" name="Freeform 3847"/>
            <p:cNvSpPr/>
            <p:nvPr/>
          </p:nvSpPr>
          <p:spPr>
            <a:xfrm>
              <a:off x="2282127" y="1178621"/>
              <a:ext cx="130460" cy="114516"/>
            </a:xfrm>
            <a:custGeom>
              <a:avLst/>
              <a:gdLst/>
              <a:ahLst/>
              <a:cxnLst>
                <a:cxn ang="0">
                  <a:pos x="wd2" y="hd2"/>
                </a:cxn>
                <a:cxn ang="5400000">
                  <a:pos x="wd2" y="hd2"/>
                </a:cxn>
                <a:cxn ang="10800000">
                  <a:pos x="wd2" y="hd2"/>
                </a:cxn>
                <a:cxn ang="16200000">
                  <a:pos x="wd2" y="hd2"/>
                </a:cxn>
              </a:cxnLst>
              <a:rect l="0" t="0" r="r" b="b"/>
              <a:pathLst>
                <a:path w="20620" h="20416" extrusionOk="0">
                  <a:moveTo>
                    <a:pt x="48" y="11514"/>
                  </a:moveTo>
                  <a:cubicBezTo>
                    <a:pt x="-492" y="5914"/>
                    <a:pt x="3558" y="847"/>
                    <a:pt x="9228" y="47"/>
                  </a:cubicBezTo>
                  <a:cubicBezTo>
                    <a:pt x="14898" y="-486"/>
                    <a:pt x="20028" y="3514"/>
                    <a:pt x="20568" y="9114"/>
                  </a:cubicBezTo>
                  <a:cubicBezTo>
                    <a:pt x="21108" y="14714"/>
                    <a:pt x="17328" y="19781"/>
                    <a:pt x="11658" y="20314"/>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5" name="Freeform 3848"/>
            <p:cNvSpPr/>
            <p:nvPr/>
          </p:nvSpPr>
          <p:spPr>
            <a:xfrm>
              <a:off x="2188127" y="1096164"/>
              <a:ext cx="130441" cy="114430"/>
            </a:xfrm>
            <a:custGeom>
              <a:avLst/>
              <a:gdLst/>
              <a:ahLst/>
              <a:cxnLst>
                <a:cxn ang="0">
                  <a:pos x="wd2" y="hd2"/>
                </a:cxn>
                <a:cxn ang="5400000">
                  <a:pos x="wd2" y="hd2"/>
                </a:cxn>
                <a:cxn ang="10800000">
                  <a:pos x="wd2" y="hd2"/>
                </a:cxn>
                <a:cxn ang="16200000">
                  <a:pos x="wd2" y="hd2"/>
                </a:cxn>
              </a:cxnLst>
              <a:rect l="0" t="0" r="r" b="b"/>
              <a:pathLst>
                <a:path w="20617" h="20617" extrusionOk="0">
                  <a:moveTo>
                    <a:pt x="48" y="11658"/>
                  </a:moveTo>
                  <a:cubicBezTo>
                    <a:pt x="-492" y="5988"/>
                    <a:pt x="3558" y="858"/>
                    <a:pt x="9228" y="48"/>
                  </a:cubicBezTo>
                  <a:cubicBezTo>
                    <a:pt x="14898" y="-492"/>
                    <a:pt x="19758" y="3558"/>
                    <a:pt x="20568" y="9228"/>
                  </a:cubicBezTo>
                  <a:cubicBezTo>
                    <a:pt x="21108" y="14898"/>
                    <a:pt x="17058" y="19758"/>
                    <a:pt x="11658" y="20568"/>
                  </a:cubicBezTo>
                  <a:cubicBezTo>
                    <a:pt x="5988" y="21108"/>
                    <a:pt x="858" y="17058"/>
                    <a:pt x="48" y="1165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6" name="Freeform 3849"/>
            <p:cNvSpPr/>
            <p:nvPr/>
          </p:nvSpPr>
          <p:spPr>
            <a:xfrm>
              <a:off x="2090441" y="1033367"/>
              <a:ext cx="129859" cy="114429"/>
            </a:xfrm>
            <a:custGeom>
              <a:avLst/>
              <a:gdLst/>
              <a:ahLst/>
              <a:cxnLst>
                <a:cxn ang="0">
                  <a:pos x="wd2" y="hd2"/>
                </a:cxn>
                <a:cxn ang="5400000">
                  <a:pos x="wd2" y="hd2"/>
                </a:cxn>
                <a:cxn ang="10800000">
                  <a:pos x="wd2" y="hd2"/>
                </a:cxn>
                <a:cxn ang="16200000">
                  <a:pos x="wd2" y="hd2"/>
                </a:cxn>
              </a:cxnLst>
              <a:rect l="0" t="0" r="r" b="b"/>
              <a:pathLst>
                <a:path w="20204" h="20617" extrusionOk="0">
                  <a:moveTo>
                    <a:pt x="102" y="11658"/>
                  </a:moveTo>
                  <a:cubicBezTo>
                    <a:pt x="-698" y="5988"/>
                    <a:pt x="3302" y="858"/>
                    <a:pt x="8902" y="48"/>
                  </a:cubicBezTo>
                  <a:cubicBezTo>
                    <a:pt x="14502" y="-492"/>
                    <a:pt x="19569" y="3558"/>
                    <a:pt x="20102" y="9228"/>
                  </a:cubicBezTo>
                  <a:cubicBezTo>
                    <a:pt x="20902" y="14898"/>
                    <a:pt x="16902" y="20028"/>
                    <a:pt x="11302" y="20568"/>
                  </a:cubicBezTo>
                  <a:cubicBezTo>
                    <a:pt x="5702" y="21108"/>
                    <a:pt x="635" y="17058"/>
                    <a:pt x="102" y="1165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7" name="Freeform 3850"/>
            <p:cNvSpPr/>
            <p:nvPr/>
          </p:nvSpPr>
          <p:spPr>
            <a:xfrm>
              <a:off x="2372512" y="1027033"/>
              <a:ext cx="130441" cy="116313"/>
            </a:xfrm>
            <a:custGeom>
              <a:avLst/>
              <a:gdLst/>
              <a:ahLst/>
              <a:cxnLst>
                <a:cxn ang="0">
                  <a:pos x="wd2" y="hd2"/>
                </a:cxn>
                <a:cxn ang="5400000">
                  <a:pos x="wd2" y="hd2"/>
                </a:cxn>
                <a:cxn ang="10800000">
                  <a:pos x="wd2" y="hd2"/>
                </a:cxn>
                <a:cxn ang="16200000">
                  <a:pos x="wd2" y="hd2"/>
                </a:cxn>
              </a:cxnLst>
              <a:rect l="0" t="0" r="r" b="b"/>
              <a:pathLst>
                <a:path w="20617" h="20629" extrusionOk="0">
                  <a:moveTo>
                    <a:pt x="48" y="11514"/>
                  </a:moveTo>
                  <a:cubicBezTo>
                    <a:pt x="-492" y="5914"/>
                    <a:pt x="3558" y="847"/>
                    <a:pt x="9228" y="47"/>
                  </a:cubicBezTo>
                  <a:cubicBezTo>
                    <a:pt x="14898" y="-486"/>
                    <a:pt x="19758" y="3514"/>
                    <a:pt x="20568" y="9114"/>
                  </a:cubicBezTo>
                  <a:cubicBezTo>
                    <a:pt x="21108" y="14714"/>
                    <a:pt x="17058" y="19781"/>
                    <a:pt x="11658" y="20581"/>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8" name="Freeform 3851"/>
            <p:cNvSpPr/>
            <p:nvPr/>
          </p:nvSpPr>
          <p:spPr>
            <a:xfrm>
              <a:off x="2486673" y="938848"/>
              <a:ext cx="129099" cy="114517"/>
            </a:xfrm>
            <a:custGeom>
              <a:avLst/>
              <a:gdLst/>
              <a:ahLst/>
              <a:cxnLst>
                <a:cxn ang="0">
                  <a:pos x="wd2" y="hd2"/>
                </a:cxn>
                <a:cxn ang="5400000">
                  <a:pos x="wd2" y="hd2"/>
                </a:cxn>
                <a:cxn ang="10800000">
                  <a:pos x="wd2" y="hd2"/>
                </a:cxn>
                <a:cxn ang="16200000">
                  <a:pos x="wd2" y="hd2"/>
                </a:cxn>
              </a:cxnLst>
              <a:rect l="0" t="0" r="r" b="b"/>
              <a:pathLst>
                <a:path w="20404" h="20416" extrusionOk="0">
                  <a:moveTo>
                    <a:pt x="103" y="11514"/>
                  </a:moveTo>
                  <a:cubicBezTo>
                    <a:pt x="-707" y="5914"/>
                    <a:pt x="3343" y="847"/>
                    <a:pt x="9013" y="47"/>
                  </a:cubicBezTo>
                  <a:cubicBezTo>
                    <a:pt x="14683" y="-486"/>
                    <a:pt x="19813" y="3514"/>
                    <a:pt x="20353" y="9114"/>
                  </a:cubicBezTo>
                  <a:cubicBezTo>
                    <a:pt x="20893" y="14714"/>
                    <a:pt x="17113" y="19781"/>
                    <a:pt x="11443" y="20314"/>
                  </a:cubicBezTo>
                  <a:cubicBezTo>
                    <a:pt x="5773" y="21114"/>
                    <a:pt x="643" y="17114"/>
                    <a:pt x="103"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59" name="Freeform 3852"/>
            <p:cNvSpPr/>
            <p:nvPr/>
          </p:nvSpPr>
          <p:spPr>
            <a:xfrm>
              <a:off x="2570541" y="818950"/>
              <a:ext cx="130541" cy="113252"/>
            </a:xfrm>
            <a:custGeom>
              <a:avLst/>
              <a:gdLst/>
              <a:ahLst/>
              <a:cxnLst>
                <a:cxn ang="0">
                  <a:pos x="wd2" y="hd2"/>
                </a:cxn>
                <a:cxn ang="5400000">
                  <a:pos x="wd2" y="hd2"/>
                </a:cxn>
                <a:cxn ang="10800000">
                  <a:pos x="wd2" y="hd2"/>
                </a:cxn>
                <a:cxn ang="16200000">
                  <a:pos x="wd2" y="hd2"/>
                </a:cxn>
              </a:cxnLst>
              <a:rect l="0" t="0" r="r" b="b"/>
              <a:pathLst>
                <a:path w="20416" h="20404" extrusionOk="0">
                  <a:moveTo>
                    <a:pt x="102" y="11391"/>
                  </a:moveTo>
                  <a:cubicBezTo>
                    <a:pt x="-698" y="5721"/>
                    <a:pt x="3302" y="591"/>
                    <a:pt x="8902" y="51"/>
                  </a:cubicBezTo>
                  <a:cubicBezTo>
                    <a:pt x="14502" y="-489"/>
                    <a:pt x="19569" y="3291"/>
                    <a:pt x="20369" y="8961"/>
                  </a:cubicBezTo>
                  <a:cubicBezTo>
                    <a:pt x="20902" y="14631"/>
                    <a:pt x="16902" y="19761"/>
                    <a:pt x="11302" y="20301"/>
                  </a:cubicBezTo>
                  <a:cubicBezTo>
                    <a:pt x="5702" y="21111"/>
                    <a:pt x="635" y="17061"/>
                    <a:pt x="102" y="11391"/>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0" name="Freeform 3853"/>
            <p:cNvSpPr/>
            <p:nvPr/>
          </p:nvSpPr>
          <p:spPr>
            <a:xfrm>
              <a:off x="2739836" y="902615"/>
              <a:ext cx="130440" cy="113325"/>
            </a:xfrm>
            <a:custGeom>
              <a:avLst/>
              <a:gdLst/>
              <a:ahLst/>
              <a:cxnLst>
                <a:cxn ang="0">
                  <a:pos x="wd2" y="hd2"/>
                </a:cxn>
                <a:cxn ang="5400000">
                  <a:pos x="wd2" y="hd2"/>
                </a:cxn>
                <a:cxn ang="10800000">
                  <a:pos x="wd2" y="hd2"/>
                </a:cxn>
                <a:cxn ang="16200000">
                  <a:pos x="wd2" y="hd2"/>
                </a:cxn>
              </a:cxnLst>
              <a:rect l="0" t="0" r="r" b="b"/>
              <a:pathLst>
                <a:path w="20617" h="20204" extrusionOk="0">
                  <a:moveTo>
                    <a:pt x="48" y="11302"/>
                  </a:moveTo>
                  <a:cubicBezTo>
                    <a:pt x="-492" y="5702"/>
                    <a:pt x="3558" y="635"/>
                    <a:pt x="9228" y="102"/>
                  </a:cubicBezTo>
                  <a:cubicBezTo>
                    <a:pt x="14628" y="-698"/>
                    <a:pt x="19758" y="3302"/>
                    <a:pt x="20568" y="8902"/>
                  </a:cubicBezTo>
                  <a:cubicBezTo>
                    <a:pt x="21108" y="14502"/>
                    <a:pt x="17058" y="19569"/>
                    <a:pt x="11388" y="20102"/>
                  </a:cubicBezTo>
                  <a:cubicBezTo>
                    <a:pt x="5988" y="20902"/>
                    <a:pt x="858" y="16902"/>
                    <a:pt x="48"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1" name="Freeform 3854"/>
            <p:cNvSpPr/>
            <p:nvPr/>
          </p:nvSpPr>
          <p:spPr>
            <a:xfrm>
              <a:off x="2753480" y="802392"/>
              <a:ext cx="130541" cy="114517"/>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769"/>
                    <a:pt x="16902" y="19835"/>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2" name="Freeform 3855"/>
            <p:cNvSpPr/>
            <p:nvPr/>
          </p:nvSpPr>
          <p:spPr>
            <a:xfrm>
              <a:off x="2837451" y="682506"/>
              <a:ext cx="130460" cy="113325"/>
            </a:xfrm>
            <a:custGeom>
              <a:avLst/>
              <a:gdLst/>
              <a:ahLst/>
              <a:cxnLst>
                <a:cxn ang="0">
                  <a:pos x="wd2" y="hd2"/>
                </a:cxn>
                <a:cxn ang="5400000">
                  <a:pos x="wd2" y="hd2"/>
                </a:cxn>
                <a:cxn ang="10800000">
                  <a:pos x="wd2" y="hd2"/>
                </a:cxn>
                <a:cxn ang="16200000">
                  <a:pos x="wd2" y="hd2"/>
                </a:cxn>
              </a:cxnLst>
              <a:rect l="0" t="0" r="r" b="b"/>
              <a:pathLst>
                <a:path w="20620" h="20204" extrusionOk="0">
                  <a:moveTo>
                    <a:pt x="48" y="11302"/>
                  </a:moveTo>
                  <a:cubicBezTo>
                    <a:pt x="-492" y="5702"/>
                    <a:pt x="3558" y="635"/>
                    <a:pt x="9228" y="102"/>
                  </a:cubicBezTo>
                  <a:cubicBezTo>
                    <a:pt x="14898" y="-698"/>
                    <a:pt x="20028" y="3302"/>
                    <a:pt x="20568" y="8902"/>
                  </a:cubicBezTo>
                  <a:cubicBezTo>
                    <a:pt x="21108" y="14502"/>
                    <a:pt x="17328" y="19569"/>
                    <a:pt x="11658" y="20102"/>
                  </a:cubicBezTo>
                  <a:cubicBezTo>
                    <a:pt x="5988" y="20902"/>
                    <a:pt x="858" y="16902"/>
                    <a:pt x="48"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3" name="Freeform 3856"/>
            <p:cNvSpPr/>
            <p:nvPr/>
          </p:nvSpPr>
          <p:spPr>
            <a:xfrm>
              <a:off x="3003036" y="674972"/>
              <a:ext cx="130441" cy="114516"/>
            </a:xfrm>
            <a:custGeom>
              <a:avLst/>
              <a:gdLst/>
              <a:ahLst/>
              <a:cxnLst>
                <a:cxn ang="0">
                  <a:pos x="wd2" y="hd2"/>
                </a:cxn>
                <a:cxn ang="5400000">
                  <a:pos x="wd2" y="hd2"/>
                </a:cxn>
                <a:cxn ang="10800000">
                  <a:pos x="wd2" y="hd2"/>
                </a:cxn>
                <a:cxn ang="16200000">
                  <a:pos x="wd2" y="hd2"/>
                </a:cxn>
              </a:cxnLst>
              <a:rect l="0" t="0" r="r" b="b"/>
              <a:pathLst>
                <a:path w="20617" h="20416" extrusionOk="0">
                  <a:moveTo>
                    <a:pt x="48" y="11514"/>
                  </a:moveTo>
                  <a:cubicBezTo>
                    <a:pt x="-492" y="5914"/>
                    <a:pt x="3558" y="847"/>
                    <a:pt x="9228" y="47"/>
                  </a:cubicBezTo>
                  <a:cubicBezTo>
                    <a:pt x="14628" y="-486"/>
                    <a:pt x="19758" y="3514"/>
                    <a:pt x="20568" y="9114"/>
                  </a:cubicBezTo>
                  <a:cubicBezTo>
                    <a:pt x="21108" y="14714"/>
                    <a:pt x="17058" y="19781"/>
                    <a:pt x="11658" y="20314"/>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4" name="Freeform 3857"/>
            <p:cNvSpPr/>
            <p:nvPr/>
          </p:nvSpPr>
          <p:spPr>
            <a:xfrm>
              <a:off x="2997969" y="596873"/>
              <a:ext cx="130540" cy="114516"/>
            </a:xfrm>
            <a:custGeom>
              <a:avLst/>
              <a:gdLst/>
              <a:ahLst/>
              <a:cxnLst>
                <a:cxn ang="0">
                  <a:pos x="wd2" y="hd2"/>
                </a:cxn>
                <a:cxn ang="5400000">
                  <a:pos x="wd2" y="hd2"/>
                </a:cxn>
                <a:cxn ang="10800000">
                  <a:pos x="wd2" y="hd2"/>
                </a:cxn>
                <a:cxn ang="16200000">
                  <a:pos x="wd2" y="hd2"/>
                </a:cxn>
              </a:cxnLst>
              <a:rect l="0" t="0" r="r" b="b"/>
              <a:pathLst>
                <a:path w="20416" h="20416" extrusionOk="0">
                  <a:moveTo>
                    <a:pt x="47" y="11302"/>
                  </a:moveTo>
                  <a:cubicBezTo>
                    <a:pt x="-486" y="5702"/>
                    <a:pt x="3514" y="635"/>
                    <a:pt x="9114" y="102"/>
                  </a:cubicBezTo>
                  <a:cubicBezTo>
                    <a:pt x="14714" y="-698"/>
                    <a:pt x="19781" y="3302"/>
                    <a:pt x="20314" y="8902"/>
                  </a:cubicBezTo>
                  <a:cubicBezTo>
                    <a:pt x="21114" y="14502"/>
                    <a:pt x="17114" y="19569"/>
                    <a:pt x="11514" y="20369"/>
                  </a:cubicBezTo>
                  <a:cubicBezTo>
                    <a:pt x="5914" y="20902"/>
                    <a:pt x="581"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5" name="Freeform 3858"/>
            <p:cNvSpPr/>
            <p:nvPr/>
          </p:nvSpPr>
          <p:spPr>
            <a:xfrm>
              <a:off x="3313865" y="503649"/>
              <a:ext cx="130541" cy="115116"/>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769"/>
                    <a:pt x="16902" y="19835"/>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6" name="Freeform 3859"/>
            <p:cNvSpPr/>
            <p:nvPr/>
          </p:nvSpPr>
          <p:spPr>
            <a:xfrm>
              <a:off x="3286389" y="421187"/>
              <a:ext cx="129182" cy="115116"/>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7" name="Freeform 3860"/>
            <p:cNvSpPr/>
            <p:nvPr/>
          </p:nvSpPr>
          <p:spPr>
            <a:xfrm>
              <a:off x="3557566" y="501091"/>
              <a:ext cx="129859" cy="113325"/>
            </a:xfrm>
            <a:custGeom>
              <a:avLst/>
              <a:gdLst/>
              <a:ahLst/>
              <a:cxnLst>
                <a:cxn ang="0">
                  <a:pos x="wd2" y="hd2"/>
                </a:cxn>
                <a:cxn ang="5400000">
                  <a:pos x="wd2" y="hd2"/>
                </a:cxn>
                <a:cxn ang="10800000">
                  <a:pos x="wd2" y="hd2"/>
                </a:cxn>
                <a:cxn ang="16200000">
                  <a:pos x="wd2" y="hd2"/>
                </a:cxn>
              </a:cxnLst>
              <a:rect l="0" t="0" r="r" b="b"/>
              <a:pathLst>
                <a:path w="20204" h="20204" extrusionOk="0">
                  <a:moveTo>
                    <a:pt x="102" y="11302"/>
                  </a:moveTo>
                  <a:cubicBezTo>
                    <a:pt x="-698" y="5702"/>
                    <a:pt x="3302" y="635"/>
                    <a:pt x="8902" y="102"/>
                  </a:cubicBezTo>
                  <a:cubicBezTo>
                    <a:pt x="14502" y="-698"/>
                    <a:pt x="19569" y="3302"/>
                    <a:pt x="20102"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8" name="Freeform 3861"/>
            <p:cNvSpPr/>
            <p:nvPr/>
          </p:nvSpPr>
          <p:spPr>
            <a:xfrm>
              <a:off x="3780339" y="487847"/>
              <a:ext cx="130541" cy="115708"/>
            </a:xfrm>
            <a:custGeom>
              <a:avLst/>
              <a:gdLst/>
              <a:ahLst/>
              <a:cxnLst>
                <a:cxn ang="0">
                  <a:pos x="wd2" y="hd2"/>
                </a:cxn>
                <a:cxn ang="5400000">
                  <a:pos x="wd2" y="hd2"/>
                </a:cxn>
                <a:cxn ang="10800000">
                  <a:pos x="wd2" y="hd2"/>
                </a:cxn>
                <a:cxn ang="16200000">
                  <a:pos x="wd2" y="hd2"/>
                </a:cxn>
              </a:cxnLst>
              <a:rect l="0" t="0" r="r" b="b"/>
              <a:pathLst>
                <a:path w="20416" h="20629" extrusionOk="0">
                  <a:moveTo>
                    <a:pt x="47" y="11514"/>
                  </a:moveTo>
                  <a:cubicBezTo>
                    <a:pt x="-486" y="5914"/>
                    <a:pt x="3514" y="847"/>
                    <a:pt x="9114" y="47"/>
                  </a:cubicBezTo>
                  <a:cubicBezTo>
                    <a:pt x="14714" y="-486"/>
                    <a:pt x="19781" y="3514"/>
                    <a:pt x="20314" y="9114"/>
                  </a:cubicBezTo>
                  <a:cubicBezTo>
                    <a:pt x="21114" y="14714"/>
                    <a:pt x="17114" y="19781"/>
                    <a:pt x="11514" y="20581"/>
                  </a:cubicBezTo>
                  <a:cubicBezTo>
                    <a:pt x="5914" y="21114"/>
                    <a:pt x="847" y="17114"/>
                    <a:pt x="47"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69" name="Freeform 3862"/>
            <p:cNvSpPr/>
            <p:nvPr/>
          </p:nvSpPr>
          <p:spPr>
            <a:xfrm>
              <a:off x="3861959" y="394525"/>
              <a:ext cx="129182" cy="113326"/>
            </a:xfrm>
            <a:custGeom>
              <a:avLst/>
              <a:gdLst/>
              <a:ahLst/>
              <a:cxnLst>
                <a:cxn ang="0">
                  <a:pos x="wd2" y="hd2"/>
                </a:cxn>
                <a:cxn ang="5400000">
                  <a:pos x="wd2" y="hd2"/>
                </a:cxn>
                <a:cxn ang="10800000">
                  <a:pos x="wd2" y="hd2"/>
                </a:cxn>
                <a:cxn ang="16200000">
                  <a:pos x="wd2" y="hd2"/>
                </a:cxn>
              </a:cxnLst>
              <a:rect l="0" t="0" r="r" b="b"/>
              <a:pathLst>
                <a:path w="20204" h="20204" extrusionOk="0">
                  <a:moveTo>
                    <a:pt x="102" y="11302"/>
                  </a:moveTo>
                  <a:cubicBezTo>
                    <a:pt x="-698" y="5702"/>
                    <a:pt x="3302" y="635"/>
                    <a:pt x="8902" y="102"/>
                  </a:cubicBezTo>
                  <a:cubicBezTo>
                    <a:pt x="14502" y="-698"/>
                    <a:pt x="19569" y="3302"/>
                    <a:pt x="20102" y="8902"/>
                  </a:cubicBezTo>
                  <a:cubicBezTo>
                    <a:pt x="20902" y="14502"/>
                    <a:pt x="16902" y="19569"/>
                    <a:pt x="11302" y="20102"/>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0" name="Freeform 3863"/>
            <p:cNvSpPr/>
            <p:nvPr/>
          </p:nvSpPr>
          <p:spPr>
            <a:xfrm>
              <a:off x="4104988" y="361541"/>
              <a:ext cx="129099" cy="113325"/>
            </a:xfrm>
            <a:custGeom>
              <a:avLst/>
              <a:gdLst/>
              <a:ahLst/>
              <a:cxnLst>
                <a:cxn ang="0">
                  <a:pos x="wd2" y="hd2"/>
                </a:cxn>
                <a:cxn ang="5400000">
                  <a:pos x="wd2" y="hd2"/>
                </a:cxn>
                <a:cxn ang="10800000">
                  <a:pos x="wd2" y="hd2"/>
                </a:cxn>
                <a:cxn ang="16200000">
                  <a:pos x="wd2" y="hd2"/>
                </a:cxn>
              </a:cxnLst>
              <a:rect l="0" t="0" r="r" b="b"/>
              <a:pathLst>
                <a:path w="20404" h="20204" extrusionOk="0">
                  <a:moveTo>
                    <a:pt x="51" y="11302"/>
                  </a:moveTo>
                  <a:cubicBezTo>
                    <a:pt x="-489" y="5702"/>
                    <a:pt x="3291" y="635"/>
                    <a:pt x="8961" y="102"/>
                  </a:cubicBezTo>
                  <a:cubicBezTo>
                    <a:pt x="14631" y="-698"/>
                    <a:pt x="19761" y="3302"/>
                    <a:pt x="20301" y="8902"/>
                  </a:cubicBezTo>
                  <a:cubicBezTo>
                    <a:pt x="21111" y="14502"/>
                    <a:pt x="17061" y="19569"/>
                    <a:pt x="11391" y="20102"/>
                  </a:cubicBezTo>
                  <a:cubicBezTo>
                    <a:pt x="5721" y="20902"/>
                    <a:pt x="591" y="16902"/>
                    <a:pt x="51"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1" name="Freeform 3864"/>
            <p:cNvSpPr/>
            <p:nvPr/>
          </p:nvSpPr>
          <p:spPr>
            <a:xfrm>
              <a:off x="3580775" y="413002"/>
              <a:ext cx="130441" cy="114430"/>
            </a:xfrm>
            <a:custGeom>
              <a:avLst/>
              <a:gdLst/>
              <a:ahLst/>
              <a:cxnLst>
                <a:cxn ang="0">
                  <a:pos x="wd2" y="hd2"/>
                </a:cxn>
                <a:cxn ang="5400000">
                  <a:pos x="wd2" y="hd2"/>
                </a:cxn>
                <a:cxn ang="10800000">
                  <a:pos x="wd2" y="hd2"/>
                </a:cxn>
                <a:cxn ang="16200000">
                  <a:pos x="wd2" y="hd2"/>
                </a:cxn>
              </a:cxnLst>
              <a:rect l="0" t="0" r="r" b="b"/>
              <a:pathLst>
                <a:path w="20617" h="20617" extrusionOk="0">
                  <a:moveTo>
                    <a:pt x="48" y="11388"/>
                  </a:moveTo>
                  <a:cubicBezTo>
                    <a:pt x="-492" y="5718"/>
                    <a:pt x="3558" y="858"/>
                    <a:pt x="8958" y="48"/>
                  </a:cubicBezTo>
                  <a:cubicBezTo>
                    <a:pt x="14628" y="-492"/>
                    <a:pt x="19758" y="3558"/>
                    <a:pt x="20568" y="8958"/>
                  </a:cubicBezTo>
                  <a:cubicBezTo>
                    <a:pt x="21108" y="14628"/>
                    <a:pt x="17058" y="19758"/>
                    <a:pt x="11388" y="20568"/>
                  </a:cubicBezTo>
                  <a:cubicBezTo>
                    <a:pt x="5718" y="21108"/>
                    <a:pt x="858" y="17058"/>
                    <a:pt x="48"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2" name="Freeform 3865"/>
            <p:cNvSpPr/>
            <p:nvPr/>
          </p:nvSpPr>
          <p:spPr>
            <a:xfrm>
              <a:off x="3519297" y="300103"/>
              <a:ext cx="129750" cy="115116"/>
            </a:xfrm>
            <a:custGeom>
              <a:avLst/>
              <a:gdLst/>
              <a:ahLst/>
              <a:cxnLst>
                <a:cxn ang="0">
                  <a:pos x="wd2" y="hd2"/>
                </a:cxn>
                <a:cxn ang="5400000">
                  <a:pos x="wd2" y="hd2"/>
                </a:cxn>
                <a:cxn ang="10800000">
                  <a:pos x="wd2" y="hd2"/>
                </a:cxn>
                <a:cxn ang="16200000">
                  <a:pos x="wd2" y="hd2"/>
                </a:cxn>
              </a:cxnLst>
              <a:rect l="0" t="0" r="r" b="b"/>
              <a:pathLst>
                <a:path w="20617" h="20416" extrusionOk="0">
                  <a:moveTo>
                    <a:pt x="48" y="11514"/>
                  </a:moveTo>
                  <a:cubicBezTo>
                    <a:pt x="-492" y="5914"/>
                    <a:pt x="3558" y="581"/>
                    <a:pt x="9228" y="47"/>
                  </a:cubicBezTo>
                  <a:cubicBezTo>
                    <a:pt x="14628" y="-486"/>
                    <a:pt x="19758" y="3514"/>
                    <a:pt x="20568" y="9114"/>
                  </a:cubicBezTo>
                  <a:cubicBezTo>
                    <a:pt x="21108" y="14714"/>
                    <a:pt x="17058" y="19781"/>
                    <a:pt x="11388" y="20314"/>
                  </a:cubicBezTo>
                  <a:cubicBezTo>
                    <a:pt x="5988" y="21114"/>
                    <a:pt x="858" y="17114"/>
                    <a:pt x="48"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3" name="Freeform 3866"/>
            <p:cNvSpPr/>
            <p:nvPr/>
          </p:nvSpPr>
          <p:spPr>
            <a:xfrm>
              <a:off x="3790462" y="270276"/>
              <a:ext cx="130541" cy="114517"/>
            </a:xfrm>
            <a:custGeom>
              <a:avLst/>
              <a:gdLst/>
              <a:ahLst/>
              <a:cxnLst>
                <a:cxn ang="0">
                  <a:pos x="wd2" y="hd2"/>
                </a:cxn>
                <a:cxn ang="5400000">
                  <a:pos x="wd2" y="hd2"/>
                </a:cxn>
                <a:cxn ang="10800000">
                  <a:pos x="wd2" y="hd2"/>
                </a:cxn>
                <a:cxn ang="16200000">
                  <a:pos x="wd2" y="hd2"/>
                </a:cxn>
              </a:cxnLst>
              <a:rect l="0" t="0" r="r" b="b"/>
              <a:pathLst>
                <a:path w="20416" h="20416" extrusionOk="0">
                  <a:moveTo>
                    <a:pt x="47" y="11514"/>
                  </a:moveTo>
                  <a:cubicBezTo>
                    <a:pt x="-486" y="5914"/>
                    <a:pt x="3514" y="581"/>
                    <a:pt x="9114" y="47"/>
                  </a:cubicBezTo>
                  <a:cubicBezTo>
                    <a:pt x="14714" y="-486"/>
                    <a:pt x="19781" y="3514"/>
                    <a:pt x="20314" y="9114"/>
                  </a:cubicBezTo>
                  <a:cubicBezTo>
                    <a:pt x="21114" y="14714"/>
                    <a:pt x="17114" y="19781"/>
                    <a:pt x="11514" y="20314"/>
                  </a:cubicBezTo>
                  <a:cubicBezTo>
                    <a:pt x="5914" y="21114"/>
                    <a:pt x="847" y="17114"/>
                    <a:pt x="47"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4" name="Freeform 3867"/>
            <p:cNvSpPr/>
            <p:nvPr/>
          </p:nvSpPr>
          <p:spPr>
            <a:xfrm>
              <a:off x="4087559" y="193467"/>
              <a:ext cx="129182" cy="115115"/>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5" name="Freeform 3868"/>
            <p:cNvSpPr/>
            <p:nvPr/>
          </p:nvSpPr>
          <p:spPr>
            <a:xfrm>
              <a:off x="4396337" y="274730"/>
              <a:ext cx="129859" cy="115116"/>
            </a:xfrm>
            <a:custGeom>
              <a:avLst/>
              <a:gdLst/>
              <a:ahLst/>
              <a:cxnLst>
                <a:cxn ang="0">
                  <a:pos x="wd2" y="hd2"/>
                </a:cxn>
                <a:cxn ang="5400000">
                  <a:pos x="wd2" y="hd2"/>
                </a:cxn>
                <a:cxn ang="10800000">
                  <a:pos x="wd2" y="hd2"/>
                </a:cxn>
                <a:cxn ang="16200000">
                  <a:pos x="wd2" y="hd2"/>
                </a:cxn>
              </a:cxnLst>
              <a:rect l="0" t="0" r="r" b="b"/>
              <a:pathLst>
                <a:path w="20204" h="20416" extrusionOk="0">
                  <a:moveTo>
                    <a:pt x="102" y="11514"/>
                  </a:moveTo>
                  <a:cubicBezTo>
                    <a:pt x="-698" y="5914"/>
                    <a:pt x="3302" y="847"/>
                    <a:pt x="8902" y="47"/>
                  </a:cubicBezTo>
                  <a:cubicBezTo>
                    <a:pt x="14502" y="-486"/>
                    <a:pt x="19569" y="3514"/>
                    <a:pt x="20102" y="9114"/>
                  </a:cubicBezTo>
                  <a:cubicBezTo>
                    <a:pt x="20902" y="14714"/>
                    <a:pt x="16902" y="19781"/>
                    <a:pt x="11302" y="20314"/>
                  </a:cubicBezTo>
                  <a:cubicBezTo>
                    <a:pt x="5702" y="21114"/>
                    <a:pt x="635" y="17114"/>
                    <a:pt x="102"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6" name="Freeform 3869"/>
            <p:cNvSpPr/>
            <p:nvPr/>
          </p:nvSpPr>
          <p:spPr>
            <a:xfrm>
              <a:off x="4480295" y="161173"/>
              <a:ext cx="131224" cy="114517"/>
            </a:xfrm>
            <a:custGeom>
              <a:avLst/>
              <a:gdLst/>
              <a:ahLst/>
              <a:cxnLst>
                <a:cxn ang="0">
                  <a:pos x="wd2" y="hd2"/>
                </a:cxn>
                <a:cxn ang="5400000">
                  <a:pos x="wd2" y="hd2"/>
                </a:cxn>
                <a:cxn ang="10800000">
                  <a:pos x="wd2" y="hd2"/>
                </a:cxn>
                <a:cxn ang="16200000">
                  <a:pos x="wd2" y="hd2"/>
                </a:cxn>
              </a:cxnLst>
              <a:rect l="0" t="0" r="r" b="b"/>
              <a:pathLst>
                <a:path w="20416" h="20416" extrusionOk="0">
                  <a:moveTo>
                    <a:pt x="47" y="11514"/>
                  </a:moveTo>
                  <a:cubicBezTo>
                    <a:pt x="-486" y="5914"/>
                    <a:pt x="3514" y="847"/>
                    <a:pt x="9114" y="47"/>
                  </a:cubicBezTo>
                  <a:cubicBezTo>
                    <a:pt x="14714" y="-486"/>
                    <a:pt x="19781" y="3514"/>
                    <a:pt x="20314" y="9114"/>
                  </a:cubicBezTo>
                  <a:cubicBezTo>
                    <a:pt x="21114" y="14714"/>
                    <a:pt x="17114" y="19781"/>
                    <a:pt x="11514" y="20314"/>
                  </a:cubicBezTo>
                  <a:cubicBezTo>
                    <a:pt x="5914" y="21114"/>
                    <a:pt x="847" y="17114"/>
                    <a:pt x="47"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7" name="Freeform 3870"/>
            <p:cNvSpPr/>
            <p:nvPr/>
          </p:nvSpPr>
          <p:spPr>
            <a:xfrm>
              <a:off x="4586577" y="199872"/>
              <a:ext cx="130441" cy="114429"/>
            </a:xfrm>
            <a:custGeom>
              <a:avLst/>
              <a:gdLst/>
              <a:ahLst/>
              <a:cxnLst>
                <a:cxn ang="0">
                  <a:pos x="wd2" y="hd2"/>
                </a:cxn>
                <a:cxn ang="5400000">
                  <a:pos x="wd2" y="hd2"/>
                </a:cxn>
                <a:cxn ang="10800000">
                  <a:pos x="wd2" y="hd2"/>
                </a:cxn>
                <a:cxn ang="16200000">
                  <a:pos x="wd2" y="hd2"/>
                </a:cxn>
              </a:cxnLst>
              <a:rect l="0" t="0" r="r" b="b"/>
              <a:pathLst>
                <a:path w="20617" h="20617" extrusionOk="0">
                  <a:moveTo>
                    <a:pt x="48" y="11388"/>
                  </a:moveTo>
                  <a:cubicBezTo>
                    <a:pt x="-492" y="5988"/>
                    <a:pt x="3558" y="858"/>
                    <a:pt x="9228" y="48"/>
                  </a:cubicBezTo>
                  <a:cubicBezTo>
                    <a:pt x="14628" y="-492"/>
                    <a:pt x="19758" y="3558"/>
                    <a:pt x="20568" y="9228"/>
                  </a:cubicBezTo>
                  <a:cubicBezTo>
                    <a:pt x="21108" y="14628"/>
                    <a:pt x="17058" y="19758"/>
                    <a:pt x="11658" y="20568"/>
                  </a:cubicBezTo>
                  <a:cubicBezTo>
                    <a:pt x="5988" y="21108"/>
                    <a:pt x="858" y="17058"/>
                    <a:pt x="48" y="11388"/>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8" name="Freeform 3871"/>
            <p:cNvSpPr/>
            <p:nvPr/>
          </p:nvSpPr>
          <p:spPr>
            <a:xfrm>
              <a:off x="4695661" y="211919"/>
              <a:ext cx="130610" cy="114516"/>
            </a:xfrm>
            <a:custGeom>
              <a:avLst/>
              <a:gdLst/>
              <a:ahLst/>
              <a:cxnLst>
                <a:cxn ang="0">
                  <a:pos x="wd2" y="hd2"/>
                </a:cxn>
                <a:cxn ang="5400000">
                  <a:pos x="wd2" y="hd2"/>
                </a:cxn>
                <a:cxn ang="10800000">
                  <a:pos x="wd2" y="hd2"/>
                </a:cxn>
                <a:cxn ang="16200000">
                  <a:pos x="wd2" y="hd2"/>
                </a:cxn>
              </a:cxnLst>
              <a:rect l="0" t="0" r="r" b="b"/>
              <a:pathLst>
                <a:path w="20216" h="20416" extrusionOk="0">
                  <a:moveTo>
                    <a:pt x="100" y="11514"/>
                  </a:moveTo>
                  <a:cubicBezTo>
                    <a:pt x="-690" y="5914"/>
                    <a:pt x="3261" y="847"/>
                    <a:pt x="9056" y="47"/>
                  </a:cubicBezTo>
                  <a:cubicBezTo>
                    <a:pt x="14588" y="-486"/>
                    <a:pt x="19593" y="3514"/>
                    <a:pt x="20120" y="9114"/>
                  </a:cubicBezTo>
                  <a:cubicBezTo>
                    <a:pt x="20910" y="14714"/>
                    <a:pt x="16695" y="19781"/>
                    <a:pt x="11164" y="20314"/>
                  </a:cubicBezTo>
                  <a:cubicBezTo>
                    <a:pt x="5632" y="21114"/>
                    <a:pt x="627" y="17114"/>
                    <a:pt x="100"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79" name="Freeform 3872"/>
            <p:cNvSpPr/>
            <p:nvPr/>
          </p:nvSpPr>
          <p:spPr>
            <a:xfrm>
              <a:off x="4846068" y="194158"/>
              <a:ext cx="130541" cy="115708"/>
            </a:xfrm>
            <a:custGeom>
              <a:avLst/>
              <a:gdLst/>
              <a:ahLst/>
              <a:cxnLst>
                <a:cxn ang="0">
                  <a:pos x="wd2" y="hd2"/>
                </a:cxn>
                <a:cxn ang="5400000">
                  <a:pos x="wd2" y="hd2"/>
                </a:cxn>
                <a:cxn ang="10800000">
                  <a:pos x="wd2" y="hd2"/>
                </a:cxn>
                <a:cxn ang="16200000">
                  <a:pos x="wd2" y="hd2"/>
                </a:cxn>
              </a:cxnLst>
              <a:rect l="0" t="0" r="r" b="b"/>
              <a:pathLst>
                <a:path w="20416" h="20629" extrusionOk="0">
                  <a:moveTo>
                    <a:pt x="102" y="11514"/>
                  </a:moveTo>
                  <a:cubicBezTo>
                    <a:pt x="-698" y="5914"/>
                    <a:pt x="3302" y="847"/>
                    <a:pt x="8902" y="47"/>
                  </a:cubicBezTo>
                  <a:cubicBezTo>
                    <a:pt x="14502" y="-486"/>
                    <a:pt x="19569" y="3514"/>
                    <a:pt x="20369" y="9114"/>
                  </a:cubicBezTo>
                  <a:cubicBezTo>
                    <a:pt x="20902" y="14714"/>
                    <a:pt x="16902" y="19781"/>
                    <a:pt x="11302" y="20581"/>
                  </a:cubicBezTo>
                  <a:cubicBezTo>
                    <a:pt x="5702" y="21114"/>
                    <a:pt x="635" y="17114"/>
                    <a:pt x="102"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80" name="Freeform 3873"/>
            <p:cNvSpPr/>
            <p:nvPr/>
          </p:nvSpPr>
          <p:spPr>
            <a:xfrm>
              <a:off x="4274201" y="173803"/>
              <a:ext cx="131899" cy="115116"/>
            </a:xfrm>
            <a:custGeom>
              <a:avLst/>
              <a:gdLst/>
              <a:ahLst/>
              <a:cxnLst>
                <a:cxn ang="0">
                  <a:pos x="wd2" y="hd2"/>
                </a:cxn>
                <a:cxn ang="5400000">
                  <a:pos x="wd2" y="hd2"/>
                </a:cxn>
                <a:cxn ang="10800000">
                  <a:pos x="wd2" y="hd2"/>
                </a:cxn>
                <a:cxn ang="16200000">
                  <a:pos x="wd2" y="hd2"/>
                </a:cxn>
              </a:cxnLst>
              <a:rect l="0" t="0" r="r" b="b"/>
              <a:pathLst>
                <a:path w="20629" h="20416" extrusionOk="0">
                  <a:moveTo>
                    <a:pt x="47" y="11302"/>
                  </a:moveTo>
                  <a:cubicBezTo>
                    <a:pt x="-486" y="5702"/>
                    <a:pt x="3514" y="635"/>
                    <a:pt x="9114" y="102"/>
                  </a:cubicBezTo>
                  <a:cubicBezTo>
                    <a:pt x="14714" y="-698"/>
                    <a:pt x="19781" y="3302"/>
                    <a:pt x="20581" y="8902"/>
                  </a:cubicBezTo>
                  <a:cubicBezTo>
                    <a:pt x="21114" y="14502"/>
                    <a:pt x="17114" y="19569"/>
                    <a:pt x="11514" y="20369"/>
                  </a:cubicBezTo>
                  <a:cubicBezTo>
                    <a:pt x="5914" y="20902"/>
                    <a:pt x="847" y="16902"/>
                    <a:pt x="47"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81" name="Freeform 3874"/>
            <p:cNvSpPr/>
            <p:nvPr/>
          </p:nvSpPr>
          <p:spPr>
            <a:xfrm>
              <a:off x="4625529" y="64771"/>
              <a:ext cx="130541" cy="115116"/>
            </a:xfrm>
            <a:custGeom>
              <a:avLst/>
              <a:gdLst/>
              <a:ahLst/>
              <a:cxnLst>
                <a:cxn ang="0">
                  <a:pos x="wd2" y="hd2"/>
                </a:cxn>
                <a:cxn ang="5400000">
                  <a:pos x="wd2" y="hd2"/>
                </a:cxn>
                <a:cxn ang="10800000">
                  <a:pos x="wd2" y="hd2"/>
                </a:cxn>
                <a:cxn ang="16200000">
                  <a:pos x="wd2" y="hd2"/>
                </a:cxn>
              </a:cxnLst>
              <a:rect l="0" t="0" r="r" b="b"/>
              <a:pathLst>
                <a:path w="20416" h="20416" extrusionOk="0">
                  <a:moveTo>
                    <a:pt x="102" y="11514"/>
                  </a:moveTo>
                  <a:cubicBezTo>
                    <a:pt x="-698" y="5647"/>
                    <a:pt x="3302" y="581"/>
                    <a:pt x="8902" y="47"/>
                  </a:cubicBezTo>
                  <a:cubicBezTo>
                    <a:pt x="14502" y="-486"/>
                    <a:pt x="19569" y="3514"/>
                    <a:pt x="20369" y="9114"/>
                  </a:cubicBezTo>
                  <a:cubicBezTo>
                    <a:pt x="20902" y="14714"/>
                    <a:pt x="16902" y="19781"/>
                    <a:pt x="11302" y="20314"/>
                  </a:cubicBezTo>
                  <a:cubicBezTo>
                    <a:pt x="5702" y="21114"/>
                    <a:pt x="635" y="17114"/>
                    <a:pt x="102" y="11514"/>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82" name="Freeform 3875"/>
            <p:cNvSpPr/>
            <p:nvPr/>
          </p:nvSpPr>
          <p:spPr>
            <a:xfrm>
              <a:off x="4891645" y="42478"/>
              <a:ext cx="129859" cy="114517"/>
            </a:xfrm>
            <a:custGeom>
              <a:avLst/>
              <a:gdLst/>
              <a:ahLst/>
              <a:cxnLst>
                <a:cxn ang="0">
                  <a:pos x="wd2" y="hd2"/>
                </a:cxn>
                <a:cxn ang="5400000">
                  <a:pos x="wd2" y="hd2"/>
                </a:cxn>
                <a:cxn ang="10800000">
                  <a:pos x="wd2" y="hd2"/>
                </a:cxn>
                <a:cxn ang="16200000">
                  <a:pos x="wd2" y="hd2"/>
                </a:cxn>
              </a:cxnLst>
              <a:rect l="0" t="0" r="r" b="b"/>
              <a:pathLst>
                <a:path w="20204" h="20416" extrusionOk="0">
                  <a:moveTo>
                    <a:pt x="102" y="11302"/>
                  </a:moveTo>
                  <a:cubicBezTo>
                    <a:pt x="-698" y="5702"/>
                    <a:pt x="3302" y="635"/>
                    <a:pt x="8902" y="102"/>
                  </a:cubicBezTo>
                  <a:cubicBezTo>
                    <a:pt x="14502" y="-698"/>
                    <a:pt x="19569" y="3302"/>
                    <a:pt x="20102"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83" name="Freeform 3876"/>
            <p:cNvSpPr/>
            <p:nvPr/>
          </p:nvSpPr>
          <p:spPr>
            <a:xfrm>
              <a:off x="5000171" y="54596"/>
              <a:ext cx="130541" cy="114446"/>
            </a:xfrm>
            <a:custGeom>
              <a:avLst/>
              <a:gdLst/>
              <a:ahLst/>
              <a:cxnLst>
                <a:cxn ang="0">
                  <a:pos x="wd2" y="hd2"/>
                </a:cxn>
                <a:cxn ang="5400000">
                  <a:pos x="wd2" y="hd2"/>
                </a:cxn>
                <a:cxn ang="10800000">
                  <a:pos x="wd2" y="hd2"/>
                </a:cxn>
                <a:cxn ang="16200000">
                  <a:pos x="wd2" y="hd2"/>
                </a:cxn>
              </a:cxnLst>
              <a:rect l="0" t="0" r="r" b="b"/>
              <a:pathLst>
                <a:path w="20416" h="20620" extrusionOk="0">
                  <a:moveTo>
                    <a:pt x="47" y="11391"/>
                  </a:moveTo>
                  <a:cubicBezTo>
                    <a:pt x="-486" y="5721"/>
                    <a:pt x="3514" y="861"/>
                    <a:pt x="9114" y="51"/>
                  </a:cubicBezTo>
                  <a:cubicBezTo>
                    <a:pt x="14714" y="-489"/>
                    <a:pt x="19781" y="3291"/>
                    <a:pt x="20314" y="8961"/>
                  </a:cubicBezTo>
                  <a:cubicBezTo>
                    <a:pt x="21114" y="14631"/>
                    <a:pt x="17114" y="19761"/>
                    <a:pt x="11514" y="20571"/>
                  </a:cubicBezTo>
                  <a:cubicBezTo>
                    <a:pt x="5914" y="21111"/>
                    <a:pt x="847" y="17061"/>
                    <a:pt x="47" y="11391"/>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sp>
          <p:nvSpPr>
            <p:cNvPr id="184" name="Freeform 3877"/>
            <p:cNvSpPr/>
            <p:nvPr/>
          </p:nvSpPr>
          <p:spPr>
            <a:xfrm>
              <a:off x="5064438" y="0"/>
              <a:ext cx="130540" cy="115115"/>
            </a:xfrm>
            <a:custGeom>
              <a:avLst/>
              <a:gdLst/>
              <a:ahLst/>
              <a:cxnLst>
                <a:cxn ang="0">
                  <a:pos x="wd2" y="hd2"/>
                </a:cxn>
                <a:cxn ang="5400000">
                  <a:pos x="wd2" y="hd2"/>
                </a:cxn>
                <a:cxn ang="10800000">
                  <a:pos x="wd2" y="hd2"/>
                </a:cxn>
                <a:cxn ang="16200000">
                  <a:pos x="wd2" y="hd2"/>
                </a:cxn>
              </a:cxnLst>
              <a:rect l="0" t="0" r="r" b="b"/>
              <a:pathLst>
                <a:path w="20416" h="20416" extrusionOk="0">
                  <a:moveTo>
                    <a:pt x="102" y="11302"/>
                  </a:moveTo>
                  <a:cubicBezTo>
                    <a:pt x="-698" y="5702"/>
                    <a:pt x="3302" y="635"/>
                    <a:pt x="8902" y="102"/>
                  </a:cubicBezTo>
                  <a:cubicBezTo>
                    <a:pt x="14502" y="-698"/>
                    <a:pt x="19569" y="3302"/>
                    <a:pt x="20369" y="8902"/>
                  </a:cubicBezTo>
                  <a:cubicBezTo>
                    <a:pt x="20902" y="14502"/>
                    <a:pt x="16902" y="19569"/>
                    <a:pt x="11302" y="20369"/>
                  </a:cubicBezTo>
                  <a:cubicBezTo>
                    <a:pt x="5702" y="20902"/>
                    <a:pt x="635" y="16902"/>
                    <a:pt x="102" y="11302"/>
                  </a:cubicBezTo>
                  <a:close/>
                </a:path>
              </a:pathLst>
            </a:custGeom>
            <a:solidFill>
              <a:srgbClr val="0070C0">
                <a:alpha val="70000"/>
              </a:srgbClr>
            </a:solidFill>
            <a:ln w="12700" cap="flat">
              <a:noFill/>
              <a:miter lim="400000"/>
            </a:ln>
            <a:effectLst/>
          </p:spPr>
          <p:txBody>
            <a:bodyPr wrap="square" lIns="15960" tIns="15960" rIns="15960" bIns="15960" numCol="1" anchor="ctr">
              <a:noAutofit/>
            </a:bodyPr>
            <a:lstStyle/>
            <a:p>
              <a:pPr algn="ctr" defTabSz="1032244" hangingPunct="0">
                <a:defRPr sz="1800" b="0">
                  <a:solidFill>
                    <a:srgbClr val="BFBFBF"/>
                  </a:solidFill>
                  <a:latin typeface="Microsoft YaHei"/>
                  <a:ea typeface="Microsoft YaHei"/>
                  <a:cs typeface="Microsoft YaHei"/>
                  <a:sym typeface="Microsoft YaHei"/>
                </a:defRPr>
              </a:pPr>
              <a:endParaRPr sz="900" kern="0" dirty="0">
                <a:solidFill>
                  <a:srgbClr val="BFBFBF"/>
                </a:solidFill>
                <a:latin typeface="Arial" panose="020B0604020202020204" pitchFamily="34" charset="0"/>
                <a:ea typeface="Microsoft YaHei" panose="020B0503020204020204" pitchFamily="34" charset="-122"/>
                <a:cs typeface="Microsoft YaHei"/>
                <a:sym typeface="Arial" panose="020B0604020202020204" pitchFamily="34" charset="0"/>
              </a:endParaRPr>
            </a:p>
          </p:txBody>
        </p:sp>
      </p:grpSp>
      <p:sp>
        <p:nvSpPr>
          <p:cNvPr id="185" name="TextBox 342"/>
          <p:cNvSpPr txBox="1"/>
          <p:nvPr/>
        </p:nvSpPr>
        <p:spPr>
          <a:xfrm>
            <a:off x="3198569" y="4023230"/>
            <a:ext cx="1620470" cy="2783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960" tIns="15960" rIns="15960" bIns="15960" numCol="1" anchor="t">
            <a:spAutoFit/>
          </a:bodyPr>
          <a:lstStyle>
            <a:lvl1pPr algn="l" defTabSz="2065314">
              <a:defRPr sz="2400" b="0">
                <a:solidFill>
                  <a:srgbClr val="A6A6A6"/>
                </a:solidFill>
                <a:latin typeface="Microsoft YaHei"/>
                <a:ea typeface="Microsoft YaHei"/>
                <a:cs typeface="Microsoft YaHei"/>
                <a:sym typeface="Microsoft YaHei"/>
              </a:defRPr>
            </a:lvl1pPr>
          </a:lstStyle>
          <a:p>
            <a:pPr hangingPunct="0"/>
            <a:r>
              <a:rPr sz="1599" kern="0" dirty="0">
                <a:solidFill>
                  <a:srgbClr val="1D1D1A"/>
                </a:solidFill>
                <a:latin typeface="微软雅黑" panose="020B0503020204020204" pitchFamily="34" charset="-122"/>
                <a:ea typeface="微软雅黑" panose="020B0503020204020204" pitchFamily="34" charset="-122"/>
                <a:sym typeface="Arial" panose="020B0604020202020204" pitchFamily="34" charset="0"/>
              </a:rPr>
              <a:t>1.5x per year</a:t>
            </a:r>
          </a:p>
        </p:txBody>
      </p:sp>
      <p:sp>
        <p:nvSpPr>
          <p:cNvPr id="186" name="TextBox 342"/>
          <p:cNvSpPr txBox="1"/>
          <p:nvPr/>
        </p:nvSpPr>
        <p:spPr>
          <a:xfrm>
            <a:off x="4564395" y="3448846"/>
            <a:ext cx="1367466" cy="2783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960" tIns="15960" rIns="15960" bIns="15960" numCol="1" anchor="t">
            <a:spAutoFit/>
          </a:bodyPr>
          <a:lstStyle>
            <a:lvl1pPr algn="l" defTabSz="2065314">
              <a:defRPr sz="2400" b="0">
                <a:solidFill>
                  <a:srgbClr val="DB3B26"/>
                </a:solidFill>
                <a:latin typeface="Microsoft YaHei"/>
                <a:ea typeface="Microsoft YaHei"/>
                <a:cs typeface="Microsoft YaHei"/>
                <a:sym typeface="Microsoft YaHei"/>
              </a:defRPr>
            </a:lvl1pPr>
          </a:lstStyle>
          <a:p>
            <a:pPr hangingPunct="0"/>
            <a:r>
              <a:rPr sz="1599" kern="0" dirty="0">
                <a:solidFill>
                  <a:srgbClr val="C8102E"/>
                </a:solidFill>
                <a:latin typeface="微软雅黑" panose="020B0503020204020204" pitchFamily="34" charset="-122"/>
                <a:ea typeface="微软雅黑" panose="020B0503020204020204" pitchFamily="34" charset="-122"/>
                <a:sym typeface="Arial" panose="020B0604020202020204" pitchFamily="34" charset="0"/>
              </a:rPr>
              <a:t>1.1x per year</a:t>
            </a:r>
          </a:p>
        </p:txBody>
      </p:sp>
      <p:sp>
        <p:nvSpPr>
          <p:cNvPr id="210" name="矩形 209"/>
          <p:cNvSpPr/>
          <p:nvPr/>
        </p:nvSpPr>
        <p:spPr>
          <a:xfrm>
            <a:off x="6270628" y="1725197"/>
            <a:ext cx="5113149" cy="399981"/>
          </a:xfrm>
          <a:prstGeom prst="rect">
            <a:avLst/>
          </a:prstGeom>
        </p:spPr>
        <p:txBody>
          <a:bodyPr wrap="square">
            <a:spAutoFit/>
          </a:bodyPr>
          <a:lstStyle/>
          <a:p>
            <a:pPr algn="ctr" defTabSz="2064488" hangingPunct="0"/>
            <a:r>
              <a:rPr lang="zh-CN" altLang="en-US" sz="1999" dirty="0">
                <a:latin typeface="微软雅黑" panose="020B0503020204020204" pitchFamily="34" charset="-122"/>
                <a:ea typeface="微软雅黑" panose="020B0503020204020204" pitchFamily="34" charset="-122"/>
                <a:sym typeface="Arial" panose="020B0604020202020204" pitchFamily="34" charset="0"/>
              </a:rPr>
              <a:t>多种计算架构并存的组合是最优的解决路径</a:t>
            </a:r>
          </a:p>
        </p:txBody>
      </p:sp>
      <p:grpSp>
        <p:nvGrpSpPr>
          <p:cNvPr id="215" name="组合 214"/>
          <p:cNvGrpSpPr>
            <a:grpSpLocks noChangeAspect="1"/>
          </p:cNvGrpSpPr>
          <p:nvPr/>
        </p:nvGrpSpPr>
        <p:grpSpPr>
          <a:xfrm>
            <a:off x="6420036" y="2606302"/>
            <a:ext cx="4964678" cy="2756004"/>
            <a:chOff x="1984547" y="1898081"/>
            <a:chExt cx="8130195" cy="4188276"/>
          </a:xfrm>
        </p:grpSpPr>
        <p:sp>
          <p:nvSpPr>
            <p:cNvPr id="216" name="椭圆 215">
              <a:extLst>
                <a:ext uri="{FF2B5EF4-FFF2-40B4-BE49-F238E27FC236}">
                  <a16:creationId xmlns="" xmlns:a16="http://schemas.microsoft.com/office/drawing/2014/main" id="{F2F9A98F-8223-614C-8C6A-F39EF6333027}"/>
                </a:ext>
              </a:extLst>
            </p:cNvPr>
            <p:cNvSpPr/>
            <p:nvPr/>
          </p:nvSpPr>
          <p:spPr>
            <a:xfrm>
              <a:off x="8642100" y="2804773"/>
              <a:ext cx="1121313"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088" hangingPunct="0"/>
              <a:endParaRPr lang="zh-CN" altLang="en-US" sz="1200" dirty="0">
                <a:solidFill>
                  <a:srgbClr val="1D1D1A"/>
                </a:solidFill>
                <a:latin typeface="Arial" panose="020B0604020202020204" pitchFamily="34" charset="0"/>
                <a:cs typeface="Arial" panose="020B0604020202020204" pitchFamily="34" charset="0"/>
                <a:sym typeface="Arial"/>
              </a:endParaRPr>
            </a:p>
          </p:txBody>
        </p:sp>
        <p:sp>
          <p:nvSpPr>
            <p:cNvPr id="217" name="椭圆 216">
              <a:extLst>
                <a:ext uri="{FF2B5EF4-FFF2-40B4-BE49-F238E27FC236}">
                  <a16:creationId xmlns="" xmlns:a16="http://schemas.microsoft.com/office/drawing/2014/main" id="{F2F9A98F-8223-614C-8C6A-F39EF6333027}"/>
                </a:ext>
              </a:extLst>
            </p:cNvPr>
            <p:cNvSpPr/>
            <p:nvPr/>
          </p:nvSpPr>
          <p:spPr>
            <a:xfrm>
              <a:off x="6640796" y="2804773"/>
              <a:ext cx="1121873"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088" hangingPunct="0"/>
              <a:endParaRPr lang="zh-CN" altLang="en-US" sz="1200" dirty="0">
                <a:solidFill>
                  <a:srgbClr val="1D1D1A"/>
                </a:solidFill>
                <a:latin typeface="Arial" panose="020B0604020202020204" pitchFamily="34" charset="0"/>
                <a:cs typeface="Arial" panose="020B0604020202020204" pitchFamily="34" charset="0"/>
                <a:sym typeface="Arial"/>
              </a:endParaRPr>
            </a:p>
          </p:txBody>
        </p:sp>
        <p:sp>
          <p:nvSpPr>
            <p:cNvPr id="218" name="椭圆 217">
              <a:extLst>
                <a:ext uri="{FF2B5EF4-FFF2-40B4-BE49-F238E27FC236}">
                  <a16:creationId xmlns="" xmlns:a16="http://schemas.microsoft.com/office/drawing/2014/main" id="{F5DE6A77-155A-C84F-900B-44B34C8D01A9}"/>
                </a:ext>
              </a:extLst>
            </p:cNvPr>
            <p:cNvSpPr/>
            <p:nvPr/>
          </p:nvSpPr>
          <p:spPr>
            <a:xfrm>
              <a:off x="4639494" y="2804773"/>
              <a:ext cx="1121871"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088" hangingPunct="0"/>
              <a:endParaRPr lang="zh-CN" altLang="en-US" sz="1200" dirty="0">
                <a:solidFill>
                  <a:srgbClr val="1D1D1A"/>
                </a:solidFill>
                <a:latin typeface="Arial" panose="020B0604020202020204" pitchFamily="34" charset="0"/>
                <a:cs typeface="Arial" panose="020B0604020202020204" pitchFamily="34" charset="0"/>
                <a:sym typeface="Arial"/>
              </a:endParaRPr>
            </a:p>
          </p:txBody>
        </p:sp>
        <p:sp>
          <p:nvSpPr>
            <p:cNvPr id="219" name="椭圆 218">
              <a:extLst>
                <a:ext uri="{FF2B5EF4-FFF2-40B4-BE49-F238E27FC236}">
                  <a16:creationId xmlns="" xmlns:a16="http://schemas.microsoft.com/office/drawing/2014/main" id="{30511DE7-9316-AC48-9720-077DA372FE40}"/>
                </a:ext>
              </a:extLst>
            </p:cNvPr>
            <p:cNvSpPr/>
            <p:nvPr/>
          </p:nvSpPr>
          <p:spPr>
            <a:xfrm>
              <a:off x="2615055" y="2804773"/>
              <a:ext cx="1103615" cy="1044001"/>
            </a:xfrm>
            <a:prstGeom prst="ellipse">
              <a:avLst/>
            </a:prstGeom>
            <a:solidFill>
              <a:srgbClr val="002060">
                <a:alpha val="71000"/>
              </a:srgb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2" tIns="45702" rIns="45702" bIns="45702" numCol="1" spcCol="38100" rtlCol="0" anchor="ctr">
              <a:noAutofit/>
            </a:bodyPr>
            <a:lstStyle/>
            <a:p>
              <a:pPr defTabSz="914088" hangingPunct="0"/>
              <a:endParaRPr lang="zh-CN" altLang="en-US" sz="1200" dirty="0">
                <a:solidFill>
                  <a:srgbClr val="1D1D1A"/>
                </a:solidFill>
                <a:latin typeface="Arial" panose="020B0604020202020204" pitchFamily="34" charset="0"/>
                <a:cs typeface="Arial" panose="020B0604020202020204" pitchFamily="34" charset="0"/>
                <a:sym typeface="Arial"/>
              </a:endParaRPr>
            </a:p>
          </p:txBody>
        </p:sp>
        <p:sp>
          <p:nvSpPr>
            <p:cNvPr id="220" name="圆角矩形"/>
            <p:cNvSpPr/>
            <p:nvPr/>
          </p:nvSpPr>
          <p:spPr>
            <a:xfrm>
              <a:off x="2075061" y="1898081"/>
              <a:ext cx="8030971" cy="707236"/>
            </a:xfrm>
            <a:prstGeom prst="roundRect">
              <a:avLst>
                <a:gd name="adj" fmla="val 50000"/>
              </a:avLst>
            </a:prstGeom>
            <a:solidFill>
              <a:srgbClr val="5DAEAE"/>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599" dirty="0">
                <a:latin typeface="Arial" panose="020B0604020202020204" pitchFamily="34" charset="0"/>
                <a:cs typeface="Arial" panose="020B0604020202020204" pitchFamily="34" charset="0"/>
              </a:endParaRPr>
            </a:p>
          </p:txBody>
        </p:sp>
        <p:sp>
          <p:nvSpPr>
            <p:cNvPr id="221" name="圆角矩形"/>
            <p:cNvSpPr/>
            <p:nvPr/>
          </p:nvSpPr>
          <p:spPr>
            <a:xfrm>
              <a:off x="2066353"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599" dirty="0">
                <a:latin typeface="Arial" panose="020B0604020202020204" pitchFamily="34" charset="0"/>
                <a:cs typeface="Arial" panose="020B0604020202020204" pitchFamily="34" charset="0"/>
              </a:endParaRPr>
            </a:p>
          </p:txBody>
        </p:sp>
        <p:sp>
          <p:nvSpPr>
            <p:cNvPr id="222" name="圆角矩形"/>
            <p:cNvSpPr/>
            <p:nvPr/>
          </p:nvSpPr>
          <p:spPr>
            <a:xfrm>
              <a:off x="4131872"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599" dirty="0">
                <a:latin typeface="Arial" panose="020B0604020202020204" pitchFamily="34" charset="0"/>
                <a:cs typeface="Arial" panose="020B0604020202020204" pitchFamily="34" charset="0"/>
              </a:endParaRPr>
            </a:p>
          </p:txBody>
        </p:sp>
        <p:sp>
          <p:nvSpPr>
            <p:cNvPr id="223" name="圆角矩形"/>
            <p:cNvSpPr/>
            <p:nvPr/>
          </p:nvSpPr>
          <p:spPr>
            <a:xfrm>
              <a:off x="6198400"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599" dirty="0">
                <a:latin typeface="Arial" panose="020B0604020202020204" pitchFamily="34" charset="0"/>
                <a:cs typeface="Arial" panose="020B0604020202020204" pitchFamily="34" charset="0"/>
              </a:endParaRPr>
            </a:p>
          </p:txBody>
        </p:sp>
        <p:sp>
          <p:nvSpPr>
            <p:cNvPr id="224" name="圆角矩形"/>
            <p:cNvSpPr/>
            <p:nvPr/>
          </p:nvSpPr>
          <p:spPr>
            <a:xfrm>
              <a:off x="8264929" y="4596156"/>
              <a:ext cx="1849813" cy="752539"/>
            </a:xfrm>
            <a:prstGeom prst="roundRect">
              <a:avLst>
                <a:gd name="adj" fmla="val 50000"/>
              </a:avLst>
            </a:prstGeom>
            <a:solidFill>
              <a:schemeClr val="accent2">
                <a:lumMod val="50000"/>
              </a:schemeClr>
            </a:solidFill>
            <a:ln>
              <a:noFill/>
            </a:ln>
            <a:scene3d>
              <a:camera prst="orthographicFront"/>
              <a:lightRig rig="threePt" dir="t"/>
            </a:scene3d>
            <a:sp3d extrusionH="76200">
              <a:bevelT w="152400" h="152400" prst="hardEdge"/>
              <a:extrusionClr>
                <a:schemeClr val="tx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599" dirty="0">
                <a:latin typeface="Arial" panose="020B0604020202020204" pitchFamily="34" charset="0"/>
                <a:cs typeface="Arial" panose="020B0604020202020204" pitchFamily="34" charset="0"/>
              </a:endParaRPr>
            </a:p>
          </p:txBody>
        </p:sp>
        <p:sp>
          <p:nvSpPr>
            <p:cNvPr id="225" name="矩形 24"/>
            <p:cNvSpPr txBox="1"/>
            <p:nvPr/>
          </p:nvSpPr>
          <p:spPr>
            <a:xfrm>
              <a:off x="5500539" y="1898081"/>
              <a:ext cx="1192236" cy="56105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t">
              <a:spAutoFit/>
            </a:bodyPr>
            <a:lstStyle>
              <a:lvl1pPr algn="ctr">
                <a:defRPr sz="3500">
                  <a:solidFill>
                    <a:srgbClr val="FFFFFF"/>
                  </a:solidFill>
                </a:defRPr>
              </a:lvl1pPr>
            </a:lstStyle>
            <a:p>
              <a:r>
                <a:rPr lang="zh-CN" altLang="en-US" sz="1799" dirty="0">
                  <a:latin typeface="微软雅黑" panose="020B0503020204020204" pitchFamily="34" charset="-122"/>
                  <a:ea typeface="微软雅黑" panose="020B0503020204020204" pitchFamily="34" charset="-122"/>
                  <a:cs typeface="Arial" panose="020B0604020202020204" pitchFamily="34" charset="0"/>
                </a:rPr>
                <a:t>处理器</a:t>
              </a:r>
              <a:endParaRPr sz="1799"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26" name="ARM"/>
            <p:cNvSpPr txBox="1"/>
            <p:nvPr/>
          </p:nvSpPr>
          <p:spPr>
            <a:xfrm>
              <a:off x="4735008" y="3046247"/>
              <a:ext cx="919503" cy="56105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lang="en-US" altLang="zh-CN" sz="1799" dirty="0">
                  <a:latin typeface="Arial" panose="020B0604020202020204" pitchFamily="34" charset="0"/>
                  <a:cs typeface="Arial" panose="020B0604020202020204" pitchFamily="34" charset="0"/>
                </a:rPr>
                <a:t>ARM</a:t>
              </a:r>
              <a:endParaRPr sz="1799" dirty="0">
                <a:latin typeface="Arial" panose="020B0604020202020204" pitchFamily="34" charset="0"/>
                <a:cs typeface="Arial" panose="020B0604020202020204" pitchFamily="34" charset="0"/>
              </a:endParaRPr>
            </a:p>
          </p:txBody>
        </p:sp>
        <p:sp>
          <p:nvSpPr>
            <p:cNvPr id="227" name="Power"/>
            <p:cNvSpPr txBox="1"/>
            <p:nvPr/>
          </p:nvSpPr>
          <p:spPr>
            <a:xfrm>
              <a:off x="8694587" y="3088248"/>
              <a:ext cx="1000433" cy="47705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noAutofit/>
            </a:bodyPr>
            <a:lstStyle>
              <a:lvl1pPr algn="ctr">
                <a:defRPr sz="5000">
                  <a:solidFill>
                    <a:srgbClr val="FFFFFF"/>
                  </a:solidFill>
                </a:defRPr>
              </a:lvl1pPr>
            </a:lstStyle>
            <a:p>
              <a:r>
                <a:rPr sz="1799" dirty="0">
                  <a:latin typeface="Arial" panose="020B0604020202020204" pitchFamily="34" charset="0"/>
                  <a:cs typeface="Arial" panose="020B0604020202020204" pitchFamily="34" charset="0"/>
                </a:rPr>
                <a:t>Power</a:t>
              </a:r>
            </a:p>
          </p:txBody>
        </p:sp>
        <p:sp>
          <p:nvSpPr>
            <p:cNvPr id="228" name="MIPS"/>
            <p:cNvSpPr txBox="1"/>
            <p:nvPr/>
          </p:nvSpPr>
          <p:spPr>
            <a:xfrm>
              <a:off x="6582768" y="3116322"/>
              <a:ext cx="1237933" cy="42089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lang="en-US" sz="1200" dirty="0" err="1" smtClean="0">
                  <a:latin typeface="微软雅黑" panose="020B0503020204020204" pitchFamily="34" charset="-122"/>
                  <a:ea typeface="微软雅黑" panose="020B0503020204020204" pitchFamily="34" charset="-122"/>
                  <a:cs typeface="Arial" panose="020B0604020202020204" pitchFamily="34" charset="0"/>
                </a:rPr>
                <a:t>Kunpeng</a:t>
              </a: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29" name="X86"/>
            <p:cNvSpPr txBox="1"/>
            <p:nvPr/>
          </p:nvSpPr>
          <p:spPr>
            <a:xfrm>
              <a:off x="2760894" y="3046263"/>
              <a:ext cx="760168" cy="56102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lang="en-US" sz="1799" dirty="0" smtClean="0">
                  <a:latin typeface="Arial" panose="020B0604020202020204" pitchFamily="34" charset="0"/>
                  <a:cs typeface="Arial" panose="020B0604020202020204" pitchFamily="34" charset="0"/>
                </a:rPr>
                <a:t>x86</a:t>
              </a:r>
              <a:endParaRPr sz="1799" dirty="0">
                <a:latin typeface="Arial" panose="020B0604020202020204" pitchFamily="34" charset="0"/>
                <a:cs typeface="Arial" panose="020B0604020202020204" pitchFamily="34" charset="0"/>
              </a:endParaRPr>
            </a:p>
          </p:txBody>
        </p:sp>
        <p:sp>
          <p:nvSpPr>
            <p:cNvPr id="230" name="矩形 24"/>
            <p:cNvSpPr txBox="1"/>
            <p:nvPr/>
          </p:nvSpPr>
          <p:spPr>
            <a:xfrm>
              <a:off x="5319102" y="5665568"/>
              <a:ext cx="1542896" cy="42078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t">
              <a:spAutoFit/>
            </a:bodyPr>
            <a:lstStyle>
              <a:lvl1pPr algn="ctr">
                <a:defRPr sz="3500">
                  <a:solidFill>
                    <a:srgbClr val="FFFFFF"/>
                  </a:solidFill>
                  <a:latin typeface="Microsoft YaHei"/>
                  <a:ea typeface="Microsoft YaHei"/>
                  <a:cs typeface="Microsoft YaHei"/>
                  <a:sym typeface="Microsoft YaHei"/>
                </a:defRPr>
              </a:lvl1pPr>
            </a:lstStyle>
            <a:p>
              <a:r>
                <a:rPr lang="zh-CN" altLang="en-US" sz="1200" dirty="0">
                  <a:solidFill>
                    <a:schemeClr val="tx1"/>
                  </a:solidFill>
                  <a:latin typeface="Arial" panose="020B0604020202020204" pitchFamily="34" charset="0"/>
                  <a:cs typeface="Arial" panose="020B0604020202020204" pitchFamily="34" charset="0"/>
                </a:rPr>
                <a:t>其他计算单元</a:t>
              </a:r>
              <a:endParaRPr lang="en" altLang="zh-CN" sz="1200" dirty="0">
                <a:solidFill>
                  <a:schemeClr val="tx1"/>
                </a:solidFill>
                <a:latin typeface="Arial" panose="020B0604020202020204" pitchFamily="34" charset="0"/>
                <a:cs typeface="Arial" panose="020B0604020202020204" pitchFamily="34" charset="0"/>
              </a:endParaRPr>
            </a:p>
          </p:txBody>
        </p:sp>
        <p:sp>
          <p:nvSpPr>
            <p:cNvPr id="231" name="NPU"/>
            <p:cNvSpPr txBox="1"/>
            <p:nvPr/>
          </p:nvSpPr>
          <p:spPr>
            <a:xfrm>
              <a:off x="4616506" y="4691897"/>
              <a:ext cx="880542" cy="56105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sz="1799" dirty="0">
                  <a:latin typeface="Arial" panose="020B0604020202020204" pitchFamily="34" charset="0"/>
                  <a:cs typeface="Arial" panose="020B0604020202020204" pitchFamily="34" charset="0"/>
                </a:rPr>
                <a:t>NPU</a:t>
              </a:r>
            </a:p>
          </p:txBody>
        </p:sp>
        <p:sp>
          <p:nvSpPr>
            <p:cNvPr id="232" name="NP"/>
            <p:cNvSpPr txBox="1"/>
            <p:nvPr/>
          </p:nvSpPr>
          <p:spPr>
            <a:xfrm>
              <a:off x="8850455" y="4691897"/>
              <a:ext cx="627290" cy="56105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sz="1799" dirty="0">
                  <a:latin typeface="Arial" panose="020B0604020202020204" pitchFamily="34" charset="0"/>
                  <a:cs typeface="Arial" panose="020B0604020202020204" pitchFamily="34" charset="0"/>
                </a:rPr>
                <a:t>NP</a:t>
              </a:r>
            </a:p>
          </p:txBody>
        </p:sp>
        <p:sp>
          <p:nvSpPr>
            <p:cNvPr id="233" name="GPU"/>
            <p:cNvSpPr txBox="1"/>
            <p:nvPr/>
          </p:nvSpPr>
          <p:spPr>
            <a:xfrm>
              <a:off x="2541251" y="4691897"/>
              <a:ext cx="900023" cy="56105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sz="1799" dirty="0">
                  <a:latin typeface="Arial" panose="020B0604020202020204" pitchFamily="34" charset="0"/>
                  <a:cs typeface="Arial" panose="020B0604020202020204" pitchFamily="34" charset="0"/>
                </a:rPr>
                <a:t>GPU</a:t>
              </a:r>
            </a:p>
          </p:txBody>
        </p:sp>
        <p:sp>
          <p:nvSpPr>
            <p:cNvPr id="234" name="DSP"/>
            <p:cNvSpPr txBox="1"/>
            <p:nvPr/>
          </p:nvSpPr>
          <p:spPr>
            <a:xfrm>
              <a:off x="6692775" y="4691897"/>
              <a:ext cx="861061" cy="56105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02" tIns="45702" rIns="45702" bIns="45702" numCol="1" anchor="ctr">
              <a:spAutoFit/>
            </a:bodyPr>
            <a:lstStyle>
              <a:lvl1pPr algn="ctr">
                <a:defRPr sz="5000">
                  <a:solidFill>
                    <a:srgbClr val="FFFFFF"/>
                  </a:solidFill>
                </a:defRPr>
              </a:lvl1pPr>
            </a:lstStyle>
            <a:p>
              <a:r>
                <a:rPr sz="1799" dirty="0">
                  <a:latin typeface="Arial" panose="020B0604020202020204" pitchFamily="34" charset="0"/>
                  <a:cs typeface="Arial" panose="020B0604020202020204" pitchFamily="34" charset="0"/>
                </a:rPr>
                <a:t>DSP</a:t>
              </a:r>
            </a:p>
          </p:txBody>
        </p:sp>
        <p:grpSp>
          <p:nvGrpSpPr>
            <p:cNvPr id="235" name="组合 234">
              <a:extLst>
                <a:ext uri="{FF2B5EF4-FFF2-40B4-BE49-F238E27FC236}">
                  <a16:creationId xmlns="" xmlns:a16="http://schemas.microsoft.com/office/drawing/2014/main" id="{5DEE8E2F-7910-8A43-8653-09BD2C37EC3F}"/>
                </a:ext>
              </a:extLst>
            </p:cNvPr>
            <p:cNvGrpSpPr/>
            <p:nvPr/>
          </p:nvGrpSpPr>
          <p:grpSpPr>
            <a:xfrm>
              <a:off x="2991260" y="5351158"/>
              <a:ext cx="6172840" cy="184735"/>
              <a:chOff x="5977755" y="4628741"/>
              <a:chExt cx="12345681" cy="369470"/>
            </a:xfrm>
          </p:grpSpPr>
          <p:cxnSp>
            <p:nvCxnSpPr>
              <p:cNvPr id="244" name="直线连接符 67">
                <a:extLst>
                  <a:ext uri="{FF2B5EF4-FFF2-40B4-BE49-F238E27FC236}">
                    <a16:creationId xmlns="" xmlns:a16="http://schemas.microsoft.com/office/drawing/2014/main" id="{40848AF7-7377-AE42-9FFA-A955B5C24730}"/>
                  </a:ext>
                </a:extLst>
              </p:cNvPr>
              <p:cNvCxnSpPr/>
              <p:nvPr/>
            </p:nvCxnSpPr>
            <p:spPr>
              <a:xfrm>
                <a:off x="5977755"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cxnSp>
            <p:nvCxnSpPr>
              <p:cNvPr id="245" name="直线连接符 68">
                <a:extLst>
                  <a:ext uri="{FF2B5EF4-FFF2-40B4-BE49-F238E27FC236}">
                    <a16:creationId xmlns="" xmlns:a16="http://schemas.microsoft.com/office/drawing/2014/main" id="{92F93094-0988-3148-893A-ADC39B349227}"/>
                  </a:ext>
                </a:extLst>
              </p:cNvPr>
              <p:cNvCxnSpPr/>
              <p:nvPr/>
            </p:nvCxnSpPr>
            <p:spPr>
              <a:xfrm>
                <a:off x="10108793"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cxnSp>
            <p:nvCxnSpPr>
              <p:cNvPr id="246" name="直线连接符 69">
                <a:extLst>
                  <a:ext uri="{FF2B5EF4-FFF2-40B4-BE49-F238E27FC236}">
                    <a16:creationId xmlns="" xmlns:a16="http://schemas.microsoft.com/office/drawing/2014/main" id="{7E668B86-4E2C-AF4D-876A-CC011784F610}"/>
                  </a:ext>
                </a:extLst>
              </p:cNvPr>
              <p:cNvCxnSpPr/>
              <p:nvPr/>
            </p:nvCxnSpPr>
            <p:spPr>
              <a:xfrm>
                <a:off x="14266117"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cxnSp>
            <p:nvCxnSpPr>
              <p:cNvPr id="247" name="直线连接符 70">
                <a:extLst>
                  <a:ext uri="{FF2B5EF4-FFF2-40B4-BE49-F238E27FC236}">
                    <a16:creationId xmlns="" xmlns:a16="http://schemas.microsoft.com/office/drawing/2014/main" id="{B6154352-903A-DB45-8952-D90A6D0A41C5}"/>
                  </a:ext>
                </a:extLst>
              </p:cNvPr>
              <p:cNvCxnSpPr/>
              <p:nvPr/>
            </p:nvCxnSpPr>
            <p:spPr>
              <a:xfrm>
                <a:off x="18323436" y="4628741"/>
                <a:ext cx="0" cy="369470"/>
              </a:xfrm>
              <a:prstGeom prst="line">
                <a:avLst/>
              </a:prstGeom>
              <a:noFill/>
              <a:ln w="25400" cap="flat">
                <a:solidFill>
                  <a:srgbClr val="0070C0">
                    <a:alpha val="30000"/>
                  </a:srgbClr>
                </a:solidFill>
                <a:prstDash val="solid"/>
                <a:miter lim="800000"/>
              </a:ln>
              <a:effectLst/>
              <a:sp3d/>
            </p:spPr>
            <p:style>
              <a:lnRef idx="0">
                <a:scrgbClr r="0" g="0" b="0"/>
              </a:lnRef>
              <a:fillRef idx="0">
                <a:scrgbClr r="0" g="0" b="0"/>
              </a:fillRef>
              <a:effectRef idx="0">
                <a:scrgbClr r="0" g="0" b="0"/>
              </a:effectRef>
              <a:fontRef idx="none"/>
            </p:style>
          </p:cxnSp>
        </p:grpSp>
        <p:sp>
          <p:nvSpPr>
            <p:cNvPr id="236" name="直接连接符 4">
              <a:extLst>
                <a:ext uri="{FF2B5EF4-FFF2-40B4-BE49-F238E27FC236}">
                  <a16:creationId xmlns="" xmlns:a16="http://schemas.microsoft.com/office/drawing/2014/main" id="{8CEF0F2C-C626-7F42-B5D1-1D8850FEC8F7}"/>
                </a:ext>
              </a:extLst>
            </p:cNvPr>
            <p:cNvSpPr/>
            <p:nvPr/>
          </p:nvSpPr>
          <p:spPr>
            <a:xfrm>
              <a:off x="4548591" y="4120785"/>
              <a:ext cx="1728000" cy="0"/>
            </a:xfrm>
            <a:prstGeom prst="line">
              <a:avLst/>
            </a:prstGeom>
            <a:ln w="12700">
              <a:solidFill>
                <a:srgbClr val="00B0F0"/>
              </a:solidFill>
              <a:miter/>
            </a:ln>
          </p:spPr>
          <p:txBody>
            <a:bodyPr tIns="45702" bIns="45702"/>
            <a:lstStyle/>
            <a:p>
              <a:endParaRPr sz="1599" dirty="0">
                <a:latin typeface="Arial" panose="020B0604020202020204" pitchFamily="34" charset="0"/>
                <a:cs typeface="Arial" panose="020B0604020202020204" pitchFamily="34" charset="0"/>
              </a:endParaRPr>
            </a:p>
          </p:txBody>
        </p:sp>
        <p:sp>
          <p:nvSpPr>
            <p:cNvPr id="237" name="矩形 2">
              <a:extLst>
                <a:ext uri="{FF2B5EF4-FFF2-40B4-BE49-F238E27FC236}">
                  <a16:creationId xmlns="" xmlns:a16="http://schemas.microsoft.com/office/drawing/2014/main" id="{4C43610F-5F63-EA4A-8992-2087DBC80E8C}"/>
                </a:ext>
              </a:extLst>
            </p:cNvPr>
            <p:cNvSpPr/>
            <p:nvPr/>
          </p:nvSpPr>
          <p:spPr>
            <a:xfrm>
              <a:off x="6207027" y="3943577"/>
              <a:ext cx="1964093" cy="39751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02" bIns="45702">
              <a:spAutoFit/>
            </a:bodyPr>
            <a:lstStyle>
              <a:lvl1pPr>
                <a:defRPr>
                  <a:solidFill>
                    <a:srgbClr val="333333"/>
                  </a:solidFill>
                  <a:latin typeface="+mn-lt"/>
                  <a:ea typeface="+mn-ea"/>
                  <a:cs typeface="+mn-cs"/>
                  <a:sym typeface="Calibri"/>
                </a:defRPr>
              </a:lvl1pPr>
            </a:lstStyle>
            <a:p>
              <a:pPr algn="ctr"/>
              <a:r>
                <a:rPr sz="1100" dirty="0">
                  <a:solidFill>
                    <a:schemeClr val="tx1"/>
                  </a:solidFill>
                  <a:latin typeface="+mn-ea"/>
                  <a:cs typeface="Arial" panose="020B0604020202020204" pitchFamily="34" charset="0"/>
                </a:rPr>
                <a:t>RISC</a:t>
              </a:r>
              <a:r>
                <a:rPr lang="zh-CN" altLang="en-US" sz="1100" dirty="0">
                  <a:solidFill>
                    <a:schemeClr val="tx1"/>
                  </a:solidFill>
                  <a:latin typeface="+mn-ea"/>
                  <a:cs typeface="Arial" panose="020B0604020202020204" pitchFamily="34" charset="0"/>
                </a:rPr>
                <a:t>精简指令集</a:t>
              </a:r>
              <a:endParaRPr sz="1100" dirty="0">
                <a:solidFill>
                  <a:schemeClr val="tx1"/>
                </a:solidFill>
                <a:latin typeface="+mn-ea"/>
                <a:cs typeface="Arial" panose="020B0604020202020204" pitchFamily="34" charset="0"/>
              </a:endParaRPr>
            </a:p>
          </p:txBody>
        </p:sp>
        <p:sp>
          <p:nvSpPr>
            <p:cNvPr id="238" name="直接连接符 4">
              <a:extLst>
                <a:ext uri="{FF2B5EF4-FFF2-40B4-BE49-F238E27FC236}">
                  <a16:creationId xmlns="" xmlns:a16="http://schemas.microsoft.com/office/drawing/2014/main" id="{B824A268-A30C-6A42-B794-52D6634BB2A9}"/>
                </a:ext>
              </a:extLst>
            </p:cNvPr>
            <p:cNvSpPr/>
            <p:nvPr/>
          </p:nvSpPr>
          <p:spPr>
            <a:xfrm>
              <a:off x="8071412" y="4120785"/>
              <a:ext cx="1692001" cy="0"/>
            </a:xfrm>
            <a:prstGeom prst="line">
              <a:avLst/>
            </a:prstGeom>
            <a:ln w="12700">
              <a:solidFill>
                <a:srgbClr val="00B0F0"/>
              </a:solidFill>
              <a:miter/>
            </a:ln>
          </p:spPr>
          <p:txBody>
            <a:bodyPr tIns="45702" bIns="45702"/>
            <a:lstStyle/>
            <a:p>
              <a:endParaRPr sz="1599" dirty="0">
                <a:latin typeface="Arial" panose="020B0604020202020204" pitchFamily="34" charset="0"/>
                <a:cs typeface="Arial" panose="020B0604020202020204" pitchFamily="34" charset="0"/>
              </a:endParaRPr>
            </a:p>
          </p:txBody>
        </p:sp>
        <p:sp>
          <p:nvSpPr>
            <p:cNvPr id="239" name="矩形 2">
              <a:extLst>
                <a:ext uri="{FF2B5EF4-FFF2-40B4-BE49-F238E27FC236}">
                  <a16:creationId xmlns="" xmlns:a16="http://schemas.microsoft.com/office/drawing/2014/main" id="{47C3E677-A86B-734C-90BA-FFC33C01A3E5}"/>
                </a:ext>
              </a:extLst>
            </p:cNvPr>
            <p:cNvSpPr/>
            <p:nvPr/>
          </p:nvSpPr>
          <p:spPr>
            <a:xfrm>
              <a:off x="2196740" y="3943577"/>
              <a:ext cx="1969343" cy="39751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02" bIns="45702">
              <a:spAutoFit/>
            </a:bodyPr>
            <a:lstStyle>
              <a:lvl1pPr>
                <a:defRPr>
                  <a:solidFill>
                    <a:srgbClr val="333333"/>
                  </a:solidFill>
                  <a:latin typeface="+mn-lt"/>
                  <a:ea typeface="+mn-ea"/>
                  <a:cs typeface="+mn-cs"/>
                  <a:sym typeface="Calibri"/>
                </a:defRPr>
              </a:lvl1pPr>
            </a:lstStyle>
            <a:p>
              <a:pPr algn="ctr"/>
              <a:r>
                <a:rPr lang="en" sz="1100" dirty="0">
                  <a:solidFill>
                    <a:schemeClr val="tx1"/>
                  </a:solidFill>
                  <a:latin typeface="+mn-ea"/>
                  <a:cs typeface="Arial" panose="020B0604020202020204" pitchFamily="34" charset="0"/>
                </a:rPr>
                <a:t>CISC</a:t>
              </a:r>
              <a:r>
                <a:rPr lang="zh-CN" altLang="en-US" sz="1100" dirty="0">
                  <a:solidFill>
                    <a:schemeClr val="tx1"/>
                  </a:solidFill>
                  <a:latin typeface="+mn-ea"/>
                  <a:cs typeface="Arial" panose="020B0604020202020204" pitchFamily="34" charset="0"/>
                </a:rPr>
                <a:t>复杂指令集</a:t>
              </a:r>
              <a:endParaRPr lang="en" sz="1100" dirty="0">
                <a:solidFill>
                  <a:schemeClr val="tx1"/>
                </a:solidFill>
                <a:latin typeface="+mn-ea"/>
                <a:cs typeface="Arial" panose="020B0604020202020204" pitchFamily="34" charset="0"/>
              </a:endParaRPr>
            </a:p>
          </p:txBody>
        </p:sp>
        <p:sp>
          <p:nvSpPr>
            <p:cNvPr id="240" name="直接连接符 4">
              <a:extLst>
                <a:ext uri="{FF2B5EF4-FFF2-40B4-BE49-F238E27FC236}">
                  <a16:creationId xmlns="" xmlns:a16="http://schemas.microsoft.com/office/drawing/2014/main" id="{C0300A82-7618-804C-A1EE-B43ACCFA9ECE}"/>
                </a:ext>
              </a:extLst>
            </p:cNvPr>
            <p:cNvSpPr/>
            <p:nvPr/>
          </p:nvSpPr>
          <p:spPr>
            <a:xfrm>
              <a:off x="3989202" y="4120785"/>
              <a:ext cx="303200" cy="0"/>
            </a:xfrm>
            <a:prstGeom prst="line">
              <a:avLst/>
            </a:prstGeom>
            <a:ln w="12700">
              <a:solidFill>
                <a:srgbClr val="00B0F0"/>
              </a:solidFill>
              <a:miter/>
            </a:ln>
          </p:spPr>
          <p:txBody>
            <a:bodyPr tIns="45702" bIns="45702"/>
            <a:lstStyle/>
            <a:p>
              <a:endParaRPr sz="1599" dirty="0">
                <a:latin typeface="Arial" panose="020B0604020202020204" pitchFamily="34" charset="0"/>
                <a:cs typeface="Arial" panose="020B0604020202020204" pitchFamily="34" charset="0"/>
              </a:endParaRPr>
            </a:p>
          </p:txBody>
        </p:sp>
        <p:sp>
          <p:nvSpPr>
            <p:cNvPr id="241" name="直接连接符 4">
              <a:extLst>
                <a:ext uri="{FF2B5EF4-FFF2-40B4-BE49-F238E27FC236}">
                  <a16:creationId xmlns="" xmlns:a16="http://schemas.microsoft.com/office/drawing/2014/main" id="{23625344-3082-7846-BE57-1BE6D6C07AD5}"/>
                </a:ext>
              </a:extLst>
            </p:cNvPr>
            <p:cNvSpPr/>
            <p:nvPr/>
          </p:nvSpPr>
          <p:spPr>
            <a:xfrm>
              <a:off x="1984547" y="4120785"/>
              <a:ext cx="314344" cy="0"/>
            </a:xfrm>
            <a:prstGeom prst="line">
              <a:avLst/>
            </a:prstGeom>
            <a:ln w="12700">
              <a:solidFill>
                <a:srgbClr val="00B0F0"/>
              </a:solidFill>
              <a:miter/>
            </a:ln>
          </p:spPr>
          <p:txBody>
            <a:bodyPr tIns="45702" bIns="45702"/>
            <a:lstStyle/>
            <a:p>
              <a:endParaRPr sz="1599" dirty="0">
                <a:latin typeface="Arial" panose="020B0604020202020204" pitchFamily="34" charset="0"/>
                <a:cs typeface="Arial" panose="020B0604020202020204" pitchFamily="34" charset="0"/>
              </a:endParaRPr>
            </a:p>
          </p:txBody>
        </p:sp>
        <p:sp>
          <p:nvSpPr>
            <p:cNvPr id="242" name="直接连接符 4">
              <a:extLst>
                <a:ext uri="{FF2B5EF4-FFF2-40B4-BE49-F238E27FC236}">
                  <a16:creationId xmlns="" xmlns:a16="http://schemas.microsoft.com/office/drawing/2014/main" id="{E565F818-4327-9D43-A115-AC56C8AC9988}"/>
                </a:ext>
              </a:extLst>
            </p:cNvPr>
            <p:cNvSpPr/>
            <p:nvPr/>
          </p:nvSpPr>
          <p:spPr>
            <a:xfrm>
              <a:off x="2137017" y="5535892"/>
              <a:ext cx="7977725" cy="0"/>
            </a:xfrm>
            <a:prstGeom prst="line">
              <a:avLst/>
            </a:prstGeom>
            <a:ln w="12700">
              <a:solidFill>
                <a:srgbClr val="0070C0">
                  <a:alpha val="30000"/>
                </a:srgbClr>
              </a:solidFill>
              <a:miter/>
            </a:ln>
          </p:spPr>
          <p:txBody>
            <a:bodyPr tIns="45702" bIns="45702"/>
            <a:lstStyle/>
            <a:p>
              <a:endParaRPr sz="1599"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472802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服务器介绍</a:t>
            </a:r>
            <a:endParaRPr lang="en-US" altLang="zh-CN" sz="1800" b="1" dirty="0"/>
          </a:p>
          <a:p>
            <a:pPr lvl="1">
              <a:buClrTx/>
            </a:pPr>
            <a:r>
              <a:rPr lang="en-US" altLang="zh-CN" sz="1600" dirty="0" err="1">
                <a:solidFill>
                  <a:schemeClr val="bg1">
                    <a:lumMod val="50000"/>
                  </a:schemeClr>
                </a:solidFill>
                <a:latin typeface="+mn-ea"/>
              </a:rPr>
              <a:t>TaiShan</a:t>
            </a:r>
            <a:r>
              <a:rPr lang="zh-CN" altLang="en-US" sz="1600" dirty="0">
                <a:solidFill>
                  <a:schemeClr val="bg1">
                    <a:lumMod val="50000"/>
                  </a:schemeClr>
                </a:solidFill>
                <a:latin typeface="+mn-ea"/>
              </a:rPr>
              <a:t>服务器概述</a:t>
            </a:r>
          </a:p>
          <a:p>
            <a:pPr lvl="1">
              <a:buClrTx/>
              <a:buSzPct val="60000"/>
              <a:buFont typeface="Wingdings" panose="05000000000000000000" pitchFamily="2" charset="2"/>
              <a:buChar char="n"/>
            </a:pPr>
            <a:r>
              <a:rPr lang="en-US" altLang="zh-CN" sz="1600" dirty="0" err="1">
                <a:latin typeface="+mn-ea"/>
                <a:sym typeface="Lucida Grande" charset="0"/>
              </a:rPr>
              <a:t>TaiShan</a:t>
            </a:r>
            <a:r>
              <a:rPr lang="en-US" altLang="zh-CN" sz="1600" dirty="0">
                <a:latin typeface="+mn-ea"/>
                <a:sym typeface="Lucida Grande" charset="0"/>
              </a:rPr>
              <a:t> 200</a:t>
            </a:r>
            <a:r>
              <a:rPr lang="zh-CN" altLang="en-US" sz="1600" dirty="0">
                <a:latin typeface="+mn-ea"/>
                <a:sym typeface="Lucida Grande" charset="0"/>
              </a:rPr>
              <a:t>机架服务器产品介绍</a:t>
            </a:r>
            <a:endParaRPr lang="zh-CN" altLang="zh-CN" sz="1600" dirty="0">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机架服务器价值特性</a:t>
            </a:r>
            <a:endParaRPr lang="en-US"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高密服务器介绍</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26029310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400773037"/>
          <p:cNvSpPr txBox="1">
            <a:spLocks/>
          </p:cNvSpPr>
          <p:nvPr/>
        </p:nvSpPr>
        <p:spPr>
          <a:xfrm>
            <a:off x="1451484" y="368660"/>
            <a:ext cx="10178788" cy="584775"/>
          </a:xfrm>
          <a:prstGeom prst="rect">
            <a:avLst/>
          </a:prstGeom>
          <a:noFill/>
          <a:ln w="9525">
            <a:noFill/>
            <a:miter lim="800000"/>
            <a:headEnd/>
            <a:tailEnd/>
          </a:ln>
        </p:spPr>
        <p:txBody>
          <a:bodyPr vert="horz" wrap="square" lIns="100800" tIns="50400" rIns="100800" bIns="50400" numCol="1" anchor="t" anchorCtr="0" compatLnSpc="1">
            <a:prstTxWarp prst="textNoShape">
              <a:avLst/>
            </a:prstTxWarp>
          </a:bodyPr>
          <a:lstStyle>
            <a:lvl1pPr defTabSz="801688" eaLnBrk="0" fontAlgn="base" hangingPunct="0">
              <a:defRPr sz="3500" b="1">
                <a:solidFill>
                  <a:schemeClr val="tx1">
                    <a:lumMod val="75000"/>
                    <a:lumOff val="25000"/>
                  </a:schemeClr>
                </a:solidFill>
                <a:latin typeface="+mn-ea"/>
                <a:ea typeface="+mn-ea"/>
                <a:cs typeface="+mj-cs"/>
              </a:defRPr>
            </a:lvl1pPr>
            <a:lvl2pPr defTabSz="801688" eaLnBrk="0" fontAlgn="base" hangingPunct="0">
              <a:defRPr sz="3500">
                <a:solidFill>
                  <a:srgbClr val="990000"/>
                </a:solidFill>
                <a:latin typeface="FrutigerNext LT Medium" pitchFamily="34" charset="0"/>
                <a:ea typeface="黑体" pitchFamily="2" charset="-122"/>
              </a:defRPr>
            </a:lvl2pPr>
            <a:lvl3pPr defTabSz="801688" eaLnBrk="0" fontAlgn="base" hangingPunct="0">
              <a:defRPr sz="3500">
                <a:solidFill>
                  <a:srgbClr val="990000"/>
                </a:solidFill>
                <a:latin typeface="FrutigerNext LT Medium" pitchFamily="34" charset="0"/>
                <a:ea typeface="黑体" pitchFamily="2" charset="-122"/>
              </a:defRPr>
            </a:lvl3pPr>
            <a:lvl4pPr defTabSz="801688" eaLnBrk="0" fontAlgn="base" hangingPunct="0">
              <a:defRPr sz="3500">
                <a:solidFill>
                  <a:srgbClr val="990000"/>
                </a:solidFill>
                <a:latin typeface="FrutigerNext LT Medium" pitchFamily="34" charset="0"/>
                <a:ea typeface="黑体" pitchFamily="2" charset="-122"/>
              </a:defRPr>
            </a:lvl4pPr>
            <a:lvl5pPr defTabSz="801688" eaLnBrk="0" fontAlgn="base" hangingPunct="0">
              <a:defRPr sz="3500">
                <a:solidFill>
                  <a:srgbClr val="990000"/>
                </a:solidFill>
                <a:latin typeface="FrutigerNext LT Medium" pitchFamily="34" charset="0"/>
                <a:ea typeface="黑体" pitchFamily="2" charset="-122"/>
              </a:defRPr>
            </a:lvl5pPr>
            <a:lvl6pPr marL="457200" defTabSz="801688" fontAlgn="base">
              <a:spcBef>
                <a:spcPct val="0"/>
              </a:spcBef>
              <a:spcAft>
                <a:spcPct val="0"/>
              </a:spcAft>
              <a:defRPr sz="3500">
                <a:solidFill>
                  <a:srgbClr val="990000"/>
                </a:solidFill>
                <a:latin typeface="FrutigerNext LT Medium" pitchFamily="34" charset="0"/>
                <a:ea typeface="黑体" pitchFamily="2" charset="-122"/>
              </a:defRPr>
            </a:lvl6pPr>
            <a:lvl7pPr marL="914400" defTabSz="801688" fontAlgn="base">
              <a:spcBef>
                <a:spcPct val="0"/>
              </a:spcBef>
              <a:spcAft>
                <a:spcPct val="0"/>
              </a:spcAft>
              <a:defRPr sz="3500">
                <a:solidFill>
                  <a:srgbClr val="990000"/>
                </a:solidFill>
                <a:latin typeface="FrutigerNext LT Medium" pitchFamily="34" charset="0"/>
                <a:ea typeface="黑体" pitchFamily="2" charset="-122"/>
              </a:defRPr>
            </a:lvl7pPr>
            <a:lvl8pPr marL="1371600" defTabSz="801688" fontAlgn="base">
              <a:spcBef>
                <a:spcPct val="0"/>
              </a:spcBef>
              <a:spcAft>
                <a:spcPct val="0"/>
              </a:spcAft>
              <a:defRPr sz="3500">
                <a:solidFill>
                  <a:srgbClr val="990000"/>
                </a:solidFill>
                <a:latin typeface="FrutigerNext LT Medium" pitchFamily="34" charset="0"/>
                <a:ea typeface="黑体" pitchFamily="2" charset="-122"/>
              </a:defRPr>
            </a:lvl8pPr>
            <a:lvl9pPr marL="1828800" defTabSz="801688" fontAlgn="base">
              <a:spcBef>
                <a:spcPct val="0"/>
              </a:spcBef>
              <a:spcAft>
                <a:spcPct val="0"/>
              </a:spcAft>
              <a:defRPr sz="3500">
                <a:solidFill>
                  <a:srgbClr val="990000"/>
                </a:solidFill>
                <a:latin typeface="FrutigerNext LT Medium" pitchFamily="34" charset="0"/>
                <a:ea typeface="黑体" pitchFamily="2" charset="-122"/>
              </a:defRPr>
            </a:lvl9pPr>
          </a:lstStyle>
          <a:p>
            <a:r>
              <a:rPr lang="en-US" altLang="zh-CN" dirty="0">
                <a:solidFill>
                  <a:schemeClr val="tx1"/>
                </a:solidFill>
              </a:rPr>
              <a:t>TaiShan 200</a:t>
            </a:r>
            <a:r>
              <a:rPr lang="zh-CN" altLang="en-US" dirty="0" smtClean="0">
                <a:solidFill>
                  <a:schemeClr val="tx1"/>
                </a:solidFill>
              </a:rPr>
              <a:t>服务器全景图</a:t>
            </a:r>
            <a:endParaRPr lang="zh-CN" altLang="en-US" dirty="0">
              <a:solidFill>
                <a:schemeClr val="tx1"/>
              </a:solidFill>
            </a:endParaRPr>
          </a:p>
        </p:txBody>
      </p:sp>
      <p:pic>
        <p:nvPicPr>
          <p:cNvPr id="115" name="图片 1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046" y="1182934"/>
            <a:ext cx="4726236" cy="2658508"/>
          </a:xfrm>
          <a:prstGeom prst="rect">
            <a:avLst/>
          </a:prstGeom>
        </p:spPr>
      </p:pic>
      <p:sp>
        <p:nvSpPr>
          <p:cNvPr id="116" name="矩形 115">
            <a:extLst>
              <a:ext uri="{FF2B5EF4-FFF2-40B4-BE49-F238E27FC236}">
                <a16:creationId xmlns="" xmlns:a16="http://schemas.microsoft.com/office/drawing/2014/main" id="{67F66F77-6995-47AF-A393-534A4E0CE580}"/>
              </a:ext>
            </a:extLst>
          </p:cNvPr>
          <p:cNvSpPr/>
          <p:nvPr/>
        </p:nvSpPr>
        <p:spPr>
          <a:xfrm flipH="1">
            <a:off x="6699244" y="1201376"/>
            <a:ext cx="2691224" cy="369332"/>
          </a:xfrm>
          <a:prstGeom prst="rect">
            <a:avLst/>
          </a:prstGeom>
        </p:spPr>
        <p:txBody>
          <a:bodyPr wrap="square">
            <a:spAutoFit/>
          </a:bodyPr>
          <a:lstStyle/>
          <a:p>
            <a:pPr algn="ctr" defTabSz="554100" fontAlgn="auto">
              <a:spcBef>
                <a:spcPts val="0"/>
              </a:spcBef>
              <a:spcAft>
                <a:spcPts val="0"/>
              </a:spcAft>
            </a:pPr>
            <a:r>
              <a:rPr lang="en-US" altLang="zh-CN" sz="1800" dirty="0">
                <a:solidFill>
                  <a:srgbClr val="1D1D1A"/>
                </a:solidFill>
                <a:latin typeface="微软雅黑" panose="020B0503020204020204" pitchFamily="34" charset="-122"/>
                <a:ea typeface="微软雅黑" panose="020B0503020204020204" pitchFamily="34" charset="-122"/>
              </a:rPr>
              <a:t>17</a:t>
            </a:r>
            <a:r>
              <a:rPr lang="zh-CN" altLang="en-US" sz="1800" dirty="0">
                <a:solidFill>
                  <a:srgbClr val="1D1D1A"/>
                </a:solidFill>
                <a:latin typeface="微软雅黑" panose="020B0503020204020204" pitchFamily="34" charset="-122"/>
                <a:ea typeface="微软雅黑" panose="020B0503020204020204" pitchFamily="34" charset="-122"/>
              </a:rPr>
              <a:t>年的工程工艺积累</a:t>
            </a:r>
          </a:p>
        </p:txBody>
      </p:sp>
      <p:sp>
        <p:nvSpPr>
          <p:cNvPr id="117" name="圆角矩形 18">
            <a:extLst>
              <a:ext uri="{FF2B5EF4-FFF2-40B4-BE49-F238E27FC236}">
                <a16:creationId xmlns="" xmlns:a16="http://schemas.microsoft.com/office/drawing/2014/main" id="{7BCEDECB-4C29-431D-BD44-CF5164A29F48}"/>
              </a:ext>
            </a:extLst>
          </p:cNvPr>
          <p:cNvSpPr/>
          <p:nvPr/>
        </p:nvSpPr>
        <p:spPr>
          <a:xfrm>
            <a:off x="6259961"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028"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Microsoft YaHei" panose="020B0503020204020204" pitchFamily="34" charset="-122"/>
              <a:cs typeface="+mn-ea"/>
            </a:endParaRPr>
          </a:p>
        </p:txBody>
      </p:sp>
      <p:sp>
        <p:nvSpPr>
          <p:cNvPr id="118" name="椭圆 117">
            <a:extLst>
              <a:ext uri="{FF2B5EF4-FFF2-40B4-BE49-F238E27FC236}">
                <a16:creationId xmlns="" xmlns:a16="http://schemas.microsoft.com/office/drawing/2014/main" id="{C83121FF-6E20-4771-8E55-3DFB7F572EF7}"/>
              </a:ext>
            </a:extLst>
          </p:cNvPr>
          <p:cNvSpPr/>
          <p:nvPr/>
        </p:nvSpPr>
        <p:spPr>
          <a:xfrm>
            <a:off x="6250416" y="2472775"/>
            <a:ext cx="822540" cy="558996"/>
          </a:xfrm>
          <a:prstGeom prst="ellipse">
            <a:avLst/>
          </a:prstGeom>
          <a:solidFill>
            <a:srgbClr val="00B0F0"/>
          </a:solidFill>
          <a:ln w="12700" cap="flat" cmpd="sng" algn="ctr">
            <a:noFill/>
            <a:prstDash val="solid"/>
            <a:miter lim="800000"/>
          </a:ln>
          <a:effectLst/>
        </p:spPr>
        <p:txBody>
          <a:bodyPr lIns="0" rIns="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散热液冷</a:t>
            </a:r>
          </a:p>
        </p:txBody>
      </p:sp>
      <p:sp>
        <p:nvSpPr>
          <p:cNvPr id="119" name="圆角矩形 18">
            <a:extLst>
              <a:ext uri="{FF2B5EF4-FFF2-40B4-BE49-F238E27FC236}">
                <a16:creationId xmlns="" xmlns:a16="http://schemas.microsoft.com/office/drawing/2014/main" id="{6E6C03A2-EC3B-475B-883E-45164F7034C7}"/>
              </a:ext>
            </a:extLst>
          </p:cNvPr>
          <p:cNvSpPr/>
          <p:nvPr/>
        </p:nvSpPr>
        <p:spPr>
          <a:xfrm>
            <a:off x="7351590"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028"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Microsoft YaHei" panose="020B0503020204020204" pitchFamily="34" charset="-122"/>
              <a:cs typeface="+mn-ea"/>
            </a:endParaRPr>
          </a:p>
        </p:txBody>
      </p:sp>
      <p:sp>
        <p:nvSpPr>
          <p:cNvPr id="120" name="椭圆 119">
            <a:extLst>
              <a:ext uri="{FF2B5EF4-FFF2-40B4-BE49-F238E27FC236}">
                <a16:creationId xmlns="" xmlns:a16="http://schemas.microsoft.com/office/drawing/2014/main" id="{CE4215AC-6272-47E9-8727-AA2DF16451FB}"/>
              </a:ext>
            </a:extLst>
          </p:cNvPr>
          <p:cNvSpPr/>
          <p:nvPr/>
        </p:nvSpPr>
        <p:spPr>
          <a:xfrm>
            <a:off x="7342045" y="2514741"/>
            <a:ext cx="822540" cy="475064"/>
          </a:xfrm>
          <a:prstGeom prst="ellipse">
            <a:avLst/>
          </a:prstGeom>
          <a:solidFill>
            <a:srgbClr val="00B0F0"/>
          </a:solidFill>
          <a:ln w="12700" cap="flat" cmpd="sng" algn="ctr">
            <a:noFill/>
            <a:prstDash val="solid"/>
            <a:miter lim="800000"/>
          </a:ln>
          <a:effectLst/>
        </p:spPr>
        <p:txBody>
          <a:bodyPr lIns="0" rIns="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高速互联</a:t>
            </a:r>
          </a:p>
        </p:txBody>
      </p:sp>
      <p:sp>
        <p:nvSpPr>
          <p:cNvPr id="121" name="圆角矩形 18">
            <a:extLst>
              <a:ext uri="{FF2B5EF4-FFF2-40B4-BE49-F238E27FC236}">
                <a16:creationId xmlns="" xmlns:a16="http://schemas.microsoft.com/office/drawing/2014/main" id="{414E9EE3-6316-499C-98E3-DFAB7386F926}"/>
              </a:ext>
            </a:extLst>
          </p:cNvPr>
          <p:cNvSpPr/>
          <p:nvPr/>
        </p:nvSpPr>
        <p:spPr>
          <a:xfrm>
            <a:off x="8430643"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028"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Microsoft YaHei" panose="020B0503020204020204" pitchFamily="34" charset="-122"/>
              <a:cs typeface="+mn-ea"/>
            </a:endParaRPr>
          </a:p>
        </p:txBody>
      </p:sp>
      <p:sp>
        <p:nvSpPr>
          <p:cNvPr id="122" name="椭圆 121">
            <a:extLst>
              <a:ext uri="{FF2B5EF4-FFF2-40B4-BE49-F238E27FC236}">
                <a16:creationId xmlns="" xmlns:a16="http://schemas.microsoft.com/office/drawing/2014/main" id="{B0454D98-D623-4E3E-944B-1BB3164FE859}"/>
              </a:ext>
            </a:extLst>
          </p:cNvPr>
          <p:cNvSpPr/>
          <p:nvPr/>
        </p:nvSpPr>
        <p:spPr>
          <a:xfrm>
            <a:off x="8421098" y="2514741"/>
            <a:ext cx="822540" cy="475064"/>
          </a:xfrm>
          <a:prstGeom prst="ellipse">
            <a:avLst/>
          </a:prstGeom>
          <a:solidFill>
            <a:srgbClr val="00B0F0"/>
          </a:solidFill>
          <a:ln w="12700" cap="flat" cmpd="sng" algn="ctr">
            <a:noFill/>
            <a:prstDash val="solid"/>
            <a:miter lim="800000"/>
          </a:ln>
          <a:effectLst/>
        </p:spPr>
        <p:txBody>
          <a:bodyPr lIns="0" rIns="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可靠</a:t>
            </a:r>
            <a:endParaRPr kumimoji="0" lang="en-US" altLang="zh-CN"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设计</a:t>
            </a:r>
          </a:p>
        </p:txBody>
      </p:sp>
      <p:sp>
        <p:nvSpPr>
          <p:cNvPr id="123" name="圆角矩形 18">
            <a:extLst>
              <a:ext uri="{FF2B5EF4-FFF2-40B4-BE49-F238E27FC236}">
                <a16:creationId xmlns="" xmlns:a16="http://schemas.microsoft.com/office/drawing/2014/main" id="{50C2D92D-E83A-4FFB-B61C-E34B8866D7F7}"/>
              </a:ext>
            </a:extLst>
          </p:cNvPr>
          <p:cNvSpPr/>
          <p:nvPr/>
        </p:nvSpPr>
        <p:spPr>
          <a:xfrm>
            <a:off x="9514178" y="2350548"/>
            <a:ext cx="803450" cy="803449"/>
          </a:xfrm>
          <a:prstGeom prst="roundRect">
            <a:avLst>
              <a:gd name="adj" fmla="val 50000"/>
            </a:avLst>
          </a:prstGeom>
          <a:solidFill>
            <a:srgbClr val="00B0F0"/>
          </a:solidFill>
          <a:ln w="19050" cap="flat" cmpd="sng" algn="ctr">
            <a:noFill/>
            <a:prstDash val="solid"/>
          </a:ln>
          <a:effectLst/>
        </p:spPr>
        <p:txBody>
          <a:bodyPr wrap="none" rtlCol="0" anchor="ctr"/>
          <a:lstStyle/>
          <a:p>
            <a:pPr algn="ctr" defTabSz="1219028" eaLnBrk="0" fontAlgn="auto" hangingPunct="0">
              <a:lnSpc>
                <a:spcPct val="120000"/>
              </a:lnSpc>
              <a:spcBef>
                <a:spcPts val="0"/>
              </a:spcBef>
              <a:spcAft>
                <a:spcPts val="0"/>
              </a:spcAft>
            </a:pPr>
            <a:endParaRPr lang="zh-CN" altLang="en-US" sz="1600" b="1" kern="0" dirty="0">
              <a:solidFill>
                <a:prstClr val="white"/>
              </a:solidFill>
              <a:latin typeface="Arial" panose="020B0604020202020204" pitchFamily="34" charset="0"/>
              <a:ea typeface="Microsoft YaHei" panose="020B0503020204020204" pitchFamily="34" charset="-122"/>
              <a:cs typeface="+mn-ea"/>
            </a:endParaRPr>
          </a:p>
        </p:txBody>
      </p:sp>
      <p:sp>
        <p:nvSpPr>
          <p:cNvPr id="124" name="椭圆 123">
            <a:extLst>
              <a:ext uri="{FF2B5EF4-FFF2-40B4-BE49-F238E27FC236}">
                <a16:creationId xmlns="" xmlns:a16="http://schemas.microsoft.com/office/drawing/2014/main" id="{A5239C80-8884-4B56-99BA-3ABE61B67277}"/>
              </a:ext>
            </a:extLst>
          </p:cNvPr>
          <p:cNvSpPr/>
          <p:nvPr/>
        </p:nvSpPr>
        <p:spPr>
          <a:xfrm>
            <a:off x="9504633" y="2514741"/>
            <a:ext cx="822540" cy="475064"/>
          </a:xfrm>
          <a:prstGeom prst="ellipse">
            <a:avLst/>
          </a:prstGeom>
          <a:noFill/>
          <a:ln w="12700" cap="flat" cmpd="sng" algn="ctr">
            <a:noFill/>
            <a:prstDash val="solid"/>
            <a:miter lim="800000"/>
          </a:ln>
          <a:effectLst/>
        </p:spPr>
        <p:txBody>
          <a:bodyPr lIns="0" rIns="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Calibri" panose="020F0502020204030204"/>
                <a:ea typeface="等线" panose="02010600030101010101" pitchFamily="2" charset="-122"/>
                <a:cs typeface="Arial" panose="020B0604020202020204" pitchFamily="34" charset="0"/>
              </a:rPr>
              <a:t>质量品控</a:t>
            </a:r>
          </a:p>
        </p:txBody>
      </p:sp>
      <p:sp>
        <p:nvSpPr>
          <p:cNvPr id="125" name="矩形 124">
            <a:extLst>
              <a:ext uri="{FF2B5EF4-FFF2-40B4-BE49-F238E27FC236}">
                <a16:creationId xmlns="" xmlns:a16="http://schemas.microsoft.com/office/drawing/2014/main" id="{633834E6-7AD6-4CDB-B070-F1C682C0655F}"/>
              </a:ext>
            </a:extLst>
          </p:cNvPr>
          <p:cNvSpPr/>
          <p:nvPr/>
        </p:nvSpPr>
        <p:spPr>
          <a:xfrm>
            <a:off x="5681012" y="1697954"/>
            <a:ext cx="2179031" cy="361637"/>
          </a:xfrm>
          <a:prstGeom prst="rect">
            <a:avLst/>
          </a:prstGeom>
        </p:spPr>
        <p:txBody>
          <a:bodyPr wrap="square">
            <a:spAutoFit/>
          </a:bodyPr>
          <a:lstStyle/>
          <a:p>
            <a:pPr algn="ctr" defTabSz="914478" fontAlgn="auto">
              <a:lnSpc>
                <a:spcPct val="125000"/>
              </a:lnSpc>
              <a:spcBef>
                <a:spcPts val="0"/>
              </a:spcBef>
              <a:spcAft>
                <a:spcPts val="0"/>
              </a:spcAft>
            </a:pPr>
            <a:r>
              <a:rPr lang="zh-CN" altLang="en-US" sz="1400" kern="0" dirty="0">
                <a:solidFill>
                  <a:srgbClr val="1D1D1A"/>
                </a:solidFill>
                <a:latin typeface="微软雅黑" panose="020B0503020204020204" pitchFamily="34" charset="-122"/>
                <a:ea typeface="微软雅黑" panose="020B0503020204020204" pitchFamily="34" charset="-122"/>
              </a:rPr>
              <a:t>板</a:t>
            </a:r>
            <a:r>
              <a:rPr lang="zh-CN" altLang="en-US" sz="1400" kern="0" dirty="0" smtClean="0">
                <a:solidFill>
                  <a:srgbClr val="1D1D1A"/>
                </a:solidFill>
                <a:latin typeface="微软雅黑" panose="020B0503020204020204" pitchFamily="34" charset="-122"/>
                <a:ea typeface="微软雅黑" panose="020B0503020204020204" pitchFamily="34" charset="-122"/>
              </a:rPr>
              <a:t>级液冷散热设计</a:t>
            </a:r>
            <a:endParaRPr lang="en-US" altLang="zh-CN" sz="1400" kern="0" dirty="0">
              <a:solidFill>
                <a:srgbClr val="1D1D1A"/>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 xmlns:a16="http://schemas.microsoft.com/office/drawing/2014/main" id="{CE0DDC95-99B1-4807-B0B9-2C5BEC1B6FB2}"/>
              </a:ext>
            </a:extLst>
          </p:cNvPr>
          <p:cNvSpPr/>
          <p:nvPr/>
        </p:nvSpPr>
        <p:spPr>
          <a:xfrm>
            <a:off x="6677403" y="3477459"/>
            <a:ext cx="2151824" cy="307777"/>
          </a:xfrm>
          <a:prstGeom prst="rect">
            <a:avLst/>
          </a:prstGeom>
        </p:spPr>
        <p:txBody>
          <a:bodyPr wrap="square">
            <a:spAutoFit/>
          </a:bodyPr>
          <a:lstStyle/>
          <a:p>
            <a:pPr algn="ctr" defTabSz="687629" fontAlgn="auto">
              <a:spcBef>
                <a:spcPts val="0"/>
              </a:spcBef>
              <a:spcAft>
                <a:spcPts val="0"/>
              </a:spcAft>
            </a:pPr>
            <a:r>
              <a:rPr lang="en-US" altLang="zh-CN" sz="1400" kern="0" dirty="0" smtClean="0">
                <a:solidFill>
                  <a:srgbClr val="1D1D1A"/>
                </a:solidFill>
                <a:latin typeface="微软雅黑" panose="020B0503020204020204" pitchFamily="34" charset="-122"/>
                <a:ea typeface="微软雅黑" panose="020B0503020204020204" pitchFamily="34" charset="-122"/>
              </a:rPr>
              <a:t>56G</a:t>
            </a:r>
            <a:r>
              <a:rPr lang="zh-CN" altLang="en-US" sz="1400" kern="0" dirty="0" smtClean="0">
                <a:solidFill>
                  <a:srgbClr val="1D1D1A"/>
                </a:solidFill>
                <a:latin typeface="微软雅黑" panose="020B0503020204020204" pitchFamily="34" charset="-122"/>
                <a:ea typeface="微软雅黑" panose="020B0503020204020204" pitchFamily="34" charset="-122"/>
              </a:rPr>
              <a:t>板</a:t>
            </a:r>
            <a:r>
              <a:rPr lang="zh-CN" altLang="en-US" sz="1400" kern="0" dirty="0">
                <a:solidFill>
                  <a:srgbClr val="1D1D1A"/>
                </a:solidFill>
                <a:latin typeface="微软雅黑" panose="020B0503020204020204" pitchFamily="34" charset="-122"/>
                <a:ea typeface="微软雅黑" panose="020B0503020204020204" pitchFamily="34" charset="-122"/>
              </a:rPr>
              <a:t>级高速互联</a:t>
            </a:r>
          </a:p>
        </p:txBody>
      </p:sp>
      <p:sp>
        <p:nvSpPr>
          <p:cNvPr id="127" name="矩形 126">
            <a:extLst>
              <a:ext uri="{FF2B5EF4-FFF2-40B4-BE49-F238E27FC236}">
                <a16:creationId xmlns="" xmlns:a16="http://schemas.microsoft.com/office/drawing/2014/main" id="{932F6A08-525C-4F20-B3D7-CF0B12DF45FC}"/>
              </a:ext>
            </a:extLst>
          </p:cNvPr>
          <p:cNvSpPr/>
          <p:nvPr/>
        </p:nvSpPr>
        <p:spPr>
          <a:xfrm>
            <a:off x="7879703" y="1697953"/>
            <a:ext cx="2222169" cy="337015"/>
          </a:xfrm>
          <a:prstGeom prst="rect">
            <a:avLst/>
          </a:prstGeom>
        </p:spPr>
        <p:txBody>
          <a:bodyPr wrap="square">
            <a:spAutoFit/>
          </a:bodyPr>
          <a:lstStyle/>
          <a:p>
            <a:pPr algn="ctr" defTabSz="914478" fontAlgn="auto">
              <a:lnSpc>
                <a:spcPct val="125000"/>
              </a:lnSpc>
              <a:spcBef>
                <a:spcPts val="0"/>
              </a:spcBef>
              <a:spcAft>
                <a:spcPts val="0"/>
              </a:spcAft>
              <a:defRPr/>
            </a:pPr>
            <a:r>
              <a:rPr lang="zh-CN" altLang="en-US" sz="1400" kern="0" dirty="0">
                <a:solidFill>
                  <a:srgbClr val="1D1D1A"/>
                </a:solidFill>
                <a:latin typeface="微软雅黑" panose="020B0503020204020204" pitchFamily="34" charset="-122"/>
                <a:ea typeface="微软雅黑" panose="020B0503020204020204" pitchFamily="34" charset="-122"/>
              </a:rPr>
              <a:t>无源背板</a:t>
            </a:r>
            <a:r>
              <a:rPr lang="en-US" altLang="zh-CN" sz="1400" kern="0" dirty="0">
                <a:solidFill>
                  <a:srgbClr val="1D1D1A"/>
                </a:solidFill>
                <a:latin typeface="微软雅黑" panose="020B0503020204020204" pitchFamily="34" charset="-122"/>
                <a:ea typeface="微软雅黑" panose="020B0503020204020204" pitchFamily="34" charset="-122"/>
              </a:rPr>
              <a:t>&amp;</a:t>
            </a:r>
            <a:r>
              <a:rPr lang="zh-CN" altLang="en-US" sz="1400" kern="0" dirty="0">
                <a:solidFill>
                  <a:srgbClr val="1D1D1A"/>
                </a:solidFill>
                <a:latin typeface="微软雅黑" panose="020B0503020204020204" pitchFamily="34" charset="-122"/>
                <a:ea typeface="微软雅黑" panose="020B0503020204020204" pitchFamily="34" charset="-122"/>
              </a:rPr>
              <a:t>三重硬盘抗震</a:t>
            </a:r>
          </a:p>
        </p:txBody>
      </p:sp>
      <p:sp>
        <p:nvSpPr>
          <p:cNvPr id="128" name="矩形 127">
            <a:extLst>
              <a:ext uri="{FF2B5EF4-FFF2-40B4-BE49-F238E27FC236}">
                <a16:creationId xmlns="" xmlns:a16="http://schemas.microsoft.com/office/drawing/2014/main" id="{F09CDEF5-31DF-4381-B2A3-9853373EC9C6}"/>
              </a:ext>
            </a:extLst>
          </p:cNvPr>
          <p:cNvSpPr/>
          <p:nvPr/>
        </p:nvSpPr>
        <p:spPr>
          <a:xfrm>
            <a:off x="9025952" y="3477459"/>
            <a:ext cx="1895461" cy="307777"/>
          </a:xfrm>
          <a:prstGeom prst="rect">
            <a:avLst/>
          </a:prstGeom>
        </p:spPr>
        <p:txBody>
          <a:bodyPr wrap="square">
            <a:spAutoFit/>
          </a:bodyPr>
          <a:lstStyle/>
          <a:p>
            <a:pPr algn="ctr" defTabSz="687629" fontAlgn="auto">
              <a:spcBef>
                <a:spcPts val="0"/>
              </a:spcBef>
              <a:spcAft>
                <a:spcPts val="0"/>
              </a:spcAft>
            </a:pPr>
            <a:r>
              <a:rPr lang="zh-CN" altLang="en-US" sz="1400" kern="0" dirty="0">
                <a:solidFill>
                  <a:srgbClr val="1D1D1A"/>
                </a:solidFill>
                <a:latin typeface="微软雅黑" panose="020B0503020204020204" pitchFamily="34" charset="-122"/>
                <a:ea typeface="微软雅黑" panose="020B0503020204020204" pitchFamily="34" charset="-122"/>
              </a:rPr>
              <a:t>故障率低于业界</a:t>
            </a:r>
            <a:r>
              <a:rPr lang="en-US" altLang="zh-CN" sz="1400" kern="0" dirty="0">
                <a:solidFill>
                  <a:srgbClr val="1D1D1A"/>
                </a:solidFill>
                <a:latin typeface="微软雅黑" panose="020B0503020204020204" pitchFamily="34" charset="-122"/>
                <a:ea typeface="微软雅黑" panose="020B0503020204020204" pitchFamily="34" charset="-122"/>
              </a:rPr>
              <a:t>15%</a:t>
            </a:r>
          </a:p>
        </p:txBody>
      </p:sp>
      <p:grpSp>
        <p:nvGrpSpPr>
          <p:cNvPr id="129" name="组合 128">
            <a:extLst>
              <a:ext uri="{FF2B5EF4-FFF2-40B4-BE49-F238E27FC236}">
                <a16:creationId xmlns="" xmlns:a16="http://schemas.microsoft.com/office/drawing/2014/main" id="{4F3DBE0E-62C4-40D8-85F2-DF3A9D8BC766}"/>
              </a:ext>
            </a:extLst>
          </p:cNvPr>
          <p:cNvGrpSpPr/>
          <p:nvPr/>
        </p:nvGrpSpPr>
        <p:grpSpPr>
          <a:xfrm>
            <a:off x="5899441" y="2042450"/>
            <a:ext cx="1504627" cy="305728"/>
            <a:chOff x="2194560" y="5293359"/>
            <a:chExt cx="2280920" cy="463465"/>
          </a:xfrm>
        </p:grpSpPr>
        <p:sp>
          <p:nvSpPr>
            <p:cNvPr id="130" name="任意多边形: 形状 3">
              <a:extLst>
                <a:ext uri="{FF2B5EF4-FFF2-40B4-BE49-F238E27FC236}">
                  <a16:creationId xmlns="" xmlns:a16="http://schemas.microsoft.com/office/drawing/2014/main" id="{CA53C43B-8F85-4944-8D4F-06D2F4660471}"/>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31" name="任意多边形: 形状 5">
              <a:extLst>
                <a:ext uri="{FF2B5EF4-FFF2-40B4-BE49-F238E27FC236}">
                  <a16:creationId xmlns="" xmlns:a16="http://schemas.microsoft.com/office/drawing/2014/main" id="{116A91DD-AF83-40C8-A435-BD0D91D6E305}"/>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32" name="组合 131">
            <a:extLst>
              <a:ext uri="{FF2B5EF4-FFF2-40B4-BE49-F238E27FC236}">
                <a16:creationId xmlns="" xmlns:a16="http://schemas.microsoft.com/office/drawing/2014/main" id="{09D6946A-B82C-486E-AEB5-248098FD45D0}"/>
              </a:ext>
            </a:extLst>
          </p:cNvPr>
          <p:cNvGrpSpPr/>
          <p:nvPr/>
        </p:nvGrpSpPr>
        <p:grpSpPr>
          <a:xfrm>
            <a:off x="8080054" y="2042450"/>
            <a:ext cx="1504627" cy="305728"/>
            <a:chOff x="2194560" y="5293359"/>
            <a:chExt cx="2280920" cy="463465"/>
          </a:xfrm>
        </p:grpSpPr>
        <p:sp>
          <p:nvSpPr>
            <p:cNvPr id="133" name="任意多边形: 形状 143">
              <a:extLst>
                <a:ext uri="{FF2B5EF4-FFF2-40B4-BE49-F238E27FC236}">
                  <a16:creationId xmlns="" xmlns:a16="http://schemas.microsoft.com/office/drawing/2014/main" id="{BCFB6FAD-DC92-4D61-A58E-1FEBA76D4928}"/>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34" name="任意多边形: 形状 144">
              <a:extLst>
                <a:ext uri="{FF2B5EF4-FFF2-40B4-BE49-F238E27FC236}">
                  <a16:creationId xmlns="" xmlns:a16="http://schemas.microsoft.com/office/drawing/2014/main" id="{044D1760-691D-4A2E-A6B1-E888A5CD16AB}"/>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35" name="组合 134">
            <a:extLst>
              <a:ext uri="{FF2B5EF4-FFF2-40B4-BE49-F238E27FC236}">
                <a16:creationId xmlns="" xmlns:a16="http://schemas.microsoft.com/office/drawing/2014/main" id="{A5532AE6-D7B7-40DD-AEE8-D41F786A4932}"/>
              </a:ext>
            </a:extLst>
          </p:cNvPr>
          <p:cNvGrpSpPr/>
          <p:nvPr/>
        </p:nvGrpSpPr>
        <p:grpSpPr>
          <a:xfrm flipV="1">
            <a:off x="7001001" y="3151322"/>
            <a:ext cx="1504627" cy="305728"/>
            <a:chOff x="2194560" y="5293359"/>
            <a:chExt cx="2280920" cy="463465"/>
          </a:xfrm>
        </p:grpSpPr>
        <p:sp>
          <p:nvSpPr>
            <p:cNvPr id="136" name="任意多边形: 形状 146">
              <a:extLst>
                <a:ext uri="{FF2B5EF4-FFF2-40B4-BE49-F238E27FC236}">
                  <a16:creationId xmlns="" xmlns:a16="http://schemas.microsoft.com/office/drawing/2014/main" id="{8F7BC349-0ECC-41EC-A13A-976EE83502A8}"/>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37" name="任意多边形: 形状 147">
              <a:extLst>
                <a:ext uri="{FF2B5EF4-FFF2-40B4-BE49-F238E27FC236}">
                  <a16:creationId xmlns="" xmlns:a16="http://schemas.microsoft.com/office/drawing/2014/main" id="{926A613F-37F0-4169-BD20-CDBC368C0EB7}"/>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38" name="组合 137">
            <a:extLst>
              <a:ext uri="{FF2B5EF4-FFF2-40B4-BE49-F238E27FC236}">
                <a16:creationId xmlns="" xmlns:a16="http://schemas.microsoft.com/office/drawing/2014/main" id="{488ACC75-CD23-4795-9EAA-D11625628B10}"/>
              </a:ext>
            </a:extLst>
          </p:cNvPr>
          <p:cNvGrpSpPr/>
          <p:nvPr/>
        </p:nvGrpSpPr>
        <p:grpSpPr>
          <a:xfrm flipV="1">
            <a:off x="9163589" y="3151322"/>
            <a:ext cx="1504627" cy="305728"/>
            <a:chOff x="2194560" y="5293359"/>
            <a:chExt cx="2280920" cy="463465"/>
          </a:xfrm>
        </p:grpSpPr>
        <p:sp>
          <p:nvSpPr>
            <p:cNvPr id="139" name="任意多边形: 形状 149">
              <a:extLst>
                <a:ext uri="{FF2B5EF4-FFF2-40B4-BE49-F238E27FC236}">
                  <a16:creationId xmlns="" xmlns:a16="http://schemas.microsoft.com/office/drawing/2014/main" id="{9902B991-DC91-44A4-AC0B-775F29CC49FD}"/>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w="12700" cap="flat" cmpd="sng" algn="ctr">
              <a:solidFill>
                <a:srgbClr val="666666"/>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sp>
          <p:nvSpPr>
            <p:cNvPr id="140" name="任意多边形: 形状 150">
              <a:extLst>
                <a:ext uri="{FF2B5EF4-FFF2-40B4-BE49-F238E27FC236}">
                  <a16:creationId xmlns="" xmlns:a16="http://schemas.microsoft.com/office/drawing/2014/main" id="{0786D5DD-794E-4DEF-BB9C-3A72C3E15768}"/>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w="12700" cap="flat" cmpd="sng" algn="ctr">
              <a:solidFill>
                <a:srgbClr val="666666"/>
              </a:solidFill>
              <a:prstDash val="solid"/>
              <a:miter lim="800000"/>
              <a:headEnd type="oval"/>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srgbClr val="1D1D1A"/>
                </a:solidFill>
                <a:effectLst/>
                <a:uLnTx/>
                <a:uFillTx/>
                <a:latin typeface="Calibri" panose="020F0502020204030204"/>
                <a:ea typeface="等线" panose="02010600030101010101" pitchFamily="2" charset="-122"/>
                <a:cs typeface="+mn-cs"/>
              </a:endParaRPr>
            </a:p>
          </p:txBody>
        </p:sp>
      </p:grpSp>
      <p:grpSp>
        <p:nvGrpSpPr>
          <p:cNvPr id="141" name="组合 140"/>
          <p:cNvGrpSpPr/>
          <p:nvPr/>
        </p:nvGrpSpPr>
        <p:grpSpPr>
          <a:xfrm>
            <a:off x="1008062" y="4054250"/>
            <a:ext cx="10464801" cy="2255010"/>
            <a:chOff x="664934" y="4054250"/>
            <a:chExt cx="11059145" cy="2206801"/>
          </a:xfrm>
        </p:grpSpPr>
        <p:sp>
          <p:nvSpPr>
            <p:cNvPr id="142" name="圆角矩形 141"/>
            <p:cNvSpPr/>
            <p:nvPr/>
          </p:nvSpPr>
          <p:spPr>
            <a:xfrm>
              <a:off x="9599385" y="4054250"/>
              <a:ext cx="2105631" cy="1829246"/>
            </a:xfrm>
            <a:prstGeom prst="roundRect">
              <a:avLst>
                <a:gd name="adj" fmla="val 731"/>
              </a:avLst>
            </a:prstGeom>
            <a:solidFill>
              <a:srgbClr val="FFFFFF">
                <a:lumMod val="95000"/>
              </a:srgbClr>
            </a:solidFill>
            <a:ln w="12700" cap="flat" cmpd="sng" algn="ctr">
              <a:noFill/>
              <a:prstDash val="solid"/>
              <a:miter lim="800000"/>
            </a:ln>
            <a:effectLst/>
          </p:spPr>
          <p:txBody>
            <a:bodyPr rtlCol="0" anchor="ctr"/>
            <a:lstStyle/>
            <a:p>
              <a:pPr marL="0" marR="0" lvl="0" indent="0" algn="ctr" defTabSz="1218784" eaLnBrk="1" fontAlgn="auto" latinLnBrk="0" hangingPunct="1">
                <a:lnSpc>
                  <a:spcPct val="100000"/>
                </a:lnSpc>
                <a:spcBef>
                  <a:spcPts val="0"/>
                </a:spcBef>
                <a:spcAft>
                  <a:spcPts val="0"/>
                </a:spcAft>
                <a:buClrTx/>
                <a:buSzTx/>
                <a:buFontTx/>
                <a:buNone/>
                <a:tabLst/>
                <a:defRPr/>
              </a:pPr>
              <a:endParaRPr kumimoji="0" lang="zh-CN" altLang="en-US" sz="2398" b="0" i="0" u="none" strike="noStrike" kern="0" cap="none" spc="0" normalizeH="0" baseline="0" noProof="0" smtClean="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3" name="圆角矩形 142"/>
            <p:cNvSpPr/>
            <p:nvPr/>
          </p:nvSpPr>
          <p:spPr>
            <a:xfrm>
              <a:off x="664934" y="4054250"/>
              <a:ext cx="8815605" cy="1829246"/>
            </a:xfrm>
            <a:prstGeom prst="roundRect">
              <a:avLst>
                <a:gd name="adj" fmla="val 731"/>
              </a:avLst>
            </a:prstGeom>
            <a:solidFill>
              <a:srgbClr val="FFFFFF">
                <a:lumMod val="95000"/>
              </a:srgbClr>
            </a:solidFill>
            <a:ln w="12700" cap="flat" cmpd="sng" algn="ctr">
              <a:noFill/>
              <a:prstDash val="solid"/>
              <a:miter lim="800000"/>
            </a:ln>
            <a:effectLst/>
          </p:spPr>
          <p:txBody>
            <a:bodyPr rtlCol="0" anchor="ctr"/>
            <a:lstStyle/>
            <a:p>
              <a:pPr marL="0" marR="0" lvl="0" indent="0" algn="ctr" defTabSz="1218784" eaLnBrk="1" fontAlgn="auto" latinLnBrk="0" hangingPunct="1">
                <a:lnSpc>
                  <a:spcPct val="100000"/>
                </a:lnSpc>
                <a:spcBef>
                  <a:spcPts val="0"/>
                </a:spcBef>
                <a:spcAft>
                  <a:spcPts val="0"/>
                </a:spcAft>
                <a:buClrTx/>
                <a:buSzTx/>
                <a:buFontTx/>
                <a:buNone/>
                <a:tabLst/>
                <a:defRPr/>
              </a:pPr>
              <a:endParaRPr kumimoji="0" lang="zh-CN" altLang="en-US" sz="2398" b="0" i="0" u="none" strike="noStrike" kern="0" cap="none" spc="0" normalizeH="0" baseline="0" noProof="0" smtClean="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4" name="TaiShan 2290/5280/5290…"/>
            <p:cNvSpPr txBox="1"/>
            <p:nvPr/>
          </p:nvSpPr>
          <p:spPr>
            <a:xfrm>
              <a:off x="2255453" y="4683495"/>
              <a:ext cx="1125391" cy="401137"/>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5280</a:t>
              </a:r>
            </a:p>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4U40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盘存储</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型</a:t>
              </a:r>
              <a:endParaRPr kumimoji="0" 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Helvetica"/>
              </a:endParaRPr>
            </a:p>
          </p:txBody>
        </p:sp>
        <p:sp>
          <p:nvSpPr>
            <p:cNvPr id="145" name="TaiShan X6000…"/>
            <p:cNvSpPr txBox="1"/>
            <p:nvPr/>
          </p:nvSpPr>
          <p:spPr>
            <a:xfrm>
              <a:off x="7831863" y="4674258"/>
              <a:ext cx="1643196" cy="409900"/>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X6000</a:t>
              </a:r>
            </a:p>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2U4</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节点高密</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型</a:t>
              </a:r>
            </a:p>
          </p:txBody>
        </p:sp>
        <p:sp>
          <p:nvSpPr>
            <p:cNvPr id="146" name="TaiShan 2280…"/>
            <p:cNvSpPr txBox="1"/>
            <p:nvPr/>
          </p:nvSpPr>
          <p:spPr>
            <a:xfrm>
              <a:off x="3592019" y="4674258"/>
              <a:ext cx="1048428" cy="409900"/>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2280</a:t>
              </a:r>
            </a:p>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2U2</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路均衡</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型</a:t>
              </a:r>
            </a:p>
          </p:txBody>
        </p:sp>
        <p:sp>
          <p:nvSpPr>
            <p:cNvPr id="147" name="TaiShan 2280…"/>
            <p:cNvSpPr txBox="1"/>
            <p:nvPr/>
          </p:nvSpPr>
          <p:spPr>
            <a:xfrm>
              <a:off x="10038752" y="4683968"/>
              <a:ext cx="938624" cy="409900"/>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2280E</a:t>
              </a:r>
            </a:p>
            <a:p>
              <a:pPr marL="0" marR="0" lvl="1" indent="0" algn="ctr" defTabSz="12856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边缘</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型</a:t>
              </a:r>
            </a:p>
          </p:txBody>
        </p:sp>
        <p:sp>
          <p:nvSpPr>
            <p:cNvPr id="148" name="直接箭头连接符 27"/>
            <p:cNvSpPr/>
            <p:nvPr/>
          </p:nvSpPr>
          <p:spPr>
            <a:xfrm>
              <a:off x="815127" y="4339769"/>
              <a:ext cx="3600000" cy="1665"/>
            </a:xfrm>
            <a:prstGeom prst="line">
              <a:avLst/>
            </a:prstGeom>
            <a:ln w="19050" cap="rnd">
              <a:solidFill>
                <a:srgbClr val="00B0F0"/>
              </a:solidFill>
              <a:prstDash val="solid"/>
              <a:headEnd type="oval"/>
              <a:tailEnd type="none"/>
            </a:ln>
          </p:spPr>
          <p:txBody>
            <a:bodyPr lIns="99585" tIns="99585" rIns="99585" bIns="99585"/>
            <a:lstStyle/>
            <a:p>
              <a:pPr marL="0" marR="0" lvl="0" indent="0" defTabSz="997527" eaLnBrk="1" fontAlgn="auto" latinLnBrk="0" hangingPunct="1">
                <a:lnSpc>
                  <a:spcPct val="100000"/>
                </a:lnSpc>
                <a:spcBef>
                  <a:spcPts val="0"/>
                </a:spcBef>
                <a:spcAft>
                  <a:spcPts val="0"/>
                </a:spcAft>
                <a:buClrTx/>
                <a:buSzTx/>
                <a:buFontTx/>
                <a:buNone/>
                <a:tabLst/>
                <a:defRPr sz="3800" b="0">
                  <a:solidFill>
                    <a:srgbClr val="000000"/>
                  </a:solidFill>
                  <a:latin typeface="Calibri"/>
                  <a:ea typeface="Calibri"/>
                  <a:cs typeface="Calibri"/>
                  <a:sym typeface="Calibri"/>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a:sym typeface="Calibri"/>
              </a:endParaRPr>
            </a:p>
          </p:txBody>
        </p:sp>
        <p:sp>
          <p:nvSpPr>
            <p:cNvPr id="149" name="直接箭头连接符 27"/>
            <p:cNvSpPr/>
            <p:nvPr/>
          </p:nvSpPr>
          <p:spPr>
            <a:xfrm>
              <a:off x="5666683" y="4340602"/>
              <a:ext cx="3600000" cy="0"/>
            </a:xfrm>
            <a:prstGeom prst="line">
              <a:avLst/>
            </a:prstGeom>
            <a:ln w="19050" cap="rnd">
              <a:solidFill>
                <a:srgbClr val="00B0F0"/>
              </a:solidFill>
              <a:prstDash val="solid"/>
              <a:headEnd type="none"/>
              <a:tailEnd type="oval"/>
            </a:ln>
          </p:spPr>
          <p:txBody>
            <a:bodyPr lIns="99585" tIns="99585" rIns="99585" bIns="99585"/>
            <a:lstStyle/>
            <a:p>
              <a:pPr marL="0" marR="0" lvl="0" indent="0" defTabSz="997527" eaLnBrk="1" fontAlgn="auto" latinLnBrk="0" hangingPunct="1">
                <a:lnSpc>
                  <a:spcPct val="100000"/>
                </a:lnSpc>
                <a:spcBef>
                  <a:spcPts val="0"/>
                </a:spcBef>
                <a:spcAft>
                  <a:spcPts val="0"/>
                </a:spcAft>
                <a:buClrTx/>
                <a:buSzTx/>
                <a:buFontTx/>
                <a:buNone/>
                <a:tabLst/>
                <a:defRPr sz="3800" b="0">
                  <a:solidFill>
                    <a:srgbClr val="000000"/>
                  </a:solidFill>
                  <a:latin typeface="Calibri"/>
                  <a:ea typeface="Calibri"/>
                  <a:cs typeface="Calibri"/>
                  <a:sym typeface="Calibri"/>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a:sym typeface="Calibri"/>
              </a:endParaRPr>
            </a:p>
          </p:txBody>
        </p:sp>
        <p:sp>
          <p:nvSpPr>
            <p:cNvPr id="150" name="直接箭头连接符 27"/>
            <p:cNvSpPr/>
            <p:nvPr/>
          </p:nvSpPr>
          <p:spPr>
            <a:xfrm>
              <a:off x="11192024" y="4340602"/>
              <a:ext cx="389613" cy="0"/>
            </a:xfrm>
            <a:prstGeom prst="line">
              <a:avLst/>
            </a:prstGeom>
            <a:ln w="19050" cap="rnd">
              <a:solidFill>
                <a:srgbClr val="00B0F0"/>
              </a:solidFill>
              <a:prstDash val="solid"/>
              <a:headEnd type="none"/>
              <a:tailEnd type="oval"/>
            </a:ln>
          </p:spPr>
          <p:txBody>
            <a:bodyPr lIns="99585" tIns="99585" rIns="99585" bIns="99585"/>
            <a:lstStyle/>
            <a:p>
              <a:pPr marL="0" marR="0" lvl="0" indent="0" defTabSz="997527" eaLnBrk="1" fontAlgn="auto" latinLnBrk="0" hangingPunct="1">
                <a:lnSpc>
                  <a:spcPct val="100000"/>
                </a:lnSpc>
                <a:spcBef>
                  <a:spcPts val="0"/>
                </a:spcBef>
                <a:spcAft>
                  <a:spcPts val="0"/>
                </a:spcAft>
                <a:buClrTx/>
                <a:buSzTx/>
                <a:buFontTx/>
                <a:buNone/>
                <a:tabLst/>
                <a:defRPr sz="3800" b="0">
                  <a:solidFill>
                    <a:srgbClr val="000000"/>
                  </a:solidFill>
                  <a:latin typeface="Calibri"/>
                  <a:ea typeface="Calibri"/>
                  <a:cs typeface="Calibri"/>
                  <a:sym typeface="Calibri"/>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a:sym typeface="Calibri"/>
              </a:endParaRPr>
            </a:p>
          </p:txBody>
        </p:sp>
        <p:sp>
          <p:nvSpPr>
            <p:cNvPr id="151" name="直接箭头连接符 27"/>
            <p:cNvSpPr/>
            <p:nvPr/>
          </p:nvSpPr>
          <p:spPr>
            <a:xfrm>
              <a:off x="9750060" y="4340602"/>
              <a:ext cx="389613" cy="0"/>
            </a:xfrm>
            <a:prstGeom prst="line">
              <a:avLst/>
            </a:prstGeom>
            <a:ln w="19050" cap="rnd">
              <a:solidFill>
                <a:srgbClr val="00B0F0"/>
              </a:solidFill>
              <a:prstDash val="solid"/>
              <a:headEnd type="oval"/>
              <a:tailEnd type="none"/>
            </a:ln>
          </p:spPr>
          <p:txBody>
            <a:bodyPr lIns="99585" tIns="99585" rIns="99585" bIns="99585"/>
            <a:lstStyle/>
            <a:p>
              <a:pPr marL="0" marR="0" lvl="0" indent="0" defTabSz="997527" eaLnBrk="1" fontAlgn="auto" latinLnBrk="0" hangingPunct="1">
                <a:lnSpc>
                  <a:spcPct val="100000"/>
                </a:lnSpc>
                <a:spcBef>
                  <a:spcPts val="0"/>
                </a:spcBef>
                <a:spcAft>
                  <a:spcPts val="0"/>
                </a:spcAft>
                <a:buClrTx/>
                <a:buSzTx/>
                <a:buFontTx/>
                <a:buNone/>
                <a:tabLst/>
                <a:defRPr sz="3800" b="0">
                  <a:solidFill>
                    <a:srgbClr val="000000"/>
                  </a:solidFill>
                  <a:latin typeface="Calibri"/>
                  <a:ea typeface="Calibri"/>
                  <a:cs typeface="Calibri"/>
                  <a:sym typeface="Calibri"/>
                </a:defRPr>
              </a:pPr>
              <a:endParaRPr kumimoji="0" sz="3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Calibri"/>
                <a:sym typeface="Calibri"/>
              </a:endParaRPr>
            </a:p>
          </p:txBody>
        </p:sp>
        <p:sp>
          <p:nvSpPr>
            <p:cNvPr id="152" name="矩形 151">
              <a:extLst>
                <a:ext uri="{FF2B5EF4-FFF2-40B4-BE49-F238E27FC236}">
                  <a16:creationId xmlns="" xmlns:a16="http://schemas.microsoft.com/office/drawing/2014/main" id="{67F66F77-6995-47AF-A393-534A4E0CE580}"/>
                </a:ext>
              </a:extLst>
            </p:cNvPr>
            <p:cNvSpPr/>
            <p:nvPr/>
          </p:nvSpPr>
          <p:spPr>
            <a:xfrm flipH="1">
              <a:off x="3967709" y="4191952"/>
              <a:ext cx="2253658" cy="338554"/>
            </a:xfrm>
            <a:prstGeom prst="rect">
              <a:avLst/>
            </a:prstGeom>
          </p:spPr>
          <p:txBody>
            <a:bodyPr wrap="square">
              <a:spAutoFit/>
            </a:bodyPr>
            <a:lstStyle/>
            <a:p>
              <a:pPr marL="0" marR="0" lvl="0" indent="0" algn="ctr" defTabSz="5541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数据中心</a:t>
              </a:r>
            </a:p>
          </p:txBody>
        </p:sp>
        <p:sp>
          <p:nvSpPr>
            <p:cNvPr id="153" name="矩形 152">
              <a:extLst>
                <a:ext uri="{FF2B5EF4-FFF2-40B4-BE49-F238E27FC236}">
                  <a16:creationId xmlns="" xmlns:a16="http://schemas.microsoft.com/office/drawing/2014/main" id="{67F66F77-6995-47AF-A393-534A4E0CE580}"/>
                </a:ext>
              </a:extLst>
            </p:cNvPr>
            <p:cNvSpPr/>
            <p:nvPr/>
          </p:nvSpPr>
          <p:spPr>
            <a:xfrm flipH="1">
              <a:off x="9557121" y="4191952"/>
              <a:ext cx="2166958" cy="338554"/>
            </a:xfrm>
            <a:prstGeom prst="rect">
              <a:avLst/>
            </a:prstGeom>
          </p:spPr>
          <p:txBody>
            <a:bodyPr wrap="square">
              <a:spAutoFit/>
            </a:bodyPr>
            <a:lstStyle/>
            <a:p>
              <a:pPr marL="0" marR="0" lvl="0" indent="0" algn="ctr" defTabSz="5541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边缘计算</a:t>
              </a:r>
            </a:p>
          </p:txBody>
        </p:sp>
        <p:sp>
          <p:nvSpPr>
            <p:cNvPr id="154" name="矩形 153">
              <a:extLst>
                <a:ext uri="{FF2B5EF4-FFF2-40B4-BE49-F238E27FC236}">
                  <a16:creationId xmlns="" xmlns:a16="http://schemas.microsoft.com/office/drawing/2014/main" id="{67F66F77-6995-47AF-A393-534A4E0CE580}"/>
                </a:ext>
              </a:extLst>
            </p:cNvPr>
            <p:cNvSpPr/>
            <p:nvPr/>
          </p:nvSpPr>
          <p:spPr>
            <a:xfrm flipH="1">
              <a:off x="1145091" y="4418346"/>
              <a:ext cx="2338396" cy="307777"/>
            </a:xfrm>
            <a:prstGeom prst="rect">
              <a:avLst/>
            </a:prstGeom>
          </p:spPr>
          <p:txBody>
            <a:bodyPr wrap="square">
              <a:spAutoFit/>
            </a:bodyPr>
            <a:lstStyle/>
            <a:p>
              <a:pPr marL="0" marR="0" lvl="0" indent="0" algn="ctr" defTabSz="5541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存储密集型</a:t>
              </a:r>
            </a:p>
          </p:txBody>
        </p:sp>
        <p:sp>
          <p:nvSpPr>
            <p:cNvPr id="155" name="矩形 154">
              <a:extLst>
                <a:ext uri="{FF2B5EF4-FFF2-40B4-BE49-F238E27FC236}">
                  <a16:creationId xmlns="" xmlns:a16="http://schemas.microsoft.com/office/drawing/2014/main" id="{67F66F77-6995-47AF-A393-534A4E0CE580}"/>
                </a:ext>
              </a:extLst>
            </p:cNvPr>
            <p:cNvSpPr/>
            <p:nvPr/>
          </p:nvSpPr>
          <p:spPr>
            <a:xfrm flipH="1">
              <a:off x="6915939" y="4418346"/>
              <a:ext cx="2338396" cy="307777"/>
            </a:xfrm>
            <a:prstGeom prst="rect">
              <a:avLst/>
            </a:prstGeom>
          </p:spPr>
          <p:txBody>
            <a:bodyPr wrap="square">
              <a:spAutoFit/>
            </a:bodyPr>
            <a:lstStyle/>
            <a:p>
              <a:pPr marL="0" marR="0" lvl="0" indent="0" algn="ctr" defTabSz="5541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计算密集型</a:t>
              </a:r>
            </a:p>
          </p:txBody>
        </p:sp>
        <p:sp>
          <p:nvSpPr>
            <p:cNvPr id="156" name="TaiShan 2280…"/>
            <p:cNvSpPr txBox="1"/>
            <p:nvPr/>
          </p:nvSpPr>
          <p:spPr>
            <a:xfrm>
              <a:off x="4911481" y="4674258"/>
              <a:ext cx="1211752" cy="409900"/>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1280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endParaRPr>
            </a:p>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1U2</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路高密型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endParaRPr>
            </a:p>
          </p:txBody>
        </p:sp>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909" y="4977015"/>
              <a:ext cx="1462821" cy="822837"/>
            </a:xfrm>
            <a:prstGeom prst="rect">
              <a:avLst/>
            </a:prstGeom>
          </p:spPr>
        </p:pic>
        <p:sp>
          <p:nvSpPr>
            <p:cNvPr id="158" name="TaiShan 2290/5280/5290…"/>
            <p:cNvSpPr txBox="1"/>
            <p:nvPr/>
          </p:nvSpPr>
          <p:spPr>
            <a:xfrm>
              <a:off x="918887" y="4701315"/>
              <a:ext cx="1119503" cy="401137"/>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5290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endParaRPr>
            </a:p>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4U72</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盘存储</a:t>
              </a:r>
              <a:r>
                <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型</a:t>
              </a:r>
              <a:endParaRPr kumimoji="0" 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Helvetica"/>
              </a:endParaRPr>
            </a:p>
          </p:txBody>
        </p:sp>
        <p:sp>
          <p:nvSpPr>
            <p:cNvPr id="159" name="矩形 158"/>
            <p:cNvSpPr/>
            <p:nvPr/>
          </p:nvSpPr>
          <p:spPr>
            <a:xfrm>
              <a:off x="694056" y="5924356"/>
              <a:ext cx="6276427" cy="336695"/>
            </a:xfrm>
            <a:prstGeom prst="rect">
              <a:avLst/>
            </a:prstGeom>
          </p:spPr>
          <p:txBody>
            <a:bodyPr wrap="square">
              <a:spAutoFit/>
            </a:bodyPr>
            <a:lstStyle/>
            <a:p>
              <a:pPr marL="0" marR="0" lvl="0" indent="0" defTabSz="914478" eaLnBrk="1" fontAlgn="auto" latinLnBrk="0" hangingPunct="1">
                <a:lnSpc>
                  <a:spcPct val="150000"/>
                </a:lnSpc>
                <a:spcBef>
                  <a:spcPts val="0"/>
                </a:spcBef>
                <a:spcAft>
                  <a:spcPts val="0"/>
                </a:spcAft>
                <a:buClrTx/>
                <a:buSzTx/>
                <a:buFontTx/>
                <a:buNone/>
                <a:tabLst>
                  <a:tab pos="698500" algn="l"/>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1280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和</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2480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计划于2019年</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Q4</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上市；</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5290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和</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2280E</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计划于</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2020</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年</a:t>
              </a: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Q1</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rPr>
                <a:t>上市</a:t>
              </a:r>
            </a:p>
          </p:txBody>
        </p:sp>
        <p:pic>
          <p:nvPicPr>
            <p:cNvPr id="160" name="图片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0893" y="5101935"/>
              <a:ext cx="1204851" cy="610227"/>
            </a:xfrm>
            <a:prstGeom prst="rect">
              <a:avLst/>
            </a:prstGeom>
          </p:spPr>
        </p:pic>
        <p:pic>
          <p:nvPicPr>
            <p:cNvPr id="161" name="图片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922" y="5037688"/>
              <a:ext cx="1357083" cy="687328"/>
            </a:xfrm>
            <a:prstGeom prst="rect">
              <a:avLst/>
            </a:prstGeom>
          </p:spPr>
        </p:pic>
        <p:pic>
          <p:nvPicPr>
            <p:cNvPr id="162" name="图片 1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3957" y="5083829"/>
              <a:ext cx="1265407" cy="640897"/>
            </a:xfrm>
            <a:prstGeom prst="rect">
              <a:avLst/>
            </a:prstGeom>
          </p:spPr>
        </p:pic>
        <p:pic>
          <p:nvPicPr>
            <p:cNvPr id="163" name="图片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26913" y="5207658"/>
              <a:ext cx="1049425" cy="415520"/>
            </a:xfrm>
            <a:prstGeom prst="rect">
              <a:avLst/>
            </a:prstGeom>
          </p:spPr>
        </p:pic>
        <p:pic>
          <p:nvPicPr>
            <p:cNvPr id="164" name="图片 1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9197" y="5129511"/>
              <a:ext cx="1114718" cy="503682"/>
            </a:xfrm>
            <a:prstGeom prst="rect">
              <a:avLst/>
            </a:prstGeom>
          </p:spPr>
        </p:pic>
        <p:sp>
          <p:nvSpPr>
            <p:cNvPr id="165" name="TaiShan 2280…"/>
            <p:cNvSpPr txBox="1"/>
            <p:nvPr/>
          </p:nvSpPr>
          <p:spPr>
            <a:xfrm>
              <a:off x="6394266" y="4674258"/>
              <a:ext cx="1211752" cy="409900"/>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2480</a:t>
              </a:r>
              <a:endParaRPr kumimoji="0" lang="en-US" altLang="zh-CN"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endParaRPr>
            </a:p>
            <a:p>
              <a:pPr marL="0" marR="0" lvl="1" indent="0" algn="ctr" defTabSz="128565"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2U4</a:t>
              </a: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rPr>
                <a:t>路高性能型</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Microsoft YaHei"/>
              </a:endParaRPr>
            </a:p>
          </p:txBody>
        </p:sp>
        <p:pic>
          <p:nvPicPr>
            <p:cNvPr id="166" name="图片 1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2285" y="5049480"/>
              <a:ext cx="1342702" cy="755270"/>
            </a:xfrm>
            <a:prstGeom prst="rect">
              <a:avLst/>
            </a:prstGeom>
          </p:spPr>
        </p:pic>
      </p:grpSp>
      <p:sp>
        <p:nvSpPr>
          <p:cNvPr id="167" name="TaiShan 2280…"/>
          <p:cNvSpPr txBox="1"/>
          <p:nvPr/>
        </p:nvSpPr>
        <p:spPr>
          <a:xfrm>
            <a:off x="5181300" y="5655320"/>
            <a:ext cx="938624" cy="225234"/>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Microsoft YaHei"/>
            </a:endParaRPr>
          </a:p>
        </p:txBody>
      </p:sp>
      <p:sp>
        <p:nvSpPr>
          <p:cNvPr id="168" name="TaiShan 2280…"/>
          <p:cNvSpPr txBox="1"/>
          <p:nvPr/>
        </p:nvSpPr>
        <p:spPr>
          <a:xfrm>
            <a:off x="6475041" y="5655320"/>
            <a:ext cx="938624" cy="225234"/>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Microsoft YaHei"/>
            </a:endParaRPr>
          </a:p>
        </p:txBody>
      </p:sp>
      <p:sp>
        <p:nvSpPr>
          <p:cNvPr id="169" name="TaiShan 2280…"/>
          <p:cNvSpPr txBox="1"/>
          <p:nvPr/>
        </p:nvSpPr>
        <p:spPr>
          <a:xfrm>
            <a:off x="1312023" y="5655320"/>
            <a:ext cx="938624" cy="225234"/>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Microsoft YaHei"/>
            </a:endParaRPr>
          </a:p>
        </p:txBody>
      </p:sp>
      <p:sp>
        <p:nvSpPr>
          <p:cNvPr id="170" name="TaiShan 2280…"/>
          <p:cNvSpPr txBox="1"/>
          <p:nvPr/>
        </p:nvSpPr>
        <p:spPr>
          <a:xfrm>
            <a:off x="9973682" y="5655320"/>
            <a:ext cx="938624" cy="225234"/>
          </a:xfrm>
          <a:prstGeom prst="rect">
            <a:avLst/>
          </a:prstGeom>
          <a:ln w="12700">
            <a:miter lim="400000"/>
          </a:ln>
          <a:extLst>
            <a:ext uri="{C572A759-6A51-4108-AA02-DFA0A04FC94B}">
              <ma14:wrappingTextBoxFlag xmlns:ma14="http://schemas.microsoft.com/office/mac/drawingml/2011/main" xmlns="" val="1"/>
            </a:ext>
          </a:extLst>
        </p:spPr>
        <p:txBody>
          <a:bodyPr wrap="square" lIns="20088" tIns="20088" rIns="20088" bIns="20088"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marL="0" marR="0" lvl="1" indent="0" algn="ctr" defTabSz="12856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1D1D1A"/>
                </a:solidFill>
                <a:effectLst/>
                <a:uLnTx/>
                <a:uFillTx/>
                <a:latin typeface="微软雅黑" panose="020B0503020204020204" pitchFamily="34" charset="-122"/>
                <a:ea typeface="微软雅黑" panose="020B0503020204020204" pitchFamily="34" charset="-122"/>
                <a:cs typeface="Arial" panose="020B0604020202020204" pitchFamily="34" charset="0"/>
                <a:sym typeface="Microsoft YaHei"/>
              </a:rPr>
              <a:t>（新产品）</a:t>
            </a:r>
            <a:endParaRPr kumimoji="0" lang="zh-CN" altLang="en-US" sz="12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Microsoft YaHei"/>
            </a:endParaRPr>
          </a:p>
        </p:txBody>
      </p:sp>
      <p:sp>
        <p:nvSpPr>
          <p:cNvPr id="171" name="矩形 170"/>
          <p:cNvSpPr/>
          <p:nvPr/>
        </p:nvSpPr>
        <p:spPr>
          <a:xfrm>
            <a:off x="2223405" y="3059668"/>
            <a:ext cx="2172454" cy="369332"/>
          </a:xfrm>
          <a:prstGeom prst="rect">
            <a:avLst/>
          </a:prstGeom>
        </p:spPr>
        <p:txBody>
          <a:bodyPr wrap="none">
            <a:spAutoFit/>
          </a:bodyPr>
          <a:lstStyle/>
          <a:p>
            <a:pPr defTabSz="914478" fontAlgn="auto">
              <a:spcBef>
                <a:spcPts val="0"/>
              </a:spcBef>
              <a:spcAft>
                <a:spcPts val="0"/>
              </a:spcAft>
            </a:pPr>
            <a:r>
              <a:rPr lang="zh-CN" altLang="en-US" sz="1800" dirty="0">
                <a:solidFill>
                  <a:srgbClr val="1D1D1A"/>
                </a:solidFill>
                <a:latin typeface="微软雅黑" panose="020B0503020204020204" pitchFamily="34" charset="-122"/>
                <a:ea typeface="微软雅黑" panose="020B0503020204020204" pitchFamily="34" charset="-122"/>
                <a:cs typeface="Arial Unicode MS" panose="020B0604020202020204" pitchFamily="34" charset="-122"/>
              </a:rPr>
              <a:t>华为</a:t>
            </a:r>
            <a:r>
              <a:rPr lang="en-US" altLang="zh-CN" sz="1800" dirty="0">
                <a:solidFill>
                  <a:srgbClr val="1D1D1A"/>
                </a:solidFill>
                <a:latin typeface="Arial" panose="020B0604020202020204" pitchFamily="34" charset="0"/>
                <a:ea typeface="Arial Unicode MS" panose="020B0604020202020204" pitchFamily="34" charset="-122"/>
                <a:cs typeface="Arial" panose="020B0604020202020204" pitchFamily="34" charset="0"/>
              </a:rPr>
              <a:t>TaiShan</a:t>
            </a:r>
            <a:r>
              <a:rPr lang="zh-CN" altLang="en-US" sz="1800" dirty="0" smtClean="0">
                <a:solidFill>
                  <a:srgbClr val="1D1D1A"/>
                </a:solidFill>
                <a:latin typeface="微软雅黑" panose="020B0503020204020204" pitchFamily="34" charset="-122"/>
                <a:ea typeface="微软雅黑" panose="020B0503020204020204" pitchFamily="34" charset="-122"/>
                <a:cs typeface="Arial Unicode MS" panose="020B0604020202020204" pitchFamily="34" charset="-122"/>
              </a:rPr>
              <a:t>服务器</a:t>
            </a:r>
            <a:endParaRPr lang="zh-CN" altLang="en-US" sz="1800" dirty="0">
              <a:solidFill>
                <a:srgbClr val="1D1D1A"/>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40881702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solidFill>
                  <a:schemeClr val="tx1"/>
                </a:solidFill>
              </a:rPr>
              <a:t>TaiShan</a:t>
            </a:r>
            <a:r>
              <a:rPr lang="en-US" altLang="zh-CN" dirty="0" smtClean="0">
                <a:solidFill>
                  <a:schemeClr val="tx1"/>
                </a:solidFill>
              </a:rPr>
              <a:t> </a:t>
            </a:r>
            <a:r>
              <a:rPr lang="en-US" altLang="zh-CN" dirty="0">
                <a:solidFill>
                  <a:schemeClr val="tx1"/>
                </a:solidFill>
              </a:rPr>
              <a:t>200</a:t>
            </a:r>
            <a:r>
              <a:rPr lang="zh-CN" altLang="en-US" dirty="0">
                <a:solidFill>
                  <a:schemeClr val="tx1"/>
                </a:solidFill>
              </a:rPr>
              <a:t>机架服务器全景图</a:t>
            </a:r>
          </a:p>
        </p:txBody>
      </p:sp>
      <p:sp>
        <p:nvSpPr>
          <p:cNvPr id="74" name="TextBox 7">
            <a:extLst>
              <a:ext uri="{FF2B5EF4-FFF2-40B4-BE49-F238E27FC236}">
                <a16:creationId xmlns:a16="http://schemas.microsoft.com/office/drawing/2014/main" xmlns="" id="{D8536F3D-D0C8-B447-A64B-59D377EA5296}"/>
              </a:ext>
            </a:extLst>
          </p:cNvPr>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latin typeface="Microsoft YaHei" panose="020B0503020204020204" pitchFamily="34" charset="-122"/>
              <a:ea typeface="Microsoft YaHei" panose="020B0503020204020204" pitchFamily="34" charset="-122"/>
            </a:endParaRPr>
          </a:p>
        </p:txBody>
      </p:sp>
      <p:grpSp>
        <p:nvGrpSpPr>
          <p:cNvPr id="75" name="组合 74"/>
          <p:cNvGrpSpPr>
            <a:grpSpLocks noChangeAspect="1"/>
          </p:cNvGrpSpPr>
          <p:nvPr/>
        </p:nvGrpSpPr>
        <p:grpSpPr>
          <a:xfrm>
            <a:off x="1029602" y="1664804"/>
            <a:ext cx="7184220" cy="2998223"/>
            <a:chOff x="849673" y="1540217"/>
            <a:chExt cx="10124613" cy="4225353"/>
          </a:xfrm>
        </p:grpSpPr>
        <p:cxnSp>
          <p:nvCxnSpPr>
            <p:cNvPr id="76" name="直接连接符 75"/>
            <p:cNvCxnSpPr/>
            <p:nvPr/>
          </p:nvCxnSpPr>
          <p:spPr>
            <a:xfrm flipV="1">
              <a:off x="5045680" y="2105659"/>
              <a:ext cx="0" cy="334800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77" name="矩形 76"/>
            <p:cNvSpPr/>
            <p:nvPr/>
          </p:nvSpPr>
          <p:spPr>
            <a:xfrm>
              <a:off x="5827668" y="4642538"/>
              <a:ext cx="1019323" cy="433757"/>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400" dirty="0" smtClean="0">
                  <a:latin typeface="微软雅黑"/>
                  <a:ea typeface="微软雅黑"/>
                </a:rPr>
                <a:t>存储型</a:t>
              </a:r>
              <a:endParaRPr lang="zh-CN" altLang="en-US" sz="1400" dirty="0">
                <a:latin typeface="微软雅黑"/>
                <a:ea typeface="微软雅黑"/>
              </a:endParaRPr>
            </a:p>
          </p:txBody>
        </p:sp>
        <p:sp>
          <p:nvSpPr>
            <p:cNvPr id="78" name="矩形 77"/>
            <p:cNvSpPr/>
            <p:nvPr/>
          </p:nvSpPr>
          <p:spPr>
            <a:xfrm>
              <a:off x="875779" y="4667045"/>
              <a:ext cx="1416925" cy="477131"/>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600" b="1" dirty="0" smtClean="0">
                  <a:latin typeface="微软雅黑"/>
                  <a:ea typeface="微软雅黑"/>
                </a:rPr>
                <a:t>价值定位</a:t>
              </a:r>
              <a:endParaRPr lang="zh-CN" altLang="en-US" sz="1600" b="1" dirty="0">
                <a:latin typeface="微软雅黑"/>
                <a:ea typeface="微软雅黑"/>
              </a:endParaRPr>
            </a:p>
          </p:txBody>
        </p:sp>
        <p:pic>
          <p:nvPicPr>
            <p:cNvPr id="79" name="Picture 2" descr="http://10.88.194.32:7088/idp-edit-service/editor/image/17939338687/A-1_1_zh-cn_image_01614079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906" y="2127706"/>
              <a:ext cx="2340686" cy="1740269"/>
            </a:xfrm>
            <a:prstGeom prst="rect">
              <a:avLst/>
            </a:prstGeom>
            <a:noFill/>
            <a:extLst>
              <a:ext uri="{909E8E84-426E-40DD-AFC4-6F175D3DCCD1}">
                <a14:hiddenFill xmlns:a14="http://schemas.microsoft.com/office/drawing/2010/main">
                  <a:solidFill>
                    <a:srgbClr val="FFFFFF"/>
                  </a:solidFill>
                </a14:hiddenFill>
              </a:ext>
            </a:extLst>
          </p:spPr>
        </p:pic>
        <p:sp>
          <p:nvSpPr>
            <p:cNvPr id="80" name="Text Box 25"/>
            <p:cNvSpPr txBox="1">
              <a:spLocks noChangeArrowheads="1"/>
            </p:cNvSpPr>
            <p:nvPr/>
          </p:nvSpPr>
          <p:spPr bwMode="auto">
            <a:xfrm>
              <a:off x="5870414" y="4029464"/>
              <a:ext cx="883778" cy="433757"/>
            </a:xfrm>
            <a:prstGeom prst="rect">
              <a:avLst/>
            </a:prstGeom>
          </p:spPr>
          <p:txBody>
            <a:bodyPr wrap="none" lIns="91448" tIns="45724" rIns="91448" bIns="45724">
              <a:spAutoFit/>
            </a:bodyPr>
            <a:lstStyle>
              <a:defPPr>
                <a:defRPr lang="en-US"/>
              </a:defPPr>
              <a:lvl1pPr algn="ctr" defTabSz="914400" fontAlgn="base">
                <a:spcBef>
                  <a:spcPct val="0"/>
                </a:spcBef>
                <a:spcAft>
                  <a:spcPct val="0"/>
                </a:spcAft>
                <a:defRPr sz="2000" b="1">
                  <a:solidFill>
                    <a:srgbClr val="C00000"/>
                  </a:solidFill>
                  <a:latin typeface="微软雅黑"/>
                  <a:ea typeface="微软雅黑"/>
                </a:defRPr>
              </a:lvl1pPr>
            </a:lstStyle>
            <a:p>
              <a:r>
                <a:rPr lang="en-US" altLang="zh-CN" sz="1400" b="0" dirty="0">
                  <a:solidFill>
                    <a:schemeClr val="tx1"/>
                  </a:solidFill>
                </a:rPr>
                <a:t>5280</a:t>
              </a:r>
            </a:p>
          </p:txBody>
        </p:sp>
        <p:sp>
          <p:nvSpPr>
            <p:cNvPr id="81" name="AutoShape 12"/>
            <p:cNvSpPr>
              <a:spLocks noChangeArrowheads="1"/>
            </p:cNvSpPr>
            <p:nvPr/>
          </p:nvSpPr>
          <p:spPr bwMode="auto">
            <a:xfrm>
              <a:off x="5455719" y="1560065"/>
              <a:ext cx="2340001" cy="418337"/>
            </a:xfrm>
            <a:prstGeom prst="roundRect">
              <a:avLst>
                <a:gd name="adj" fmla="val 16667"/>
              </a:avLst>
            </a:prstGeom>
            <a:gradFill flip="none" rotWithShape="1">
              <a:gsLst>
                <a:gs pos="0">
                  <a:srgbClr val="4BACC6">
                    <a:lumMod val="20000"/>
                    <a:lumOff val="80000"/>
                  </a:srgbClr>
                </a:gs>
                <a:gs pos="100000">
                  <a:sysClr val="window" lastClr="FFFFFF">
                    <a:lumMod val="95000"/>
                  </a:sysClr>
                </a:gs>
              </a:gsLst>
              <a:path path="circle">
                <a:fillToRect l="50000" t="50000" r="50000" b="50000"/>
              </a:path>
              <a:tileRect/>
            </a:gradFill>
            <a:ln w="12700" algn="ctr">
              <a:solidFill>
                <a:srgbClr val="FFFFFF"/>
              </a:solidFill>
              <a:round/>
              <a:headEnd/>
              <a:tailEnd/>
            </a:ln>
          </p:spPr>
          <p:txBody>
            <a:bodyPr lIns="81587" tIns="42416" rIns="81587" bIns="4241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smtClean="0">
                  <a:ln>
                    <a:noFill/>
                  </a:ln>
                  <a:effectLst/>
                  <a:uLnTx/>
                  <a:uFillTx/>
                  <a:latin typeface="微软雅黑"/>
                  <a:ea typeface="微软雅黑"/>
                  <a:cs typeface="Tahoma" pitchFamily="34" charset="0"/>
                </a:rPr>
                <a:t>4U2</a:t>
              </a:r>
              <a:r>
                <a:rPr kumimoji="1" lang="zh-CN" altLang="en-US" sz="1800" b="1" i="0" u="none" strike="noStrike" kern="0" cap="none" spc="0" normalizeH="0" baseline="0" noProof="0" dirty="0" smtClean="0">
                  <a:ln>
                    <a:noFill/>
                  </a:ln>
                  <a:effectLst/>
                  <a:uLnTx/>
                  <a:uFillTx/>
                  <a:latin typeface="微软雅黑"/>
                  <a:ea typeface="微软雅黑"/>
                  <a:cs typeface="Tahoma" pitchFamily="34" charset="0"/>
                </a:rPr>
                <a:t>路</a:t>
              </a:r>
            </a:p>
          </p:txBody>
        </p:sp>
        <p:cxnSp>
          <p:nvCxnSpPr>
            <p:cNvPr id="82" name="直接连接符 81"/>
            <p:cNvCxnSpPr/>
            <p:nvPr/>
          </p:nvCxnSpPr>
          <p:spPr bwMode="auto">
            <a:xfrm>
              <a:off x="3092013" y="2949683"/>
              <a:ext cx="48138" cy="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 Box 25"/>
            <p:cNvSpPr txBox="1">
              <a:spLocks noChangeArrowheads="1"/>
            </p:cNvSpPr>
            <p:nvPr/>
          </p:nvSpPr>
          <p:spPr bwMode="auto">
            <a:xfrm>
              <a:off x="2842245" y="4011739"/>
              <a:ext cx="958329" cy="433757"/>
            </a:xfrm>
            <a:prstGeom prst="rect">
              <a:avLst/>
            </a:prstGeom>
          </p:spPr>
          <p:txBody>
            <a:bodyPr wrap="none" lIns="91448" tIns="45724" rIns="91448" bIns="45724">
              <a:spAutoFit/>
            </a:bodyPr>
            <a:lstStyle>
              <a:defPPr>
                <a:defRPr lang="en-US"/>
              </a:defPPr>
              <a:lvl1pPr algn="ctr" defTabSz="914400" fontAlgn="base">
                <a:spcBef>
                  <a:spcPct val="0"/>
                </a:spcBef>
                <a:spcAft>
                  <a:spcPct val="0"/>
                </a:spcAft>
                <a:defRPr sz="2000" b="1">
                  <a:solidFill>
                    <a:srgbClr val="C00000"/>
                  </a:solidFill>
                  <a:latin typeface="微软雅黑"/>
                  <a:ea typeface="微软雅黑"/>
                </a:defRPr>
              </a:lvl1pPr>
            </a:lstStyle>
            <a:p>
              <a:r>
                <a:rPr lang="en-US" altLang="zh-CN" sz="1400" b="0" dirty="0">
                  <a:solidFill>
                    <a:schemeClr val="tx1"/>
                  </a:solidFill>
                </a:rPr>
                <a:t>2280 </a:t>
              </a:r>
            </a:p>
          </p:txBody>
        </p:sp>
        <p:sp>
          <p:nvSpPr>
            <p:cNvPr id="84" name="AutoShape 12"/>
            <p:cNvSpPr>
              <a:spLocks noChangeArrowheads="1"/>
            </p:cNvSpPr>
            <p:nvPr/>
          </p:nvSpPr>
          <p:spPr bwMode="auto">
            <a:xfrm>
              <a:off x="2548380" y="1560067"/>
              <a:ext cx="2340001" cy="418337"/>
            </a:xfrm>
            <a:prstGeom prst="roundRect">
              <a:avLst>
                <a:gd name="adj" fmla="val 16667"/>
              </a:avLst>
            </a:prstGeom>
            <a:gradFill flip="none" rotWithShape="1">
              <a:gsLst>
                <a:gs pos="0">
                  <a:srgbClr val="4BACC6">
                    <a:lumMod val="20000"/>
                    <a:lumOff val="80000"/>
                  </a:srgbClr>
                </a:gs>
                <a:gs pos="100000">
                  <a:sysClr val="window" lastClr="FFFFFF">
                    <a:lumMod val="95000"/>
                  </a:sysClr>
                </a:gs>
              </a:gsLst>
              <a:path path="circle">
                <a:fillToRect l="50000" t="50000" r="50000" b="50000"/>
              </a:path>
              <a:tileRect/>
            </a:gradFill>
            <a:ln w="12700" algn="ctr">
              <a:solidFill>
                <a:srgbClr val="FFFFFF"/>
              </a:solidFill>
              <a:round/>
              <a:headEnd/>
              <a:tailEnd/>
            </a:ln>
          </p:spPr>
          <p:txBody>
            <a:bodyPr lIns="81587" tIns="42416" rIns="81587" bIns="4241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smtClean="0">
                  <a:ln>
                    <a:noFill/>
                  </a:ln>
                  <a:effectLst/>
                  <a:uLnTx/>
                  <a:uFillTx/>
                  <a:latin typeface="微软雅黑"/>
                  <a:ea typeface="微软雅黑"/>
                  <a:cs typeface="Tahoma" pitchFamily="34" charset="0"/>
                </a:rPr>
                <a:t>2U2</a:t>
              </a:r>
              <a:r>
                <a:rPr kumimoji="1" lang="zh-CN" altLang="en-US" sz="1800" b="1" i="0" u="none" strike="noStrike" kern="0" cap="none" spc="0" normalizeH="0" baseline="0" noProof="0" dirty="0" smtClean="0">
                  <a:ln>
                    <a:noFill/>
                  </a:ln>
                  <a:effectLst/>
                  <a:uLnTx/>
                  <a:uFillTx/>
                  <a:latin typeface="微软雅黑"/>
                  <a:ea typeface="微软雅黑"/>
                  <a:cs typeface="Tahoma" pitchFamily="34" charset="0"/>
                </a:rPr>
                <a:t>路</a:t>
              </a:r>
            </a:p>
          </p:txBody>
        </p:sp>
        <p:sp>
          <p:nvSpPr>
            <p:cNvPr id="85" name="矩形 84"/>
            <p:cNvSpPr/>
            <p:nvPr/>
          </p:nvSpPr>
          <p:spPr>
            <a:xfrm>
              <a:off x="2803334" y="4645712"/>
              <a:ext cx="1019323" cy="433757"/>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400" dirty="0">
                  <a:latin typeface="微软雅黑"/>
                  <a:ea typeface="微软雅黑"/>
                </a:rPr>
                <a:t>均衡</a:t>
              </a:r>
              <a:r>
                <a:rPr lang="zh-CN" altLang="en-US" sz="1400" dirty="0" smtClean="0">
                  <a:latin typeface="微软雅黑"/>
                  <a:ea typeface="微软雅黑"/>
                </a:rPr>
                <a:t>型</a:t>
              </a:r>
              <a:endParaRPr lang="zh-CN" altLang="en-US" sz="1400" dirty="0">
                <a:latin typeface="微软雅黑"/>
                <a:ea typeface="微软雅黑"/>
              </a:endParaRPr>
            </a:p>
          </p:txBody>
        </p:sp>
        <p:pic>
          <p:nvPicPr>
            <p:cNvPr id="86" name="d0e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4432" y="2265093"/>
              <a:ext cx="2292894" cy="149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矩形 86"/>
            <p:cNvSpPr/>
            <p:nvPr/>
          </p:nvSpPr>
          <p:spPr>
            <a:xfrm>
              <a:off x="5827668" y="5310813"/>
              <a:ext cx="1247492" cy="433757"/>
            </a:xfrm>
            <a:prstGeom prst="rect">
              <a:avLst/>
            </a:prstGeom>
          </p:spPr>
          <p:txBody>
            <a:bodyPr wrap="none" lIns="91448" tIns="45724" rIns="91448" bIns="45724">
              <a:spAutoFit/>
            </a:bodyPr>
            <a:lstStyle/>
            <a:p>
              <a:pPr algn="ctr" defTabSz="914400" fontAlgn="base">
                <a:spcBef>
                  <a:spcPct val="0"/>
                </a:spcBef>
                <a:spcAft>
                  <a:spcPct val="0"/>
                </a:spcAft>
              </a:pPr>
              <a:r>
                <a:rPr lang="en-US" altLang="zh-CN" sz="1400" dirty="0" smtClean="0">
                  <a:latin typeface="微软雅黑"/>
                  <a:ea typeface="微软雅黑"/>
                </a:rPr>
                <a:t>2019H1</a:t>
              </a:r>
              <a:endParaRPr lang="zh-CN" altLang="en-US" sz="1400" dirty="0">
                <a:latin typeface="微软雅黑"/>
                <a:ea typeface="微软雅黑"/>
              </a:endParaRPr>
            </a:p>
          </p:txBody>
        </p:sp>
        <p:sp>
          <p:nvSpPr>
            <p:cNvPr id="88" name="矩形 87"/>
            <p:cNvSpPr/>
            <p:nvPr/>
          </p:nvSpPr>
          <p:spPr>
            <a:xfrm>
              <a:off x="849673" y="5288439"/>
              <a:ext cx="1416925" cy="477131"/>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600" b="1" dirty="0" smtClean="0">
                  <a:latin typeface="微软雅黑"/>
                  <a:ea typeface="微软雅黑"/>
                </a:rPr>
                <a:t>上市时间</a:t>
              </a:r>
              <a:endParaRPr lang="zh-CN" altLang="en-US" sz="1600" b="1" dirty="0">
                <a:latin typeface="微软雅黑"/>
                <a:ea typeface="微软雅黑"/>
              </a:endParaRPr>
            </a:p>
          </p:txBody>
        </p:sp>
        <p:sp>
          <p:nvSpPr>
            <p:cNvPr id="89" name="矩形 88"/>
            <p:cNvSpPr/>
            <p:nvPr/>
          </p:nvSpPr>
          <p:spPr>
            <a:xfrm>
              <a:off x="2764855" y="5310813"/>
              <a:ext cx="1247492" cy="433757"/>
            </a:xfrm>
            <a:prstGeom prst="rect">
              <a:avLst/>
            </a:prstGeom>
          </p:spPr>
          <p:txBody>
            <a:bodyPr wrap="none" lIns="91448" tIns="45724" rIns="91448" bIns="45724">
              <a:spAutoFit/>
            </a:bodyPr>
            <a:lstStyle/>
            <a:p>
              <a:pPr algn="ctr" defTabSz="914400" fontAlgn="base">
                <a:spcBef>
                  <a:spcPct val="0"/>
                </a:spcBef>
                <a:spcAft>
                  <a:spcPct val="0"/>
                </a:spcAft>
              </a:pPr>
              <a:r>
                <a:rPr lang="en-US" altLang="zh-CN" sz="1400" dirty="0" smtClean="0">
                  <a:latin typeface="微软雅黑"/>
                  <a:ea typeface="微软雅黑"/>
                </a:rPr>
                <a:t>2019H1</a:t>
              </a:r>
              <a:endParaRPr lang="zh-CN" altLang="en-US" sz="1400" dirty="0">
                <a:latin typeface="微软雅黑"/>
                <a:ea typeface="微软雅黑"/>
              </a:endParaRPr>
            </a:p>
          </p:txBody>
        </p:sp>
        <p:sp>
          <p:nvSpPr>
            <p:cNvPr id="90" name="矩形 89"/>
            <p:cNvSpPr/>
            <p:nvPr/>
          </p:nvSpPr>
          <p:spPr>
            <a:xfrm>
              <a:off x="865276" y="3973251"/>
              <a:ext cx="1416924" cy="477131"/>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600" b="1" dirty="0" smtClean="0">
                  <a:latin typeface="微软雅黑"/>
                  <a:ea typeface="微软雅黑"/>
                </a:rPr>
                <a:t>产品型号</a:t>
              </a:r>
              <a:endParaRPr lang="zh-CN" altLang="en-US" sz="1600" b="1" dirty="0">
                <a:latin typeface="微软雅黑"/>
                <a:ea typeface="微软雅黑"/>
              </a:endParaRPr>
            </a:p>
          </p:txBody>
        </p:sp>
        <p:cxnSp>
          <p:nvCxnSpPr>
            <p:cNvPr id="91" name="直接连接符 90"/>
            <p:cNvCxnSpPr/>
            <p:nvPr/>
          </p:nvCxnSpPr>
          <p:spPr bwMode="auto">
            <a:xfrm>
              <a:off x="9433595" y="2940202"/>
              <a:ext cx="48138" cy="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 Box 25"/>
            <p:cNvSpPr txBox="1">
              <a:spLocks noChangeArrowheads="1"/>
            </p:cNvSpPr>
            <p:nvPr/>
          </p:nvSpPr>
          <p:spPr bwMode="auto">
            <a:xfrm>
              <a:off x="9166481" y="3948379"/>
              <a:ext cx="969623" cy="477131"/>
            </a:xfrm>
            <a:prstGeom prst="rect">
              <a:avLst/>
            </a:prstGeom>
          </p:spPr>
          <p:txBody>
            <a:bodyPr wrap="none" lIns="91448" tIns="45724" rIns="91448" bIns="45724">
              <a:spAutoFit/>
            </a:bodyPr>
            <a:lstStyle>
              <a:defPPr>
                <a:defRPr lang="en-US"/>
              </a:defPPr>
              <a:lvl1pPr algn="ctr" defTabSz="914400" fontAlgn="base">
                <a:spcBef>
                  <a:spcPct val="0"/>
                </a:spcBef>
                <a:spcAft>
                  <a:spcPct val="0"/>
                </a:spcAft>
                <a:defRPr sz="2000" b="1">
                  <a:solidFill>
                    <a:srgbClr val="C00000"/>
                  </a:solidFill>
                  <a:latin typeface="微软雅黑"/>
                  <a:ea typeface="微软雅黑"/>
                </a:defRPr>
              </a:lvl1pPr>
            </a:lstStyle>
            <a:p>
              <a:r>
                <a:rPr lang="en-US" altLang="zh-CN" sz="1400" b="0" dirty="0" smtClean="0">
                  <a:solidFill>
                    <a:schemeClr val="tx1"/>
                  </a:solidFill>
                </a:rPr>
                <a:t>2480</a:t>
              </a:r>
              <a:r>
                <a:rPr lang="en-US" altLang="zh-CN" sz="1600" b="0" dirty="0" smtClean="0"/>
                <a:t> </a:t>
              </a:r>
              <a:endParaRPr lang="en-US" altLang="zh-CN" sz="1600" b="0" dirty="0"/>
            </a:p>
          </p:txBody>
        </p:sp>
        <p:sp>
          <p:nvSpPr>
            <p:cNvPr id="93" name="AutoShape 12"/>
            <p:cNvSpPr>
              <a:spLocks noChangeArrowheads="1"/>
            </p:cNvSpPr>
            <p:nvPr/>
          </p:nvSpPr>
          <p:spPr bwMode="auto">
            <a:xfrm>
              <a:off x="8634286" y="1540217"/>
              <a:ext cx="2340000" cy="418336"/>
            </a:xfrm>
            <a:prstGeom prst="roundRect">
              <a:avLst>
                <a:gd name="adj" fmla="val 16667"/>
              </a:avLst>
            </a:prstGeom>
            <a:gradFill flip="none" rotWithShape="1">
              <a:gsLst>
                <a:gs pos="0">
                  <a:srgbClr val="4BACC6">
                    <a:lumMod val="20000"/>
                    <a:lumOff val="80000"/>
                  </a:srgbClr>
                </a:gs>
                <a:gs pos="100000">
                  <a:sysClr val="window" lastClr="FFFFFF">
                    <a:lumMod val="95000"/>
                  </a:sysClr>
                </a:gs>
              </a:gsLst>
              <a:path path="circle">
                <a:fillToRect l="50000" t="50000" r="50000" b="50000"/>
              </a:path>
              <a:tileRect/>
            </a:gradFill>
            <a:ln w="12700" algn="ctr">
              <a:solidFill>
                <a:srgbClr val="FFFFFF"/>
              </a:solidFill>
              <a:round/>
              <a:headEnd/>
              <a:tailEnd/>
            </a:ln>
          </p:spPr>
          <p:txBody>
            <a:bodyPr lIns="81587" tIns="42416" rIns="81587" bIns="42416"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800" b="1" i="0" u="none" strike="noStrike" kern="0" cap="none" spc="0" normalizeH="0" baseline="0" noProof="0" dirty="0" smtClean="0">
                  <a:ln>
                    <a:noFill/>
                  </a:ln>
                  <a:effectLst/>
                  <a:uLnTx/>
                  <a:uFillTx/>
                  <a:latin typeface="微软雅黑"/>
                  <a:ea typeface="微软雅黑"/>
                  <a:cs typeface="Tahoma" pitchFamily="34" charset="0"/>
                </a:rPr>
                <a:t>2U4</a:t>
              </a:r>
              <a:r>
                <a:rPr kumimoji="1" lang="zh-CN" altLang="en-US" sz="1800" b="1" i="0" u="none" strike="noStrike" kern="0" cap="none" spc="0" normalizeH="0" baseline="0" noProof="0" dirty="0" smtClean="0">
                  <a:ln>
                    <a:noFill/>
                  </a:ln>
                  <a:effectLst/>
                  <a:uLnTx/>
                  <a:uFillTx/>
                  <a:latin typeface="微软雅黑"/>
                  <a:ea typeface="微软雅黑"/>
                  <a:cs typeface="Tahoma" pitchFamily="34" charset="0"/>
                </a:rPr>
                <a:t>路</a:t>
              </a:r>
            </a:p>
          </p:txBody>
        </p:sp>
        <p:sp>
          <p:nvSpPr>
            <p:cNvPr id="94" name="矩形 93"/>
            <p:cNvSpPr/>
            <p:nvPr/>
          </p:nvSpPr>
          <p:spPr>
            <a:xfrm>
              <a:off x="9015119" y="4645712"/>
              <a:ext cx="1272340" cy="433757"/>
            </a:xfrm>
            <a:prstGeom prst="rect">
              <a:avLst/>
            </a:prstGeom>
          </p:spPr>
          <p:txBody>
            <a:bodyPr wrap="none" lIns="91448" tIns="45724" rIns="91448" bIns="45724">
              <a:spAutoFit/>
            </a:bodyPr>
            <a:lstStyle/>
            <a:p>
              <a:pPr algn="ctr" defTabSz="914400" fontAlgn="base">
                <a:spcBef>
                  <a:spcPct val="0"/>
                </a:spcBef>
                <a:spcAft>
                  <a:spcPct val="0"/>
                </a:spcAft>
              </a:pPr>
              <a:r>
                <a:rPr lang="zh-CN" altLang="en-US" sz="1400" dirty="0" smtClean="0">
                  <a:latin typeface="微软雅黑"/>
                  <a:ea typeface="微软雅黑"/>
                </a:rPr>
                <a:t>高性能型</a:t>
              </a:r>
              <a:endParaRPr lang="zh-CN" altLang="en-US" sz="1400" dirty="0">
                <a:latin typeface="微软雅黑"/>
                <a:ea typeface="微软雅黑"/>
              </a:endParaRPr>
            </a:p>
          </p:txBody>
        </p:sp>
        <p:pic>
          <p:nvPicPr>
            <p:cNvPr id="95" name="d0e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3737" y="2248578"/>
              <a:ext cx="2292894" cy="149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矩形 95"/>
            <p:cNvSpPr/>
            <p:nvPr/>
          </p:nvSpPr>
          <p:spPr>
            <a:xfrm>
              <a:off x="9027542" y="5310126"/>
              <a:ext cx="1247492" cy="433757"/>
            </a:xfrm>
            <a:prstGeom prst="rect">
              <a:avLst/>
            </a:prstGeom>
          </p:spPr>
          <p:txBody>
            <a:bodyPr wrap="none" lIns="91448" tIns="45724" rIns="91448" bIns="45724">
              <a:spAutoFit/>
            </a:bodyPr>
            <a:lstStyle/>
            <a:p>
              <a:pPr algn="ctr" defTabSz="914400" fontAlgn="base">
                <a:spcBef>
                  <a:spcPct val="0"/>
                </a:spcBef>
                <a:spcAft>
                  <a:spcPct val="0"/>
                </a:spcAft>
              </a:pPr>
              <a:r>
                <a:rPr lang="en-US" altLang="zh-CN" sz="1400" dirty="0" smtClean="0">
                  <a:latin typeface="微软雅黑"/>
                  <a:ea typeface="微软雅黑"/>
                </a:rPr>
                <a:t>2020Q1</a:t>
              </a:r>
              <a:endParaRPr lang="zh-CN" altLang="en-US" sz="1400" dirty="0">
                <a:latin typeface="微软雅黑"/>
                <a:ea typeface="微软雅黑"/>
              </a:endParaRPr>
            </a:p>
          </p:txBody>
        </p:sp>
        <p:cxnSp>
          <p:nvCxnSpPr>
            <p:cNvPr id="97" name="直接连接符 96"/>
            <p:cNvCxnSpPr/>
            <p:nvPr/>
          </p:nvCxnSpPr>
          <p:spPr>
            <a:xfrm flipV="1">
              <a:off x="8227030" y="2226220"/>
              <a:ext cx="0" cy="334800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grpSp>
      <p:pic>
        <p:nvPicPr>
          <p:cNvPr id="98" name="图片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5361" y="4301076"/>
            <a:ext cx="4745153" cy="2669149"/>
          </a:xfrm>
          <a:prstGeom prst="rect">
            <a:avLst/>
          </a:prstGeom>
        </p:spPr>
      </p:pic>
    </p:spTree>
    <p:extLst>
      <p:ext uri="{BB962C8B-B14F-4D97-AF65-F5344CB8AC3E}">
        <p14:creationId xmlns:p14="http://schemas.microsoft.com/office/powerpoint/2010/main" val="34596201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9201" y="373969"/>
            <a:ext cx="9831600" cy="640800"/>
          </a:xfrm>
        </p:spPr>
        <p:txBody>
          <a:bodyPr/>
          <a:lstStyle/>
          <a:p>
            <a:r>
              <a:rPr lang="en-US" altLang="zh-CN" dirty="0" smtClean="0"/>
              <a:t>2280</a:t>
            </a:r>
            <a:r>
              <a:rPr lang="zh-CN" altLang="en-US" dirty="0" smtClean="0"/>
              <a:t>均衡型规格与亮点</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412" y="1414226"/>
            <a:ext cx="3816424" cy="2302112"/>
          </a:xfrm>
          <a:prstGeom prst="rect">
            <a:avLst/>
          </a:prstGeom>
        </p:spPr>
      </p:pic>
      <p:sp>
        <p:nvSpPr>
          <p:cNvPr id="5" name="TextBox 7">
            <a:extLst>
              <a:ext uri="{FF2B5EF4-FFF2-40B4-BE49-F238E27FC236}">
                <a16:creationId xmlns:a16="http://schemas.microsoft.com/office/drawing/2014/main" xmlns="" id="{D8536F3D-D0C8-B447-A64B-59D377EA5296}"/>
              </a:ext>
            </a:extLst>
          </p:cNvPr>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latin typeface="Microsoft YaHei" panose="020B0503020204020204" pitchFamily="34" charset="-122"/>
              <a:ea typeface="Microsoft YaHei" panose="020B0503020204020204" pitchFamily="34" charset="-122"/>
            </a:endParaRPr>
          </a:p>
        </p:txBody>
      </p:sp>
      <p:sp>
        <p:nvSpPr>
          <p:cNvPr id="6" name="矩形 5"/>
          <p:cNvSpPr/>
          <p:nvPr/>
        </p:nvSpPr>
        <p:spPr bwMode="auto">
          <a:xfrm>
            <a:off x="1543237" y="4062704"/>
            <a:ext cx="2379567" cy="1890998"/>
          </a:xfrm>
          <a:prstGeom prst="rect">
            <a:avLst/>
          </a:prstGeom>
          <a:solidFill>
            <a:srgbClr val="F9F9F9"/>
          </a:solidFill>
          <a:ln>
            <a:solidFill>
              <a:sysClr val="window" lastClr="FFFFFF">
                <a:lumMod val="75000"/>
              </a:sys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100" b="0" i="0" u="none" strike="noStrike" kern="0" cap="none" spc="0" normalizeH="0" baseline="0" noProof="0" dirty="0" smtClean="0">
              <a:ln>
                <a:noFill/>
              </a:ln>
              <a:solidFill>
                <a:prstClr val="black"/>
              </a:solidFill>
              <a:effectLst/>
              <a:uLnTx/>
              <a:uFillTx/>
              <a:latin typeface="微软雅黑"/>
              <a:ea typeface="微软雅黑"/>
              <a:cs typeface="Arial" pitchFamily="34" charset="0"/>
            </a:endParaRPr>
          </a:p>
        </p:txBody>
      </p:sp>
      <p:sp>
        <p:nvSpPr>
          <p:cNvPr id="7" name="Text Box 70"/>
          <p:cNvSpPr txBox="1">
            <a:spLocks noChangeArrowheads="1"/>
          </p:cNvSpPr>
          <p:nvPr/>
        </p:nvSpPr>
        <p:spPr bwMode="auto">
          <a:xfrm>
            <a:off x="1078780" y="1292786"/>
            <a:ext cx="460421" cy="4660916"/>
          </a:xfrm>
          <a:prstGeom prst="roundRect">
            <a:avLst>
              <a:gd name="adj" fmla="val 0"/>
            </a:avLst>
          </a:prstGeom>
          <a:solidFill>
            <a:srgbClr val="00B0F0"/>
          </a:solidFill>
          <a:ln w="9525" algn="ctr">
            <a:solidFill>
              <a:schemeClr val="bg1">
                <a:lumMod val="85000"/>
              </a:schemeClr>
            </a:solidFill>
            <a:miter lim="800000"/>
            <a:headEnd/>
            <a:tailEnd/>
          </a:ln>
        </p:spPr>
        <p:txBody>
          <a:bodyPr vert="eaVert" lIns="59367" tIns="29684" rIns="59367" bIns="29684" anchor="ctr" anchorCtr="1"/>
          <a:lstStyle/>
          <a:p>
            <a:pPr algn="ctr" defTabSz="600986" fontAlgn="base">
              <a:spcBef>
                <a:spcPct val="50000"/>
              </a:spcBef>
              <a:spcAft>
                <a:spcPct val="0"/>
              </a:spcAft>
            </a:pPr>
            <a:r>
              <a:rPr lang="en-US" altLang="zh-CN" sz="1600" b="1" dirty="0" smtClean="0">
                <a:solidFill>
                  <a:schemeClr val="bg1"/>
                </a:solidFill>
                <a:latin typeface="微软雅黑"/>
                <a:ea typeface="微软雅黑"/>
              </a:rPr>
              <a:t>2280</a:t>
            </a:r>
            <a:r>
              <a:rPr lang="zh-CN" altLang="en-US" sz="1600" b="1" dirty="0" smtClean="0">
                <a:solidFill>
                  <a:schemeClr val="bg1"/>
                </a:solidFill>
                <a:latin typeface="微软雅黑"/>
                <a:ea typeface="微软雅黑"/>
              </a:rPr>
              <a:t>型号</a:t>
            </a:r>
            <a:r>
              <a:rPr lang="zh-CN" altLang="en-US" sz="1600" b="1" dirty="0" smtClean="0">
                <a:solidFill>
                  <a:schemeClr val="bg1"/>
                </a:solidFill>
                <a:latin typeface="微软雅黑"/>
                <a:ea typeface="微软雅黑"/>
                <a:cs typeface="Arial" pitchFamily="34" charset="0"/>
              </a:rPr>
              <a:t>图</a:t>
            </a:r>
            <a:endParaRPr lang="en-US" altLang="zh-CN" sz="1600" b="1" dirty="0">
              <a:solidFill>
                <a:schemeClr val="bg1"/>
              </a:solidFill>
              <a:latin typeface="微软雅黑"/>
              <a:ea typeface="微软雅黑"/>
              <a:cs typeface="Arial" pitchFamily="34" charset="0"/>
            </a:endParaRPr>
          </a:p>
        </p:txBody>
      </p:sp>
      <p:sp>
        <p:nvSpPr>
          <p:cNvPr id="8" name="矩形 7"/>
          <p:cNvSpPr/>
          <p:nvPr/>
        </p:nvSpPr>
        <p:spPr bwMode="auto">
          <a:xfrm>
            <a:off x="1543237" y="1292784"/>
            <a:ext cx="2385409" cy="395269"/>
          </a:xfrm>
          <a:prstGeom prst="rect">
            <a:avLst/>
          </a:prstGeom>
          <a:solidFill>
            <a:sysClr val="window" lastClr="FFFFFF">
              <a:lumMod val="85000"/>
            </a:sys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0" cap="none" spc="0" normalizeH="0" baseline="0" noProof="0" dirty="0" smtClean="0">
                <a:ln>
                  <a:noFill/>
                </a:ln>
                <a:solidFill>
                  <a:prstClr val="black"/>
                </a:solidFill>
                <a:effectLst/>
                <a:uLnTx/>
                <a:uFillTx/>
                <a:latin typeface="微软雅黑"/>
                <a:ea typeface="微软雅黑"/>
                <a:cs typeface="Arial" pitchFamily="34" charset="0"/>
              </a:rPr>
              <a:t>前视图</a:t>
            </a:r>
          </a:p>
        </p:txBody>
      </p:sp>
      <p:sp>
        <p:nvSpPr>
          <p:cNvPr id="11" name="矩形 10"/>
          <p:cNvSpPr/>
          <p:nvPr/>
        </p:nvSpPr>
        <p:spPr bwMode="auto">
          <a:xfrm>
            <a:off x="1543237" y="3738043"/>
            <a:ext cx="2385409" cy="395269"/>
          </a:xfrm>
          <a:prstGeom prst="rect">
            <a:avLst/>
          </a:prstGeom>
          <a:solidFill>
            <a:sysClr val="window" lastClr="FFFFFF">
              <a:lumMod val="85000"/>
            </a:sys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8" tIns="45724" rIns="91448" bIns="45724"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0" cap="none" spc="0" normalizeH="0" baseline="0" noProof="0" dirty="0" smtClean="0">
                <a:ln>
                  <a:noFill/>
                </a:ln>
                <a:solidFill>
                  <a:prstClr val="black"/>
                </a:solidFill>
                <a:effectLst/>
                <a:uLnTx/>
                <a:uFillTx/>
                <a:latin typeface="微软雅黑"/>
                <a:ea typeface="微软雅黑"/>
                <a:cs typeface="Arial" pitchFamily="34" charset="0"/>
              </a:rPr>
              <a:t>后视图</a:t>
            </a:r>
          </a:p>
        </p:txBody>
      </p:sp>
      <p:graphicFrame>
        <p:nvGraphicFramePr>
          <p:cNvPr id="12" name="表格 11"/>
          <p:cNvGraphicFramePr>
            <a:graphicFrameLocks noGrp="1"/>
          </p:cNvGraphicFramePr>
          <p:nvPr>
            <p:extLst/>
          </p:nvPr>
        </p:nvGraphicFramePr>
        <p:xfrm>
          <a:off x="3928646" y="1287992"/>
          <a:ext cx="7531950" cy="4812389"/>
        </p:xfrm>
        <a:graphic>
          <a:graphicData uri="http://schemas.openxmlformats.org/drawingml/2006/table">
            <a:tbl>
              <a:tblPr firstRow="1" bandRow="1"/>
              <a:tblGrid>
                <a:gridCol w="979222"/>
                <a:gridCol w="3132348"/>
                <a:gridCol w="3420380"/>
              </a:tblGrid>
              <a:tr h="448639">
                <a:tc>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pPr algn="ct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itchFamily="34" charset="0"/>
                        </a:rPr>
                        <a:t>型号</a:t>
                      </a:r>
                      <a:endParaRPr lang="zh-CN" altLang="en-US" sz="1600" b="1" kern="12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pPr marL="0" marR="0" indent="0" algn="ctr" defTabSz="1219444" rtl="0" eaLnBrk="1" fontAlgn="auto" latinLnBrk="0" hangingPunct="1">
                        <a:lnSpc>
                          <a:spcPct val="100000"/>
                        </a:lnSpc>
                        <a:spcBef>
                          <a:spcPts val="0"/>
                        </a:spcBef>
                        <a:spcAft>
                          <a:spcPts val="0"/>
                        </a:spcAft>
                        <a:buClrTx/>
                        <a:buSzTx/>
                        <a:buFontTx/>
                        <a:buNone/>
                        <a:tabLst/>
                        <a:defRPr/>
                      </a:pPr>
                      <a:r>
                        <a:rPr lang="en-US" altLang="zh-CN" sz="1600" b="1" dirty="0" smtClean="0">
                          <a:solidFill>
                            <a:schemeClr val="tx1"/>
                          </a:solidFill>
                          <a:latin typeface="微软雅黑" panose="020B0503020204020204" pitchFamily="34" charset="-122"/>
                          <a:ea typeface="微软雅黑" panose="020B0503020204020204" pitchFamily="34" charset="-122"/>
                        </a:rPr>
                        <a:t>2280</a:t>
                      </a:r>
                      <a:endParaRPr lang="zh-CN" altLang="en-US" sz="1600" b="1" kern="1200" dirty="0" smtClean="0">
                        <a:solidFill>
                          <a:schemeClr val="tx1"/>
                        </a:solidFill>
                        <a:latin typeface="微软雅黑" panose="020B0503020204020204" pitchFamily="34" charset="-122"/>
                        <a:ea typeface="微软雅黑" panose="020B0503020204020204" pitchFamily="34" charset="-122"/>
                        <a:cs typeface="Arial"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1219444"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itchFamily="34" charset="0"/>
                        </a:rPr>
                        <a:t>主要特点</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20659">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ctr" fontAlgn="t"/>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形态</a:t>
                      </a:r>
                      <a:endParaRPr 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t"/>
                      <a:r>
                        <a:rPr lang="en-US" sz="1200" b="0" i="0" u="none" strike="noStrike" dirty="0" smtClean="0">
                          <a:solidFill>
                            <a:srgbClr val="000000"/>
                          </a:solidFill>
                          <a:latin typeface="微软雅黑" panose="020B0503020204020204" pitchFamily="34" charset="-122"/>
                          <a:ea typeface="微软雅黑" panose="020B0503020204020204" pitchFamily="34" charset="-122"/>
                        </a:rPr>
                        <a:t>2</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U2</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路</a:t>
                      </a:r>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10">
                  <a:txBody>
                    <a:bodyPr/>
                    <a:lstStyle/>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高性能</a:t>
                      </a:r>
                      <a:endParaRPr lang="en-US" altLang="zh-CN" sz="14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鲲鹏</a:t>
                      </a:r>
                      <a:r>
                        <a:rPr lang="en-US" altLang="zh-CN" sz="1200" kern="0" dirty="0" smtClean="0">
                          <a:latin typeface="微软雅黑" panose="020B0503020204020204" pitchFamily="34" charset="-122"/>
                          <a:ea typeface="微软雅黑" panose="020B0503020204020204" pitchFamily="34" charset="-122"/>
                        </a:rPr>
                        <a:t>920</a:t>
                      </a:r>
                      <a:r>
                        <a:rPr lang="zh-CN" altLang="en-US" sz="1200" kern="0" dirty="0" smtClean="0">
                          <a:latin typeface="微软雅黑" panose="020B0503020204020204" pitchFamily="34" charset="-122"/>
                          <a:ea typeface="微软雅黑" panose="020B0503020204020204" pitchFamily="34" charset="-122"/>
                        </a:rPr>
                        <a:t>处理器，性能比肩</a:t>
                      </a:r>
                      <a:r>
                        <a:rPr lang="en-US" altLang="zh-CN" sz="1200" kern="0" dirty="0" smtClean="0">
                          <a:latin typeface="微软雅黑" panose="020B0503020204020204" pitchFamily="34" charset="-122"/>
                          <a:ea typeface="微软雅黑" panose="020B0503020204020204" pitchFamily="34" charset="-122"/>
                        </a:rPr>
                        <a:t>x86</a:t>
                      </a:r>
                      <a:r>
                        <a:rPr lang="zh-CN" altLang="en-US" sz="1200" kern="0" dirty="0" smtClean="0">
                          <a:latin typeface="微软雅黑" panose="020B0503020204020204" pitchFamily="34" charset="-122"/>
                          <a:ea typeface="微软雅黑" panose="020B0503020204020204" pitchFamily="34" charset="-122"/>
                        </a:rPr>
                        <a:t>高端型号</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en-US" altLang="zh-CN" sz="1200" kern="0" dirty="0" smtClean="0">
                          <a:latin typeface="微软雅黑" panose="020B0503020204020204" pitchFamily="34" charset="-122"/>
                          <a:ea typeface="微软雅黑" panose="020B0503020204020204" pitchFamily="34" charset="-122"/>
                        </a:rPr>
                        <a:t>8</a:t>
                      </a:r>
                      <a:r>
                        <a:rPr lang="zh-CN" altLang="en-US" sz="1200" kern="0" dirty="0" smtClean="0">
                          <a:latin typeface="微软雅黑" panose="020B0503020204020204" pitchFamily="34" charset="-122"/>
                          <a:ea typeface="微软雅黑" panose="020B0503020204020204" pitchFamily="34" charset="-122"/>
                        </a:rPr>
                        <a:t>通道内存技术，支持</a:t>
                      </a:r>
                      <a:r>
                        <a:rPr lang="en-US" altLang="zh-CN" sz="1200" kern="0" dirty="0" smtClean="0">
                          <a:latin typeface="微软雅黑" panose="020B0503020204020204" pitchFamily="34" charset="-122"/>
                          <a:ea typeface="微软雅黑" panose="020B0503020204020204" pitchFamily="34" charset="-122"/>
                        </a:rPr>
                        <a:t>32</a:t>
                      </a:r>
                      <a:r>
                        <a:rPr lang="zh-CN" altLang="en-US" sz="1200" kern="0" dirty="0" smtClean="0">
                          <a:latin typeface="微软雅黑" panose="020B0503020204020204" pitchFamily="34" charset="-122"/>
                          <a:ea typeface="微软雅黑" panose="020B0503020204020204" pitchFamily="34" charset="-122"/>
                        </a:rPr>
                        <a:t>个</a:t>
                      </a:r>
                      <a:r>
                        <a:rPr lang="en-US" altLang="zh-CN" sz="1200" kern="0" dirty="0" smtClean="0">
                          <a:latin typeface="微软雅黑" panose="020B0503020204020204" pitchFamily="34" charset="-122"/>
                          <a:ea typeface="微软雅黑" panose="020B0503020204020204" pitchFamily="34" charset="-122"/>
                        </a:rPr>
                        <a:t>DDR4</a:t>
                      </a:r>
                      <a:r>
                        <a:rPr lang="zh-CN" altLang="en-US" sz="1200" kern="0" dirty="0" smtClean="0">
                          <a:latin typeface="微软雅黑" panose="020B0503020204020204" pitchFamily="34" charset="-122"/>
                          <a:ea typeface="微软雅黑" panose="020B0503020204020204" pitchFamily="34" charset="-122"/>
                        </a:rPr>
                        <a:t>内存插槽，最高内存容量可达</a:t>
                      </a:r>
                      <a:r>
                        <a:rPr lang="en-US" altLang="zh-CN" sz="1200" kern="0" dirty="0" smtClean="0">
                          <a:latin typeface="微软雅黑" panose="020B0503020204020204" pitchFamily="34" charset="-122"/>
                          <a:ea typeface="微软雅黑" panose="020B0503020204020204" pitchFamily="34" charset="-122"/>
                        </a:rPr>
                        <a:t>4TB</a:t>
                      </a: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支持华为</a:t>
                      </a:r>
                      <a:r>
                        <a:rPr lang="en-US" altLang="zh-CN" sz="1200" kern="0" dirty="0" smtClean="0">
                          <a:latin typeface="微软雅黑" panose="020B0503020204020204" pitchFamily="34" charset="-122"/>
                          <a:ea typeface="微软雅黑" panose="020B0503020204020204" pitchFamily="34" charset="-122"/>
                        </a:rPr>
                        <a:t>Atlas 300 AI</a:t>
                      </a:r>
                      <a:r>
                        <a:rPr lang="zh-CN" altLang="en-US" sz="1200" kern="0" dirty="0" smtClean="0">
                          <a:latin typeface="微软雅黑" panose="020B0503020204020204" pitchFamily="34" charset="-122"/>
                          <a:ea typeface="微软雅黑" panose="020B0503020204020204" pitchFamily="34" charset="-122"/>
                        </a:rPr>
                        <a:t>加速卡、</a:t>
                      </a:r>
                      <a:r>
                        <a:rPr lang="en-US" altLang="zh-CN" sz="1200" kern="0" dirty="0" smtClean="0">
                          <a:latin typeface="微软雅黑" panose="020B0503020204020204" pitchFamily="34" charset="-122"/>
                          <a:ea typeface="微软雅黑" panose="020B0503020204020204" pitchFamily="34" charset="-122"/>
                        </a:rPr>
                        <a:t>ES3000 V5 </a:t>
                      </a:r>
                      <a:r>
                        <a:rPr lang="en-US" altLang="zh-CN" sz="1200" kern="0" dirty="0" err="1" smtClean="0">
                          <a:latin typeface="微软雅黑" panose="020B0503020204020204" pitchFamily="34" charset="-122"/>
                          <a:ea typeface="微软雅黑" panose="020B0503020204020204" pitchFamily="34" charset="-122"/>
                        </a:rPr>
                        <a:t>NVMe</a:t>
                      </a:r>
                      <a:r>
                        <a:rPr lang="en-US" altLang="zh-CN" sz="1200" kern="0" dirty="0" smtClean="0">
                          <a:latin typeface="微软雅黑" panose="020B0503020204020204" pitchFamily="34" charset="-122"/>
                          <a:ea typeface="微软雅黑" panose="020B0503020204020204" pitchFamily="34" charset="-122"/>
                        </a:rPr>
                        <a:t> SSD</a:t>
                      </a:r>
                    </a:p>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灵活适配</a:t>
                      </a:r>
                      <a:endParaRPr lang="en-US" altLang="zh-CN" sz="1400" kern="0" dirty="0" smtClean="0">
                        <a:latin typeface="微软雅黑" panose="020B0503020204020204" pitchFamily="34" charset="-122"/>
                        <a:ea typeface="微软雅黑" panose="020B0503020204020204" pitchFamily="34" charset="-122"/>
                      </a:endParaRPr>
                    </a:p>
                    <a:p>
                      <a:pPr marL="352425" lvl="1" indent="-171450"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支持多个</a:t>
                      </a:r>
                      <a:r>
                        <a:rPr lang="en-US" altLang="zh-CN" sz="1200" kern="0" dirty="0" smtClean="0">
                          <a:latin typeface="微软雅黑" panose="020B0503020204020204" pitchFamily="34" charset="-122"/>
                          <a:ea typeface="微软雅黑" panose="020B0503020204020204" pitchFamily="34" charset="-122"/>
                        </a:rPr>
                        <a:t>IO</a:t>
                      </a:r>
                      <a:r>
                        <a:rPr lang="zh-CN" altLang="en-US" sz="1200" kern="0" dirty="0" smtClean="0">
                          <a:latin typeface="微软雅黑" panose="020B0503020204020204" pitchFamily="34" charset="-122"/>
                          <a:ea typeface="微软雅黑" panose="020B0503020204020204" pitchFamily="34" charset="-122"/>
                        </a:rPr>
                        <a:t>模组，实现丰富的硬盘配置</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支持板载的灵活网卡，支持</a:t>
                      </a:r>
                      <a:r>
                        <a:rPr lang="en-US" altLang="zh-CN" sz="1200" kern="0" dirty="0" smtClean="0">
                          <a:latin typeface="微软雅黑" panose="020B0503020204020204" pitchFamily="34" charset="-122"/>
                          <a:ea typeface="微软雅黑" panose="020B0503020204020204" pitchFamily="34" charset="-122"/>
                        </a:rPr>
                        <a:t>GE/10GE/25GE</a:t>
                      </a:r>
                      <a:r>
                        <a:rPr lang="zh-CN" altLang="en-US" sz="1200" kern="0" dirty="0" smtClean="0">
                          <a:latin typeface="微软雅黑" panose="020B0503020204020204" pitchFamily="34" charset="-122"/>
                          <a:ea typeface="微软雅黑" panose="020B0503020204020204" pitchFamily="34" charset="-122"/>
                        </a:rPr>
                        <a:t>，实现不同网络配置，</a:t>
                      </a:r>
                      <a:endParaRPr lang="en-US" altLang="zh-CN" sz="1200" kern="0" dirty="0" smtClean="0">
                        <a:latin typeface="微软雅黑" panose="020B0503020204020204" pitchFamily="34" charset="-122"/>
                        <a:ea typeface="微软雅黑" panose="020B0503020204020204" pitchFamily="34" charset="-122"/>
                      </a:endParaRPr>
                    </a:p>
                    <a:p>
                      <a:pPr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安全可靠</a:t>
                      </a:r>
                      <a:endParaRPr lang="en-US" altLang="zh-CN" sz="1400" b="1"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采用华为</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全自研计算芯片</a:t>
                      </a:r>
                      <a:endParaRPr kumimoji="0" lang="en-US" altLang="zh-CN"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整机器件实现</a:t>
                      </a:r>
                      <a:r>
                        <a:rPr lang="zh-CN" altLang="en-US" sz="1200" kern="0" dirty="0" smtClean="0">
                          <a:latin typeface="微软雅黑" panose="020B0503020204020204" pitchFamily="34" charset="-122"/>
                          <a:ea typeface="微软雅黑" panose="020B0503020204020204" pitchFamily="34" charset="-122"/>
                        </a:rPr>
                        <a:t>全</a:t>
                      </a:r>
                      <a:r>
                        <a:rPr kumimoji="0" lang="zh-CN" altLang="en-US" sz="12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国产化，保障可持续供应</a:t>
                      </a:r>
                      <a:endParaRPr kumimoji="0" lang="en-US" altLang="zh-CN" sz="14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algn="l" fontAlgn="t"/>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6289">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ctr" fontAlgn="t"/>
                      <a:r>
                        <a:rPr lang="en-US" altLang="zh-CN" sz="1200" b="1" i="0" u="none" strike="noStrike" dirty="0" smtClean="0">
                          <a:solidFill>
                            <a:srgbClr val="000000"/>
                          </a:solidFill>
                          <a:latin typeface="微软雅黑" panose="020B0503020204020204" pitchFamily="34" charset="-122"/>
                          <a:ea typeface="微软雅黑" panose="020B0503020204020204" pitchFamily="34" charset="-122"/>
                        </a:rPr>
                        <a:t>CPU</a:t>
                      </a:r>
                      <a:endParaRPr 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219444" rtl="0" eaLnBrk="1" fontAlgn="t" latinLnBrk="0" hangingPunct="1">
                        <a:lnSpc>
                          <a:spcPct val="100000"/>
                        </a:lnSpc>
                        <a:spcBef>
                          <a:spcPts val="0"/>
                        </a:spcBef>
                        <a:spcAft>
                          <a:spcPts val="0"/>
                        </a:spcAft>
                        <a:buClrTx/>
                        <a:buSzTx/>
                        <a:buFontTx/>
                        <a:buNone/>
                        <a:tabLst/>
                        <a:defRPr/>
                      </a:pP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2</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*鲲鹏</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920</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处理器，可支持</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32,48,64</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核可选，</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p>
                      <a:pPr marL="0" marR="0" indent="0" algn="l" defTabSz="1219444" rtl="0" eaLnBrk="1" fontAlgn="t"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主频</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2.6GHz</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a:t>
                      </a:r>
                      <a:r>
                        <a:rPr lang="zh-CN" altLang="zh-CN" sz="1200" b="0" i="0" u="none" strike="noStrike" kern="1200" baseline="0" dirty="0" smtClean="0">
                          <a:solidFill>
                            <a:srgbClr val="000000"/>
                          </a:solidFill>
                          <a:latin typeface="微软雅黑" panose="020B0503020204020204" pitchFamily="34" charset="-122"/>
                          <a:ea typeface="微软雅黑" panose="020B0503020204020204" pitchFamily="34" charset="-122"/>
                          <a:cs typeface="+mn-cs"/>
                        </a:rPr>
                        <a:t>最高支持</a:t>
                      </a:r>
                      <a:r>
                        <a:rPr lang="en-US" altLang="zh-CN" sz="1200" b="0" i="0" u="none" strike="noStrike" kern="1200" baseline="0" dirty="0" smtClean="0">
                          <a:solidFill>
                            <a:srgbClr val="000000"/>
                          </a:solidFill>
                          <a:latin typeface="微软雅黑" panose="020B0503020204020204" pitchFamily="34" charset="-122"/>
                          <a:ea typeface="微软雅黑" panose="020B0503020204020204" pitchFamily="34" charset="-122"/>
                          <a:cs typeface="+mn-cs"/>
                        </a:rPr>
                        <a:t>180W</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219444" rtl="0" eaLnBrk="1" fontAlgn="t" latinLnBrk="0" hangingPunct="1">
                        <a:lnSpc>
                          <a:spcPct val="100000"/>
                        </a:lnSpc>
                        <a:spcBef>
                          <a:spcPts val="0"/>
                        </a:spcBef>
                        <a:spcAft>
                          <a:spcPts val="0"/>
                        </a:spcAft>
                        <a:buClrTx/>
                        <a:buSzTx/>
                        <a:buFontTx/>
                        <a:buNone/>
                        <a:tabLst/>
                        <a:defRPr/>
                      </a:pPr>
                      <a:endParaRPr lang="en-US" altLang="zh-CN" sz="1200" b="0" i="0" u="none" strike="noStrike" kern="1200" baseline="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6493">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ctr" fontAlgn="t"/>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内存</a:t>
                      </a:r>
                      <a:endParaRPr 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219444" rtl="0" eaLnBrk="1" fontAlgn="t" latinLnBrk="0" hangingPunct="1">
                        <a:lnSpc>
                          <a:spcPct val="100000"/>
                        </a:lnSpc>
                        <a:spcBef>
                          <a:spcPts val="0"/>
                        </a:spcBef>
                        <a:spcAft>
                          <a:spcPts val="0"/>
                        </a:spcAft>
                        <a:buClrTx/>
                        <a:buSzTx/>
                        <a:buFontTx/>
                        <a:buNone/>
                        <a:tabLst/>
                        <a:defRPr/>
                      </a:pP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32</a:t>
                      </a:r>
                      <a:r>
                        <a:rPr lang="zh-CN"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DDR4 DIMM</a:t>
                      </a:r>
                      <a:r>
                        <a:rPr lang="zh-CN"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，最高</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2933MT/s</a:t>
                      </a:r>
                      <a:r>
                        <a:rPr lang="zh-CN" altLang="en-US"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，最大内存</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4TB</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219444" rtl="0" eaLnBrk="1" fontAlgn="t" latinLnBrk="0" hangingPunct="1">
                        <a:lnSpc>
                          <a:spcPct val="100000"/>
                        </a:lnSpc>
                        <a:spcBef>
                          <a:spcPts val="0"/>
                        </a:spcBef>
                        <a:spcAft>
                          <a:spcPts val="0"/>
                        </a:spcAft>
                        <a:buClrTx/>
                        <a:buSzTx/>
                        <a:buFontTx/>
                        <a:buNone/>
                        <a:tabLst/>
                        <a:defRPr/>
                      </a:pPr>
                      <a:endPar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58715">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本地存储</a:t>
                      </a:r>
                      <a:endParaRPr lang="en-US" altLang="zh-CN" sz="1200" b="1"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87313" indent="-87313" algn="l" fontAlgn="t">
                        <a:buFont typeface="Arial" pitchFamily="34" charset="0"/>
                        <a:buChar char="•"/>
                      </a:pP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16*3.5</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SAS/SATA HDD</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硬盘</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p>
                      <a:pPr marL="87313" marR="0" indent="-87313" algn="l" defTabSz="1219444" rtl="0" eaLnBrk="1" fontAlgn="t" latinLnBrk="0" hangingPunct="1">
                        <a:lnSpc>
                          <a:spcPct val="100000"/>
                        </a:lnSpc>
                        <a:spcBef>
                          <a:spcPts val="0"/>
                        </a:spcBef>
                        <a:spcAft>
                          <a:spcPts val="0"/>
                        </a:spcAft>
                        <a:buClrTx/>
                        <a:buSzTx/>
                        <a:buFont typeface="Arial" pitchFamily="34" charset="0"/>
                        <a:buChar char="•"/>
                        <a:tabLst/>
                        <a:defRPr/>
                      </a:pP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27*2.5</a:t>
                      </a:r>
                      <a:r>
                        <a:rPr lang="zh-CN" altLang="en-US"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S</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AS/SATA HDD</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硬盘</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p>
                      <a:pPr marL="87313" marR="0" lvl="0" indent="-87313" algn="l" defTabSz="1219444" rtl="0" eaLnBrk="1" fontAlgn="t" latinLnBrk="0" hangingPunct="1">
                        <a:lnSpc>
                          <a:spcPct val="100000"/>
                        </a:lnSpc>
                        <a:spcBef>
                          <a:spcPts val="0"/>
                        </a:spcBef>
                        <a:spcAft>
                          <a:spcPts val="0"/>
                        </a:spcAft>
                        <a:buClrTx/>
                        <a:buSzTx/>
                        <a:buFont typeface="Arial" pitchFamily="34" charset="0"/>
                        <a:buChar char="•"/>
                        <a:tabLst/>
                        <a:defRPr/>
                      </a:pP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16*3.5” </a:t>
                      </a:r>
                      <a:r>
                        <a:rPr lang="en-US" altLang="zh-CN" sz="12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NVMe</a:t>
                      </a: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 SSD</a:t>
                      </a:r>
                      <a:r>
                        <a:rPr lang="zh-CN" altLang="en-US"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硬盘</a:t>
                      </a:r>
                      <a:endPar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87313" marR="0" lvl="0" indent="-87313" algn="l" defTabSz="1219444" rtl="0" eaLnBrk="1" fontAlgn="t" latinLnBrk="0" hangingPunct="1">
                        <a:lnSpc>
                          <a:spcPct val="100000"/>
                        </a:lnSpc>
                        <a:spcBef>
                          <a:spcPts val="0"/>
                        </a:spcBef>
                        <a:spcAft>
                          <a:spcPts val="0"/>
                        </a:spcAft>
                        <a:buClrTx/>
                        <a:buSzTx/>
                        <a:buFont typeface="Arial" pitchFamily="34" charset="0"/>
                        <a:buChar char="•"/>
                        <a:tabLst/>
                        <a:defRPr/>
                      </a:pPr>
                      <a:endPar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05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en-US" altLang="zh-CN" sz="1200" b="1" i="0" u="none" strike="noStrike" dirty="0" smtClean="0">
                          <a:solidFill>
                            <a:srgbClr val="000000"/>
                          </a:solidFill>
                          <a:latin typeface="微软雅黑" panose="020B0503020204020204" pitchFamily="34" charset="-122"/>
                          <a:ea typeface="微软雅黑" panose="020B0503020204020204" pitchFamily="34" charset="-122"/>
                        </a:rPr>
                        <a:t>RAID</a:t>
                      </a:r>
                      <a:r>
                        <a:rPr lang="zh-CN" altLang="en-US" sz="1200" b="1" i="0" u="none" strike="noStrike" dirty="0" smtClean="0">
                          <a:solidFill>
                            <a:srgbClr val="000000"/>
                          </a:solidFill>
                          <a:latin typeface="微软雅黑" panose="020B0503020204020204" pitchFamily="34" charset="-122"/>
                          <a:ea typeface="微软雅黑" panose="020B0503020204020204" pitchFamily="34" charset="-122"/>
                        </a:rPr>
                        <a:t>支持</a:t>
                      </a:r>
                      <a:endParaRPr lang="en-US" altLang="zh-CN" sz="1200" b="1"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t"/>
                      <a:r>
                        <a:rPr lang="en-US" sz="1200" b="0" i="0" u="none" strike="noStrike" dirty="0" smtClean="0">
                          <a:solidFill>
                            <a:srgbClr val="000000"/>
                          </a:solidFill>
                          <a:latin typeface="微软雅黑" panose="020B0503020204020204" pitchFamily="34" charset="-122"/>
                          <a:ea typeface="微软雅黑" panose="020B0503020204020204" pitchFamily="34" charset="-122"/>
                        </a:rPr>
                        <a:t>RAID0/1/10/1E/5/50/6/60</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等</a:t>
                      </a:r>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t"/>
                      <a:endParaRPr lang="en-US" altLang="zh-CN" sz="1200" b="0" i="0" u="none" strike="noStrike" dirty="0" smtClean="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9800">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en-US" altLang="zh-CN" sz="1200" b="1" dirty="0" smtClean="0">
                          <a:solidFill>
                            <a:schemeClr val="tx1"/>
                          </a:solidFill>
                          <a:latin typeface="微软雅黑" panose="020B0503020204020204" pitchFamily="34" charset="-122"/>
                          <a:ea typeface="微软雅黑" panose="020B0503020204020204" pitchFamily="34" charset="-122"/>
                        </a:rPr>
                        <a:t>PCIe</a:t>
                      </a:r>
                      <a:r>
                        <a:rPr lang="zh-CN" altLang="en-US" sz="1200" b="1" dirty="0" smtClean="0">
                          <a:solidFill>
                            <a:schemeClr val="tx1"/>
                          </a:solidFill>
                          <a:latin typeface="微软雅黑" panose="020B0503020204020204" pitchFamily="34" charset="-122"/>
                          <a:ea typeface="微软雅黑" panose="020B0503020204020204" pitchFamily="34" charset="-122"/>
                        </a:rPr>
                        <a:t>扩展</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219444" rtl="0" eaLnBrk="1" fontAlgn="t" latinLnBrk="0" hangingPunct="1">
                        <a:lnSpc>
                          <a:spcPct val="100000"/>
                        </a:lnSpc>
                        <a:spcBef>
                          <a:spcPts val="0"/>
                        </a:spcBef>
                        <a:spcAft>
                          <a:spcPts val="0"/>
                        </a:spcAft>
                        <a:buClrTx/>
                        <a:buSzTx/>
                        <a:buFontTx/>
                        <a:buNone/>
                        <a:tabLst/>
                        <a:defRPr/>
                      </a:pP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最多</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8</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a:t>
                      </a:r>
                      <a:r>
                        <a:rPr lang="en-US" altLang="zh-CN" sz="1200" b="0" i="0" u="none" strike="noStrike" dirty="0" err="1" smtClean="0">
                          <a:solidFill>
                            <a:srgbClr val="000000"/>
                          </a:solidFill>
                          <a:latin typeface="微软雅黑" panose="020B0503020204020204" pitchFamily="34" charset="-122"/>
                          <a:ea typeface="微软雅黑" panose="020B0503020204020204" pitchFamily="34" charset="-122"/>
                        </a:rPr>
                        <a:t>PCIe</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 4.0 x8</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或</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3</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a:t>
                      </a:r>
                      <a:r>
                        <a:rPr lang="en-US" altLang="zh-CN" sz="1200" b="0" i="0" u="none" strike="noStrike" dirty="0" err="1" smtClean="0">
                          <a:solidFill>
                            <a:srgbClr val="000000"/>
                          </a:solidFill>
                          <a:latin typeface="微软雅黑" panose="020B0503020204020204" pitchFamily="34" charset="-122"/>
                          <a:ea typeface="微软雅黑" panose="020B0503020204020204" pitchFamily="34" charset="-122"/>
                        </a:rPr>
                        <a:t>PCIe</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 4.0 x16 + 2</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a:t>
                      </a:r>
                      <a:r>
                        <a:rPr lang="en-US" altLang="zh-CN" sz="1200" b="0" i="0" u="none" strike="noStrike" dirty="0" err="1" smtClean="0">
                          <a:solidFill>
                            <a:srgbClr val="000000"/>
                          </a:solidFill>
                          <a:latin typeface="微软雅黑" panose="020B0503020204020204" pitchFamily="34" charset="-122"/>
                          <a:ea typeface="微软雅黑" panose="020B0503020204020204" pitchFamily="34" charset="-122"/>
                        </a:rPr>
                        <a:t>PCIe</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 4.0 x8</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标准插槽 </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219444" rtl="0" eaLnBrk="1" fontAlgn="t" latinLnBrk="0" hangingPunct="1">
                        <a:lnSpc>
                          <a:spcPct val="100000"/>
                        </a:lnSpc>
                        <a:spcBef>
                          <a:spcPts val="0"/>
                        </a:spcBef>
                        <a:spcAft>
                          <a:spcPts val="0"/>
                        </a:spcAft>
                        <a:buClrTx/>
                        <a:buSzTx/>
                        <a:buFontTx/>
                        <a:buNone/>
                        <a:tabLst/>
                        <a:defRPr/>
                      </a:pP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3193">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微软雅黑" panose="020B0503020204020204" pitchFamily="34" charset="-122"/>
                          <a:ea typeface="微软雅黑" panose="020B0503020204020204" pitchFamily="34" charset="-122"/>
                        </a:rPr>
                        <a:t>板载网卡</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t"/>
                      <a:r>
                        <a:rPr lang="en-US" altLang="zh-CN" sz="1200" b="0" i="0" u="none" strike="noStrike" baseline="0" dirty="0" smtClean="0">
                          <a:solidFill>
                            <a:srgbClr val="000000"/>
                          </a:solidFill>
                          <a:latin typeface="微软雅黑" panose="020B0503020204020204" pitchFamily="34" charset="-122"/>
                          <a:ea typeface="微软雅黑" panose="020B0503020204020204" pitchFamily="34" charset="-122"/>
                        </a:rPr>
                        <a:t>4</a:t>
                      </a:r>
                      <a:r>
                        <a:rPr lang="zh-CN" altLang="en-US" sz="1200" b="0" i="0" u="none" strike="noStrike" baseline="0" dirty="0" smtClean="0">
                          <a:solidFill>
                            <a:srgbClr val="000000"/>
                          </a:solidFill>
                          <a:latin typeface="微软雅黑" panose="020B0503020204020204" pitchFamily="34" charset="-122"/>
                          <a:ea typeface="微软雅黑" panose="020B0503020204020204" pitchFamily="34" charset="-122"/>
                        </a:rPr>
                        <a:t>*</a:t>
                      </a:r>
                      <a:r>
                        <a:rPr lang="en-US" altLang="zh-CN" sz="1200" b="0" i="0" u="none" strike="noStrike" baseline="0" dirty="0" smtClean="0">
                          <a:solidFill>
                            <a:srgbClr val="000000"/>
                          </a:solidFill>
                          <a:latin typeface="微软雅黑" panose="020B0503020204020204" pitchFamily="34" charset="-122"/>
                          <a:ea typeface="微软雅黑" panose="020B0503020204020204" pitchFamily="34" charset="-122"/>
                        </a:rPr>
                        <a:t>GE OR 4</a:t>
                      </a:r>
                      <a:r>
                        <a:rPr lang="zh-CN" altLang="en-US" sz="1200" b="0" i="0" u="none" strike="noStrike" baseline="0" dirty="0" smtClean="0">
                          <a:solidFill>
                            <a:srgbClr val="000000"/>
                          </a:solidFill>
                          <a:latin typeface="微软雅黑" panose="020B0503020204020204" pitchFamily="34" charset="-122"/>
                          <a:ea typeface="微软雅黑" panose="020B0503020204020204" pitchFamily="34" charset="-122"/>
                        </a:rPr>
                        <a:t>*</a:t>
                      </a:r>
                      <a:r>
                        <a:rPr lang="en-US" altLang="zh-CN" sz="1200" b="0" i="0" u="none" strike="noStrike" baseline="0" dirty="0" smtClean="0">
                          <a:solidFill>
                            <a:srgbClr val="000000"/>
                          </a:solidFill>
                          <a:latin typeface="微软雅黑" panose="020B0503020204020204" pitchFamily="34" charset="-122"/>
                          <a:ea typeface="微软雅黑" panose="020B0503020204020204" pitchFamily="34" charset="-122"/>
                        </a:rPr>
                        <a:t>10GE OR 4*25GE</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t"/>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1944">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微软雅黑" panose="020B0503020204020204" pitchFamily="34" charset="-122"/>
                          <a:ea typeface="微软雅黑" panose="020B0503020204020204" pitchFamily="34" charset="-122"/>
                          <a:cs typeface="+mn-cs"/>
                        </a:rPr>
                        <a:t>电源</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l" defTabSz="1219444" rtl="0" eaLnBrk="1" latinLnBrk="0" hangingPunct="1"/>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个</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900W</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或</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2000W</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热插拔电源，支持</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AC 220V</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或</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DC</a:t>
                      </a:r>
                      <a:r>
                        <a:rPr lang="en-US" altLang="zh-CN" sz="1200" kern="1200" baseline="0" dirty="0" smtClean="0">
                          <a:solidFill>
                            <a:schemeClr val="dk1"/>
                          </a:solidFill>
                          <a:latin typeface="微软雅黑" panose="020B0503020204020204" pitchFamily="34" charset="-122"/>
                          <a:ea typeface="微软雅黑" panose="020B0503020204020204" pitchFamily="34" charset="-122"/>
                          <a:cs typeface="+mn-cs"/>
                        </a:rPr>
                        <a:t> 240V</a:t>
                      </a:r>
                      <a:r>
                        <a:rPr lang="zh-CN" altLang="en-US" sz="1200" kern="1200" baseline="0" dirty="0" smtClean="0">
                          <a:solidFill>
                            <a:schemeClr val="dk1"/>
                          </a:solidFill>
                          <a:latin typeface="微软雅黑" panose="020B0503020204020204" pitchFamily="34" charset="-122"/>
                          <a:ea typeface="微软雅黑" panose="020B0503020204020204" pitchFamily="34" charset="-122"/>
                          <a:cs typeface="+mn-cs"/>
                        </a:rPr>
                        <a:t>，</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支持</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1+1</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冗余</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l" defTabSz="1219444" rtl="0" eaLnBrk="1" latinLnBrk="0" hangingPunct="1"/>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1984">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zh-CN" altLang="en-US" sz="1200" b="1" dirty="0" smtClean="0">
                          <a:solidFill>
                            <a:schemeClr val="tx1"/>
                          </a:solidFill>
                          <a:latin typeface="微软雅黑" panose="020B0503020204020204" pitchFamily="34" charset="-122"/>
                          <a:ea typeface="微软雅黑" panose="020B0503020204020204" pitchFamily="34" charset="-122"/>
                        </a:rPr>
                        <a:t>风扇</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algn="l" fontAlgn="t"/>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4</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个热拔插风扇，支持</a:t>
                      </a:r>
                      <a:r>
                        <a:rPr lang="en-US" altLang="zh-CN" sz="1200" b="0" i="0" u="none" strike="noStrike" dirty="0" smtClean="0">
                          <a:solidFill>
                            <a:srgbClr val="000000"/>
                          </a:solidFill>
                          <a:latin typeface="微软雅黑" panose="020B0503020204020204" pitchFamily="34" charset="-122"/>
                          <a:ea typeface="微软雅黑" panose="020B0503020204020204" pitchFamily="34" charset="-122"/>
                        </a:rPr>
                        <a:t>N+1</a:t>
                      </a:r>
                      <a:r>
                        <a:rPr lang="zh-CN" altLang="en-US" sz="1200" b="0" i="0" u="none" strike="noStrike" dirty="0" smtClean="0">
                          <a:solidFill>
                            <a:srgbClr val="000000"/>
                          </a:solidFill>
                          <a:latin typeface="微软雅黑" panose="020B0503020204020204" pitchFamily="34" charset="-122"/>
                          <a:ea typeface="微软雅黑" panose="020B0503020204020204" pitchFamily="34" charset="-122"/>
                        </a:rPr>
                        <a:t>冗余</a:t>
                      </a:r>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l" fontAlgn="t"/>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4253">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219444" rtl="0" eaLnBrk="1" fontAlgn="t"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微软雅黑" panose="020B0503020204020204" pitchFamily="34" charset="-122"/>
                          <a:ea typeface="微软雅黑" panose="020B0503020204020204" pitchFamily="34" charset="-122"/>
                          <a:cs typeface="+mn-cs"/>
                        </a:rPr>
                        <a:t>温度范围</a:t>
                      </a:r>
                      <a:endParaRPr lang="en-US" altLang="zh-CN" sz="1200" b="1" kern="1200" dirty="0">
                        <a:solidFill>
                          <a:schemeClr val="tx1"/>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219444" rtl="0" eaLnBrk="1" fontAlgn="t" latinLnBrk="0" hangingPunct="1">
                        <a:lnSpc>
                          <a:spcPct val="100000"/>
                        </a:lnSpc>
                        <a:spcBef>
                          <a:spcPts val="0"/>
                        </a:spcBef>
                        <a:spcAft>
                          <a:spcPts val="0"/>
                        </a:spcAft>
                        <a:buClrTx/>
                        <a:buSzTx/>
                        <a:buFontTx/>
                        <a:buNone/>
                        <a:tabLst/>
                        <a:defRPr/>
                      </a:pPr>
                      <a:r>
                        <a:rPr lang="en-US" altLang="zh-CN" sz="1200" b="0" i="0" u="none" strike="noStrike" kern="1200" dirty="0" smtClean="0">
                          <a:solidFill>
                            <a:srgbClr val="000000"/>
                          </a:solidFill>
                          <a:latin typeface="微软雅黑" panose="020B0503020204020204" pitchFamily="34" charset="-122"/>
                          <a:ea typeface="微软雅黑" panose="020B0503020204020204" pitchFamily="34" charset="-122"/>
                          <a:cs typeface="+mn-cs"/>
                        </a:rPr>
                        <a:t>5°C~40°C</a:t>
                      </a:r>
                      <a:endParaRPr lang="en-US" altLang="zh-CN" sz="12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219444" rtl="0" eaLnBrk="1" fontAlgn="t" latinLnBrk="0" hangingPunct="1">
                        <a:lnSpc>
                          <a:spcPct val="100000"/>
                        </a:lnSpc>
                        <a:spcBef>
                          <a:spcPts val="0"/>
                        </a:spcBef>
                        <a:spcAft>
                          <a:spcPts val="0"/>
                        </a:spcAft>
                        <a:buClrTx/>
                        <a:buSzTx/>
                        <a:buFontTx/>
                        <a:buNone/>
                        <a:tabLst/>
                        <a:defRPr/>
                      </a:pPr>
                      <a:endParaRPr lang="en-US" altLang="zh-CN" sz="12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6087" y="4220818"/>
            <a:ext cx="2709694" cy="1672961"/>
          </a:xfrm>
          <a:prstGeom prst="rect">
            <a:avLst/>
          </a:prstGeom>
        </p:spPr>
      </p:pic>
    </p:spTree>
    <p:extLst>
      <p:ext uri="{BB962C8B-B14F-4D97-AF65-F5344CB8AC3E}">
        <p14:creationId xmlns:p14="http://schemas.microsoft.com/office/powerpoint/2010/main" val="2722536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9058" y="375932"/>
            <a:ext cx="9831600" cy="640800"/>
          </a:xfrm>
        </p:spPr>
        <p:txBody>
          <a:bodyPr/>
          <a:lstStyle/>
          <a:p>
            <a:r>
              <a:rPr lang="en-US" altLang="zh-CN" dirty="0">
                <a:solidFill>
                  <a:schemeClr val="tx1"/>
                </a:solidFill>
              </a:rPr>
              <a:t>5280</a:t>
            </a:r>
            <a:r>
              <a:rPr lang="zh-CN" altLang="en-US" dirty="0">
                <a:solidFill>
                  <a:schemeClr val="tx1"/>
                </a:solidFill>
              </a:rPr>
              <a:t>存储型规格与亮点</a:t>
            </a:r>
          </a:p>
        </p:txBody>
      </p:sp>
      <p:sp>
        <p:nvSpPr>
          <p:cNvPr id="4" name="矩形 3"/>
          <p:cNvSpPr/>
          <p:nvPr/>
        </p:nvSpPr>
        <p:spPr bwMode="auto">
          <a:xfrm>
            <a:off x="1534199" y="4140786"/>
            <a:ext cx="2474742" cy="2205646"/>
          </a:xfrm>
          <a:prstGeom prst="rect">
            <a:avLst/>
          </a:prstGeom>
          <a:solidFill>
            <a:schemeClr val="bg1"/>
          </a:solidFill>
          <a:ln>
            <a:solidFill>
              <a:schemeClr val="bg1"/>
            </a:solidFill>
          </a:ln>
          <a:effectLst/>
          <a:extLst/>
        </p:spPr>
        <p:txBody>
          <a:bodyPr vert="horz" wrap="square" lIns="91448" tIns="45724" rIns="91448" bIns="4572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100" b="0" i="0" u="none" strike="noStrike" kern="0" cap="none" spc="0" normalizeH="0" baseline="0" noProof="0" dirty="0" smtClean="0">
              <a:ln>
                <a:noFill/>
              </a:ln>
              <a:solidFill>
                <a:prstClr val="black"/>
              </a:solidFill>
              <a:effectLst/>
              <a:uLnTx/>
              <a:uFillTx/>
              <a:latin typeface="微软雅黑"/>
              <a:ea typeface="微软雅黑"/>
              <a:cs typeface="Arial" pitchFamily="34" charset="0"/>
            </a:endParaRPr>
          </a:p>
        </p:txBody>
      </p:sp>
      <p:sp>
        <p:nvSpPr>
          <p:cNvPr id="5" name="矩形 4"/>
          <p:cNvSpPr/>
          <p:nvPr/>
        </p:nvSpPr>
        <p:spPr bwMode="auto">
          <a:xfrm>
            <a:off x="1439086" y="1708617"/>
            <a:ext cx="2602692" cy="2025392"/>
          </a:xfrm>
          <a:prstGeom prst="rect">
            <a:avLst/>
          </a:prstGeom>
          <a:solidFill>
            <a:schemeClr val="bg1"/>
          </a:solidFill>
          <a:ln>
            <a:solidFill>
              <a:schemeClr val="bg1"/>
            </a:solidFill>
          </a:ln>
          <a:effectLst/>
          <a:extLst/>
        </p:spPr>
        <p:txBody>
          <a:bodyPr vert="horz" wrap="square" lIns="91448" tIns="45724" rIns="91448" bIns="45724"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2100" b="0" i="0" u="none" strike="noStrike" kern="0" cap="none" spc="0" normalizeH="0" baseline="0" noProof="0" dirty="0" smtClean="0">
              <a:ln>
                <a:noFill/>
              </a:ln>
              <a:solidFill>
                <a:prstClr val="black"/>
              </a:solidFill>
              <a:effectLst/>
              <a:uLnTx/>
              <a:uFillTx/>
              <a:latin typeface="微软雅黑"/>
              <a:ea typeface="微软雅黑"/>
              <a:cs typeface="Arial" pitchFamily="34" charset="0"/>
            </a:endParaRPr>
          </a:p>
        </p:txBody>
      </p:sp>
      <p:sp>
        <p:nvSpPr>
          <p:cNvPr id="6" name="Text Box 70"/>
          <p:cNvSpPr txBox="1">
            <a:spLocks noChangeArrowheads="1"/>
          </p:cNvSpPr>
          <p:nvPr/>
        </p:nvSpPr>
        <p:spPr bwMode="auto">
          <a:xfrm>
            <a:off x="1035977" y="1307202"/>
            <a:ext cx="502360" cy="5033367"/>
          </a:xfrm>
          <a:prstGeom prst="roundRect">
            <a:avLst>
              <a:gd name="adj" fmla="val 0"/>
            </a:avLst>
          </a:prstGeom>
          <a:solidFill>
            <a:srgbClr val="00B0F0"/>
          </a:solidFill>
          <a:ln w="9525" algn="ctr">
            <a:noFill/>
            <a:miter lim="800000"/>
            <a:headEnd/>
            <a:tailEnd/>
          </a:ln>
        </p:spPr>
        <p:txBody>
          <a:bodyPr vert="eaVert" lIns="59367" tIns="29684" rIns="59367" bIns="29684" anchor="ctr" anchorCtr="1"/>
          <a:lstStyle/>
          <a:p>
            <a:pPr algn="ctr" defTabSz="600986" fontAlgn="base">
              <a:spcBef>
                <a:spcPct val="50000"/>
              </a:spcBef>
              <a:spcAft>
                <a:spcPct val="0"/>
              </a:spcAft>
            </a:pPr>
            <a:r>
              <a:rPr lang="en-US" altLang="zh-CN" sz="1600" b="1" dirty="0" smtClean="0">
                <a:solidFill>
                  <a:srgbClr val="FFFFFF"/>
                </a:solidFill>
                <a:latin typeface="微软雅黑"/>
                <a:ea typeface="微软雅黑"/>
                <a:cs typeface="Arial" pitchFamily="34" charset="0"/>
              </a:rPr>
              <a:t>5280</a:t>
            </a:r>
            <a:r>
              <a:rPr lang="zh-CN" altLang="en-US" sz="1600" b="1" dirty="0" smtClean="0">
                <a:solidFill>
                  <a:srgbClr val="FFFFFF"/>
                </a:solidFill>
                <a:latin typeface="微软雅黑"/>
                <a:ea typeface="微软雅黑"/>
                <a:cs typeface="Arial" pitchFamily="34" charset="0"/>
              </a:rPr>
              <a:t>型号图</a:t>
            </a:r>
            <a:endParaRPr lang="en-US" altLang="zh-CN" sz="1600" b="1" dirty="0">
              <a:solidFill>
                <a:srgbClr val="FFFFFF"/>
              </a:solidFill>
              <a:latin typeface="微软雅黑"/>
              <a:ea typeface="微软雅黑"/>
              <a:cs typeface="Arial" pitchFamily="34" charset="0"/>
            </a:endParaRPr>
          </a:p>
        </p:txBody>
      </p:sp>
      <p:sp>
        <p:nvSpPr>
          <p:cNvPr id="7" name="矩形 6"/>
          <p:cNvSpPr/>
          <p:nvPr/>
        </p:nvSpPr>
        <p:spPr bwMode="auto">
          <a:xfrm>
            <a:off x="1534199" y="1310828"/>
            <a:ext cx="2507579" cy="395646"/>
          </a:xfrm>
          <a:prstGeom prst="rect">
            <a:avLst/>
          </a:prstGeom>
          <a:solidFill>
            <a:schemeClr val="bg1">
              <a:lumMod val="85000"/>
            </a:schemeClr>
          </a:solidFill>
          <a:ln>
            <a:noFill/>
          </a:ln>
          <a:effectLst/>
          <a:extLst/>
        </p:spPr>
        <p:txBody>
          <a:bodyPr vert="horz" wrap="square" lIns="91448" tIns="45724" rIns="91448" bIns="45724"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0" cap="none" spc="0" normalizeH="0" baseline="0" noProof="0" dirty="0" smtClean="0">
                <a:ln>
                  <a:noFill/>
                </a:ln>
                <a:solidFill>
                  <a:prstClr val="black"/>
                </a:solidFill>
                <a:effectLst/>
                <a:uLnTx/>
                <a:uFillTx/>
                <a:latin typeface="微软雅黑"/>
                <a:ea typeface="微软雅黑"/>
                <a:cs typeface="Arial" pitchFamily="34" charset="0"/>
              </a:rPr>
              <a:t>前视图</a:t>
            </a:r>
          </a:p>
        </p:txBody>
      </p:sp>
      <p:sp>
        <p:nvSpPr>
          <p:cNvPr id="10" name="矩形 9"/>
          <p:cNvSpPr/>
          <p:nvPr/>
        </p:nvSpPr>
        <p:spPr bwMode="auto">
          <a:xfrm>
            <a:off x="1538337" y="3734009"/>
            <a:ext cx="2507579" cy="395646"/>
          </a:xfrm>
          <a:prstGeom prst="rect">
            <a:avLst/>
          </a:prstGeom>
          <a:solidFill>
            <a:schemeClr val="bg1">
              <a:lumMod val="85000"/>
            </a:schemeClr>
          </a:solidFill>
          <a:ln>
            <a:noFill/>
          </a:ln>
          <a:effectLst/>
          <a:extLst/>
        </p:spPr>
        <p:txBody>
          <a:bodyPr vert="horz" wrap="square" lIns="91448" tIns="45724" rIns="91448" bIns="45724"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1500" b="1" i="0" u="none" strike="noStrike" kern="0" cap="none" spc="0" normalizeH="0" baseline="0" noProof="0" dirty="0" smtClean="0">
                <a:ln>
                  <a:noFill/>
                </a:ln>
                <a:solidFill>
                  <a:prstClr val="black"/>
                </a:solidFill>
                <a:effectLst/>
                <a:uLnTx/>
                <a:uFillTx/>
                <a:latin typeface="微软雅黑"/>
                <a:ea typeface="微软雅黑"/>
                <a:cs typeface="Arial" pitchFamily="34" charset="0"/>
              </a:rPr>
              <a:t>后视图</a:t>
            </a:r>
          </a:p>
        </p:txBody>
      </p:sp>
      <p:graphicFrame>
        <p:nvGraphicFramePr>
          <p:cNvPr id="11" name="表格 10"/>
          <p:cNvGraphicFramePr>
            <a:graphicFrameLocks noGrp="1"/>
          </p:cNvGraphicFramePr>
          <p:nvPr>
            <p:extLst/>
          </p:nvPr>
        </p:nvGraphicFramePr>
        <p:xfrm>
          <a:off x="4013079" y="1320047"/>
          <a:ext cx="7411513" cy="5060083"/>
        </p:xfrm>
        <a:graphic>
          <a:graphicData uri="http://schemas.openxmlformats.org/drawingml/2006/table">
            <a:tbl>
              <a:tblPr firstRow="1" bandRow="1"/>
              <a:tblGrid>
                <a:gridCol w="1254829"/>
                <a:gridCol w="3168352"/>
                <a:gridCol w="2988332"/>
              </a:tblGrid>
              <a:tr h="417166">
                <a:tc>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pPr algn="ct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itchFamily="34" charset="0"/>
                        </a:rPr>
                        <a:t>型号</a:t>
                      </a:r>
                      <a:endParaRPr lang="zh-CN" altLang="en-US" sz="1600" b="1" kern="12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1187798" rtl="0" eaLnBrk="1" latinLnBrk="0" hangingPunct="1">
                        <a:defRPr sz="2338" b="1" kern="1200">
                          <a:solidFill>
                            <a:schemeClr val="lt1"/>
                          </a:solidFill>
                          <a:latin typeface="Arial"/>
                          <a:ea typeface="微软雅黑"/>
                        </a:defRPr>
                      </a:lvl1pPr>
                      <a:lvl2pPr marL="593900" algn="l" defTabSz="1187798" rtl="0" eaLnBrk="1" latinLnBrk="0" hangingPunct="1">
                        <a:defRPr sz="2338" b="1" kern="1200">
                          <a:solidFill>
                            <a:schemeClr val="lt1"/>
                          </a:solidFill>
                          <a:latin typeface="Arial"/>
                          <a:ea typeface="微软雅黑"/>
                        </a:defRPr>
                      </a:lvl2pPr>
                      <a:lvl3pPr marL="1187798" algn="l" defTabSz="1187798" rtl="0" eaLnBrk="1" latinLnBrk="0" hangingPunct="1">
                        <a:defRPr sz="2338" b="1" kern="1200">
                          <a:solidFill>
                            <a:schemeClr val="lt1"/>
                          </a:solidFill>
                          <a:latin typeface="Arial"/>
                          <a:ea typeface="微软雅黑"/>
                        </a:defRPr>
                      </a:lvl3pPr>
                      <a:lvl4pPr marL="1781699" algn="l" defTabSz="1187798" rtl="0" eaLnBrk="1" latinLnBrk="0" hangingPunct="1">
                        <a:defRPr sz="2338" b="1" kern="1200">
                          <a:solidFill>
                            <a:schemeClr val="lt1"/>
                          </a:solidFill>
                          <a:latin typeface="Arial"/>
                          <a:ea typeface="微软雅黑"/>
                        </a:defRPr>
                      </a:lvl4pPr>
                      <a:lvl5pPr marL="2375598" algn="l" defTabSz="1187798" rtl="0" eaLnBrk="1" latinLnBrk="0" hangingPunct="1">
                        <a:defRPr sz="2338" b="1" kern="1200">
                          <a:solidFill>
                            <a:schemeClr val="lt1"/>
                          </a:solidFill>
                          <a:latin typeface="Arial"/>
                          <a:ea typeface="微软雅黑"/>
                        </a:defRPr>
                      </a:lvl5pPr>
                      <a:lvl6pPr marL="2969497" algn="l" defTabSz="1187798" rtl="0" eaLnBrk="1" latinLnBrk="0" hangingPunct="1">
                        <a:defRPr sz="2338" b="1" kern="1200">
                          <a:solidFill>
                            <a:schemeClr val="lt1"/>
                          </a:solidFill>
                          <a:latin typeface="Arial"/>
                          <a:ea typeface="微软雅黑"/>
                        </a:defRPr>
                      </a:lvl6pPr>
                      <a:lvl7pPr marL="3563396" algn="l" defTabSz="1187798" rtl="0" eaLnBrk="1" latinLnBrk="0" hangingPunct="1">
                        <a:defRPr sz="2338" b="1" kern="1200">
                          <a:solidFill>
                            <a:schemeClr val="lt1"/>
                          </a:solidFill>
                          <a:latin typeface="Arial"/>
                          <a:ea typeface="微软雅黑"/>
                        </a:defRPr>
                      </a:lvl7pPr>
                      <a:lvl8pPr marL="4157297" algn="l" defTabSz="1187798" rtl="0" eaLnBrk="1" latinLnBrk="0" hangingPunct="1">
                        <a:defRPr sz="2338" b="1" kern="1200">
                          <a:solidFill>
                            <a:schemeClr val="lt1"/>
                          </a:solidFill>
                          <a:latin typeface="Arial"/>
                          <a:ea typeface="微软雅黑"/>
                        </a:defRPr>
                      </a:lvl8pPr>
                      <a:lvl9pPr marL="4751195" algn="l" defTabSz="1187798" rtl="0" eaLnBrk="1" latinLnBrk="0" hangingPunct="1">
                        <a:defRPr sz="2338" b="1" kern="1200">
                          <a:solidFill>
                            <a:schemeClr val="lt1"/>
                          </a:solidFill>
                          <a:latin typeface="Arial"/>
                          <a:ea typeface="微软雅黑"/>
                        </a:defRPr>
                      </a:lvl9pPr>
                    </a:lstStyle>
                    <a:p>
                      <a:pPr marL="0" marR="0" indent="0" algn="ctr" defTabSz="1219444" rtl="0" eaLnBrk="1" fontAlgn="auto" latinLnBrk="0" hangingPunct="1">
                        <a:lnSpc>
                          <a:spcPct val="100000"/>
                        </a:lnSpc>
                        <a:spcBef>
                          <a:spcPts val="0"/>
                        </a:spcBef>
                        <a:spcAft>
                          <a:spcPts val="0"/>
                        </a:spcAft>
                        <a:buClrTx/>
                        <a:buSzTx/>
                        <a:buFontTx/>
                        <a:buNone/>
                        <a:tabLst/>
                        <a:defRPr/>
                      </a:pPr>
                      <a:r>
                        <a:rPr lang="en-US" altLang="zh-CN" sz="1600" b="1" kern="1200" baseline="0" dirty="0" smtClean="0">
                          <a:solidFill>
                            <a:schemeClr val="tx1"/>
                          </a:solidFill>
                          <a:latin typeface="微软雅黑" panose="020B0503020204020204" pitchFamily="34" charset="-122"/>
                          <a:ea typeface="微软雅黑" panose="020B0503020204020204" pitchFamily="34" charset="-122"/>
                          <a:cs typeface="Arial" pitchFamily="34" charset="0"/>
                        </a:rPr>
                        <a:t>5280</a:t>
                      </a:r>
                      <a:endParaRPr lang="zh-CN" altLang="en-US" sz="1600" b="1" kern="1200" dirty="0" smtClean="0">
                        <a:solidFill>
                          <a:schemeClr val="tx1"/>
                        </a:solidFill>
                        <a:latin typeface="微软雅黑" panose="020B0503020204020204" pitchFamily="34" charset="-122"/>
                        <a:ea typeface="微软雅黑" panose="020B0503020204020204" pitchFamily="34" charset="-122"/>
                        <a:cs typeface="Arial" pitchFamily="34"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1219444"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微软雅黑" panose="020B0503020204020204" pitchFamily="34" charset="-122"/>
                          <a:ea typeface="微软雅黑" panose="020B0503020204020204" pitchFamily="34" charset="-122"/>
                          <a:cs typeface="Arial" pitchFamily="34" charset="0"/>
                        </a:rPr>
                        <a:t>主要特点</a:t>
                      </a: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10275">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ctr" defTabSz="1187798" rtl="0" eaLnBrk="1" fontAlgn="t" latinLnBrk="0" hangingPunct="1"/>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形态</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l" defTabSz="1187798"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4U</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10">
                  <a:txBody>
                    <a:bodyPr/>
                    <a:lstStyle/>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超大存储</a:t>
                      </a:r>
                      <a:endParaRPr lang="en-US" altLang="zh-CN" sz="14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支持最多</a:t>
                      </a:r>
                      <a:r>
                        <a:rPr lang="en-US" altLang="zh-CN" sz="1200" kern="0" dirty="0" smtClean="0">
                          <a:latin typeface="微软雅黑" panose="020B0503020204020204" pitchFamily="34" charset="-122"/>
                          <a:ea typeface="微软雅黑" panose="020B0503020204020204" pitchFamily="34" charset="-122"/>
                        </a:rPr>
                        <a:t>40</a:t>
                      </a:r>
                      <a:r>
                        <a:rPr lang="zh-CN" altLang="en-US" sz="1200" kern="0" dirty="0" smtClean="0">
                          <a:latin typeface="微软雅黑" panose="020B0503020204020204" pitchFamily="34" charset="-122"/>
                          <a:ea typeface="微软雅黑" panose="020B0503020204020204" pitchFamily="34" charset="-122"/>
                        </a:rPr>
                        <a:t>个</a:t>
                      </a:r>
                      <a:r>
                        <a:rPr lang="en-US" altLang="zh-CN" sz="1200" kern="0" dirty="0" smtClean="0">
                          <a:latin typeface="微软雅黑" panose="020B0503020204020204" pitchFamily="34" charset="-122"/>
                          <a:ea typeface="微软雅黑" panose="020B0503020204020204" pitchFamily="34" charset="-122"/>
                        </a:rPr>
                        <a:t>3.5</a:t>
                      </a:r>
                      <a:r>
                        <a:rPr lang="zh-CN" altLang="en-US" sz="1200" kern="0" dirty="0" smtClean="0">
                          <a:latin typeface="微软雅黑" panose="020B0503020204020204" pitchFamily="34" charset="-122"/>
                          <a:ea typeface="微软雅黑" panose="020B0503020204020204" pitchFamily="34" charset="-122"/>
                        </a:rPr>
                        <a:t>”硬盘，本地存储容量可达</a:t>
                      </a:r>
                      <a:r>
                        <a:rPr lang="en-US" altLang="zh-CN" sz="1200" kern="0" dirty="0" smtClean="0">
                          <a:latin typeface="微软雅黑" panose="020B0503020204020204" pitchFamily="34" charset="-122"/>
                          <a:ea typeface="微软雅黑" panose="020B0503020204020204" pitchFamily="34" charset="-122"/>
                        </a:rPr>
                        <a:t>560TB</a:t>
                      </a: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鲲鹏</a:t>
                      </a:r>
                      <a:r>
                        <a:rPr lang="en-US" altLang="zh-CN" sz="1200" kern="0" dirty="0" smtClean="0">
                          <a:latin typeface="微软雅黑" panose="020B0503020204020204" pitchFamily="34" charset="-122"/>
                          <a:ea typeface="微软雅黑" panose="020B0503020204020204" pitchFamily="34" charset="-122"/>
                        </a:rPr>
                        <a:t>920</a:t>
                      </a:r>
                      <a:r>
                        <a:rPr lang="zh-CN" altLang="en-US" sz="1200" kern="0" dirty="0" smtClean="0">
                          <a:latin typeface="微软雅黑" panose="020B0503020204020204" pitchFamily="34" charset="-122"/>
                          <a:ea typeface="微软雅黑" panose="020B0503020204020204" pitchFamily="34" charset="-122"/>
                        </a:rPr>
                        <a:t>处理器，性能比肩</a:t>
                      </a:r>
                      <a:r>
                        <a:rPr lang="en-US" altLang="zh-CN" sz="1200" kern="0" dirty="0" smtClean="0">
                          <a:latin typeface="微软雅黑" panose="020B0503020204020204" pitchFamily="34" charset="-122"/>
                          <a:ea typeface="微软雅黑" panose="020B0503020204020204" pitchFamily="34" charset="-122"/>
                        </a:rPr>
                        <a:t>x86</a:t>
                      </a:r>
                      <a:r>
                        <a:rPr lang="zh-CN" altLang="en-US" sz="1200" kern="0" dirty="0" smtClean="0">
                          <a:latin typeface="微软雅黑" panose="020B0503020204020204" pitchFamily="34" charset="-122"/>
                          <a:ea typeface="微软雅黑" panose="020B0503020204020204" pitchFamily="34" charset="-122"/>
                        </a:rPr>
                        <a:t>高端型号，高效支持数据存储</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en-US" altLang="zh-CN" sz="1200" kern="0" dirty="0" smtClean="0">
                          <a:latin typeface="微软雅黑" panose="020B0503020204020204" pitchFamily="34" charset="-122"/>
                          <a:ea typeface="微软雅黑" panose="020B0503020204020204" pitchFamily="34" charset="-122"/>
                        </a:rPr>
                        <a:t>8</a:t>
                      </a:r>
                      <a:r>
                        <a:rPr lang="zh-CN" altLang="en-US" sz="1200" kern="0" dirty="0" smtClean="0">
                          <a:latin typeface="微软雅黑" panose="020B0503020204020204" pitchFamily="34" charset="-122"/>
                          <a:ea typeface="微软雅黑" panose="020B0503020204020204" pitchFamily="34" charset="-122"/>
                        </a:rPr>
                        <a:t>通道内存技术，支持</a:t>
                      </a:r>
                      <a:r>
                        <a:rPr lang="en-US" altLang="zh-CN" sz="1200" kern="0" dirty="0" smtClean="0">
                          <a:latin typeface="微软雅黑" panose="020B0503020204020204" pitchFamily="34" charset="-122"/>
                          <a:ea typeface="微软雅黑" panose="020B0503020204020204" pitchFamily="34" charset="-122"/>
                        </a:rPr>
                        <a:t>32</a:t>
                      </a:r>
                      <a:r>
                        <a:rPr lang="zh-CN" altLang="en-US" sz="1200" kern="0" dirty="0" smtClean="0">
                          <a:latin typeface="微软雅黑" panose="020B0503020204020204" pitchFamily="34" charset="-122"/>
                          <a:ea typeface="微软雅黑" panose="020B0503020204020204" pitchFamily="34" charset="-122"/>
                        </a:rPr>
                        <a:t>个</a:t>
                      </a:r>
                      <a:r>
                        <a:rPr lang="en-US" altLang="zh-CN" sz="1200" kern="0" dirty="0" smtClean="0">
                          <a:latin typeface="微软雅黑" panose="020B0503020204020204" pitchFamily="34" charset="-122"/>
                          <a:ea typeface="微软雅黑" panose="020B0503020204020204" pitchFamily="34" charset="-122"/>
                        </a:rPr>
                        <a:t>DDR4</a:t>
                      </a:r>
                      <a:r>
                        <a:rPr lang="zh-CN" altLang="en-US" sz="1200" kern="0" dirty="0" smtClean="0">
                          <a:latin typeface="微软雅黑" panose="020B0503020204020204" pitchFamily="34" charset="-122"/>
                          <a:ea typeface="微软雅黑" panose="020B0503020204020204" pitchFamily="34" charset="-122"/>
                        </a:rPr>
                        <a:t>内存插槽，最高内存容量可达</a:t>
                      </a:r>
                      <a:r>
                        <a:rPr lang="en-US" altLang="zh-CN" sz="1200" kern="0" dirty="0" smtClean="0">
                          <a:latin typeface="微软雅黑" panose="020B0503020204020204" pitchFamily="34" charset="-122"/>
                          <a:ea typeface="微软雅黑" panose="020B0503020204020204" pitchFamily="34" charset="-122"/>
                        </a:rPr>
                        <a:t>4TB</a:t>
                      </a:r>
                    </a:p>
                    <a:p>
                      <a:pPr lvl="0"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灵活适配</a:t>
                      </a:r>
                      <a:endParaRPr lang="en-US" altLang="zh-CN" sz="1400" kern="0" dirty="0" smtClean="0">
                        <a:latin typeface="微软雅黑" panose="020B0503020204020204" pitchFamily="34" charset="-122"/>
                        <a:ea typeface="微软雅黑" panose="020B0503020204020204" pitchFamily="34" charset="-122"/>
                      </a:endParaRPr>
                    </a:p>
                    <a:p>
                      <a:pPr marL="352425" lvl="1" indent="-171450"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支持多个</a:t>
                      </a:r>
                      <a:r>
                        <a:rPr lang="en-US" altLang="zh-CN" sz="1200" kern="0" dirty="0" smtClean="0">
                          <a:latin typeface="微软雅黑" panose="020B0503020204020204" pitchFamily="34" charset="-122"/>
                          <a:ea typeface="微软雅黑" panose="020B0503020204020204" pitchFamily="34" charset="-122"/>
                        </a:rPr>
                        <a:t>IO</a:t>
                      </a:r>
                      <a:r>
                        <a:rPr lang="zh-CN" altLang="en-US" sz="1200" kern="0" dirty="0" smtClean="0">
                          <a:latin typeface="微软雅黑" panose="020B0503020204020204" pitchFamily="34" charset="-122"/>
                          <a:ea typeface="微软雅黑" panose="020B0503020204020204" pitchFamily="34" charset="-122"/>
                        </a:rPr>
                        <a:t>模组，实现丰富的硬盘配置</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支持板载的灵活网卡，支持</a:t>
                      </a:r>
                      <a:r>
                        <a:rPr lang="en-US" altLang="zh-CN" sz="1200" kern="0" dirty="0" smtClean="0">
                          <a:latin typeface="微软雅黑" panose="020B0503020204020204" pitchFamily="34" charset="-122"/>
                          <a:ea typeface="微软雅黑" panose="020B0503020204020204" pitchFamily="34" charset="-122"/>
                        </a:rPr>
                        <a:t>GE/10GE/25GE</a:t>
                      </a:r>
                      <a:r>
                        <a:rPr lang="zh-CN" altLang="en-US" sz="1200" kern="0" dirty="0" smtClean="0">
                          <a:latin typeface="微软雅黑" panose="020B0503020204020204" pitchFamily="34" charset="-122"/>
                          <a:ea typeface="微软雅黑" panose="020B0503020204020204" pitchFamily="34" charset="-122"/>
                        </a:rPr>
                        <a:t>，实现不同网络配置，</a:t>
                      </a:r>
                      <a:endParaRPr lang="en-US" altLang="zh-CN" sz="1200" kern="0" dirty="0" smtClean="0">
                        <a:latin typeface="微软雅黑" panose="020B0503020204020204" pitchFamily="34" charset="-122"/>
                        <a:ea typeface="微软雅黑" panose="020B0503020204020204" pitchFamily="34" charset="-122"/>
                      </a:endParaRPr>
                    </a:p>
                    <a:p>
                      <a:pPr defTabSz="914400" fontAlgn="base">
                        <a:lnSpc>
                          <a:spcPct val="150000"/>
                        </a:lnSpc>
                        <a:spcBef>
                          <a:spcPct val="0"/>
                        </a:spcBef>
                        <a:spcAft>
                          <a:spcPct val="0"/>
                        </a:spcAft>
                        <a:tabLst>
                          <a:tab pos="88900" algn="l"/>
                        </a:tabLst>
                        <a:defRPr/>
                      </a:pPr>
                      <a:r>
                        <a:rPr lang="zh-CN" altLang="en-US" sz="1400" b="1" kern="0" dirty="0" smtClean="0">
                          <a:latin typeface="微软雅黑" panose="020B0503020204020204" pitchFamily="34" charset="-122"/>
                          <a:ea typeface="微软雅黑" panose="020B0503020204020204" pitchFamily="34" charset="-122"/>
                        </a:rPr>
                        <a:t>安全可靠</a:t>
                      </a:r>
                      <a:endParaRPr lang="en-US" altLang="zh-CN" sz="1400" b="1"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采用华为全自研计算芯片</a:t>
                      </a:r>
                      <a:endParaRPr lang="en-US" altLang="zh-CN" sz="1200" kern="0" dirty="0" smtClean="0">
                        <a:latin typeface="微软雅黑" panose="020B0503020204020204" pitchFamily="34" charset="-122"/>
                        <a:ea typeface="微软雅黑" panose="020B0503020204020204" pitchFamily="34" charset="-122"/>
                      </a:endParaRPr>
                    </a:p>
                    <a:p>
                      <a:pPr marL="355600" lvl="1" indent="-174625" defTabSz="914400" fontAlgn="base">
                        <a:lnSpc>
                          <a:spcPct val="150000"/>
                        </a:lnSpc>
                        <a:spcBef>
                          <a:spcPct val="0"/>
                        </a:spcBef>
                        <a:spcAft>
                          <a:spcPct val="0"/>
                        </a:spcAft>
                        <a:buFont typeface="Arial" panose="020B0604020202020204" pitchFamily="34" charset="0"/>
                        <a:buChar char="•"/>
                        <a:tabLst>
                          <a:tab pos="88900" algn="l"/>
                        </a:tabLst>
                        <a:defRPr/>
                      </a:pPr>
                      <a:r>
                        <a:rPr lang="zh-CN" altLang="en-US" sz="1200" kern="0" dirty="0" smtClean="0">
                          <a:latin typeface="微软雅黑" panose="020B0503020204020204" pitchFamily="34" charset="-122"/>
                          <a:ea typeface="微软雅黑" panose="020B0503020204020204" pitchFamily="34" charset="-122"/>
                        </a:rPr>
                        <a:t>整机器件实现全国产化，保障可持续供应</a:t>
                      </a:r>
                      <a:endParaRPr lang="en-US" altLang="zh-CN" sz="1400" kern="0" dirty="0" smtClean="0">
                        <a:latin typeface="微软雅黑" panose="020B0503020204020204" pitchFamily="34" charset="-122"/>
                        <a:ea typeface="微软雅黑" panose="020B0503020204020204" pitchFamily="34" charset="-122"/>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41603">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ctr" defTabSz="1187798"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CPU</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187798" rtl="0" eaLnBrk="1" fontAlgn="t"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*鲲鹏</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920</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处理器，可支持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32,48,64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核可选，</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2.6 GHz</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频率可选；</a:t>
                      </a:r>
                      <a:r>
                        <a:rPr lang="zh-CN"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最高支持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200W</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187798" rtl="0" eaLnBrk="1" fontAlgn="t" latinLnBrk="0" hangingPunct="1">
                        <a:lnSpc>
                          <a:spcPct val="100000"/>
                        </a:lnSpc>
                        <a:spcBef>
                          <a:spcPts val="0"/>
                        </a:spcBef>
                        <a:spcAft>
                          <a:spcPts val="0"/>
                        </a:spcAft>
                        <a:buClrTx/>
                        <a:buSzTx/>
                        <a:buFontTx/>
                        <a:buNone/>
                        <a:tabLst/>
                        <a:defRPr/>
                      </a:pP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5938">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ctr" defTabSz="1187798" rtl="0" eaLnBrk="1" fontAlgn="t" latinLnBrk="0" hangingPunct="1"/>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内存</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187798" rtl="0" eaLnBrk="1" fontAlgn="t"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32</a:t>
                      </a:r>
                      <a:r>
                        <a:rPr lang="zh-CN"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DDR4 DIMM</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插槽</a:t>
                      </a:r>
                      <a:r>
                        <a:rPr lang="zh-CN"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，最高</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2933MT/s</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187798" rtl="0" eaLnBrk="1" fontAlgn="t" latinLnBrk="0" hangingPunct="1">
                        <a:lnSpc>
                          <a:spcPct val="100000"/>
                        </a:lnSpc>
                        <a:spcBef>
                          <a:spcPts val="0"/>
                        </a:spcBef>
                        <a:spcAft>
                          <a:spcPts val="0"/>
                        </a:spcAft>
                        <a:buClrTx/>
                        <a:buSzTx/>
                        <a:buFontTx/>
                        <a:buNone/>
                        <a:tabLst/>
                        <a:defRPr/>
                      </a:pP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25341">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本地存储</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indent="-87313" algn="l" defTabSz="1187798" rtl="0" eaLnBrk="1" fontAlgn="t" latinLnBrk="0" hangingPunct="1">
                        <a:buFont typeface="Arial" pitchFamily="34" charset="0"/>
                        <a:buChar cha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36/40*3.5”SAS/SATA HDD</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硬盘</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p>
                      <a:pPr marL="0" marR="0" lvl="0" indent="-87313" algn="l" defTabSz="1187798" rtl="0" eaLnBrk="1" fontAlgn="t" latinLnBrk="0" hangingPunct="1">
                        <a:lnSpc>
                          <a:spcPct val="100000"/>
                        </a:lnSpc>
                        <a:spcBef>
                          <a:spcPts val="0"/>
                        </a:spcBef>
                        <a:spcAft>
                          <a:spcPts val="0"/>
                        </a:spcAft>
                        <a:buClrTx/>
                        <a:buSzTx/>
                        <a:buFont typeface="Arial" pitchFamily="34" charset="0"/>
                        <a:buChar char="•"/>
                        <a:tabLst/>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2.5” </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NVMe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SSD</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硬盘</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87313" algn="l" defTabSz="1187798" rtl="0" eaLnBrk="1" fontAlgn="t" latinLnBrk="0" hangingPunct="1">
                        <a:lnSpc>
                          <a:spcPct val="100000"/>
                        </a:lnSpc>
                        <a:spcBef>
                          <a:spcPts val="0"/>
                        </a:spcBef>
                        <a:spcAft>
                          <a:spcPts val="0"/>
                        </a:spcAft>
                        <a:buClrTx/>
                        <a:buSzTx/>
                        <a:buFont typeface="Arial" pitchFamily="34" charset="0"/>
                        <a:buChar char="•"/>
                        <a:tabLst/>
                        <a:defRPr/>
                      </a:pP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0275">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RAID</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支持</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l" defTabSz="1187798" rtl="0" eaLnBrk="1" fontAlgn="t" latinLnBrk="0" hangingPunct="1"/>
                      <a:r>
                        <a:rPr 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RAID0/1/10/1E/5/50/6/60</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等</a:t>
                      </a:r>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l" defTabSz="1187798" rtl="0" eaLnBrk="1" fontAlgn="t" latinLnBrk="0" hangingPunct="1"/>
                      <a:endPar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25938">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PCIe</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扩展</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187798" rtl="0" eaLnBrk="1" fontAlgn="t"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最多</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8</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PCIe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4.0 x8</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或</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3</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PCIe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4.0 x16 + 2</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err="1" smtClean="0">
                          <a:solidFill>
                            <a:srgbClr val="000000"/>
                          </a:solidFill>
                          <a:latin typeface="微软雅黑" panose="020B0503020204020204" pitchFamily="34" charset="-122"/>
                          <a:ea typeface="微软雅黑" panose="020B0503020204020204" pitchFamily="34" charset="-122"/>
                          <a:cs typeface="+mn-cs"/>
                        </a:rPr>
                        <a:t>PCIe</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 4.0 x8</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标准插槽 </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187798" rtl="0" eaLnBrk="1" fontAlgn="t" latinLnBrk="0" hangingPunct="1">
                        <a:lnSpc>
                          <a:spcPct val="100000"/>
                        </a:lnSpc>
                        <a:spcBef>
                          <a:spcPts val="0"/>
                        </a:spcBef>
                        <a:spcAft>
                          <a:spcPts val="0"/>
                        </a:spcAft>
                        <a:buClrTx/>
                        <a:buSzTx/>
                        <a:buFontTx/>
                        <a:buNone/>
                        <a:tabLst/>
                        <a:defRPr/>
                      </a:pP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6514">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灵活网卡</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l" defTabSz="1187798"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GE OR 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10GE OR 4*25GE</a:t>
                      </a: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l" defTabSz="1187798" rtl="0" eaLnBrk="1" fontAlgn="t" latinLnBrk="0" hangingPunct="1"/>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8900">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电源</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l" defTabSz="1187798"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2000W </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热插拔电源，支持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1+1</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冗余</a:t>
                      </a:r>
                      <a:endParaRPr lang="zh-CN" alt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l" defTabSz="1187798" rtl="0" eaLnBrk="1" fontAlgn="t" latinLnBrk="0" hangingPunct="1"/>
                      <a:endParaRPr lang="zh-CN" alt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18936">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风扇</a:t>
                      </a: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algn="l" defTabSz="1187798" rtl="0" eaLnBrk="1" fontAlgn="t" latinLnBrk="0" hangingPunct="1"/>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个热拔插风扇，支持</a:t>
                      </a: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N+1</a:t>
                      </a: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冗余</a:t>
                      </a:r>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l" defTabSz="1187798" rtl="0" eaLnBrk="1" fontAlgn="t" latinLnBrk="0" hangingPunct="1"/>
                      <a:endParaRPr lang="en-US"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7777">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ctr" defTabSz="1187798" rtl="0" eaLnBrk="1" fontAlgn="t"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温度范围</a:t>
                      </a: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dk1"/>
                          </a:solidFill>
                          <a:latin typeface="Arial"/>
                          <a:ea typeface="微软雅黑"/>
                        </a:defRPr>
                      </a:lvl1pPr>
                      <a:lvl2pPr marL="593900" algn="l" defTabSz="1187798" rtl="0" eaLnBrk="1" latinLnBrk="0" hangingPunct="1">
                        <a:defRPr sz="2338" kern="1200">
                          <a:solidFill>
                            <a:schemeClr val="dk1"/>
                          </a:solidFill>
                          <a:latin typeface="Arial"/>
                          <a:ea typeface="微软雅黑"/>
                        </a:defRPr>
                      </a:lvl2pPr>
                      <a:lvl3pPr marL="1187798" algn="l" defTabSz="1187798" rtl="0" eaLnBrk="1" latinLnBrk="0" hangingPunct="1">
                        <a:defRPr sz="2338" kern="1200">
                          <a:solidFill>
                            <a:schemeClr val="dk1"/>
                          </a:solidFill>
                          <a:latin typeface="Arial"/>
                          <a:ea typeface="微软雅黑"/>
                        </a:defRPr>
                      </a:lvl3pPr>
                      <a:lvl4pPr marL="1781699" algn="l" defTabSz="1187798" rtl="0" eaLnBrk="1" latinLnBrk="0" hangingPunct="1">
                        <a:defRPr sz="2338" kern="1200">
                          <a:solidFill>
                            <a:schemeClr val="dk1"/>
                          </a:solidFill>
                          <a:latin typeface="Arial"/>
                          <a:ea typeface="微软雅黑"/>
                        </a:defRPr>
                      </a:lvl4pPr>
                      <a:lvl5pPr marL="2375598" algn="l" defTabSz="1187798" rtl="0" eaLnBrk="1" latinLnBrk="0" hangingPunct="1">
                        <a:defRPr sz="2338" kern="1200">
                          <a:solidFill>
                            <a:schemeClr val="dk1"/>
                          </a:solidFill>
                          <a:latin typeface="Arial"/>
                          <a:ea typeface="微软雅黑"/>
                        </a:defRPr>
                      </a:lvl5pPr>
                      <a:lvl6pPr marL="2969497" algn="l" defTabSz="1187798" rtl="0" eaLnBrk="1" latinLnBrk="0" hangingPunct="1">
                        <a:defRPr sz="2338" kern="1200">
                          <a:solidFill>
                            <a:schemeClr val="dk1"/>
                          </a:solidFill>
                          <a:latin typeface="Arial"/>
                          <a:ea typeface="微软雅黑"/>
                        </a:defRPr>
                      </a:lvl6pPr>
                      <a:lvl7pPr marL="3563396" algn="l" defTabSz="1187798" rtl="0" eaLnBrk="1" latinLnBrk="0" hangingPunct="1">
                        <a:defRPr sz="2338" kern="1200">
                          <a:solidFill>
                            <a:schemeClr val="dk1"/>
                          </a:solidFill>
                          <a:latin typeface="Arial"/>
                          <a:ea typeface="微软雅黑"/>
                        </a:defRPr>
                      </a:lvl7pPr>
                      <a:lvl8pPr marL="4157297" algn="l" defTabSz="1187798" rtl="0" eaLnBrk="1" latinLnBrk="0" hangingPunct="1">
                        <a:defRPr sz="2338" kern="1200">
                          <a:solidFill>
                            <a:schemeClr val="dk1"/>
                          </a:solidFill>
                          <a:latin typeface="Arial"/>
                          <a:ea typeface="微软雅黑"/>
                        </a:defRPr>
                      </a:lvl8pPr>
                      <a:lvl9pPr marL="4751195" algn="l" defTabSz="1187798" rtl="0" eaLnBrk="1" latinLnBrk="0" hangingPunct="1">
                        <a:defRPr sz="2338" kern="1200">
                          <a:solidFill>
                            <a:schemeClr val="dk1"/>
                          </a:solidFill>
                          <a:latin typeface="Arial"/>
                          <a:ea typeface="微软雅黑"/>
                        </a:defRPr>
                      </a:lvl9pPr>
                    </a:lstStyle>
                    <a:p>
                      <a:pPr marL="0" marR="0" indent="0" algn="l" defTabSz="1187798" rtl="0" eaLnBrk="1" fontAlgn="t"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latin typeface="微软雅黑" panose="020B0503020204020204" pitchFamily="34" charset="-122"/>
                          <a:ea typeface="微软雅黑" panose="020B0503020204020204" pitchFamily="34" charset="-122"/>
                          <a:cs typeface="+mn-cs"/>
                        </a:rPr>
                        <a:t>5°C~35°C</a:t>
                      </a: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indent="0" algn="l" defTabSz="1187798" rtl="0" eaLnBrk="1" fontAlgn="t" latinLnBrk="0" hangingPunct="1">
                        <a:lnSpc>
                          <a:spcPct val="100000"/>
                        </a:lnSpc>
                        <a:spcBef>
                          <a:spcPts val="0"/>
                        </a:spcBef>
                        <a:spcAft>
                          <a:spcPts val="0"/>
                        </a:spcAft>
                        <a:buClrTx/>
                        <a:buSzTx/>
                        <a:buFontTx/>
                        <a:buNone/>
                        <a:tabLst/>
                        <a:defRPr/>
                      </a:pPr>
                      <a:endParaRPr lang="en-US" altLang="zh-CN" sz="1400" b="0" i="0" u="none" strike="noStrike" kern="1200" dirty="0">
                        <a:solidFill>
                          <a:srgbClr val="000000"/>
                        </a:solidFill>
                        <a:latin typeface="微软雅黑" panose="020B0503020204020204" pitchFamily="34" charset="-122"/>
                        <a:ea typeface="微软雅黑" panose="020B0503020204020204" pitchFamily="34" charset="-122"/>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2" name="图片 11"/>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377" t="6286" r="3029" b="3658"/>
          <a:stretch/>
        </p:blipFill>
        <p:spPr>
          <a:xfrm>
            <a:off x="1457463" y="4536419"/>
            <a:ext cx="2555616" cy="1675112"/>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7252" y="2108550"/>
            <a:ext cx="2296698" cy="1379832"/>
          </a:xfrm>
          <a:prstGeom prst="rect">
            <a:avLst/>
          </a:prstGeom>
        </p:spPr>
      </p:pic>
    </p:spTree>
    <p:extLst>
      <p:ext uri="{BB962C8B-B14F-4D97-AF65-F5344CB8AC3E}">
        <p14:creationId xmlns:p14="http://schemas.microsoft.com/office/powerpoint/2010/main" val="2928326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服务器介绍</a:t>
            </a:r>
            <a:endParaRPr lang="en-US" altLang="zh-CN" sz="1800" b="1" dirty="0"/>
          </a:p>
          <a:p>
            <a:pPr lvl="1">
              <a:buClrTx/>
            </a:pPr>
            <a:r>
              <a:rPr lang="en-US" altLang="zh-CN" sz="1600" dirty="0" err="1">
                <a:solidFill>
                  <a:schemeClr val="bg1">
                    <a:lumMod val="50000"/>
                  </a:schemeClr>
                </a:solidFill>
                <a:latin typeface="+mn-ea"/>
              </a:rPr>
              <a:t>TaiShan</a:t>
            </a:r>
            <a:r>
              <a:rPr lang="zh-CN" altLang="en-US" sz="1600" dirty="0">
                <a:solidFill>
                  <a:schemeClr val="bg1">
                    <a:lumMod val="50000"/>
                  </a:schemeClr>
                </a:solidFill>
                <a:latin typeface="+mn-ea"/>
              </a:rPr>
              <a:t>服务器概述</a:t>
            </a: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机架服务器产品介绍</a:t>
            </a:r>
            <a:endParaRPr lang="zh-CN" altLang="zh-CN" sz="1600" dirty="0">
              <a:solidFill>
                <a:schemeClr val="bg1">
                  <a:lumMod val="50000"/>
                </a:schemeClr>
              </a:solidFill>
              <a:latin typeface="+mn-ea"/>
              <a:sym typeface="Lucida Grande" charset="0"/>
            </a:endParaRPr>
          </a:p>
          <a:p>
            <a:pPr lvl="1">
              <a:buClrTx/>
              <a:buSzPct val="60000"/>
              <a:buFont typeface="Wingdings" panose="05000000000000000000" pitchFamily="2" charset="2"/>
              <a:buChar char="n"/>
            </a:pPr>
            <a:r>
              <a:rPr lang="en-US" altLang="zh-CN" sz="1600" dirty="0" err="1">
                <a:latin typeface="+mn-ea"/>
                <a:sym typeface="Lucida Grande" charset="0"/>
              </a:rPr>
              <a:t>TaiShan</a:t>
            </a:r>
            <a:r>
              <a:rPr lang="en-US" altLang="zh-CN" sz="1600" dirty="0">
                <a:latin typeface="+mn-ea"/>
                <a:sym typeface="Lucida Grande" charset="0"/>
              </a:rPr>
              <a:t> 200</a:t>
            </a:r>
            <a:r>
              <a:rPr lang="zh-CN" altLang="en-US" sz="1600" dirty="0">
                <a:latin typeface="+mn-ea"/>
                <a:sym typeface="Lucida Grande" charset="0"/>
              </a:rPr>
              <a:t>机架服务器价值特性</a:t>
            </a:r>
            <a:endParaRPr lang="en-US" altLang="zh-CN" sz="1600" dirty="0">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高密服务器介绍</a:t>
            </a:r>
            <a:endParaRPr lang="en-US" altLang="zh-CN" sz="1600" dirty="0">
              <a:solidFill>
                <a:schemeClr val="bg1">
                  <a:lumMod val="50000"/>
                </a:schemeClr>
              </a:solidFill>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18477995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TaiShan 200</a:t>
            </a:r>
            <a:r>
              <a:rPr lang="zh-CN" altLang="en-US" dirty="0">
                <a:solidFill>
                  <a:schemeClr val="tx1"/>
                </a:solidFill>
              </a:rPr>
              <a:t>机架</a:t>
            </a:r>
            <a:r>
              <a:rPr lang="zh-CN" altLang="en-US" dirty="0" smtClean="0">
                <a:solidFill>
                  <a:schemeClr val="tx1"/>
                </a:solidFill>
              </a:rPr>
              <a:t>服务器特点</a:t>
            </a:r>
            <a:endParaRPr lang="zh-CN" altLang="en-US" dirty="0">
              <a:solidFill>
                <a:schemeClr val="tx1"/>
              </a:solidFill>
            </a:endParaRPr>
          </a:p>
        </p:txBody>
      </p:sp>
      <p:pic>
        <p:nvPicPr>
          <p:cNvPr id="28" name="Picture 19" descr="\\Bchief-sever180\共享\华为\2016\6月\D-201606417-金融营销材料设计-刘泉\文件\link\组 26.png"/>
          <p:cNvPicPr>
            <a:picLocks noChangeAspect="1" noChangeArrowheads="1"/>
          </p:cNvPicPr>
          <p:nvPr/>
        </p:nvPicPr>
        <p:blipFill>
          <a:blip r:embed="rId3" cstate="print">
            <a:lum bright="-10000" contrast="5000"/>
            <a:extLst>
              <a:ext uri="{28A0092B-C50C-407E-A947-70E740481C1C}">
                <a14:useLocalDpi xmlns:a14="http://schemas.microsoft.com/office/drawing/2010/main"/>
              </a:ext>
            </a:extLst>
          </a:blip>
          <a:srcRect/>
          <a:stretch>
            <a:fillRect/>
          </a:stretch>
        </p:blipFill>
        <p:spPr bwMode="auto">
          <a:xfrm rot="5400000">
            <a:off x="3534937" y="3798051"/>
            <a:ext cx="2508126" cy="649661"/>
          </a:xfrm>
          <a:prstGeom prst="rect">
            <a:avLst/>
          </a:prstGeom>
          <a:noFill/>
        </p:spPr>
      </p:pic>
      <p:sp>
        <p:nvSpPr>
          <p:cNvPr id="29" name="TextBox 96"/>
          <p:cNvSpPr txBox="1"/>
          <p:nvPr/>
        </p:nvSpPr>
        <p:spPr>
          <a:xfrm>
            <a:off x="7193159" y="1051200"/>
            <a:ext cx="3183136" cy="672278"/>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a:latin typeface="Arial" panose="020B0604020202020204" pitchFamily="34" charset="0"/>
                <a:ea typeface="微软雅黑" pitchFamily="34" charset="-122"/>
                <a:cs typeface="Arial" panose="020B0604020202020204" pitchFamily="34" charset="0"/>
              </a:rPr>
              <a:t>高性能</a:t>
            </a:r>
            <a:endParaRPr lang="en-US" altLang="zh-CN" sz="2400" b="1" dirty="0" smtClean="0">
              <a:latin typeface="Arial" panose="020B0604020202020204" pitchFamily="34" charset="0"/>
              <a:ea typeface="微软雅黑" pitchFamily="34" charset="-122"/>
              <a:cs typeface="Arial" panose="020B0604020202020204" pitchFamily="34" charset="0"/>
            </a:endParaRPr>
          </a:p>
        </p:txBody>
      </p:sp>
      <p:sp>
        <p:nvSpPr>
          <p:cNvPr id="30" name="TextBox 97"/>
          <p:cNvSpPr txBox="1"/>
          <p:nvPr/>
        </p:nvSpPr>
        <p:spPr>
          <a:xfrm>
            <a:off x="6987094" y="2846382"/>
            <a:ext cx="3721937" cy="672278"/>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smtClean="0">
                <a:latin typeface="Arial" panose="020B0604020202020204" pitchFamily="34" charset="0"/>
                <a:ea typeface="微软雅黑" pitchFamily="34" charset="-122"/>
                <a:cs typeface="Arial" panose="020B0604020202020204" pitchFamily="34" charset="0"/>
              </a:rPr>
              <a:t>灵活适配</a:t>
            </a:r>
            <a:endParaRPr lang="en-US" altLang="zh-CN" sz="2400" b="1" dirty="0" smtClean="0">
              <a:latin typeface="Arial" panose="020B0604020202020204" pitchFamily="34" charset="0"/>
              <a:ea typeface="微软雅黑" pitchFamily="34" charset="-122"/>
              <a:cs typeface="Arial" panose="020B0604020202020204" pitchFamily="34" charset="0"/>
            </a:endParaRPr>
          </a:p>
        </p:txBody>
      </p:sp>
      <p:sp>
        <p:nvSpPr>
          <p:cNvPr id="31" name="矩形 30"/>
          <p:cNvSpPr/>
          <p:nvPr/>
        </p:nvSpPr>
        <p:spPr>
          <a:xfrm>
            <a:off x="6161721" y="1830380"/>
            <a:ext cx="5264679" cy="1508148"/>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latin typeface="微软雅黑"/>
                <a:ea typeface="微软雅黑"/>
                <a:cs typeface="Arial" panose="020B0604020202020204" pitchFamily="34" charset="0"/>
              </a:rPr>
              <a:t>超</a:t>
            </a:r>
            <a:r>
              <a:rPr lang="zh-CN" altLang="en-US" sz="1500" b="1" dirty="0">
                <a:latin typeface="微软雅黑"/>
                <a:ea typeface="微软雅黑"/>
                <a:cs typeface="Arial" panose="020B0604020202020204" pitchFamily="34" charset="0"/>
              </a:rPr>
              <a:t>强算</a:t>
            </a:r>
            <a:r>
              <a:rPr lang="zh-CN" altLang="en-US" sz="1500" b="1" dirty="0" smtClean="0">
                <a:latin typeface="微软雅黑"/>
                <a:ea typeface="微软雅黑"/>
                <a:cs typeface="Arial" panose="020B0604020202020204" pitchFamily="34" charset="0"/>
              </a:rPr>
              <a:t>力</a:t>
            </a:r>
            <a:r>
              <a:rPr lang="en-US" altLang="zh-CN" sz="1500" b="1" dirty="0" smtClean="0">
                <a:latin typeface="微软雅黑"/>
                <a:ea typeface="微软雅黑"/>
                <a:cs typeface="Arial" panose="020B0604020202020204" pitchFamily="34" charset="0"/>
              </a:rPr>
              <a:t>: </a:t>
            </a:r>
            <a:r>
              <a:rPr lang="zh-CN" altLang="en-US" sz="1500" dirty="0" smtClean="0">
                <a:solidFill>
                  <a:srgbClr val="575757"/>
                </a:solidFill>
                <a:latin typeface="微软雅黑"/>
                <a:ea typeface="微软雅黑"/>
                <a:cs typeface="Arial" panose="020B0604020202020204" pitchFamily="34" charset="0"/>
              </a:rPr>
              <a:t>高性能</a:t>
            </a:r>
            <a:r>
              <a:rPr lang="en-US" altLang="zh-CN" sz="1500" dirty="0" err="1" smtClean="0">
                <a:solidFill>
                  <a:srgbClr val="575757"/>
                </a:solidFill>
                <a:latin typeface="微软雅黑"/>
                <a:ea typeface="微软雅黑"/>
                <a:cs typeface="Arial" panose="020B0604020202020204" pitchFamily="34" charset="0"/>
              </a:rPr>
              <a:t>Kunpeng</a:t>
            </a:r>
            <a:r>
              <a:rPr lang="en-US" altLang="zh-CN" sz="1500" dirty="0" smtClean="0">
                <a:solidFill>
                  <a:srgbClr val="575757"/>
                </a:solidFill>
                <a:latin typeface="微软雅黑"/>
                <a:ea typeface="微软雅黑"/>
                <a:cs typeface="Arial" panose="020B0604020202020204" pitchFamily="34" charset="0"/>
              </a:rPr>
              <a:t> 920</a:t>
            </a:r>
            <a:r>
              <a:rPr lang="zh-CN" altLang="en-US" sz="1500" dirty="0" smtClean="0">
                <a:solidFill>
                  <a:srgbClr val="575757"/>
                </a:solidFill>
                <a:latin typeface="微软雅黑"/>
                <a:ea typeface="微软雅黑"/>
                <a:cs typeface="Arial" panose="020B0604020202020204" pitchFamily="34" charset="0"/>
              </a:rPr>
              <a:t>处理器</a:t>
            </a:r>
            <a:endParaRPr lang="en-US" altLang="zh-CN" sz="1500" dirty="0">
              <a:solidFill>
                <a:srgbClr val="575757"/>
              </a:solidFill>
              <a:latin typeface="微软雅黑"/>
              <a:ea typeface="微软雅黑"/>
              <a:cs typeface="Arial" panose="020B0604020202020204" pitchFamily="34" charset="0"/>
            </a:endParaRPr>
          </a:p>
          <a:p>
            <a:pPr defTabSz="914400" fontAlgn="base">
              <a:lnSpc>
                <a:spcPct val="150000"/>
              </a:lnSpc>
              <a:spcBef>
                <a:spcPct val="0"/>
              </a:spcBef>
              <a:spcAft>
                <a:spcPct val="0"/>
              </a:spcAft>
            </a:pPr>
            <a:r>
              <a:rPr lang="zh-CN" altLang="en-US" sz="1500" b="1" dirty="0" smtClean="0">
                <a:latin typeface="微软雅黑"/>
                <a:ea typeface="微软雅黑"/>
                <a:cs typeface="Arial" panose="020B0604020202020204" pitchFamily="34" charset="0"/>
              </a:rPr>
              <a:t>大内存</a:t>
            </a:r>
            <a:r>
              <a:rPr lang="zh-CN" altLang="en-US" sz="1500" b="1" dirty="0">
                <a:latin typeface="微软雅黑"/>
                <a:ea typeface="微软雅黑"/>
                <a:cs typeface="Arial" panose="020B0604020202020204" pitchFamily="34" charset="0"/>
              </a:rPr>
              <a:t>容量</a:t>
            </a:r>
            <a:r>
              <a:rPr lang="zh-CN" altLang="en-US" sz="1500" dirty="0" smtClean="0">
                <a:latin typeface="微软雅黑"/>
                <a:ea typeface="微软雅黑"/>
                <a:cs typeface="Arial" panose="020B0604020202020204" pitchFamily="34" charset="0"/>
              </a:rPr>
              <a:t>：</a:t>
            </a:r>
            <a:r>
              <a:rPr lang="en-US" altLang="zh-CN" sz="1500" dirty="0" smtClean="0">
                <a:solidFill>
                  <a:srgbClr val="575757"/>
                </a:solidFill>
                <a:latin typeface="微软雅黑"/>
                <a:ea typeface="微软雅黑"/>
                <a:cs typeface="Arial" panose="020B0604020202020204" pitchFamily="34" charset="0"/>
              </a:rPr>
              <a:t>8</a:t>
            </a:r>
            <a:r>
              <a:rPr lang="zh-CN" altLang="en-US" sz="1500" dirty="0">
                <a:solidFill>
                  <a:srgbClr val="575757"/>
                </a:solidFill>
                <a:latin typeface="微软雅黑"/>
                <a:ea typeface="微软雅黑"/>
                <a:cs typeface="Arial" panose="020B0604020202020204" pitchFamily="34" charset="0"/>
              </a:rPr>
              <a:t>通道内存技术，支持</a:t>
            </a:r>
            <a:r>
              <a:rPr lang="en-US" altLang="zh-CN" sz="1500" dirty="0">
                <a:solidFill>
                  <a:srgbClr val="575757"/>
                </a:solidFill>
                <a:latin typeface="微软雅黑"/>
                <a:ea typeface="微软雅黑"/>
                <a:cs typeface="Arial" panose="020B0604020202020204" pitchFamily="34" charset="0"/>
              </a:rPr>
              <a:t>32</a:t>
            </a:r>
            <a:r>
              <a:rPr lang="zh-CN" altLang="en-US" sz="1500" dirty="0">
                <a:solidFill>
                  <a:srgbClr val="575757"/>
                </a:solidFill>
                <a:latin typeface="微软雅黑"/>
                <a:ea typeface="微软雅黑"/>
                <a:cs typeface="Arial" panose="020B0604020202020204" pitchFamily="34" charset="0"/>
              </a:rPr>
              <a:t>个</a:t>
            </a:r>
            <a:r>
              <a:rPr lang="en-US" altLang="zh-CN" sz="1500" dirty="0">
                <a:solidFill>
                  <a:srgbClr val="575757"/>
                </a:solidFill>
                <a:latin typeface="微软雅黑"/>
                <a:ea typeface="微软雅黑"/>
                <a:cs typeface="Arial" panose="020B0604020202020204" pitchFamily="34" charset="0"/>
              </a:rPr>
              <a:t>DDR4</a:t>
            </a:r>
            <a:r>
              <a:rPr lang="zh-CN" altLang="en-US" sz="1500" dirty="0">
                <a:solidFill>
                  <a:srgbClr val="575757"/>
                </a:solidFill>
                <a:latin typeface="微软雅黑"/>
                <a:ea typeface="微软雅黑"/>
                <a:cs typeface="Arial" panose="020B0604020202020204" pitchFamily="34" charset="0"/>
              </a:rPr>
              <a:t>内存</a:t>
            </a:r>
            <a:r>
              <a:rPr lang="zh-CN" altLang="en-US" sz="1500" dirty="0" smtClean="0">
                <a:solidFill>
                  <a:srgbClr val="575757"/>
                </a:solidFill>
                <a:latin typeface="微软雅黑"/>
                <a:ea typeface="微软雅黑"/>
                <a:cs typeface="Arial" panose="020B0604020202020204" pitchFamily="34" charset="0"/>
              </a:rPr>
              <a:t>插槽</a:t>
            </a:r>
            <a:endParaRPr lang="en-US" altLang="zh-CN" sz="1500" dirty="0" smtClean="0">
              <a:solidFill>
                <a:srgbClr val="575757"/>
              </a:solidFill>
              <a:latin typeface="微软雅黑"/>
              <a:ea typeface="微软雅黑"/>
              <a:cs typeface="Arial" panose="020B0604020202020204" pitchFamily="34" charset="0"/>
            </a:endParaRPr>
          </a:p>
          <a:p>
            <a:pPr defTabSz="914400" fontAlgn="base">
              <a:lnSpc>
                <a:spcPct val="150000"/>
              </a:lnSpc>
              <a:spcBef>
                <a:spcPct val="0"/>
              </a:spcBef>
              <a:spcAft>
                <a:spcPct val="0"/>
              </a:spcAft>
            </a:pPr>
            <a:r>
              <a:rPr lang="zh-CN" altLang="en-US" sz="1500" b="1" dirty="0" smtClean="0">
                <a:latin typeface="微软雅黑"/>
                <a:ea typeface="微软雅黑"/>
                <a:cs typeface="Arial" panose="020B0604020202020204" pitchFamily="34" charset="0"/>
              </a:rPr>
              <a:t>超强</a:t>
            </a:r>
            <a:r>
              <a:rPr lang="en-US" altLang="zh-CN" sz="1500" b="1" dirty="0" smtClean="0">
                <a:latin typeface="微软雅黑"/>
                <a:ea typeface="微软雅黑"/>
                <a:cs typeface="Arial" panose="020B0604020202020204" pitchFamily="34" charset="0"/>
              </a:rPr>
              <a:t>AI</a:t>
            </a:r>
            <a:r>
              <a:rPr lang="zh-CN" altLang="en-US" sz="1500" b="1" dirty="0" smtClean="0">
                <a:latin typeface="微软雅黑"/>
                <a:ea typeface="微软雅黑"/>
                <a:cs typeface="Arial" panose="020B0604020202020204" pitchFamily="34" charset="0"/>
              </a:rPr>
              <a:t>加速：</a:t>
            </a:r>
            <a:r>
              <a:rPr lang="zh-CN" altLang="en-US" sz="1500" dirty="0" smtClean="0">
                <a:solidFill>
                  <a:srgbClr val="575757"/>
                </a:solidFill>
                <a:latin typeface="微软雅黑"/>
                <a:ea typeface="微软雅黑"/>
                <a:cs typeface="Arial" panose="020B0604020202020204" pitchFamily="34" charset="0"/>
              </a:rPr>
              <a:t>支持华为</a:t>
            </a:r>
            <a:r>
              <a:rPr lang="en-US" altLang="zh-CN" sz="1500" dirty="0" smtClean="0">
                <a:solidFill>
                  <a:srgbClr val="575757"/>
                </a:solidFill>
                <a:latin typeface="微软雅黑"/>
                <a:ea typeface="微软雅黑"/>
                <a:cs typeface="Arial" panose="020B0604020202020204" pitchFamily="34" charset="0"/>
              </a:rPr>
              <a:t>Atlas 300 AI</a:t>
            </a:r>
            <a:r>
              <a:rPr lang="zh-CN" altLang="en-US" sz="1500" dirty="0" smtClean="0">
                <a:solidFill>
                  <a:srgbClr val="575757"/>
                </a:solidFill>
                <a:latin typeface="微软雅黑"/>
                <a:ea typeface="微软雅黑"/>
                <a:cs typeface="Arial" panose="020B0604020202020204" pitchFamily="34" charset="0"/>
              </a:rPr>
              <a:t>加速卡，满足多场景推理</a:t>
            </a:r>
            <a:endParaRPr lang="zh-CN" altLang="en-US" sz="1500" dirty="0">
              <a:solidFill>
                <a:srgbClr val="575757"/>
              </a:solidFill>
              <a:latin typeface="微软雅黑"/>
              <a:ea typeface="微软雅黑"/>
              <a:cs typeface="Arial" panose="020B0604020202020204" pitchFamily="34" charset="0"/>
            </a:endParaRPr>
          </a:p>
        </p:txBody>
      </p:sp>
      <p:sp>
        <p:nvSpPr>
          <p:cNvPr id="32" name="矩形 31"/>
          <p:cNvSpPr/>
          <p:nvPr/>
        </p:nvSpPr>
        <p:spPr>
          <a:xfrm>
            <a:off x="6124612" y="3526386"/>
            <a:ext cx="5314432" cy="1161899"/>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latin typeface="微软雅黑"/>
                <a:ea typeface="微软雅黑"/>
                <a:cs typeface="Arial" panose="020B0604020202020204" pitchFamily="34" charset="0"/>
              </a:rPr>
              <a:t>灵活的</a:t>
            </a:r>
            <a:r>
              <a:rPr lang="en-US" altLang="zh-CN" sz="1500" b="1" dirty="0" smtClean="0">
                <a:latin typeface="微软雅黑"/>
                <a:ea typeface="微软雅黑"/>
                <a:cs typeface="Arial" panose="020B0604020202020204" pitchFamily="34" charset="0"/>
              </a:rPr>
              <a:t>IO</a:t>
            </a:r>
            <a:r>
              <a:rPr lang="zh-CN" altLang="en-US" sz="1500" b="1" dirty="0" smtClean="0">
                <a:latin typeface="微软雅黑"/>
                <a:ea typeface="微软雅黑"/>
                <a:cs typeface="Arial" panose="020B0604020202020204" pitchFamily="34" charset="0"/>
              </a:rPr>
              <a:t>扩展</a:t>
            </a:r>
            <a:r>
              <a:rPr lang="zh-CN" altLang="en-US" sz="1500" dirty="0" smtClean="0">
                <a:latin typeface="微软雅黑"/>
                <a:ea typeface="微软雅黑"/>
                <a:cs typeface="Arial" panose="020B0604020202020204" pitchFamily="34" charset="0"/>
              </a:rPr>
              <a:t>：</a:t>
            </a:r>
            <a:r>
              <a:rPr lang="zh-CN" altLang="en-US" sz="1500" dirty="0" smtClean="0">
                <a:solidFill>
                  <a:srgbClr val="575757"/>
                </a:solidFill>
                <a:latin typeface="微软雅黑"/>
                <a:ea typeface="微软雅黑"/>
                <a:cs typeface="Arial" panose="020B0604020202020204" pitchFamily="34" charset="0"/>
              </a:rPr>
              <a:t>支持灵活插卡和标准的智能网卡，实现丰富的网络配置</a:t>
            </a:r>
            <a:endParaRPr lang="en-US" altLang="zh-CN" sz="1500" dirty="0" smtClean="0">
              <a:solidFill>
                <a:srgbClr val="575757"/>
              </a:solidFill>
              <a:latin typeface="微软雅黑"/>
              <a:ea typeface="微软雅黑"/>
              <a:cs typeface="Arial" panose="020B0604020202020204" pitchFamily="34" charset="0"/>
            </a:endParaRPr>
          </a:p>
          <a:p>
            <a:pPr defTabSz="914400" fontAlgn="base">
              <a:lnSpc>
                <a:spcPct val="150000"/>
              </a:lnSpc>
              <a:spcBef>
                <a:spcPct val="0"/>
              </a:spcBef>
              <a:spcAft>
                <a:spcPct val="0"/>
              </a:spcAft>
            </a:pPr>
            <a:r>
              <a:rPr lang="zh-CN" altLang="en-US" sz="1500" b="1" dirty="0">
                <a:latin typeface="微软雅黑"/>
                <a:ea typeface="微软雅黑"/>
                <a:cs typeface="Arial" panose="020B0604020202020204" pitchFamily="34" charset="0"/>
              </a:rPr>
              <a:t>分级存储</a:t>
            </a:r>
            <a:r>
              <a:rPr lang="zh-CN" altLang="en-US" sz="1500" dirty="0">
                <a:latin typeface="微软雅黑"/>
                <a:ea typeface="微软雅黑"/>
                <a:cs typeface="Arial" pitchFamily="34" charset="0"/>
              </a:rPr>
              <a:t>：</a:t>
            </a:r>
            <a:r>
              <a:rPr lang="zh-CN" altLang="en-US" sz="1500" dirty="0">
                <a:solidFill>
                  <a:srgbClr val="575757"/>
                </a:solidFill>
                <a:latin typeface="微软雅黑"/>
                <a:ea typeface="微软雅黑"/>
                <a:cs typeface="Arial" pitchFamily="34" charset="0"/>
              </a:rPr>
              <a:t>支持大容量存储硬盘</a:t>
            </a:r>
            <a:r>
              <a:rPr lang="zh-CN" altLang="en-US" sz="1500" dirty="0" smtClean="0">
                <a:solidFill>
                  <a:srgbClr val="575757"/>
                </a:solidFill>
                <a:latin typeface="微软雅黑"/>
                <a:ea typeface="微软雅黑"/>
                <a:cs typeface="Arial" pitchFamily="34" charset="0"/>
              </a:rPr>
              <a:t>和</a:t>
            </a:r>
            <a:r>
              <a:rPr lang="en-US" altLang="zh-CN" sz="1500" dirty="0" smtClean="0">
                <a:solidFill>
                  <a:srgbClr val="575757"/>
                </a:solidFill>
                <a:latin typeface="微软雅黑"/>
                <a:ea typeface="微软雅黑"/>
                <a:cs typeface="Arial" pitchFamily="34" charset="0"/>
              </a:rPr>
              <a:t>ES3000 V5 NVMe SSD</a:t>
            </a:r>
            <a:endParaRPr lang="en-US" altLang="zh-CN" sz="1500" dirty="0">
              <a:solidFill>
                <a:srgbClr val="575757"/>
              </a:solidFill>
              <a:latin typeface="微软雅黑"/>
              <a:ea typeface="微软雅黑"/>
              <a:cs typeface="Arial" pitchFamily="34" charset="0"/>
            </a:endParaRPr>
          </a:p>
        </p:txBody>
      </p:sp>
      <p:cxnSp>
        <p:nvCxnSpPr>
          <p:cNvPr id="33" name="直接连接符 32"/>
          <p:cNvCxnSpPr/>
          <p:nvPr/>
        </p:nvCxnSpPr>
        <p:spPr>
          <a:xfrm flipV="1">
            <a:off x="6566874" y="3526386"/>
            <a:ext cx="4562375"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cxnSp>
        <p:nvCxnSpPr>
          <p:cNvPr id="34" name="直接连接符 33"/>
          <p:cNvCxnSpPr/>
          <p:nvPr/>
        </p:nvCxnSpPr>
        <p:spPr>
          <a:xfrm flipV="1">
            <a:off x="6384032" y="1736812"/>
            <a:ext cx="4562375"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grpSp>
        <p:nvGrpSpPr>
          <p:cNvPr id="35" name="组合 73"/>
          <p:cNvGrpSpPr/>
          <p:nvPr/>
        </p:nvGrpSpPr>
        <p:grpSpPr>
          <a:xfrm>
            <a:off x="5183362" y="3646063"/>
            <a:ext cx="953886" cy="953635"/>
            <a:chOff x="4481317" y="3815770"/>
            <a:chExt cx="715042" cy="715061"/>
          </a:xfrm>
        </p:grpSpPr>
        <p:grpSp>
          <p:nvGrpSpPr>
            <p:cNvPr id="36" name="组合 58"/>
            <p:cNvGrpSpPr/>
            <p:nvPr/>
          </p:nvGrpSpPr>
          <p:grpSpPr>
            <a:xfrm>
              <a:off x="4709192" y="4022720"/>
              <a:ext cx="288000" cy="288000"/>
              <a:chOff x="-1780508" y="3375021"/>
              <a:chExt cx="338759" cy="330840"/>
            </a:xfrm>
          </p:grpSpPr>
          <p:sp>
            <p:nvSpPr>
              <p:cNvPr id="38" name="Freeform 59"/>
              <p:cNvSpPr>
                <a:spLocks/>
              </p:cNvSpPr>
              <p:nvPr/>
            </p:nvSpPr>
            <p:spPr bwMode="auto">
              <a:xfrm>
                <a:off x="-1760896" y="3513760"/>
                <a:ext cx="256744" cy="192101"/>
              </a:xfrm>
              <a:custGeom>
                <a:avLst/>
                <a:gdLst>
                  <a:gd name="T0" fmla="*/ 2147483647 w 546"/>
                  <a:gd name="T1" fmla="*/ 2147483647 h 411"/>
                  <a:gd name="T2" fmla="*/ 2147483647 w 546"/>
                  <a:gd name="T3" fmla="*/ 2147483647 h 411"/>
                  <a:gd name="T4" fmla="*/ 2147483647 w 546"/>
                  <a:gd name="T5" fmla="*/ 0 h 411"/>
                  <a:gd name="T6" fmla="*/ 2147483647 w 546"/>
                  <a:gd name="T7" fmla="*/ 2147483647 h 411"/>
                  <a:gd name="T8" fmla="*/ 0 w 546"/>
                  <a:gd name="T9" fmla="*/ 2147483647 h 411"/>
                  <a:gd name="T10" fmla="*/ 2147483647 w 546"/>
                  <a:gd name="T11" fmla="*/ 2147483647 h 411"/>
                  <a:gd name="T12" fmla="*/ 2147483647 w 546"/>
                  <a:gd name="T13" fmla="*/ 2147483647 h 411"/>
                  <a:gd name="T14" fmla="*/ 2147483647 w 546"/>
                  <a:gd name="T15" fmla="*/ 2147483647 h 411"/>
                  <a:gd name="T16" fmla="*/ 2147483647 w 546"/>
                  <a:gd name="T17" fmla="*/ 2147483647 h 411"/>
                  <a:gd name="T18" fmla="*/ 2147483647 w 546"/>
                  <a:gd name="T19" fmla="*/ 2147483647 h 411"/>
                  <a:gd name="T20" fmla="*/ 2147483647 w 546"/>
                  <a:gd name="T21" fmla="*/ 2147483647 h 4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6"/>
                  <a:gd name="T34" fmla="*/ 0 h 411"/>
                  <a:gd name="T35" fmla="*/ 546 w 546"/>
                  <a:gd name="T36" fmla="*/ 411 h 4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6" h="411">
                    <a:moveTo>
                      <a:pt x="391" y="300"/>
                    </a:moveTo>
                    <a:lnTo>
                      <a:pt x="391" y="300"/>
                    </a:lnTo>
                    <a:lnTo>
                      <a:pt x="162" y="0"/>
                    </a:lnTo>
                    <a:cubicBezTo>
                      <a:pt x="137" y="19"/>
                      <a:pt x="107" y="30"/>
                      <a:pt x="73" y="30"/>
                    </a:cubicBezTo>
                    <a:cubicBezTo>
                      <a:pt x="47" y="30"/>
                      <a:pt x="22" y="23"/>
                      <a:pt x="0" y="11"/>
                    </a:cubicBezTo>
                    <a:lnTo>
                      <a:pt x="220" y="300"/>
                    </a:lnTo>
                    <a:lnTo>
                      <a:pt x="24" y="300"/>
                    </a:lnTo>
                    <a:lnTo>
                      <a:pt x="24" y="411"/>
                    </a:lnTo>
                    <a:lnTo>
                      <a:pt x="546" y="411"/>
                    </a:lnTo>
                    <a:lnTo>
                      <a:pt x="546" y="300"/>
                    </a:lnTo>
                    <a:lnTo>
                      <a:pt x="391" y="300"/>
                    </a:ln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39" name="Freeform 60"/>
              <p:cNvSpPr>
                <a:spLocks noEditPoints="1"/>
              </p:cNvSpPr>
              <p:nvPr/>
            </p:nvSpPr>
            <p:spPr bwMode="auto">
              <a:xfrm>
                <a:off x="-1780508" y="3401702"/>
                <a:ext cx="105194" cy="104945"/>
              </a:xfrm>
              <a:custGeom>
                <a:avLst/>
                <a:gdLst>
                  <a:gd name="T0" fmla="*/ 2147483647 w 223"/>
                  <a:gd name="T1" fmla="*/ 2147483647 h 223"/>
                  <a:gd name="T2" fmla="*/ 2147483647 w 223"/>
                  <a:gd name="T3" fmla="*/ 2147483647 h 223"/>
                  <a:gd name="T4" fmla="*/ 2147483647 w 223"/>
                  <a:gd name="T5" fmla="*/ 2147483647 h 223"/>
                  <a:gd name="T6" fmla="*/ 2147483647 w 223"/>
                  <a:gd name="T7" fmla="*/ 2147483647 h 223"/>
                  <a:gd name="T8" fmla="*/ 2147483647 w 223"/>
                  <a:gd name="T9" fmla="*/ 2147483647 h 223"/>
                  <a:gd name="T10" fmla="*/ 2147483647 w 223"/>
                  <a:gd name="T11" fmla="*/ 2147483647 h 223"/>
                  <a:gd name="T12" fmla="*/ 2147483647 w 223"/>
                  <a:gd name="T13" fmla="*/ 0 h 223"/>
                  <a:gd name="T14" fmla="*/ 2147483647 w 223"/>
                  <a:gd name="T15" fmla="*/ 0 h 223"/>
                  <a:gd name="T16" fmla="*/ 0 w 223"/>
                  <a:gd name="T17" fmla="*/ 2147483647 h 223"/>
                  <a:gd name="T18" fmla="*/ 2147483647 w 223"/>
                  <a:gd name="T19" fmla="*/ 2147483647 h 223"/>
                  <a:gd name="T20" fmla="*/ 2147483647 w 223"/>
                  <a:gd name="T21" fmla="*/ 2147483647 h 223"/>
                  <a:gd name="T22" fmla="*/ 2147483647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3"/>
                  <a:gd name="T37" fmla="*/ 0 h 223"/>
                  <a:gd name="T38" fmla="*/ 223 w 223"/>
                  <a:gd name="T39" fmla="*/ 223 h 2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3" h="223">
                    <a:moveTo>
                      <a:pt x="112" y="164"/>
                    </a:moveTo>
                    <a:lnTo>
                      <a:pt x="112" y="164"/>
                    </a:lnTo>
                    <a:cubicBezTo>
                      <a:pt x="83" y="164"/>
                      <a:pt x="59" y="140"/>
                      <a:pt x="59" y="111"/>
                    </a:cubicBezTo>
                    <a:cubicBezTo>
                      <a:pt x="59" y="82"/>
                      <a:pt x="83" y="58"/>
                      <a:pt x="112" y="58"/>
                    </a:cubicBezTo>
                    <a:cubicBezTo>
                      <a:pt x="141" y="58"/>
                      <a:pt x="165" y="82"/>
                      <a:pt x="165" y="111"/>
                    </a:cubicBezTo>
                    <a:cubicBezTo>
                      <a:pt x="165" y="140"/>
                      <a:pt x="141" y="164"/>
                      <a:pt x="112" y="164"/>
                    </a:cubicBezTo>
                    <a:close/>
                    <a:moveTo>
                      <a:pt x="112" y="0"/>
                    </a:moveTo>
                    <a:lnTo>
                      <a:pt x="112" y="0"/>
                    </a:lnTo>
                    <a:cubicBezTo>
                      <a:pt x="50" y="0"/>
                      <a:pt x="0" y="50"/>
                      <a:pt x="0" y="111"/>
                    </a:cubicBezTo>
                    <a:cubicBezTo>
                      <a:pt x="0" y="173"/>
                      <a:pt x="50" y="223"/>
                      <a:pt x="112" y="223"/>
                    </a:cubicBezTo>
                    <a:cubicBezTo>
                      <a:pt x="173" y="223"/>
                      <a:pt x="223" y="173"/>
                      <a:pt x="223" y="111"/>
                    </a:cubicBezTo>
                    <a:cubicBezTo>
                      <a:pt x="223" y="50"/>
                      <a:pt x="173" y="0"/>
                      <a:pt x="112" y="0"/>
                    </a:cubicBez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40" name="Freeform 61"/>
              <p:cNvSpPr>
                <a:spLocks/>
              </p:cNvSpPr>
              <p:nvPr/>
            </p:nvSpPr>
            <p:spPr bwMode="auto">
              <a:xfrm>
                <a:off x="-1662834" y="3375021"/>
                <a:ext cx="221085" cy="152969"/>
              </a:xfrm>
              <a:custGeom>
                <a:avLst/>
                <a:gdLst>
                  <a:gd name="T0" fmla="*/ 2147483647 w 473"/>
                  <a:gd name="T1" fmla="*/ 2147483647 h 325"/>
                  <a:gd name="T2" fmla="*/ 2147483647 w 473"/>
                  <a:gd name="T3" fmla="*/ 2147483647 h 325"/>
                  <a:gd name="T4" fmla="*/ 2147483647 w 473"/>
                  <a:gd name="T5" fmla="*/ 2147483647 h 325"/>
                  <a:gd name="T6" fmla="*/ 2147483647 w 473"/>
                  <a:gd name="T7" fmla="*/ 2147483647 h 325"/>
                  <a:gd name="T8" fmla="*/ 2147483647 w 473"/>
                  <a:gd name="T9" fmla="*/ 0 h 325"/>
                  <a:gd name="T10" fmla="*/ 2147483647 w 473"/>
                  <a:gd name="T11" fmla="*/ 0 h 325"/>
                  <a:gd name="T12" fmla="*/ 2147483647 w 473"/>
                  <a:gd name="T13" fmla="*/ 2147483647 h 325"/>
                  <a:gd name="T14" fmla="*/ 2147483647 w 473"/>
                  <a:gd name="T15" fmla="*/ 2147483647 h 325"/>
                  <a:gd name="T16" fmla="*/ 0 w 473"/>
                  <a:gd name="T17" fmla="*/ 2147483647 h 325"/>
                  <a:gd name="T18" fmla="*/ 0 w 473"/>
                  <a:gd name="T19" fmla="*/ 2147483647 h 325"/>
                  <a:gd name="T20" fmla="*/ 2147483647 w 473"/>
                  <a:gd name="T21" fmla="*/ 2147483647 h 325"/>
                  <a:gd name="T22" fmla="*/ 2147483647 w 473"/>
                  <a:gd name="T23" fmla="*/ 2147483647 h 325"/>
                  <a:gd name="T24" fmla="*/ 2147483647 w 473"/>
                  <a:gd name="T25" fmla="*/ 2147483647 h 325"/>
                  <a:gd name="T26" fmla="*/ 2147483647 w 473"/>
                  <a:gd name="T27" fmla="*/ 2147483647 h 325"/>
                  <a:gd name="T28" fmla="*/ 2147483647 w 473"/>
                  <a:gd name="T29" fmla="*/ 2147483647 h 325"/>
                  <a:gd name="T30" fmla="*/ 2147483647 w 473"/>
                  <a:gd name="T31" fmla="*/ 2147483647 h 325"/>
                  <a:gd name="T32" fmla="*/ 2147483647 w 473"/>
                  <a:gd name="T33" fmla="*/ 2147483647 h 325"/>
                  <a:gd name="T34" fmla="*/ 2147483647 w 473"/>
                  <a:gd name="T35" fmla="*/ 2147483647 h 325"/>
                  <a:gd name="T36" fmla="*/ 2147483647 w 473"/>
                  <a:gd name="T37" fmla="*/ 2147483647 h 325"/>
                  <a:gd name="T38" fmla="*/ 2147483647 w 473"/>
                  <a:gd name="T39" fmla="*/ 2147483647 h 325"/>
                  <a:gd name="T40" fmla="*/ 2147483647 w 473"/>
                  <a:gd name="T41" fmla="*/ 2147483647 h 325"/>
                  <a:gd name="T42" fmla="*/ 2147483647 w 473"/>
                  <a:gd name="T43" fmla="*/ 2147483647 h 325"/>
                  <a:gd name="T44" fmla="*/ 2147483647 w 473"/>
                  <a:gd name="T45" fmla="*/ 2147483647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73"/>
                  <a:gd name="T70" fmla="*/ 0 h 325"/>
                  <a:gd name="T71" fmla="*/ 473 w 473"/>
                  <a:gd name="T72" fmla="*/ 325 h 32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73" h="325">
                    <a:moveTo>
                      <a:pt x="471" y="104"/>
                    </a:moveTo>
                    <a:lnTo>
                      <a:pt x="471" y="104"/>
                    </a:lnTo>
                    <a:lnTo>
                      <a:pt x="473" y="104"/>
                    </a:lnTo>
                    <a:lnTo>
                      <a:pt x="473" y="76"/>
                    </a:lnTo>
                    <a:lnTo>
                      <a:pt x="393" y="0"/>
                    </a:lnTo>
                    <a:lnTo>
                      <a:pt x="309" y="0"/>
                    </a:lnTo>
                    <a:lnTo>
                      <a:pt x="243" y="63"/>
                    </a:lnTo>
                    <a:lnTo>
                      <a:pt x="121" y="103"/>
                    </a:lnTo>
                    <a:lnTo>
                      <a:pt x="0" y="103"/>
                    </a:lnTo>
                    <a:lnTo>
                      <a:pt x="0" y="222"/>
                    </a:lnTo>
                    <a:lnTo>
                      <a:pt x="121" y="222"/>
                    </a:lnTo>
                    <a:lnTo>
                      <a:pt x="243" y="266"/>
                    </a:lnTo>
                    <a:lnTo>
                      <a:pt x="243" y="262"/>
                    </a:lnTo>
                    <a:lnTo>
                      <a:pt x="309" y="325"/>
                    </a:lnTo>
                    <a:lnTo>
                      <a:pt x="393" y="325"/>
                    </a:lnTo>
                    <a:lnTo>
                      <a:pt x="473" y="250"/>
                    </a:lnTo>
                    <a:lnTo>
                      <a:pt x="473" y="222"/>
                    </a:lnTo>
                    <a:lnTo>
                      <a:pt x="471" y="222"/>
                    </a:lnTo>
                    <a:lnTo>
                      <a:pt x="352" y="258"/>
                    </a:lnTo>
                    <a:lnTo>
                      <a:pt x="279" y="163"/>
                    </a:lnTo>
                    <a:lnTo>
                      <a:pt x="352" y="67"/>
                    </a:lnTo>
                    <a:lnTo>
                      <a:pt x="471" y="104"/>
                    </a:ln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prstClr val="black"/>
                  </a:solidFill>
                  <a:ea typeface="宋体" pitchFamily="2" charset="-122"/>
                </a:endParaRPr>
              </a:p>
            </p:txBody>
          </p:sp>
        </p:grpSp>
        <p:pic>
          <p:nvPicPr>
            <p:cNvPr id="37" name="pasted-image.pdf"/>
            <p:cNvPicPr>
              <a:picLocks noChangeAspect="1"/>
            </p:cNvPicPr>
            <p:nvPr/>
          </p:nvPicPr>
          <p:blipFill>
            <a:blip r:embed="rId4" cstate="print">
              <a:extLst/>
            </a:blip>
            <a:stretch>
              <a:fillRect/>
            </a:stretch>
          </p:blipFill>
          <p:spPr>
            <a:xfrm>
              <a:off x="4481317" y="3815770"/>
              <a:ext cx="715042" cy="715061"/>
            </a:xfrm>
            <a:prstGeom prst="rect">
              <a:avLst/>
            </a:prstGeom>
            <a:ln w="3175" cap="flat">
              <a:noFill/>
              <a:miter lim="400000"/>
            </a:ln>
            <a:effectLst/>
          </p:spPr>
        </p:pic>
      </p:grpSp>
      <p:grpSp>
        <p:nvGrpSpPr>
          <p:cNvPr id="41" name="组合 71"/>
          <p:cNvGrpSpPr/>
          <p:nvPr/>
        </p:nvGrpSpPr>
        <p:grpSpPr>
          <a:xfrm>
            <a:off x="5156288" y="1950885"/>
            <a:ext cx="953886" cy="953635"/>
            <a:chOff x="4341617" y="4615870"/>
            <a:chExt cx="715042" cy="715061"/>
          </a:xfrm>
        </p:grpSpPr>
        <p:pic>
          <p:nvPicPr>
            <p:cNvPr id="42" name="pasted-image.pdf"/>
            <p:cNvPicPr>
              <a:picLocks noChangeAspect="1"/>
            </p:cNvPicPr>
            <p:nvPr/>
          </p:nvPicPr>
          <p:blipFill>
            <a:blip r:embed="rId4" cstate="print">
              <a:extLst/>
            </a:blip>
            <a:stretch>
              <a:fillRect/>
            </a:stretch>
          </p:blipFill>
          <p:spPr>
            <a:xfrm>
              <a:off x="4341617" y="4615870"/>
              <a:ext cx="715042" cy="715061"/>
            </a:xfrm>
            <a:prstGeom prst="rect">
              <a:avLst/>
            </a:prstGeom>
            <a:ln w="3175" cap="flat">
              <a:noFill/>
              <a:miter lim="400000"/>
            </a:ln>
            <a:effectLst/>
          </p:spPr>
        </p:pic>
        <p:grpSp>
          <p:nvGrpSpPr>
            <p:cNvPr id="43" name="组合 70"/>
            <p:cNvGrpSpPr/>
            <p:nvPr/>
          </p:nvGrpSpPr>
          <p:grpSpPr>
            <a:xfrm>
              <a:off x="4518993" y="4832590"/>
              <a:ext cx="332407" cy="260110"/>
              <a:chOff x="-1970707" y="3079990"/>
              <a:chExt cx="475554" cy="304368"/>
            </a:xfrm>
          </p:grpSpPr>
          <p:sp>
            <p:nvSpPr>
              <p:cNvPr id="44" name="Freeform 59"/>
              <p:cNvSpPr>
                <a:spLocks/>
              </p:cNvSpPr>
              <p:nvPr/>
            </p:nvSpPr>
            <p:spPr bwMode="auto">
              <a:xfrm>
                <a:off x="-1651890" y="3215264"/>
                <a:ext cx="122896" cy="32039"/>
              </a:xfrm>
              <a:custGeom>
                <a:avLst/>
                <a:gdLst>
                  <a:gd name="T0" fmla="*/ 2147483647 w 259"/>
                  <a:gd name="T1" fmla="*/ 2147483647 h 67"/>
                  <a:gd name="T2" fmla="*/ 2147483647 w 259"/>
                  <a:gd name="T3" fmla="*/ 2147483647 h 67"/>
                  <a:gd name="T4" fmla="*/ 0 w 259"/>
                  <a:gd name="T5" fmla="*/ 2147483647 h 67"/>
                  <a:gd name="T6" fmla="*/ 0 w 259"/>
                  <a:gd name="T7" fmla="*/ 0 h 67"/>
                  <a:gd name="T8" fmla="*/ 2147483647 w 259"/>
                  <a:gd name="T9" fmla="*/ 0 h 67"/>
                  <a:gd name="T10" fmla="*/ 2147483647 w 259"/>
                  <a:gd name="T11" fmla="*/ 2147483647 h 67"/>
                  <a:gd name="T12" fmla="*/ 0 60000 65536"/>
                  <a:gd name="T13" fmla="*/ 0 60000 65536"/>
                  <a:gd name="T14" fmla="*/ 0 60000 65536"/>
                  <a:gd name="T15" fmla="*/ 0 60000 65536"/>
                  <a:gd name="T16" fmla="*/ 0 60000 65536"/>
                  <a:gd name="T17" fmla="*/ 0 60000 65536"/>
                  <a:gd name="T18" fmla="*/ 0 w 259"/>
                  <a:gd name="T19" fmla="*/ 0 h 67"/>
                  <a:gd name="T20" fmla="*/ 259 w 259"/>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259" h="67">
                    <a:moveTo>
                      <a:pt x="259" y="67"/>
                    </a:moveTo>
                    <a:lnTo>
                      <a:pt x="259" y="67"/>
                    </a:lnTo>
                    <a:lnTo>
                      <a:pt x="0" y="67"/>
                    </a:lnTo>
                    <a:lnTo>
                      <a:pt x="0" y="0"/>
                    </a:lnTo>
                    <a:lnTo>
                      <a:pt x="259" y="0"/>
                    </a:lnTo>
                    <a:lnTo>
                      <a:pt x="259" y="67"/>
                    </a:lnTo>
                    <a:close/>
                  </a:path>
                </a:pathLst>
              </a:custGeom>
              <a:solidFill>
                <a:srgbClr val="0070C0"/>
              </a:solidFill>
              <a:ln w="9525">
                <a:noFill/>
                <a:round/>
                <a:headEnd/>
                <a:tailEnd/>
              </a:ln>
            </p:spPr>
            <p:txBody>
              <a:bodyPr vert="horz" wrap="square" lIns="121911" tIns="60955" rIns="121911" bIns="60955" numCol="1" anchor="t" anchorCtr="0" compatLnSpc="1">
                <a:prstTxWarp prst="textNoShape">
                  <a:avLst/>
                </a:prstTxWarp>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45" name="Freeform 60"/>
              <p:cNvSpPr>
                <a:spLocks/>
              </p:cNvSpPr>
              <p:nvPr/>
            </p:nvSpPr>
            <p:spPr bwMode="auto">
              <a:xfrm>
                <a:off x="-1553930" y="3179666"/>
                <a:ext cx="58777" cy="103236"/>
              </a:xfrm>
              <a:custGeom>
                <a:avLst/>
                <a:gdLst>
                  <a:gd name="T0" fmla="*/ 2147483647 w 124"/>
                  <a:gd name="T1" fmla="*/ 0 h 219"/>
                  <a:gd name="T2" fmla="*/ 2147483647 w 124"/>
                  <a:gd name="T3" fmla="*/ 0 h 219"/>
                  <a:gd name="T4" fmla="*/ 2147483647 w 124"/>
                  <a:gd name="T5" fmla="*/ 2147483647 h 219"/>
                  <a:gd name="T6" fmla="*/ 0 w 124"/>
                  <a:gd name="T7" fmla="*/ 2147483647 h 219"/>
                  <a:gd name="T8" fmla="*/ 2147483647 w 124"/>
                  <a:gd name="T9" fmla="*/ 0 h 219"/>
                  <a:gd name="T10" fmla="*/ 0 60000 65536"/>
                  <a:gd name="T11" fmla="*/ 0 60000 65536"/>
                  <a:gd name="T12" fmla="*/ 0 60000 65536"/>
                  <a:gd name="T13" fmla="*/ 0 60000 65536"/>
                  <a:gd name="T14" fmla="*/ 0 60000 65536"/>
                  <a:gd name="T15" fmla="*/ 0 w 124"/>
                  <a:gd name="T16" fmla="*/ 0 h 219"/>
                  <a:gd name="T17" fmla="*/ 124 w 124"/>
                  <a:gd name="T18" fmla="*/ 219 h 219"/>
                </a:gdLst>
                <a:ahLst/>
                <a:cxnLst>
                  <a:cxn ang="T10">
                    <a:pos x="T0" y="T1"/>
                  </a:cxn>
                  <a:cxn ang="T11">
                    <a:pos x="T2" y="T3"/>
                  </a:cxn>
                  <a:cxn ang="T12">
                    <a:pos x="T4" y="T5"/>
                  </a:cxn>
                  <a:cxn ang="T13">
                    <a:pos x="T6" y="T7"/>
                  </a:cxn>
                  <a:cxn ang="T14">
                    <a:pos x="T8" y="T9"/>
                  </a:cxn>
                </a:cxnLst>
                <a:rect l="T15" t="T16" r="T17" b="T18"/>
                <a:pathLst>
                  <a:path w="124" h="219">
                    <a:moveTo>
                      <a:pt x="1" y="0"/>
                    </a:moveTo>
                    <a:lnTo>
                      <a:pt x="1" y="0"/>
                    </a:lnTo>
                    <a:lnTo>
                      <a:pt x="124" y="109"/>
                    </a:lnTo>
                    <a:lnTo>
                      <a:pt x="0" y="219"/>
                    </a:lnTo>
                    <a:lnTo>
                      <a:pt x="1" y="0"/>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46" name="Freeform 61"/>
              <p:cNvSpPr>
                <a:spLocks/>
              </p:cNvSpPr>
              <p:nvPr/>
            </p:nvSpPr>
            <p:spPr bwMode="auto">
              <a:xfrm>
                <a:off x="-1648328" y="3103130"/>
                <a:ext cx="124677" cy="74757"/>
              </a:xfrm>
              <a:custGeom>
                <a:avLst/>
                <a:gdLst>
                  <a:gd name="T0" fmla="*/ 2147483647 w 266"/>
                  <a:gd name="T1" fmla="*/ 2147483647 h 158"/>
                  <a:gd name="T2" fmla="*/ 2147483647 w 266"/>
                  <a:gd name="T3" fmla="*/ 2147483647 h 158"/>
                  <a:gd name="T4" fmla="*/ 0 w 266"/>
                  <a:gd name="T5" fmla="*/ 2147483647 h 158"/>
                  <a:gd name="T6" fmla="*/ 2147483647 w 266"/>
                  <a:gd name="T7" fmla="*/ 0 h 158"/>
                  <a:gd name="T8" fmla="*/ 2147483647 w 266"/>
                  <a:gd name="T9" fmla="*/ 2147483647 h 158"/>
                  <a:gd name="T10" fmla="*/ 2147483647 w 266"/>
                  <a:gd name="T11" fmla="*/ 2147483647 h 158"/>
                  <a:gd name="T12" fmla="*/ 0 60000 65536"/>
                  <a:gd name="T13" fmla="*/ 0 60000 65536"/>
                  <a:gd name="T14" fmla="*/ 0 60000 65536"/>
                  <a:gd name="T15" fmla="*/ 0 60000 65536"/>
                  <a:gd name="T16" fmla="*/ 0 60000 65536"/>
                  <a:gd name="T17" fmla="*/ 0 60000 65536"/>
                  <a:gd name="T18" fmla="*/ 0 w 266"/>
                  <a:gd name="T19" fmla="*/ 0 h 158"/>
                  <a:gd name="T20" fmla="*/ 266 w 26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266" h="158">
                    <a:moveTo>
                      <a:pt x="25" y="158"/>
                    </a:moveTo>
                    <a:lnTo>
                      <a:pt x="25" y="158"/>
                    </a:lnTo>
                    <a:lnTo>
                      <a:pt x="0" y="96"/>
                    </a:lnTo>
                    <a:lnTo>
                      <a:pt x="241" y="0"/>
                    </a:lnTo>
                    <a:lnTo>
                      <a:pt x="266" y="62"/>
                    </a:lnTo>
                    <a:lnTo>
                      <a:pt x="25" y="158"/>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47" name="Freeform 62"/>
              <p:cNvSpPr>
                <a:spLocks/>
              </p:cNvSpPr>
              <p:nvPr/>
            </p:nvSpPr>
            <p:spPr bwMode="auto">
              <a:xfrm>
                <a:off x="-1571741" y="3079990"/>
                <a:ext cx="73025" cy="96116"/>
              </a:xfrm>
              <a:custGeom>
                <a:avLst/>
                <a:gdLst>
                  <a:gd name="T0" fmla="*/ 0 w 155"/>
                  <a:gd name="T1" fmla="*/ 0 h 203"/>
                  <a:gd name="T2" fmla="*/ 0 w 155"/>
                  <a:gd name="T3" fmla="*/ 0 h 203"/>
                  <a:gd name="T4" fmla="*/ 2147483647 w 155"/>
                  <a:gd name="T5" fmla="*/ 2147483647 h 203"/>
                  <a:gd name="T6" fmla="*/ 2147483647 w 155"/>
                  <a:gd name="T7" fmla="*/ 2147483647 h 203"/>
                  <a:gd name="T8" fmla="*/ 0 w 155"/>
                  <a:gd name="T9" fmla="*/ 0 h 203"/>
                  <a:gd name="T10" fmla="*/ 0 60000 65536"/>
                  <a:gd name="T11" fmla="*/ 0 60000 65536"/>
                  <a:gd name="T12" fmla="*/ 0 60000 65536"/>
                  <a:gd name="T13" fmla="*/ 0 60000 65536"/>
                  <a:gd name="T14" fmla="*/ 0 60000 65536"/>
                  <a:gd name="T15" fmla="*/ 0 w 155"/>
                  <a:gd name="T16" fmla="*/ 0 h 203"/>
                  <a:gd name="T17" fmla="*/ 155 w 155"/>
                  <a:gd name="T18" fmla="*/ 203 h 203"/>
                </a:gdLst>
                <a:ahLst/>
                <a:cxnLst>
                  <a:cxn ang="T10">
                    <a:pos x="T0" y="T1"/>
                  </a:cxn>
                  <a:cxn ang="T11">
                    <a:pos x="T2" y="T3"/>
                  </a:cxn>
                  <a:cxn ang="T12">
                    <a:pos x="T4" y="T5"/>
                  </a:cxn>
                  <a:cxn ang="T13">
                    <a:pos x="T6" y="T7"/>
                  </a:cxn>
                  <a:cxn ang="T14">
                    <a:pos x="T8" y="T9"/>
                  </a:cxn>
                </a:cxnLst>
                <a:rect l="T15" t="T16" r="T17" b="T18"/>
                <a:pathLst>
                  <a:path w="155" h="203">
                    <a:moveTo>
                      <a:pt x="0" y="0"/>
                    </a:moveTo>
                    <a:lnTo>
                      <a:pt x="0" y="0"/>
                    </a:lnTo>
                    <a:lnTo>
                      <a:pt x="155" y="56"/>
                    </a:lnTo>
                    <a:lnTo>
                      <a:pt x="81" y="203"/>
                    </a:lnTo>
                    <a:lnTo>
                      <a:pt x="0" y="0"/>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48" name="Freeform 63"/>
              <p:cNvSpPr>
                <a:spLocks/>
              </p:cNvSpPr>
              <p:nvPr/>
            </p:nvSpPr>
            <p:spPr bwMode="auto">
              <a:xfrm>
                <a:off x="-1648328" y="3284682"/>
                <a:ext cx="124677" cy="74757"/>
              </a:xfrm>
              <a:custGeom>
                <a:avLst/>
                <a:gdLst>
                  <a:gd name="T0" fmla="*/ 2147483647 w 266"/>
                  <a:gd name="T1" fmla="*/ 2147483647 h 158"/>
                  <a:gd name="T2" fmla="*/ 2147483647 w 266"/>
                  <a:gd name="T3" fmla="*/ 2147483647 h 158"/>
                  <a:gd name="T4" fmla="*/ 0 w 266"/>
                  <a:gd name="T5" fmla="*/ 2147483647 h 158"/>
                  <a:gd name="T6" fmla="*/ 2147483647 w 266"/>
                  <a:gd name="T7" fmla="*/ 0 h 158"/>
                  <a:gd name="T8" fmla="*/ 2147483647 w 266"/>
                  <a:gd name="T9" fmla="*/ 2147483647 h 158"/>
                  <a:gd name="T10" fmla="*/ 2147483647 w 266"/>
                  <a:gd name="T11" fmla="*/ 2147483647 h 158"/>
                  <a:gd name="T12" fmla="*/ 0 60000 65536"/>
                  <a:gd name="T13" fmla="*/ 0 60000 65536"/>
                  <a:gd name="T14" fmla="*/ 0 60000 65536"/>
                  <a:gd name="T15" fmla="*/ 0 60000 65536"/>
                  <a:gd name="T16" fmla="*/ 0 60000 65536"/>
                  <a:gd name="T17" fmla="*/ 0 60000 65536"/>
                  <a:gd name="T18" fmla="*/ 0 w 266"/>
                  <a:gd name="T19" fmla="*/ 0 h 158"/>
                  <a:gd name="T20" fmla="*/ 266 w 266"/>
                  <a:gd name="T21" fmla="*/ 158 h 158"/>
                </a:gdLst>
                <a:ahLst/>
                <a:cxnLst>
                  <a:cxn ang="T12">
                    <a:pos x="T0" y="T1"/>
                  </a:cxn>
                  <a:cxn ang="T13">
                    <a:pos x="T2" y="T3"/>
                  </a:cxn>
                  <a:cxn ang="T14">
                    <a:pos x="T4" y="T5"/>
                  </a:cxn>
                  <a:cxn ang="T15">
                    <a:pos x="T6" y="T7"/>
                  </a:cxn>
                  <a:cxn ang="T16">
                    <a:pos x="T8" y="T9"/>
                  </a:cxn>
                  <a:cxn ang="T17">
                    <a:pos x="T10" y="T11"/>
                  </a:cxn>
                </a:cxnLst>
                <a:rect l="T18" t="T19" r="T20" b="T21"/>
                <a:pathLst>
                  <a:path w="266" h="158">
                    <a:moveTo>
                      <a:pt x="241" y="158"/>
                    </a:moveTo>
                    <a:lnTo>
                      <a:pt x="241" y="158"/>
                    </a:lnTo>
                    <a:lnTo>
                      <a:pt x="0" y="62"/>
                    </a:lnTo>
                    <a:lnTo>
                      <a:pt x="25" y="0"/>
                    </a:lnTo>
                    <a:lnTo>
                      <a:pt x="266" y="96"/>
                    </a:lnTo>
                    <a:lnTo>
                      <a:pt x="241" y="158"/>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49" name="Freeform 64"/>
              <p:cNvSpPr>
                <a:spLocks/>
              </p:cNvSpPr>
              <p:nvPr/>
            </p:nvSpPr>
            <p:spPr bwMode="auto">
              <a:xfrm>
                <a:off x="-1571741" y="3288242"/>
                <a:ext cx="73025" cy="96116"/>
              </a:xfrm>
              <a:custGeom>
                <a:avLst/>
                <a:gdLst>
                  <a:gd name="T0" fmla="*/ 0 w 155"/>
                  <a:gd name="T1" fmla="*/ 2147483647 h 203"/>
                  <a:gd name="T2" fmla="*/ 0 w 155"/>
                  <a:gd name="T3" fmla="*/ 2147483647 h 203"/>
                  <a:gd name="T4" fmla="*/ 2147483647 w 155"/>
                  <a:gd name="T5" fmla="*/ 2147483647 h 203"/>
                  <a:gd name="T6" fmla="*/ 2147483647 w 155"/>
                  <a:gd name="T7" fmla="*/ 0 h 203"/>
                  <a:gd name="T8" fmla="*/ 0 w 155"/>
                  <a:gd name="T9" fmla="*/ 2147483647 h 203"/>
                  <a:gd name="T10" fmla="*/ 0 60000 65536"/>
                  <a:gd name="T11" fmla="*/ 0 60000 65536"/>
                  <a:gd name="T12" fmla="*/ 0 60000 65536"/>
                  <a:gd name="T13" fmla="*/ 0 60000 65536"/>
                  <a:gd name="T14" fmla="*/ 0 60000 65536"/>
                  <a:gd name="T15" fmla="*/ 0 w 155"/>
                  <a:gd name="T16" fmla="*/ 0 h 203"/>
                  <a:gd name="T17" fmla="*/ 155 w 155"/>
                  <a:gd name="T18" fmla="*/ 203 h 203"/>
                </a:gdLst>
                <a:ahLst/>
                <a:cxnLst>
                  <a:cxn ang="T10">
                    <a:pos x="T0" y="T1"/>
                  </a:cxn>
                  <a:cxn ang="T11">
                    <a:pos x="T2" y="T3"/>
                  </a:cxn>
                  <a:cxn ang="T12">
                    <a:pos x="T4" y="T5"/>
                  </a:cxn>
                  <a:cxn ang="T13">
                    <a:pos x="T6" y="T7"/>
                  </a:cxn>
                  <a:cxn ang="T14">
                    <a:pos x="T8" y="T9"/>
                  </a:cxn>
                </a:cxnLst>
                <a:rect l="T15" t="T16" r="T17" b="T18"/>
                <a:pathLst>
                  <a:path w="155" h="203">
                    <a:moveTo>
                      <a:pt x="0" y="203"/>
                    </a:moveTo>
                    <a:lnTo>
                      <a:pt x="0" y="203"/>
                    </a:lnTo>
                    <a:lnTo>
                      <a:pt x="155" y="147"/>
                    </a:lnTo>
                    <a:lnTo>
                      <a:pt x="81" y="0"/>
                    </a:lnTo>
                    <a:lnTo>
                      <a:pt x="0" y="203"/>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50" name="Freeform 65"/>
              <p:cNvSpPr>
                <a:spLocks/>
              </p:cNvSpPr>
              <p:nvPr/>
            </p:nvSpPr>
            <p:spPr bwMode="auto">
              <a:xfrm>
                <a:off x="-1970707" y="3206365"/>
                <a:ext cx="167423" cy="49838"/>
              </a:xfrm>
              <a:custGeom>
                <a:avLst/>
                <a:gdLst>
                  <a:gd name="T0" fmla="*/ 2147483647 w 356"/>
                  <a:gd name="T1" fmla="*/ 2147483647 h 107"/>
                  <a:gd name="T2" fmla="*/ 2147483647 w 356"/>
                  <a:gd name="T3" fmla="*/ 2147483647 h 107"/>
                  <a:gd name="T4" fmla="*/ 0 w 356"/>
                  <a:gd name="T5" fmla="*/ 2147483647 h 107"/>
                  <a:gd name="T6" fmla="*/ 0 w 356"/>
                  <a:gd name="T7" fmla="*/ 0 h 107"/>
                  <a:gd name="T8" fmla="*/ 2147483647 w 356"/>
                  <a:gd name="T9" fmla="*/ 2147483647 h 107"/>
                  <a:gd name="T10" fmla="*/ 2147483647 w 356"/>
                  <a:gd name="T11" fmla="*/ 2147483647 h 107"/>
                  <a:gd name="T12" fmla="*/ 0 60000 65536"/>
                  <a:gd name="T13" fmla="*/ 0 60000 65536"/>
                  <a:gd name="T14" fmla="*/ 0 60000 65536"/>
                  <a:gd name="T15" fmla="*/ 0 60000 65536"/>
                  <a:gd name="T16" fmla="*/ 0 60000 65536"/>
                  <a:gd name="T17" fmla="*/ 0 60000 65536"/>
                  <a:gd name="T18" fmla="*/ 0 w 356"/>
                  <a:gd name="T19" fmla="*/ 0 h 107"/>
                  <a:gd name="T20" fmla="*/ 356 w 356"/>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356" h="107">
                    <a:moveTo>
                      <a:pt x="356" y="107"/>
                    </a:moveTo>
                    <a:lnTo>
                      <a:pt x="356" y="107"/>
                    </a:lnTo>
                    <a:lnTo>
                      <a:pt x="0" y="107"/>
                    </a:lnTo>
                    <a:lnTo>
                      <a:pt x="0" y="0"/>
                    </a:lnTo>
                    <a:lnTo>
                      <a:pt x="356" y="1"/>
                    </a:lnTo>
                    <a:lnTo>
                      <a:pt x="356" y="107"/>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51" name="Freeform 66"/>
              <p:cNvSpPr>
                <a:spLocks/>
              </p:cNvSpPr>
              <p:nvPr/>
            </p:nvSpPr>
            <p:spPr bwMode="auto">
              <a:xfrm>
                <a:off x="-1838905" y="3156527"/>
                <a:ext cx="85493" cy="149514"/>
              </a:xfrm>
              <a:custGeom>
                <a:avLst/>
                <a:gdLst>
                  <a:gd name="T0" fmla="*/ 0 w 180"/>
                  <a:gd name="T1" fmla="*/ 0 h 318"/>
                  <a:gd name="T2" fmla="*/ 0 w 180"/>
                  <a:gd name="T3" fmla="*/ 0 h 318"/>
                  <a:gd name="T4" fmla="*/ 2147483647 w 180"/>
                  <a:gd name="T5" fmla="*/ 2147483647 h 318"/>
                  <a:gd name="T6" fmla="*/ 0 w 180"/>
                  <a:gd name="T7" fmla="*/ 2147483647 h 318"/>
                  <a:gd name="T8" fmla="*/ 0 w 180"/>
                  <a:gd name="T9" fmla="*/ 0 h 318"/>
                  <a:gd name="T10" fmla="*/ 0 60000 65536"/>
                  <a:gd name="T11" fmla="*/ 0 60000 65536"/>
                  <a:gd name="T12" fmla="*/ 0 60000 65536"/>
                  <a:gd name="T13" fmla="*/ 0 60000 65536"/>
                  <a:gd name="T14" fmla="*/ 0 60000 65536"/>
                  <a:gd name="T15" fmla="*/ 0 w 180"/>
                  <a:gd name="T16" fmla="*/ 0 h 318"/>
                  <a:gd name="T17" fmla="*/ 180 w 180"/>
                  <a:gd name="T18" fmla="*/ 318 h 318"/>
                </a:gdLst>
                <a:ahLst/>
                <a:cxnLst>
                  <a:cxn ang="T10">
                    <a:pos x="T0" y="T1"/>
                  </a:cxn>
                  <a:cxn ang="T11">
                    <a:pos x="T2" y="T3"/>
                  </a:cxn>
                  <a:cxn ang="T12">
                    <a:pos x="T4" y="T5"/>
                  </a:cxn>
                  <a:cxn ang="T13">
                    <a:pos x="T6" y="T7"/>
                  </a:cxn>
                  <a:cxn ang="T14">
                    <a:pos x="T8" y="T9"/>
                  </a:cxn>
                </a:cxnLst>
                <a:rect l="T15" t="T16" r="T17" b="T18"/>
                <a:pathLst>
                  <a:path w="180" h="318">
                    <a:moveTo>
                      <a:pt x="0" y="0"/>
                    </a:moveTo>
                    <a:lnTo>
                      <a:pt x="0" y="0"/>
                    </a:lnTo>
                    <a:lnTo>
                      <a:pt x="180" y="159"/>
                    </a:lnTo>
                    <a:lnTo>
                      <a:pt x="0" y="318"/>
                    </a:lnTo>
                    <a:lnTo>
                      <a:pt x="0" y="0"/>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52" name="Freeform 67"/>
              <p:cNvSpPr>
                <a:spLocks/>
              </p:cNvSpPr>
              <p:nvPr/>
            </p:nvSpPr>
            <p:spPr bwMode="auto">
              <a:xfrm>
                <a:off x="-1735602" y="3133388"/>
                <a:ext cx="51652" cy="194012"/>
              </a:xfrm>
              <a:custGeom>
                <a:avLst/>
                <a:gdLst>
                  <a:gd name="T0" fmla="*/ 2147483647 w 108"/>
                  <a:gd name="T1" fmla="*/ 2147483647 h 412"/>
                  <a:gd name="T2" fmla="*/ 2147483647 w 108"/>
                  <a:gd name="T3" fmla="*/ 2147483647 h 412"/>
                  <a:gd name="T4" fmla="*/ 2147483647 w 108"/>
                  <a:gd name="T5" fmla="*/ 2147483647 h 412"/>
                  <a:gd name="T6" fmla="*/ 2147483647 w 108"/>
                  <a:gd name="T7" fmla="*/ 2147483647 h 412"/>
                  <a:gd name="T8" fmla="*/ 0 w 108"/>
                  <a:gd name="T9" fmla="*/ 2147483647 h 412"/>
                  <a:gd name="T10" fmla="*/ 0 w 108"/>
                  <a:gd name="T11" fmla="*/ 2147483647 h 412"/>
                  <a:gd name="T12" fmla="*/ 2147483647 w 108"/>
                  <a:gd name="T13" fmla="*/ 0 h 412"/>
                  <a:gd name="T14" fmla="*/ 2147483647 w 108"/>
                  <a:gd name="T15" fmla="*/ 0 h 412"/>
                  <a:gd name="T16" fmla="*/ 2147483647 w 108"/>
                  <a:gd name="T17" fmla="*/ 2147483647 h 412"/>
                  <a:gd name="T18" fmla="*/ 2147483647 w 108"/>
                  <a:gd name="T19" fmla="*/ 2147483647 h 4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8"/>
                  <a:gd name="T31" fmla="*/ 0 h 412"/>
                  <a:gd name="T32" fmla="*/ 108 w 108"/>
                  <a:gd name="T33" fmla="*/ 412 h 4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8" h="412">
                    <a:moveTo>
                      <a:pt x="108" y="372"/>
                    </a:moveTo>
                    <a:lnTo>
                      <a:pt x="108" y="372"/>
                    </a:lnTo>
                    <a:cubicBezTo>
                      <a:pt x="108" y="394"/>
                      <a:pt x="87" y="412"/>
                      <a:pt x="60" y="412"/>
                    </a:cubicBezTo>
                    <a:lnTo>
                      <a:pt x="47" y="412"/>
                    </a:lnTo>
                    <a:cubicBezTo>
                      <a:pt x="21" y="412"/>
                      <a:pt x="0" y="394"/>
                      <a:pt x="0" y="372"/>
                    </a:cubicBezTo>
                    <a:lnTo>
                      <a:pt x="0" y="40"/>
                    </a:lnTo>
                    <a:cubicBezTo>
                      <a:pt x="0" y="18"/>
                      <a:pt x="21" y="0"/>
                      <a:pt x="47" y="0"/>
                    </a:cubicBezTo>
                    <a:lnTo>
                      <a:pt x="60" y="0"/>
                    </a:lnTo>
                    <a:cubicBezTo>
                      <a:pt x="87" y="0"/>
                      <a:pt x="108" y="18"/>
                      <a:pt x="108" y="40"/>
                    </a:cubicBezTo>
                    <a:lnTo>
                      <a:pt x="108" y="372"/>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grpSp>
      </p:grpSp>
      <p:sp>
        <p:nvSpPr>
          <p:cNvPr id="53" name="TextBox 31"/>
          <p:cNvSpPr txBox="1"/>
          <p:nvPr/>
        </p:nvSpPr>
        <p:spPr>
          <a:xfrm>
            <a:off x="7343977" y="4613829"/>
            <a:ext cx="2881500" cy="672984"/>
          </a:xfrm>
          <a:prstGeom prst="rect">
            <a:avLst/>
          </a:prstGeom>
          <a:noFill/>
        </p:spPr>
        <p:txBody>
          <a:bodyPr wrap="square" lIns="121963" tIns="60981" rIns="121963" bIns="60981" rtlCol="0">
            <a:spAutoFit/>
          </a:bodyPr>
          <a:lstStyle/>
          <a:p>
            <a:pPr algn="ctr" defTabSz="914400" fontAlgn="base">
              <a:lnSpc>
                <a:spcPct val="150000"/>
              </a:lnSpc>
              <a:spcBef>
                <a:spcPct val="0"/>
              </a:spcBef>
              <a:spcAft>
                <a:spcPct val="0"/>
              </a:spcAft>
            </a:pPr>
            <a:r>
              <a:rPr lang="zh-CN" altLang="en-US" sz="2400" b="1" dirty="0" smtClean="0">
                <a:latin typeface="Arial" panose="020B0604020202020204" pitchFamily="34" charset="0"/>
                <a:ea typeface="微软雅黑" pitchFamily="34" charset="-122"/>
                <a:cs typeface="Arial" panose="020B0604020202020204" pitchFamily="34" charset="0"/>
              </a:rPr>
              <a:t>安全可靠</a:t>
            </a:r>
            <a:endParaRPr lang="en-US" altLang="zh-CN" sz="2400" b="1" dirty="0" smtClean="0">
              <a:latin typeface="Arial" panose="020B0604020202020204" pitchFamily="34" charset="0"/>
              <a:ea typeface="微软雅黑" pitchFamily="34" charset="-122"/>
              <a:cs typeface="Arial" panose="020B0604020202020204" pitchFamily="34" charset="0"/>
            </a:endParaRPr>
          </a:p>
        </p:txBody>
      </p:sp>
      <p:sp>
        <p:nvSpPr>
          <p:cNvPr id="54" name="矩形 53"/>
          <p:cNvSpPr/>
          <p:nvPr/>
        </p:nvSpPr>
        <p:spPr>
          <a:xfrm>
            <a:off x="6026396" y="5303233"/>
            <a:ext cx="5446467" cy="815650"/>
          </a:xfrm>
          <a:prstGeom prst="rect">
            <a:avLst/>
          </a:prstGeom>
        </p:spPr>
        <p:txBody>
          <a:bodyPr wrap="square" lIns="121963" tIns="60981" rIns="121963" bIns="60981">
            <a:spAutoFit/>
          </a:bodyPr>
          <a:lstStyle/>
          <a:p>
            <a:pPr defTabSz="914400" fontAlgn="base">
              <a:lnSpc>
                <a:spcPct val="150000"/>
              </a:lnSpc>
              <a:spcBef>
                <a:spcPct val="0"/>
              </a:spcBef>
              <a:spcAft>
                <a:spcPct val="0"/>
              </a:spcAft>
            </a:pPr>
            <a:r>
              <a:rPr lang="zh-CN" altLang="en-US" sz="1500" b="1" dirty="0" smtClean="0">
                <a:latin typeface="微软雅黑"/>
                <a:ea typeface="微软雅黑"/>
                <a:cs typeface="Arial" panose="020B0604020202020204" pitchFamily="34" charset="0"/>
              </a:rPr>
              <a:t>安全、可供应：</a:t>
            </a:r>
            <a:r>
              <a:rPr lang="zh-CN" altLang="en-US" sz="1500" dirty="0">
                <a:solidFill>
                  <a:srgbClr val="575757"/>
                </a:solidFill>
                <a:latin typeface="微软雅黑"/>
                <a:ea typeface="微软雅黑"/>
                <a:cs typeface="Arial" panose="020B0604020202020204" pitchFamily="34" charset="0"/>
              </a:rPr>
              <a:t>采用华为全自研计算芯片，整</a:t>
            </a:r>
            <a:r>
              <a:rPr lang="zh-CN" altLang="en-US" sz="1500" dirty="0" smtClean="0">
                <a:solidFill>
                  <a:srgbClr val="575757"/>
                </a:solidFill>
                <a:latin typeface="微软雅黑"/>
                <a:ea typeface="微软雅黑"/>
                <a:cs typeface="Arial" panose="020B0604020202020204" pitchFamily="34" charset="0"/>
              </a:rPr>
              <a:t>机器件全国产化</a:t>
            </a:r>
            <a:endParaRPr lang="en-US" altLang="zh-CN" sz="1500" b="1" dirty="0" smtClean="0">
              <a:solidFill>
                <a:srgbClr val="EEECE1">
                  <a:lumMod val="50000"/>
                </a:srgbClr>
              </a:solidFill>
              <a:latin typeface="微软雅黑"/>
              <a:ea typeface="微软雅黑"/>
              <a:cs typeface="Arial" panose="020B0604020202020204" pitchFamily="34" charset="0"/>
            </a:endParaRPr>
          </a:p>
          <a:p>
            <a:pPr defTabSz="914400" fontAlgn="base">
              <a:lnSpc>
                <a:spcPct val="150000"/>
              </a:lnSpc>
              <a:spcBef>
                <a:spcPct val="0"/>
              </a:spcBef>
              <a:spcAft>
                <a:spcPct val="0"/>
              </a:spcAft>
            </a:pPr>
            <a:r>
              <a:rPr lang="zh-CN" altLang="en-US" sz="1500" b="1" dirty="0" smtClean="0">
                <a:latin typeface="微软雅黑"/>
                <a:ea typeface="微软雅黑"/>
                <a:cs typeface="Arial" panose="020B0604020202020204" pitchFamily="34" charset="0"/>
              </a:rPr>
              <a:t>可靠与质量保障</a:t>
            </a:r>
            <a:r>
              <a:rPr lang="zh-CN" altLang="en-US" sz="1500" dirty="0" smtClean="0">
                <a:latin typeface="微软雅黑"/>
                <a:ea typeface="微软雅黑"/>
                <a:cs typeface="Arial" panose="020B0604020202020204" pitchFamily="34" charset="0"/>
              </a:rPr>
              <a:t>：</a:t>
            </a:r>
            <a:r>
              <a:rPr lang="zh-CN" altLang="en-US" sz="1500" dirty="0" smtClean="0">
                <a:solidFill>
                  <a:srgbClr val="575757"/>
                </a:solidFill>
                <a:latin typeface="微软雅黑"/>
                <a:ea typeface="微软雅黑"/>
                <a:cs typeface="Arial" panose="020B0604020202020204" pitchFamily="34" charset="0"/>
              </a:rPr>
              <a:t>减振、散热等</a:t>
            </a:r>
            <a:r>
              <a:rPr lang="zh-CN" altLang="en-US" sz="1500" dirty="0">
                <a:solidFill>
                  <a:srgbClr val="575757"/>
                </a:solidFill>
                <a:latin typeface="微软雅黑"/>
                <a:ea typeface="微软雅黑"/>
                <a:cs typeface="Arial" panose="020B0604020202020204" pitchFamily="34" charset="0"/>
              </a:rPr>
              <a:t>高可靠设计</a:t>
            </a:r>
            <a:r>
              <a:rPr lang="zh-CN" altLang="en-US" sz="1500" dirty="0" smtClean="0">
                <a:solidFill>
                  <a:srgbClr val="575757"/>
                </a:solidFill>
                <a:latin typeface="微软雅黑"/>
                <a:ea typeface="微软雅黑"/>
                <a:cs typeface="Arial" panose="020B0604020202020204" pitchFamily="34" charset="0"/>
              </a:rPr>
              <a:t>；质量</a:t>
            </a:r>
            <a:r>
              <a:rPr lang="zh-CN" altLang="en-US" sz="1500" dirty="0">
                <a:solidFill>
                  <a:srgbClr val="575757"/>
                </a:solidFill>
                <a:latin typeface="微软雅黑"/>
                <a:ea typeface="微软雅黑"/>
                <a:cs typeface="Arial" panose="020B0604020202020204" pitchFamily="34" charset="0"/>
              </a:rPr>
              <a:t>流程</a:t>
            </a:r>
            <a:r>
              <a:rPr lang="zh-CN" altLang="en-US" sz="1500" dirty="0" smtClean="0">
                <a:solidFill>
                  <a:srgbClr val="575757"/>
                </a:solidFill>
                <a:latin typeface="微软雅黑"/>
                <a:ea typeface="微软雅黑"/>
                <a:cs typeface="Arial" panose="020B0604020202020204" pitchFamily="34" charset="0"/>
              </a:rPr>
              <a:t>与测试</a:t>
            </a:r>
            <a:endParaRPr lang="en-US" altLang="zh-CN" sz="1500" dirty="0" smtClean="0">
              <a:solidFill>
                <a:srgbClr val="575757"/>
              </a:solidFill>
              <a:latin typeface="微软雅黑"/>
              <a:ea typeface="微软雅黑"/>
              <a:cs typeface="Arial" panose="020B0604020202020204" pitchFamily="34" charset="0"/>
            </a:endParaRPr>
          </a:p>
        </p:txBody>
      </p:sp>
      <p:cxnSp>
        <p:nvCxnSpPr>
          <p:cNvPr id="55" name="直接连接符 54"/>
          <p:cNvCxnSpPr/>
          <p:nvPr/>
        </p:nvCxnSpPr>
        <p:spPr>
          <a:xfrm flipV="1">
            <a:off x="6780867" y="5254661"/>
            <a:ext cx="4562375"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grpSp>
        <p:nvGrpSpPr>
          <p:cNvPr id="56" name="组合 55"/>
          <p:cNvGrpSpPr/>
          <p:nvPr/>
        </p:nvGrpSpPr>
        <p:grpSpPr>
          <a:xfrm>
            <a:off x="5162461" y="5181668"/>
            <a:ext cx="953886" cy="953635"/>
            <a:chOff x="-2084643" y="915261"/>
            <a:chExt cx="953886" cy="953635"/>
          </a:xfrm>
        </p:grpSpPr>
        <p:grpSp>
          <p:nvGrpSpPr>
            <p:cNvPr id="57" name="组合 56"/>
            <p:cNvGrpSpPr/>
            <p:nvPr/>
          </p:nvGrpSpPr>
          <p:grpSpPr>
            <a:xfrm>
              <a:off x="-1735975" y="1246300"/>
              <a:ext cx="256551" cy="291557"/>
              <a:chOff x="-1673592" y="2247685"/>
              <a:chExt cx="256551" cy="291557"/>
            </a:xfrm>
          </p:grpSpPr>
          <p:sp>
            <p:nvSpPr>
              <p:cNvPr id="59" name="Freeform 166"/>
              <p:cNvSpPr>
                <a:spLocks noEditPoints="1"/>
              </p:cNvSpPr>
              <p:nvPr/>
            </p:nvSpPr>
            <p:spPr bwMode="auto">
              <a:xfrm>
                <a:off x="-1673592" y="2356130"/>
                <a:ext cx="256551" cy="183112"/>
              </a:xfrm>
              <a:custGeom>
                <a:avLst/>
                <a:gdLst>
                  <a:gd name="T0" fmla="*/ 2147483647 w 546"/>
                  <a:gd name="T1" fmla="*/ 2147483647 h 388"/>
                  <a:gd name="T2" fmla="*/ 2147483647 w 546"/>
                  <a:gd name="T3" fmla="*/ 2147483647 h 388"/>
                  <a:gd name="T4" fmla="*/ 2147483647 w 546"/>
                  <a:gd name="T5" fmla="*/ 2147483647 h 388"/>
                  <a:gd name="T6" fmla="*/ 2147483647 w 546"/>
                  <a:gd name="T7" fmla="*/ 2147483647 h 388"/>
                  <a:gd name="T8" fmla="*/ 2147483647 w 546"/>
                  <a:gd name="T9" fmla="*/ 2147483647 h 388"/>
                  <a:gd name="T10" fmla="*/ 2147483647 w 546"/>
                  <a:gd name="T11" fmla="*/ 2147483647 h 388"/>
                  <a:gd name="T12" fmla="*/ 2147483647 w 546"/>
                  <a:gd name="T13" fmla="*/ 2147483647 h 388"/>
                  <a:gd name="T14" fmla="*/ 2147483647 w 546"/>
                  <a:gd name="T15" fmla="*/ 2147483647 h 388"/>
                  <a:gd name="T16" fmla="*/ 2147483647 w 546"/>
                  <a:gd name="T17" fmla="*/ 2147483647 h 388"/>
                  <a:gd name="T18" fmla="*/ 2147483647 w 546"/>
                  <a:gd name="T19" fmla="*/ 2147483647 h 388"/>
                  <a:gd name="T20" fmla="*/ 2147483647 w 546"/>
                  <a:gd name="T21" fmla="*/ 2147483647 h 388"/>
                  <a:gd name="T22" fmla="*/ 0 w 546"/>
                  <a:gd name="T23" fmla="*/ 2147483647 h 388"/>
                  <a:gd name="T24" fmla="*/ 0 w 546"/>
                  <a:gd name="T25" fmla="*/ 2147483647 h 388"/>
                  <a:gd name="T26" fmla="*/ 2147483647 w 546"/>
                  <a:gd name="T27" fmla="*/ 0 h 388"/>
                  <a:gd name="T28" fmla="*/ 2147483647 w 546"/>
                  <a:gd name="T29" fmla="*/ 0 h 388"/>
                  <a:gd name="T30" fmla="*/ 2147483647 w 546"/>
                  <a:gd name="T31" fmla="*/ 2147483647 h 388"/>
                  <a:gd name="T32" fmla="*/ 2147483647 w 546"/>
                  <a:gd name="T33" fmla="*/ 2147483647 h 388"/>
                  <a:gd name="T34" fmla="*/ 2147483647 w 546"/>
                  <a:gd name="T35" fmla="*/ 2147483647 h 3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6"/>
                  <a:gd name="T55" fmla="*/ 0 h 388"/>
                  <a:gd name="T56" fmla="*/ 546 w 546"/>
                  <a:gd name="T57" fmla="*/ 388 h 3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6" h="388">
                    <a:moveTo>
                      <a:pt x="53" y="335"/>
                    </a:moveTo>
                    <a:lnTo>
                      <a:pt x="53" y="335"/>
                    </a:lnTo>
                    <a:lnTo>
                      <a:pt x="493" y="335"/>
                    </a:lnTo>
                    <a:lnTo>
                      <a:pt x="493" y="53"/>
                    </a:lnTo>
                    <a:cubicBezTo>
                      <a:pt x="493" y="54"/>
                      <a:pt x="492" y="53"/>
                      <a:pt x="490" y="53"/>
                    </a:cubicBezTo>
                    <a:lnTo>
                      <a:pt x="56" y="53"/>
                    </a:lnTo>
                    <a:cubicBezTo>
                      <a:pt x="54" y="53"/>
                      <a:pt x="53" y="54"/>
                      <a:pt x="53" y="54"/>
                    </a:cubicBezTo>
                    <a:lnTo>
                      <a:pt x="53" y="335"/>
                    </a:lnTo>
                    <a:close/>
                    <a:moveTo>
                      <a:pt x="519" y="388"/>
                    </a:moveTo>
                    <a:lnTo>
                      <a:pt x="519" y="388"/>
                    </a:lnTo>
                    <a:lnTo>
                      <a:pt x="26" y="388"/>
                    </a:lnTo>
                    <a:cubicBezTo>
                      <a:pt x="12" y="388"/>
                      <a:pt x="0" y="376"/>
                      <a:pt x="0" y="361"/>
                    </a:cubicBezTo>
                    <a:lnTo>
                      <a:pt x="0" y="53"/>
                    </a:lnTo>
                    <a:cubicBezTo>
                      <a:pt x="0" y="24"/>
                      <a:pt x="25" y="0"/>
                      <a:pt x="56" y="0"/>
                    </a:cubicBezTo>
                    <a:lnTo>
                      <a:pt x="490" y="0"/>
                    </a:lnTo>
                    <a:cubicBezTo>
                      <a:pt x="521" y="0"/>
                      <a:pt x="546" y="24"/>
                      <a:pt x="546" y="53"/>
                    </a:cubicBezTo>
                    <a:lnTo>
                      <a:pt x="546" y="361"/>
                    </a:lnTo>
                    <a:cubicBezTo>
                      <a:pt x="546" y="376"/>
                      <a:pt x="534" y="388"/>
                      <a:pt x="519" y="388"/>
                    </a:cubicBez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60" name="Freeform 167"/>
              <p:cNvSpPr>
                <a:spLocks/>
              </p:cNvSpPr>
              <p:nvPr/>
            </p:nvSpPr>
            <p:spPr bwMode="auto">
              <a:xfrm>
                <a:off x="-1620144" y="2247685"/>
                <a:ext cx="149655" cy="112001"/>
              </a:xfrm>
              <a:custGeom>
                <a:avLst/>
                <a:gdLst>
                  <a:gd name="T0" fmla="*/ 2147483647 w 316"/>
                  <a:gd name="T1" fmla="*/ 2147483647 h 239"/>
                  <a:gd name="T2" fmla="*/ 2147483647 w 316"/>
                  <a:gd name="T3" fmla="*/ 2147483647 h 239"/>
                  <a:gd name="T4" fmla="*/ 2147483647 w 316"/>
                  <a:gd name="T5" fmla="*/ 2147483647 h 239"/>
                  <a:gd name="T6" fmla="*/ 2147483647 w 316"/>
                  <a:gd name="T7" fmla="*/ 2147483647 h 239"/>
                  <a:gd name="T8" fmla="*/ 2147483647 w 316"/>
                  <a:gd name="T9" fmla="*/ 2147483647 h 239"/>
                  <a:gd name="T10" fmla="*/ 2147483647 w 316"/>
                  <a:gd name="T11" fmla="*/ 2147483647 h 239"/>
                  <a:gd name="T12" fmla="*/ 2147483647 w 316"/>
                  <a:gd name="T13" fmla="*/ 2147483647 h 239"/>
                  <a:gd name="T14" fmla="*/ 0 w 316"/>
                  <a:gd name="T15" fmla="*/ 2147483647 h 239"/>
                  <a:gd name="T16" fmla="*/ 0 w 316"/>
                  <a:gd name="T17" fmla="*/ 2147483647 h 239"/>
                  <a:gd name="T18" fmla="*/ 2147483647 w 316"/>
                  <a:gd name="T19" fmla="*/ 0 h 239"/>
                  <a:gd name="T20" fmla="*/ 2147483647 w 316"/>
                  <a:gd name="T21" fmla="*/ 2147483647 h 239"/>
                  <a:gd name="T22" fmla="*/ 2147483647 w 316"/>
                  <a:gd name="T23" fmla="*/ 2147483647 h 2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
                  <a:gd name="T37" fmla="*/ 0 h 239"/>
                  <a:gd name="T38" fmla="*/ 316 w 316"/>
                  <a:gd name="T39" fmla="*/ 239 h 2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 h="239">
                    <a:moveTo>
                      <a:pt x="316" y="239"/>
                    </a:moveTo>
                    <a:lnTo>
                      <a:pt x="316" y="239"/>
                    </a:lnTo>
                    <a:lnTo>
                      <a:pt x="263" y="239"/>
                    </a:lnTo>
                    <a:lnTo>
                      <a:pt x="263" y="158"/>
                    </a:lnTo>
                    <a:cubicBezTo>
                      <a:pt x="263" y="100"/>
                      <a:pt x="216" y="53"/>
                      <a:pt x="158" y="53"/>
                    </a:cubicBezTo>
                    <a:cubicBezTo>
                      <a:pt x="100" y="53"/>
                      <a:pt x="53" y="100"/>
                      <a:pt x="53" y="158"/>
                    </a:cubicBezTo>
                    <a:lnTo>
                      <a:pt x="53" y="239"/>
                    </a:lnTo>
                    <a:lnTo>
                      <a:pt x="0" y="239"/>
                    </a:lnTo>
                    <a:lnTo>
                      <a:pt x="0" y="158"/>
                    </a:lnTo>
                    <a:cubicBezTo>
                      <a:pt x="0" y="71"/>
                      <a:pt x="71" y="0"/>
                      <a:pt x="158" y="0"/>
                    </a:cubicBezTo>
                    <a:cubicBezTo>
                      <a:pt x="245" y="0"/>
                      <a:pt x="316" y="71"/>
                      <a:pt x="316" y="158"/>
                    </a:cubicBezTo>
                    <a:lnTo>
                      <a:pt x="316" y="239"/>
                    </a:ln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sp>
            <p:nvSpPr>
              <p:cNvPr id="61" name="Freeform 168"/>
              <p:cNvSpPr>
                <a:spLocks/>
              </p:cNvSpPr>
              <p:nvPr/>
            </p:nvSpPr>
            <p:spPr bwMode="auto">
              <a:xfrm>
                <a:off x="-1572042" y="2413019"/>
                <a:ext cx="53448" cy="76445"/>
              </a:xfrm>
              <a:custGeom>
                <a:avLst/>
                <a:gdLst>
                  <a:gd name="T0" fmla="*/ 2147483647 w 116"/>
                  <a:gd name="T1" fmla="*/ 2147483647 h 161"/>
                  <a:gd name="T2" fmla="*/ 2147483647 w 116"/>
                  <a:gd name="T3" fmla="*/ 2147483647 h 161"/>
                  <a:gd name="T4" fmla="*/ 2147483647 w 116"/>
                  <a:gd name="T5" fmla="*/ 0 h 161"/>
                  <a:gd name="T6" fmla="*/ 0 w 116"/>
                  <a:gd name="T7" fmla="*/ 2147483647 h 161"/>
                  <a:gd name="T8" fmla="*/ 2147483647 w 116"/>
                  <a:gd name="T9" fmla="*/ 2147483647 h 161"/>
                  <a:gd name="T10" fmla="*/ 2147483647 w 116"/>
                  <a:gd name="T11" fmla="*/ 2147483647 h 161"/>
                  <a:gd name="T12" fmla="*/ 2147483647 w 116"/>
                  <a:gd name="T13" fmla="*/ 2147483647 h 161"/>
                  <a:gd name="T14" fmla="*/ 2147483647 w 116"/>
                  <a:gd name="T15" fmla="*/ 2147483647 h 161"/>
                  <a:gd name="T16" fmla="*/ 2147483647 w 116"/>
                  <a:gd name="T17" fmla="*/ 2147483647 h 161"/>
                  <a:gd name="T18" fmla="*/ 2147483647 w 116"/>
                  <a:gd name="T19" fmla="*/ 2147483647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61"/>
                  <a:gd name="T32" fmla="*/ 116 w 116"/>
                  <a:gd name="T33" fmla="*/ 161 h 1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61">
                    <a:moveTo>
                      <a:pt x="116" y="58"/>
                    </a:moveTo>
                    <a:lnTo>
                      <a:pt x="116" y="58"/>
                    </a:lnTo>
                    <a:cubicBezTo>
                      <a:pt x="116" y="26"/>
                      <a:pt x="90" y="0"/>
                      <a:pt x="58" y="0"/>
                    </a:cubicBezTo>
                    <a:cubicBezTo>
                      <a:pt x="26" y="0"/>
                      <a:pt x="0" y="26"/>
                      <a:pt x="0" y="58"/>
                    </a:cubicBezTo>
                    <a:cubicBezTo>
                      <a:pt x="0" y="80"/>
                      <a:pt x="12" y="99"/>
                      <a:pt x="30" y="109"/>
                    </a:cubicBezTo>
                    <a:lnTo>
                      <a:pt x="30" y="133"/>
                    </a:lnTo>
                    <a:cubicBezTo>
                      <a:pt x="30" y="149"/>
                      <a:pt x="43" y="161"/>
                      <a:pt x="59" y="161"/>
                    </a:cubicBezTo>
                    <a:cubicBezTo>
                      <a:pt x="74" y="161"/>
                      <a:pt x="87" y="149"/>
                      <a:pt x="87" y="133"/>
                    </a:cubicBezTo>
                    <a:lnTo>
                      <a:pt x="87" y="108"/>
                    </a:lnTo>
                    <a:cubicBezTo>
                      <a:pt x="104" y="98"/>
                      <a:pt x="116" y="80"/>
                      <a:pt x="116" y="58"/>
                    </a:cubicBezTo>
                    <a:close/>
                  </a:path>
                </a:pathLst>
              </a:custGeom>
              <a:solidFill>
                <a:srgbClr val="0070C0"/>
              </a:solidFill>
              <a:ln w="0">
                <a:noFill/>
                <a:round/>
                <a:headEnd/>
                <a:tailEnd/>
              </a:ln>
            </p:spPr>
            <p:txBody>
              <a:bodyPr/>
              <a:lstStyle/>
              <a:p>
                <a:pPr defTabSz="914400" fontAlgn="base">
                  <a:spcBef>
                    <a:spcPct val="0"/>
                  </a:spcBef>
                  <a:spcAft>
                    <a:spcPct val="0"/>
                  </a:spcAft>
                </a:pPr>
                <a:endParaRPr lang="zh-CN" altLang="en-US">
                  <a:solidFill>
                    <a:prstClr val="black"/>
                  </a:solidFill>
                  <a:ea typeface="宋体" pitchFamily="2" charset="-122"/>
                </a:endParaRPr>
              </a:p>
            </p:txBody>
          </p:sp>
        </p:grpSp>
        <p:pic>
          <p:nvPicPr>
            <p:cNvPr id="58" name="pasted-image.pdf"/>
            <p:cNvPicPr>
              <a:picLocks noChangeAspect="1"/>
            </p:cNvPicPr>
            <p:nvPr/>
          </p:nvPicPr>
          <p:blipFill>
            <a:blip r:embed="rId4" cstate="print">
              <a:extLst/>
            </a:blip>
            <a:stretch>
              <a:fillRect/>
            </a:stretch>
          </p:blipFill>
          <p:spPr>
            <a:xfrm>
              <a:off x="-2084643" y="915261"/>
              <a:ext cx="953886" cy="953635"/>
            </a:xfrm>
            <a:prstGeom prst="rect">
              <a:avLst/>
            </a:prstGeom>
            <a:ln w="3175" cap="flat">
              <a:noFill/>
              <a:miter lim="400000"/>
            </a:ln>
            <a:effectLst/>
          </p:spPr>
        </p:pic>
      </p:grpSp>
      <p:grpSp>
        <p:nvGrpSpPr>
          <p:cNvPr id="62" name="组合 61"/>
          <p:cNvGrpSpPr/>
          <p:nvPr/>
        </p:nvGrpSpPr>
        <p:grpSpPr>
          <a:xfrm>
            <a:off x="1455859" y="1654298"/>
            <a:ext cx="3341412" cy="3833872"/>
            <a:chOff x="847222" y="1449942"/>
            <a:chExt cx="3341412" cy="3833872"/>
          </a:xfrm>
        </p:grpSpPr>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496" y="3592128"/>
              <a:ext cx="3007443" cy="1691686"/>
            </a:xfrm>
            <a:prstGeom prst="rect">
              <a:avLst/>
            </a:prstGeom>
          </p:spPr>
        </p:pic>
        <p:pic>
          <p:nvPicPr>
            <p:cNvPr id="64" name="图片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222" y="1449942"/>
              <a:ext cx="3341412" cy="1879544"/>
            </a:xfrm>
            <a:prstGeom prst="rect">
              <a:avLst/>
            </a:prstGeom>
          </p:spPr>
        </p:pic>
      </p:grpSp>
      <p:sp>
        <p:nvSpPr>
          <p:cNvPr id="65" name="标题 1"/>
          <p:cNvSpPr txBox="1">
            <a:spLocks/>
          </p:cNvSpPr>
          <p:nvPr/>
        </p:nvSpPr>
        <p:spPr>
          <a:xfrm>
            <a:off x="2419208" y="3235156"/>
            <a:ext cx="2522925" cy="672156"/>
          </a:xfrm>
          <a:prstGeom prst="rect">
            <a:avLst/>
          </a:prstGeom>
        </p:spPr>
        <p:txBody>
          <a:bodyPr lIns="121963" tIns="60981" rIns="121963" bIns="60981" anchor="ctr"/>
          <a:lstStyle/>
          <a:p>
            <a:pPr defTabSz="1219545">
              <a:spcBef>
                <a:spcPct val="0"/>
              </a:spcBef>
            </a:pPr>
            <a:r>
              <a:rPr lang="en-US" altLang="zh-CN" sz="1600" b="1" dirty="0" smtClean="0">
                <a:solidFill>
                  <a:prstClr val="black"/>
                </a:solidFill>
                <a:latin typeface="+mn-ea"/>
                <a:ea typeface="+mn-ea"/>
              </a:rPr>
              <a:t>2280</a:t>
            </a:r>
            <a:r>
              <a:rPr lang="zh-CN" altLang="en-US" sz="1600" b="1" dirty="0" smtClean="0">
                <a:solidFill>
                  <a:prstClr val="black"/>
                </a:solidFill>
                <a:latin typeface="+mn-ea"/>
                <a:ea typeface="+mn-ea"/>
              </a:rPr>
              <a:t>均衡型</a:t>
            </a:r>
            <a:endParaRPr lang="zh-CN" altLang="en-US" sz="1600" b="1" dirty="0">
              <a:solidFill>
                <a:prstClr val="black"/>
              </a:solidFill>
              <a:latin typeface="+mn-ea"/>
              <a:ea typeface="+mn-ea"/>
            </a:endParaRPr>
          </a:p>
        </p:txBody>
      </p:sp>
      <p:sp>
        <p:nvSpPr>
          <p:cNvPr id="66" name="标题 1"/>
          <p:cNvSpPr txBox="1">
            <a:spLocks/>
          </p:cNvSpPr>
          <p:nvPr/>
        </p:nvSpPr>
        <p:spPr>
          <a:xfrm>
            <a:off x="2410395" y="5254661"/>
            <a:ext cx="2522925" cy="672156"/>
          </a:xfrm>
          <a:prstGeom prst="rect">
            <a:avLst/>
          </a:prstGeom>
        </p:spPr>
        <p:txBody>
          <a:bodyPr lIns="121963" tIns="60981" rIns="121963" bIns="60981" anchor="ctr"/>
          <a:lstStyle/>
          <a:p>
            <a:pPr defTabSz="1219545">
              <a:spcBef>
                <a:spcPct val="0"/>
              </a:spcBef>
            </a:pPr>
            <a:r>
              <a:rPr lang="en-US" altLang="zh-CN" sz="1600" b="1" dirty="0" smtClean="0">
                <a:solidFill>
                  <a:prstClr val="black"/>
                </a:solidFill>
                <a:latin typeface="+mn-ea"/>
                <a:ea typeface="+mn-ea"/>
              </a:rPr>
              <a:t>5280</a:t>
            </a:r>
            <a:r>
              <a:rPr lang="zh-CN" altLang="en-US" sz="1600" b="1" dirty="0" smtClean="0">
                <a:solidFill>
                  <a:prstClr val="black"/>
                </a:solidFill>
                <a:latin typeface="+mn-ea"/>
                <a:ea typeface="+mn-ea"/>
              </a:rPr>
              <a:t>存储型</a:t>
            </a:r>
            <a:endParaRPr lang="zh-CN" altLang="en-US" sz="1600" b="1" dirty="0">
              <a:solidFill>
                <a:prstClr val="black"/>
              </a:solidFill>
              <a:latin typeface="+mn-ea"/>
              <a:ea typeface="+mn-ea"/>
            </a:endParaRPr>
          </a:p>
        </p:txBody>
      </p:sp>
    </p:spTree>
    <p:extLst>
      <p:ext uri="{BB962C8B-B14F-4D97-AF65-F5344CB8AC3E}">
        <p14:creationId xmlns:p14="http://schemas.microsoft.com/office/powerpoint/2010/main" val="6912619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超强算力</a:t>
            </a:r>
            <a:r>
              <a:rPr lang="zh-CN" altLang="en-US" dirty="0" smtClean="0">
                <a:solidFill>
                  <a:schemeClr val="tx1"/>
                </a:solidFill>
              </a:rPr>
              <a:t>：</a:t>
            </a:r>
            <a:r>
              <a:rPr lang="en-US" altLang="zh-CN" dirty="0" err="1" smtClean="0">
                <a:solidFill>
                  <a:schemeClr val="tx1"/>
                </a:solidFill>
              </a:rPr>
              <a:t>Kunpeng</a:t>
            </a:r>
            <a:r>
              <a:rPr lang="en-US" altLang="zh-CN" dirty="0" smtClean="0">
                <a:solidFill>
                  <a:schemeClr val="tx1"/>
                </a:solidFill>
              </a:rPr>
              <a:t> 920</a:t>
            </a:r>
            <a:r>
              <a:rPr lang="zh-CN" altLang="en-US" dirty="0" smtClean="0">
                <a:solidFill>
                  <a:schemeClr val="tx1"/>
                </a:solidFill>
              </a:rPr>
              <a:t>处理器</a:t>
            </a:r>
            <a:endParaRPr lang="zh-CN" altLang="en-US" dirty="0">
              <a:solidFill>
                <a:schemeClr val="tx1"/>
              </a:solidFill>
            </a:endParaRPr>
          </a:p>
        </p:txBody>
      </p:sp>
      <p:sp>
        <p:nvSpPr>
          <p:cNvPr id="4" name="矩形 3"/>
          <p:cNvSpPr/>
          <p:nvPr/>
        </p:nvSpPr>
        <p:spPr bwMode="auto">
          <a:xfrm rot="10800000">
            <a:off x="1189077" y="1619247"/>
            <a:ext cx="4691279" cy="4617139"/>
          </a:xfrm>
          <a:prstGeom prst="rect">
            <a:avLst/>
          </a:prstGeom>
          <a:solidFill>
            <a:schemeClr val="bg1">
              <a:lumMod val="85000"/>
              <a:alpha val="15000"/>
            </a:schemeClr>
          </a:solidFill>
          <a:ln>
            <a:noFill/>
          </a:ln>
          <a:effectLst/>
          <a:ex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27" eaLnBrk="0" fontAlgn="base" hangingPunct="0">
              <a:spcBef>
                <a:spcPct val="0"/>
              </a:spcBef>
              <a:spcAft>
                <a:spcPct val="0"/>
              </a:spcAft>
              <a:buClr>
                <a:srgbClr val="5F5F5F">
                  <a:lumMod val="50000"/>
                  <a:lumOff val="50000"/>
                </a:srgbClr>
              </a:buClr>
              <a:buSzPct val="100000"/>
            </a:pPr>
            <a:endParaRPr lang="zh-CN" altLang="en-US" sz="1600" b="1" kern="0">
              <a:solidFill>
                <a:schemeClr val="tx1"/>
              </a:solidFill>
              <a:effectLst>
                <a:outerShdw blurRad="38100" dist="38100" dir="2700000" algn="tl">
                  <a:srgbClr val="000000">
                    <a:alpha val="43137"/>
                  </a:srgbClr>
                </a:outerShdw>
              </a:effectLst>
              <a:latin typeface="+mn-ea"/>
              <a:cs typeface="Arial" pitchFamily="34" charset="0"/>
              <a:sym typeface="Arial" panose="020B0604020202020204" pitchFamily="34" charset="0"/>
            </a:endParaRPr>
          </a:p>
        </p:txBody>
      </p:sp>
      <p:sp>
        <p:nvSpPr>
          <p:cNvPr id="5" name="矩形 4">
            <a:extLst>
              <a:ext uri="{FF2B5EF4-FFF2-40B4-BE49-F238E27FC236}">
                <a16:creationId xmlns="" xmlns:a16="http://schemas.microsoft.com/office/drawing/2014/main" id="{1B74CA89-D3C9-A147-A987-D4981CE9B1A9}"/>
              </a:ext>
            </a:extLst>
          </p:cNvPr>
          <p:cNvSpPr/>
          <p:nvPr/>
        </p:nvSpPr>
        <p:spPr>
          <a:xfrm>
            <a:off x="1504508" y="5015639"/>
            <a:ext cx="925253" cy="400110"/>
          </a:xfrm>
          <a:prstGeom prst="rect">
            <a:avLst/>
          </a:prstGeom>
        </p:spPr>
        <p:txBody>
          <a:bodyPr wrap="none">
            <a:spAutoFit/>
          </a:bodyPr>
          <a:lstStyle/>
          <a:p>
            <a:r>
              <a:rPr lang="zh-CN" altLang="en-US" sz="2000" b="1" spc="-75" dirty="0" smtClean="0">
                <a:latin typeface="微软雅黑" panose="020B0503020204020204" pitchFamily="34" charset="-122"/>
                <a:ea typeface="微软雅黑" panose="020B0503020204020204" pitchFamily="34" charset="-122"/>
                <a:cs typeface="Arial" panose="020B0604020202020204" pitchFamily="34" charset="0"/>
              </a:rPr>
              <a:t>高效能</a:t>
            </a:r>
            <a:endParaRPr lang="zh-CN" altLang="en-US"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Specint2006测试条件基于gcc">
            <a:extLst>
              <a:ext uri="{FF2B5EF4-FFF2-40B4-BE49-F238E27FC236}">
                <a16:creationId xmlns="" xmlns:a16="http://schemas.microsoft.com/office/drawing/2014/main" id="{ABDFC444-354B-0142-8FA8-34B0E21A4874}"/>
              </a:ext>
            </a:extLst>
          </p:cNvPr>
          <p:cNvSpPr txBox="1"/>
          <p:nvPr/>
        </p:nvSpPr>
        <p:spPr>
          <a:xfrm>
            <a:off x="1083724" y="5485386"/>
            <a:ext cx="5058926" cy="736933"/>
          </a:xfrm>
          <a:prstGeom prst="rect">
            <a:avLst/>
          </a:prstGeom>
          <a:ln w="12700">
            <a:miter lim="400000"/>
          </a:ln>
        </p:spPr>
        <p:txBody>
          <a:bodyPr wrap="square" lIns="35719" tIns="35719" rIns="35719" bIns="35719" anchor="ctr">
            <a:spAutoFit/>
          </a:bodyPr>
          <a:lstStyle/>
          <a:p>
            <a:pPr lvl="1" defTabSz="228600">
              <a:lnSpc>
                <a:spcPct val="120000"/>
              </a:lnSpc>
              <a:defRPr sz="1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mn-ea"/>
                <a:ea typeface="+mn-ea"/>
              </a:rPr>
              <a:t>* 基于</a:t>
            </a:r>
            <a:r>
              <a:rPr lang="en-US" altLang="zh-CN" sz="1200" dirty="0" err="1" smtClean="0">
                <a:latin typeface="+mn-ea"/>
                <a:ea typeface="+mn-ea"/>
              </a:rPr>
              <a:t>Kunpeng</a:t>
            </a:r>
            <a:r>
              <a:rPr lang="en-US" altLang="zh-CN" sz="1200" dirty="0" smtClean="0">
                <a:latin typeface="+mn-ea"/>
                <a:ea typeface="+mn-ea"/>
              </a:rPr>
              <a:t> 920-6426</a:t>
            </a:r>
            <a:r>
              <a:rPr lang="zh-CN" altLang="en-US" sz="1200" dirty="0" smtClean="0">
                <a:latin typeface="+mn-ea"/>
                <a:ea typeface="+mn-ea"/>
              </a:rPr>
              <a:t>处理器 </a:t>
            </a:r>
            <a:r>
              <a:rPr lang="en-US" altLang="zh-CN" sz="1200" dirty="0" smtClean="0">
                <a:latin typeface="+mn-ea"/>
                <a:ea typeface="+mn-ea"/>
              </a:rPr>
              <a:t>vs </a:t>
            </a:r>
            <a:r>
              <a:rPr lang="en-US" altLang="zh-CN" sz="1200" dirty="0" err="1" smtClean="0">
                <a:latin typeface="+mn-ea"/>
                <a:ea typeface="+mn-ea"/>
              </a:rPr>
              <a:t>Kunepeng</a:t>
            </a:r>
            <a:r>
              <a:rPr lang="en-US" altLang="zh-CN" sz="1200" dirty="0" smtClean="0">
                <a:latin typeface="+mn-ea"/>
                <a:ea typeface="+mn-ea"/>
              </a:rPr>
              <a:t> 16</a:t>
            </a:r>
            <a:r>
              <a:rPr lang="zh-CN" altLang="en-US" sz="1200" dirty="0" smtClean="0">
                <a:latin typeface="+mn-ea"/>
                <a:ea typeface="+mn-ea"/>
              </a:rPr>
              <a:t>处理器的对比数据</a:t>
            </a:r>
            <a:endParaRPr lang="en-US" altLang="zh-CN" sz="1200" dirty="0" smtClean="0">
              <a:latin typeface="+mn-ea"/>
              <a:ea typeface="+mn-ea"/>
            </a:endParaRPr>
          </a:p>
          <a:p>
            <a:pPr lvl="1" defTabSz="228600">
              <a:lnSpc>
                <a:spcPct val="120000"/>
              </a:lnSpc>
              <a:defRPr sz="1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mn-ea"/>
                <a:ea typeface="+mn-ea"/>
              </a:rPr>
              <a:t>* 对比来源华为实验室</a:t>
            </a:r>
            <a:r>
              <a:rPr lang="zh-CN" altLang="en-US" sz="1200" dirty="0">
                <a:latin typeface="+mn-ea"/>
                <a:ea typeface="+mn-ea"/>
              </a:rPr>
              <a:t>测试数据，结果在不同环境中可能有偏差</a:t>
            </a:r>
          </a:p>
        </p:txBody>
      </p:sp>
      <p:sp>
        <p:nvSpPr>
          <p:cNvPr id="7" name="矩形 6">
            <a:extLst>
              <a:ext uri="{FF2B5EF4-FFF2-40B4-BE49-F238E27FC236}">
                <a16:creationId xmlns="" xmlns:a16="http://schemas.microsoft.com/office/drawing/2014/main" id="{01D0ED8C-41EE-3B4D-933A-5E4814FB24F4}"/>
              </a:ext>
            </a:extLst>
          </p:cNvPr>
          <p:cNvSpPr/>
          <p:nvPr/>
        </p:nvSpPr>
        <p:spPr>
          <a:xfrm>
            <a:off x="1796379" y="1787017"/>
            <a:ext cx="4096799" cy="646331"/>
          </a:xfrm>
          <a:prstGeom prst="rect">
            <a:avLst/>
          </a:prstGeom>
        </p:spPr>
        <p:txBody>
          <a:bodyPr wrap="square">
            <a:spAutoFit/>
          </a:bodyPr>
          <a:lstStyle/>
          <a:p>
            <a:pPr algn="ctr"/>
            <a:r>
              <a:rPr lang="en-US" altLang="zh-CN" sz="2400" b="1" dirty="0">
                <a:latin typeface="+mn-ea"/>
                <a:ea typeface="+mn-ea"/>
                <a:cs typeface="Arial" panose="020B0604020202020204" pitchFamily="34" charset="0"/>
              </a:rPr>
              <a:t>930+   </a:t>
            </a:r>
            <a:r>
              <a:rPr lang="en-US" altLang="zh-CN" sz="2400" b="1" dirty="0" smtClean="0">
                <a:latin typeface="+mn-ea"/>
                <a:ea typeface="+mn-ea"/>
                <a:cs typeface="Arial" panose="020B0604020202020204" pitchFamily="34" charset="0"/>
              </a:rPr>
              <a:t>3x</a:t>
            </a:r>
            <a:endParaRPr lang="en-US" altLang="zh-CN" sz="2400" dirty="0" smtClean="0">
              <a:latin typeface="+mn-ea"/>
              <a:ea typeface="+mn-ea"/>
              <a:cs typeface="Arial" panose="020B0604020202020204" pitchFamily="34" charset="0"/>
            </a:endParaRPr>
          </a:p>
          <a:p>
            <a:pPr algn="ctr"/>
            <a:r>
              <a:rPr lang="en-US" altLang="zh-CN" sz="1200" dirty="0" smtClean="0">
                <a:latin typeface="+mn-ea"/>
                <a:ea typeface="+mn-ea"/>
                <a:cs typeface="Arial" panose="020B0604020202020204" pitchFamily="34" charset="0"/>
                <a:sym typeface="Arial"/>
              </a:rPr>
              <a:t>               Estimated SPECint</a:t>
            </a:r>
            <a:r>
              <a:rPr lang="en-US" altLang="zh-CN" sz="1200" dirty="0">
                <a:latin typeface="+mn-ea"/>
                <a:ea typeface="+mn-ea"/>
                <a:cs typeface="Arial" panose="020B0604020202020204" pitchFamily="34" charset="0"/>
                <a:sym typeface="Arial"/>
              </a:rPr>
              <a:t>®_rate_base2006 </a:t>
            </a:r>
            <a:r>
              <a:rPr lang="zh-CN" altLang="en-US" sz="1200" dirty="0">
                <a:latin typeface="+mn-ea"/>
                <a:ea typeface="+mn-ea"/>
                <a:cs typeface="Arial" panose="020B0604020202020204" pitchFamily="34" charset="0"/>
                <a:sym typeface="Arial"/>
              </a:rPr>
              <a:t>评估</a:t>
            </a:r>
            <a:r>
              <a:rPr lang="zh-CN" altLang="en-US" sz="1200" dirty="0">
                <a:latin typeface="+mn-ea"/>
                <a:ea typeface="+mn-ea"/>
                <a:cs typeface="Arial" panose="020B0604020202020204" pitchFamily="34" charset="0"/>
              </a:rPr>
              <a:t>跑分</a:t>
            </a:r>
            <a:r>
              <a:rPr lang="en-US" altLang="zh-CN" sz="1200" dirty="0">
                <a:latin typeface="+mn-ea"/>
                <a:ea typeface="+mn-ea"/>
                <a:cs typeface="Arial" panose="020B0604020202020204" pitchFamily="34" charset="0"/>
              </a:rPr>
              <a:t> </a:t>
            </a:r>
            <a:endParaRPr lang="en-US" altLang="zh-CN" sz="1200" b="1" dirty="0">
              <a:latin typeface="+mn-ea"/>
              <a:ea typeface="+mn-ea"/>
              <a:cs typeface="Arial" panose="020B0604020202020204" pitchFamily="34" charset="0"/>
            </a:endParaRPr>
          </a:p>
        </p:txBody>
      </p:sp>
      <p:sp>
        <p:nvSpPr>
          <p:cNvPr id="8" name="矩形 7">
            <a:extLst>
              <a:ext uri="{FF2B5EF4-FFF2-40B4-BE49-F238E27FC236}">
                <a16:creationId xmlns="" xmlns:a16="http://schemas.microsoft.com/office/drawing/2014/main" id="{12D4E015-6281-7A44-8591-0A25DAFB4558}"/>
              </a:ext>
            </a:extLst>
          </p:cNvPr>
          <p:cNvSpPr/>
          <p:nvPr/>
        </p:nvSpPr>
        <p:spPr>
          <a:xfrm>
            <a:off x="2945346" y="2731899"/>
            <a:ext cx="2166967" cy="1200051"/>
          </a:xfrm>
          <a:prstGeom prst="rect">
            <a:avLst/>
          </a:prstGeom>
        </p:spPr>
        <p:txBody>
          <a:bodyPr wrap="square">
            <a:spAutoFit/>
          </a:bodyPr>
          <a:lstStyle/>
          <a:p>
            <a:pPr>
              <a:lnSpc>
                <a:spcPct val="200000"/>
              </a:lnSpc>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内存带宽</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2200" b="1" dirty="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endParaRPr>
          </a:p>
          <a:p>
            <a:pPr>
              <a:lnSpc>
                <a:spcPct val="200000"/>
              </a:lnSpc>
            </a:pPr>
            <a:r>
              <a:rPr lang="en-US" altLang="zh-CN" sz="1200" dirty="0">
                <a:latin typeface="微软雅黑" panose="020B0503020204020204" pitchFamily="34" charset="-122"/>
                <a:ea typeface="微软雅黑" panose="020B0503020204020204" pitchFamily="34" charset="-122"/>
                <a:cs typeface="Arial" panose="020B0604020202020204" pitchFamily="34" charset="0"/>
              </a:rPr>
              <a:t>I/O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总</a:t>
            </a:r>
            <a:r>
              <a:rPr lang="zh-CN" altLang="en-US" sz="1200" dirty="0">
                <a:latin typeface="+mn-ea"/>
                <a:ea typeface="+mn-ea"/>
                <a:cs typeface="Arial" panose="020B0604020202020204" pitchFamily="34" charset="0"/>
              </a:rPr>
              <a:t>带宽</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200" spc="-15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 </a:t>
            </a:r>
          </a:p>
          <a:p>
            <a:pPr>
              <a:lnSpc>
                <a:spcPct val="200000"/>
              </a:lnSpc>
            </a:pPr>
            <a:r>
              <a:rPr lang="zh-CN" altLang="en-US" sz="1200" dirty="0">
                <a:latin typeface="微软雅黑" panose="020B0503020204020204" pitchFamily="34" charset="-122"/>
                <a:ea typeface="微软雅黑" panose="020B0503020204020204" pitchFamily="34" charset="-122"/>
                <a:cs typeface="Arial" panose="020B0604020202020204" pitchFamily="34" charset="0"/>
              </a:rPr>
              <a:t>网络带宽</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a:extLst>
              <a:ext uri="{FF2B5EF4-FFF2-40B4-BE49-F238E27FC236}">
                <a16:creationId xmlns="" xmlns:a16="http://schemas.microsoft.com/office/drawing/2014/main" id="{338B71A6-1869-4D49-816B-310CC221DA4E}"/>
              </a:ext>
            </a:extLst>
          </p:cNvPr>
          <p:cNvSpPr/>
          <p:nvPr/>
        </p:nvSpPr>
        <p:spPr>
          <a:xfrm>
            <a:off x="1502103" y="1949994"/>
            <a:ext cx="925253" cy="461665"/>
          </a:xfrm>
          <a:prstGeom prst="rect">
            <a:avLst/>
          </a:prstGeom>
        </p:spPr>
        <p:txBody>
          <a:bodyPr wrap="none">
            <a:spAutoFit/>
          </a:bodyPr>
          <a:lstStyle/>
          <a:p>
            <a:pPr>
              <a:lnSpc>
                <a:spcPct val="120000"/>
              </a:lnSpc>
            </a:pPr>
            <a:r>
              <a:rPr lang="zh-CN" altLang="en-US" sz="2000" b="1" spc="-75" dirty="0">
                <a:latin typeface="微软雅黑" panose="020B0503020204020204" pitchFamily="34" charset="-122"/>
                <a:ea typeface="微软雅黑" panose="020B0503020204020204" pitchFamily="34" charset="-122"/>
                <a:cs typeface="Arial" panose="020B0604020202020204" pitchFamily="34" charset="0"/>
              </a:rPr>
              <a:t>高性能</a:t>
            </a:r>
          </a:p>
        </p:txBody>
      </p:sp>
      <p:sp>
        <p:nvSpPr>
          <p:cNvPr id="10" name="矩形 9">
            <a:extLst>
              <a:ext uri="{FF2B5EF4-FFF2-40B4-BE49-F238E27FC236}">
                <a16:creationId xmlns="" xmlns:a16="http://schemas.microsoft.com/office/drawing/2014/main" id="{BA0CF638-96F7-1544-809C-469950EF7E8D}"/>
              </a:ext>
            </a:extLst>
          </p:cNvPr>
          <p:cNvSpPr/>
          <p:nvPr/>
        </p:nvSpPr>
        <p:spPr>
          <a:xfrm>
            <a:off x="1502103" y="3111344"/>
            <a:ext cx="925253" cy="430374"/>
          </a:xfrm>
          <a:prstGeom prst="rect">
            <a:avLst/>
          </a:prstGeom>
        </p:spPr>
        <p:txBody>
          <a:bodyPr wrap="none">
            <a:spAutoFit/>
          </a:bodyPr>
          <a:lstStyle/>
          <a:p>
            <a:pPr>
              <a:lnSpc>
                <a:spcPct val="120000"/>
              </a:lnSpc>
            </a:pPr>
            <a:r>
              <a:rPr lang="zh-CN" altLang="en-US" sz="2000" b="1" spc="-75" dirty="0">
                <a:latin typeface="微软雅黑" panose="020B0503020204020204" pitchFamily="34" charset="-122"/>
                <a:ea typeface="微软雅黑" panose="020B0503020204020204" pitchFamily="34" charset="-122"/>
                <a:cs typeface="Arial" panose="020B0604020202020204" pitchFamily="34" charset="0"/>
              </a:rPr>
              <a:t>高吞吐</a:t>
            </a:r>
            <a:endParaRPr lang="en-US" altLang="zh-CN"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a:extLst>
              <a:ext uri="{FF2B5EF4-FFF2-40B4-BE49-F238E27FC236}">
                <a16:creationId xmlns="" xmlns:a16="http://schemas.microsoft.com/office/drawing/2014/main" id="{B68F526C-F666-D944-817C-AB40C2179829}"/>
              </a:ext>
            </a:extLst>
          </p:cNvPr>
          <p:cNvSpPr/>
          <p:nvPr/>
        </p:nvSpPr>
        <p:spPr>
          <a:xfrm>
            <a:off x="1502103" y="4155402"/>
            <a:ext cx="925253" cy="430374"/>
          </a:xfrm>
          <a:prstGeom prst="rect">
            <a:avLst/>
          </a:prstGeom>
        </p:spPr>
        <p:txBody>
          <a:bodyPr wrap="none">
            <a:spAutoFit/>
          </a:bodyPr>
          <a:lstStyle/>
          <a:p>
            <a:pPr>
              <a:lnSpc>
                <a:spcPct val="120000"/>
              </a:lnSpc>
            </a:pPr>
            <a:r>
              <a:rPr lang="zh-CN" altLang="en-US" sz="2000" b="1" spc="-75" dirty="0">
                <a:latin typeface="微软雅黑" panose="020B0503020204020204" pitchFamily="34" charset="-122"/>
                <a:ea typeface="微软雅黑" panose="020B0503020204020204" pitchFamily="34" charset="-122"/>
                <a:cs typeface="Arial" panose="020B0604020202020204" pitchFamily="34" charset="0"/>
              </a:rPr>
              <a:t>高集成</a:t>
            </a:r>
            <a:endParaRPr lang="en-US" altLang="zh-CN" sz="2000" b="1" spc="-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a:extLst>
              <a:ext uri="{FF2B5EF4-FFF2-40B4-BE49-F238E27FC236}">
                <a16:creationId xmlns="" xmlns:a16="http://schemas.microsoft.com/office/drawing/2014/main" id="{153EC435-BF31-724A-AFDF-5474702048B7}"/>
              </a:ext>
            </a:extLst>
          </p:cNvPr>
          <p:cNvSpPr/>
          <p:nvPr/>
        </p:nvSpPr>
        <p:spPr>
          <a:xfrm>
            <a:off x="2597962" y="4178035"/>
            <a:ext cx="3157589" cy="646331"/>
          </a:xfrm>
          <a:prstGeom prst="rect">
            <a:avLst/>
          </a:prstGeom>
        </p:spPr>
        <p:txBody>
          <a:bodyPr wrap="square">
            <a:spAutoFit/>
          </a:bodyPr>
          <a:lstStyle/>
          <a:p>
            <a:r>
              <a:rPr lang="en-US" altLang="zh-CN" sz="2400" b="1" spc="-75" dirty="0" smtClean="0">
                <a:latin typeface="+mn-ea"/>
                <a:ea typeface="+mn-ea"/>
                <a:cs typeface="Arial" panose="020B0604020202020204" pitchFamily="34" charset="0"/>
              </a:rPr>
              <a:t>   1 </a:t>
            </a:r>
            <a:r>
              <a:rPr lang="zh-CN" altLang="en-US" sz="2400" b="1" spc="-75" dirty="0">
                <a:latin typeface="+mn-ea"/>
                <a:ea typeface="+mn-ea"/>
                <a:cs typeface="Arial" panose="020B0604020202020204" pitchFamily="34" charset="0"/>
              </a:rPr>
              <a:t>颗</a:t>
            </a:r>
            <a:r>
              <a:rPr lang="en-US" altLang="zh-CN" sz="2400" b="1" spc="-75" dirty="0">
                <a:latin typeface="+mn-ea"/>
                <a:ea typeface="+mn-ea"/>
                <a:cs typeface="Arial" panose="020B0604020202020204" pitchFamily="34" charset="0"/>
              </a:rPr>
              <a:t>= 4 </a:t>
            </a:r>
            <a:r>
              <a:rPr lang="zh-CN" altLang="en-US" sz="2400" b="1" spc="-75" dirty="0">
                <a:latin typeface="+mn-ea"/>
                <a:ea typeface="+mn-ea"/>
                <a:cs typeface="Arial" panose="020B0604020202020204" pitchFamily="34" charset="0"/>
              </a:rPr>
              <a:t>颗芯片</a:t>
            </a:r>
            <a:endParaRPr lang="en-US" altLang="zh-CN" sz="2400" spc="-75" dirty="0">
              <a:latin typeface="+mn-ea"/>
              <a:ea typeface="+mn-ea"/>
              <a:cs typeface="Arial" panose="020B0604020202020204" pitchFamily="34" charset="0"/>
            </a:endParaRPr>
          </a:p>
          <a:p>
            <a:r>
              <a:rPr lang="zh-CN" altLang="en-US" sz="1200" spc="-75" dirty="0">
                <a:latin typeface="微软雅黑" panose="020B0503020204020204" pitchFamily="34" charset="-122"/>
                <a:ea typeface="微软雅黑" panose="020B0503020204020204" pitchFamily="34" charset="-122"/>
                <a:cs typeface="Arial" panose="020B0604020202020204" pitchFamily="34" charset="0"/>
              </a:rPr>
              <a:t>      </a:t>
            </a:r>
            <a:r>
              <a:rPr lang="zh-CN" altLang="en-US" sz="1200" spc="-75" dirty="0" smtClean="0">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CPU</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，南桥、网卡、</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SAS</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控制器）</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右箭头 20">
            <a:extLst>
              <a:ext uri="{FF2B5EF4-FFF2-40B4-BE49-F238E27FC236}">
                <a16:creationId xmlns="" xmlns:a16="http://schemas.microsoft.com/office/drawing/2014/main" id="{88524548-97EB-3944-900D-1E5E0D42BD74}"/>
              </a:ext>
            </a:extLst>
          </p:cNvPr>
          <p:cNvSpPr/>
          <p:nvPr/>
        </p:nvSpPr>
        <p:spPr>
          <a:xfrm rot="16200000">
            <a:off x="4730990" y="2823670"/>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右箭头 20">
            <a:extLst>
              <a:ext uri="{FF2B5EF4-FFF2-40B4-BE49-F238E27FC236}">
                <a16:creationId xmlns="" xmlns:a16="http://schemas.microsoft.com/office/drawing/2014/main" id="{7A3744E7-A256-994A-8779-3D3755D8ABFA}"/>
              </a:ext>
            </a:extLst>
          </p:cNvPr>
          <p:cNvSpPr/>
          <p:nvPr/>
        </p:nvSpPr>
        <p:spPr>
          <a:xfrm rot="16200000">
            <a:off x="4725550" y="3228773"/>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右箭头 20">
            <a:extLst>
              <a:ext uri="{FF2B5EF4-FFF2-40B4-BE49-F238E27FC236}">
                <a16:creationId xmlns="" xmlns:a16="http://schemas.microsoft.com/office/drawing/2014/main" id="{C18B7FD5-DF15-3A47-8E3B-7D5F4452C5EB}"/>
              </a:ext>
            </a:extLst>
          </p:cNvPr>
          <p:cNvSpPr/>
          <p:nvPr/>
        </p:nvSpPr>
        <p:spPr>
          <a:xfrm rot="16200000">
            <a:off x="4129569" y="5063150"/>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a:extLst>
              <a:ext uri="{FF2B5EF4-FFF2-40B4-BE49-F238E27FC236}">
                <a16:creationId xmlns="" xmlns:a16="http://schemas.microsoft.com/office/drawing/2014/main" id="{7468FA2B-9905-7640-845E-65D70223E5DE}"/>
              </a:ext>
            </a:extLst>
          </p:cNvPr>
          <p:cNvSpPr/>
          <p:nvPr/>
        </p:nvSpPr>
        <p:spPr>
          <a:xfrm>
            <a:off x="3953434" y="2731361"/>
            <a:ext cx="830677"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cs typeface="Arial" panose="020B0604020202020204" pitchFamily="34" charset="0"/>
              </a:rPr>
              <a:t>2.4x</a:t>
            </a:r>
            <a:endParaRPr lang="zh-CN" altLang="en-US" sz="24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7A45250B-0EFE-DE40-9ACE-CCB7AB5B8701}"/>
              </a:ext>
            </a:extLst>
          </p:cNvPr>
          <p:cNvSpPr/>
          <p:nvPr/>
        </p:nvSpPr>
        <p:spPr>
          <a:xfrm>
            <a:off x="3953434" y="3135524"/>
            <a:ext cx="830677"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cs typeface="Arial" panose="020B0604020202020204" pitchFamily="34" charset="0"/>
              </a:rPr>
              <a:t>1.7x</a:t>
            </a:r>
            <a:endParaRPr lang="en-US" altLang="zh-CN" sz="2400" b="1" dirty="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endParaRPr>
          </a:p>
        </p:txBody>
      </p:sp>
      <p:sp>
        <p:nvSpPr>
          <p:cNvPr id="18" name="矩形 17">
            <a:extLst>
              <a:ext uri="{FF2B5EF4-FFF2-40B4-BE49-F238E27FC236}">
                <a16:creationId xmlns="" xmlns:a16="http://schemas.microsoft.com/office/drawing/2014/main" id="{C0D8D88C-CA15-1C49-BCEE-55DCB8E07BD2}"/>
              </a:ext>
            </a:extLst>
          </p:cNvPr>
          <p:cNvSpPr/>
          <p:nvPr/>
        </p:nvSpPr>
        <p:spPr>
          <a:xfrm>
            <a:off x="4033585" y="3487100"/>
            <a:ext cx="742511" cy="461665"/>
          </a:xfrm>
          <a:prstGeom prst="rect">
            <a:avLst/>
          </a:prstGeom>
        </p:spPr>
        <p:txBody>
          <a:bodyPr wrap="none">
            <a:spAutoFit/>
          </a:bodyPr>
          <a:lstStyle/>
          <a:p>
            <a:r>
              <a:rPr lang="en-US" altLang="zh-CN" sz="2400" b="1" dirty="0" smtClean="0">
                <a:latin typeface="微软雅黑" panose="020B0503020204020204" pitchFamily="34" charset="-122"/>
                <a:ea typeface="微软雅黑" panose="020B0503020204020204" pitchFamily="34" charset="-122"/>
                <a:cs typeface="Arial" panose="020B0604020202020204" pitchFamily="34" charset="0"/>
              </a:rPr>
              <a:t>10x</a:t>
            </a:r>
            <a:endParaRPr lang="zh-CN" altLang="en-US" sz="24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 xmlns:a16="http://schemas.microsoft.com/office/drawing/2014/main" id="{12D3D430-0794-2944-B041-FDBB8B23A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010" y="2269889"/>
            <a:ext cx="3675530" cy="2946572"/>
          </a:xfrm>
          <a:prstGeom prst="rect">
            <a:avLst/>
          </a:prstGeom>
        </p:spPr>
      </p:pic>
      <p:sp>
        <p:nvSpPr>
          <p:cNvPr id="20" name="矩形 19">
            <a:extLst>
              <a:ext uri="{FF2B5EF4-FFF2-40B4-BE49-F238E27FC236}">
                <a16:creationId xmlns="" xmlns:a16="http://schemas.microsoft.com/office/drawing/2014/main" id="{C6A9809E-633D-2949-A062-4DF3E0D71D26}"/>
              </a:ext>
            </a:extLst>
          </p:cNvPr>
          <p:cNvSpPr/>
          <p:nvPr/>
        </p:nvSpPr>
        <p:spPr>
          <a:xfrm>
            <a:off x="3111880" y="4865167"/>
            <a:ext cx="1133903" cy="565604"/>
          </a:xfrm>
          <a:prstGeom prst="rect">
            <a:avLst/>
          </a:prstGeom>
        </p:spPr>
        <p:txBody>
          <a:bodyPr wrap="square">
            <a:spAutoFit/>
          </a:bodyPr>
          <a:lstStyle/>
          <a:p>
            <a:pPr>
              <a:lnSpc>
                <a:spcPct val="120000"/>
              </a:lnSpc>
            </a:pPr>
            <a:r>
              <a:rPr lang="en-US" altLang="zh-CN" sz="2800" b="1" dirty="0" smtClean="0">
                <a:latin typeface="微软雅黑" panose="020B0503020204020204" pitchFamily="34" charset="-122"/>
                <a:ea typeface="微软雅黑" panose="020B0503020204020204" pitchFamily="34" charset="-122"/>
                <a:cs typeface="Arial" panose="020B0604020202020204" pitchFamily="34" charset="0"/>
              </a:rPr>
              <a:t>35% </a:t>
            </a:r>
            <a:r>
              <a:rPr lang="en-US" altLang="zh-CN" sz="2800" b="1" dirty="0" smtClean="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rPr>
              <a:t>  </a:t>
            </a:r>
            <a:endParaRPr lang="en-US" altLang="zh-CN" sz="2800" b="1" dirty="0">
              <a:latin typeface="微软雅黑" panose="020B0503020204020204" pitchFamily="34" charset="-122"/>
              <a:ea typeface="微软雅黑" panose="020B0503020204020204" pitchFamily="34" charset="-122"/>
              <a:cs typeface="Arial" panose="020B0604020202020204" pitchFamily="34" charset="0"/>
              <a:sym typeface="Wingdings 3" panose="05040102010807070707" pitchFamily="18" charset="2"/>
            </a:endParaRPr>
          </a:p>
        </p:txBody>
      </p:sp>
      <p:sp>
        <p:nvSpPr>
          <p:cNvPr id="21" name="矩形 20"/>
          <p:cNvSpPr/>
          <p:nvPr/>
        </p:nvSpPr>
        <p:spPr>
          <a:xfrm>
            <a:off x="1324556" y="4851374"/>
            <a:ext cx="4320000" cy="12997"/>
          </a:xfrm>
          <a:prstGeom prst="rect">
            <a:avLst/>
          </a:prstGeom>
          <a:gradFill flip="none" rotWithShape="1">
            <a:gsLst>
              <a:gs pos="0">
                <a:srgbClr val="03D4A8">
                  <a:alpha val="0"/>
                </a:srgbClr>
              </a:gs>
              <a:gs pos="50000">
                <a:srgbClr val="01D8EF"/>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5" rIns="91409" bIns="45705" rtlCol="0" anchor="ctr"/>
          <a:lstStyle/>
          <a:p>
            <a:pPr algn="ctr" defTabSz="1219007"/>
            <a:endParaRPr lang="zh-CN" altLang="en-US" sz="1100" dirty="0">
              <a:solidFill>
                <a:schemeClr val="tx1"/>
              </a:solidFill>
            </a:endParaRPr>
          </a:p>
        </p:txBody>
      </p:sp>
      <p:sp>
        <p:nvSpPr>
          <p:cNvPr id="22" name="矩形 21"/>
          <p:cNvSpPr/>
          <p:nvPr/>
        </p:nvSpPr>
        <p:spPr>
          <a:xfrm>
            <a:off x="1324556" y="3980445"/>
            <a:ext cx="4320000" cy="12997"/>
          </a:xfrm>
          <a:prstGeom prst="rect">
            <a:avLst/>
          </a:prstGeom>
          <a:gradFill flip="none" rotWithShape="1">
            <a:gsLst>
              <a:gs pos="0">
                <a:srgbClr val="03D4A8">
                  <a:alpha val="0"/>
                </a:srgbClr>
              </a:gs>
              <a:gs pos="50000">
                <a:srgbClr val="01D8EF"/>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5" rIns="91409" bIns="45705" rtlCol="0" anchor="ctr"/>
          <a:lstStyle/>
          <a:p>
            <a:pPr algn="ctr" defTabSz="1219007"/>
            <a:endParaRPr lang="zh-CN" altLang="en-US" sz="1100" dirty="0">
              <a:solidFill>
                <a:schemeClr val="tx1"/>
              </a:solidFill>
            </a:endParaRPr>
          </a:p>
        </p:txBody>
      </p:sp>
      <p:sp>
        <p:nvSpPr>
          <p:cNvPr id="23" name="矩形 22"/>
          <p:cNvSpPr/>
          <p:nvPr/>
        </p:nvSpPr>
        <p:spPr>
          <a:xfrm>
            <a:off x="1324556" y="2658172"/>
            <a:ext cx="4320000" cy="12997"/>
          </a:xfrm>
          <a:prstGeom prst="rect">
            <a:avLst/>
          </a:prstGeom>
          <a:gradFill flip="none" rotWithShape="1">
            <a:gsLst>
              <a:gs pos="0">
                <a:srgbClr val="03D4A8">
                  <a:alpha val="0"/>
                </a:srgbClr>
              </a:gs>
              <a:gs pos="50000">
                <a:srgbClr val="01D8EF"/>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5" rIns="91409" bIns="45705" rtlCol="0" anchor="ctr"/>
          <a:lstStyle/>
          <a:p>
            <a:pPr algn="ctr" defTabSz="1219007"/>
            <a:endParaRPr lang="zh-CN" altLang="en-US" sz="1100" dirty="0">
              <a:solidFill>
                <a:schemeClr val="tx1"/>
              </a:solidFill>
            </a:endParaRPr>
          </a:p>
        </p:txBody>
      </p:sp>
      <p:grpSp>
        <p:nvGrpSpPr>
          <p:cNvPr id="24" name="组合 23"/>
          <p:cNvGrpSpPr/>
          <p:nvPr/>
        </p:nvGrpSpPr>
        <p:grpSpPr>
          <a:xfrm>
            <a:off x="6911332" y="5372868"/>
            <a:ext cx="3842568" cy="648000"/>
            <a:chOff x="7351602" y="5499326"/>
            <a:chExt cx="3842568" cy="648000"/>
          </a:xfrm>
        </p:grpSpPr>
        <p:grpSp>
          <p:nvGrpSpPr>
            <p:cNvPr id="25" name="组合 24"/>
            <p:cNvGrpSpPr>
              <a:grpSpLocks noChangeAspect="1"/>
            </p:cNvGrpSpPr>
            <p:nvPr/>
          </p:nvGrpSpPr>
          <p:grpSpPr>
            <a:xfrm>
              <a:off x="7351602" y="5499326"/>
              <a:ext cx="759265" cy="647999"/>
              <a:chOff x="6373730" y="1446234"/>
              <a:chExt cx="1687252" cy="1440000"/>
            </a:xfrm>
          </p:grpSpPr>
          <p:sp>
            <p:nvSpPr>
              <p:cNvPr id="35" name="圆形"/>
              <p:cNvSpPr>
                <a:spLocks noChangeAspect="1"/>
              </p:cNvSpPr>
              <p:nvPr/>
            </p:nvSpPr>
            <p:spPr>
              <a:xfrm>
                <a:off x="6373730" y="1446234"/>
                <a:ext cx="1439999"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sz="1200" dirty="0">
                  <a:solidFill>
                    <a:schemeClr val="tx2"/>
                  </a:solidFill>
                  <a:latin typeface="+mn-ea"/>
                  <a:ea typeface="+mn-ea"/>
                </a:endParaRPr>
              </a:p>
            </p:txBody>
          </p:sp>
          <p:sp>
            <p:nvSpPr>
              <p:cNvPr id="36" name="1385787319"/>
              <p:cNvSpPr>
                <a:spLocks noChangeArrowheads="1"/>
              </p:cNvSpPr>
              <p:nvPr/>
            </p:nvSpPr>
            <p:spPr bwMode="auto">
              <a:xfrm>
                <a:off x="6490630" y="1847884"/>
                <a:ext cx="1570352" cy="683950"/>
              </a:xfrm>
              <a:prstGeom prst="rect">
                <a:avLst/>
              </a:prstGeom>
              <a:noFill/>
              <a:ln w="9525">
                <a:noFill/>
                <a:miter lim="800000"/>
                <a:headEnd/>
                <a:tailEnd/>
              </a:ln>
            </p:spPr>
            <p:txBody>
              <a:bodyPr wrap="square" lIns="0" rIns="144000">
                <a:spAutoFit/>
              </a:bodyPr>
              <a:lstStyle/>
              <a:p>
                <a:pPr algn="ctr" defTabSz="1150938">
                  <a:spcAft>
                    <a:spcPts val="1800"/>
                  </a:spcAft>
                  <a:buSzPct val="100000"/>
                  <a:defRPr/>
                </a:pPr>
                <a:r>
                  <a:rPr lang="en-US" altLang="zh-CN" sz="14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itchFamily="34" charset="0"/>
                  </a:rPr>
                  <a:t>64</a:t>
                </a:r>
                <a:r>
                  <a:rPr lang="zh-CN" altLang="en-US" sz="14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itchFamily="34" charset="0"/>
                  </a:rPr>
                  <a:t>核</a:t>
                </a:r>
                <a:endParaRPr lang="en-US" altLang="zh-CN" sz="14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Calibri" pitchFamily="34" charset="0"/>
                </a:endParaRPr>
              </a:p>
            </p:txBody>
          </p:sp>
        </p:grpSp>
        <p:grpSp>
          <p:nvGrpSpPr>
            <p:cNvPr id="26" name="组合 25"/>
            <p:cNvGrpSpPr>
              <a:grpSpLocks noChangeAspect="1"/>
            </p:cNvGrpSpPr>
            <p:nvPr/>
          </p:nvGrpSpPr>
          <p:grpSpPr>
            <a:xfrm>
              <a:off x="8382092" y="5499326"/>
              <a:ext cx="753366" cy="647999"/>
              <a:chOff x="6373730" y="1446234"/>
              <a:chExt cx="1674143" cy="1440000"/>
            </a:xfrm>
          </p:grpSpPr>
          <p:sp>
            <p:nvSpPr>
              <p:cNvPr id="33" name="圆形"/>
              <p:cNvSpPr>
                <a:spLocks noChangeAspect="1"/>
              </p:cNvSpPr>
              <p:nvPr/>
            </p:nvSpPr>
            <p:spPr>
              <a:xfrm>
                <a:off x="6373730" y="1446234"/>
                <a:ext cx="1439999"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sz="1200" dirty="0">
                  <a:solidFill>
                    <a:schemeClr val="tx2"/>
                  </a:solidFill>
                  <a:latin typeface="+mn-ea"/>
                  <a:ea typeface="+mn-ea"/>
                </a:endParaRPr>
              </a:p>
            </p:txBody>
          </p:sp>
          <p:sp>
            <p:nvSpPr>
              <p:cNvPr id="34" name="1385787319"/>
              <p:cNvSpPr>
                <a:spLocks noChangeArrowheads="1"/>
              </p:cNvSpPr>
              <p:nvPr/>
            </p:nvSpPr>
            <p:spPr bwMode="auto">
              <a:xfrm>
                <a:off x="6477521" y="1860992"/>
                <a:ext cx="1570352" cy="615554"/>
              </a:xfrm>
              <a:prstGeom prst="rect">
                <a:avLst/>
              </a:prstGeom>
              <a:noFill/>
              <a:ln w="9525">
                <a:noFill/>
                <a:miter lim="800000"/>
                <a:headEnd/>
                <a:tailEnd/>
              </a:ln>
            </p:spPr>
            <p:txBody>
              <a:bodyPr wrap="square" lIns="0" rIns="144000">
                <a:spAutoFit/>
              </a:bodyPr>
              <a:lstStyle/>
              <a:p>
                <a:pPr algn="ctr" defTabSz="1150938">
                  <a:spcAft>
                    <a:spcPts val="1800"/>
                  </a:spcAft>
                  <a:buSzPct val="100000"/>
                  <a:defRPr/>
                </a:pPr>
                <a:r>
                  <a:rPr lang="en-US" altLang="zh-CN" sz="12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itchFamily="34" charset="0"/>
                  </a:rPr>
                  <a:t>8</a:t>
                </a:r>
                <a:r>
                  <a:rPr lang="zh-CN" altLang="en-US" sz="12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itchFamily="34" charset="0"/>
                  </a:rPr>
                  <a:t>通道</a:t>
                </a:r>
                <a:endParaRPr lang="en-US" altLang="zh-CN" sz="12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Calibri" pitchFamily="34" charset="0"/>
                </a:endParaRPr>
              </a:p>
            </p:txBody>
          </p:sp>
        </p:grpSp>
        <p:grpSp>
          <p:nvGrpSpPr>
            <p:cNvPr id="27" name="组合 26"/>
            <p:cNvGrpSpPr>
              <a:grpSpLocks noChangeAspect="1"/>
            </p:cNvGrpSpPr>
            <p:nvPr/>
          </p:nvGrpSpPr>
          <p:grpSpPr>
            <a:xfrm>
              <a:off x="9412580" y="5499326"/>
              <a:ext cx="723871" cy="648000"/>
              <a:chOff x="6373730" y="1446234"/>
              <a:chExt cx="1608599" cy="1440000"/>
            </a:xfrm>
          </p:grpSpPr>
          <p:sp>
            <p:nvSpPr>
              <p:cNvPr id="31" name="圆形"/>
              <p:cNvSpPr>
                <a:spLocks noChangeAspect="1"/>
              </p:cNvSpPr>
              <p:nvPr/>
            </p:nvSpPr>
            <p:spPr>
              <a:xfrm>
                <a:off x="6373730" y="1446234"/>
                <a:ext cx="1439999"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dirty="0">
                  <a:solidFill>
                    <a:schemeClr val="tx2"/>
                  </a:solidFill>
                </a:endParaRPr>
              </a:p>
            </p:txBody>
          </p:sp>
          <p:sp>
            <p:nvSpPr>
              <p:cNvPr id="32" name="1385787319"/>
              <p:cNvSpPr>
                <a:spLocks noChangeArrowheads="1"/>
              </p:cNvSpPr>
              <p:nvPr/>
            </p:nvSpPr>
            <p:spPr bwMode="auto">
              <a:xfrm>
                <a:off x="6411977" y="1651203"/>
                <a:ext cx="1570352" cy="1025922"/>
              </a:xfrm>
              <a:prstGeom prst="rect">
                <a:avLst/>
              </a:prstGeom>
              <a:noFill/>
              <a:ln w="9525">
                <a:noFill/>
                <a:miter lim="800000"/>
                <a:headEnd/>
                <a:tailEnd/>
              </a:ln>
            </p:spPr>
            <p:txBody>
              <a:bodyPr wrap="square" lIns="0" rIns="144000">
                <a:spAutoFit/>
              </a:bodyPr>
              <a:lstStyle/>
              <a:p>
                <a:pPr algn="ctr" defTabSz="1150938">
                  <a:spcAft>
                    <a:spcPts val="1800"/>
                  </a:spcAft>
                  <a:buSzPct val="100000"/>
                  <a:defRPr/>
                </a:pPr>
                <a:r>
                  <a:rPr lang="en-US" altLang="zh-CN" sz="1200" b="1" kern="0" dirty="0" smtClean="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Calibri" pitchFamily="34" charset="0"/>
                  </a:rPr>
                  <a:t>PCIe</a:t>
                </a:r>
                <a:r>
                  <a:rPr lang="en-US" altLang="zh-CN" sz="1200" b="1" kern="0" dirty="0" smtClean="0">
                    <a:solidFill>
                      <a:schemeClr val="tx2"/>
                    </a:solidFill>
                    <a:effectLst>
                      <a:outerShdw blurRad="38100" dist="38100" dir="2700000" algn="tl">
                        <a:srgbClr val="000000">
                          <a:alpha val="43137"/>
                        </a:srgbClr>
                      </a:outerShdw>
                    </a:effectLst>
                    <a:latin typeface="+mn-ea"/>
                    <a:ea typeface="+mn-ea"/>
                    <a:cs typeface="Arial" panose="020B0604020202020204" pitchFamily="34" charset="0"/>
                    <a:sym typeface="Calibri" pitchFamily="34" charset="0"/>
                  </a:rPr>
                  <a:t> </a:t>
                </a:r>
                <a:r>
                  <a:rPr lang="en-US" altLang="zh-CN" sz="1200" b="1" kern="0" dirty="0" smtClean="0">
                    <a:solidFill>
                      <a:schemeClr val="bg1"/>
                    </a:solidFill>
                    <a:effectLst>
                      <a:outerShdw blurRad="38100" dist="38100" dir="2700000" algn="tl">
                        <a:srgbClr val="000000">
                          <a:alpha val="43137"/>
                        </a:srgbClr>
                      </a:outerShdw>
                    </a:effectLst>
                    <a:latin typeface="+mn-ea"/>
                    <a:ea typeface="+mn-ea"/>
                    <a:cs typeface="Arial" panose="020B0604020202020204" pitchFamily="34" charset="0"/>
                    <a:sym typeface="Calibri" pitchFamily="34" charset="0"/>
                  </a:rPr>
                  <a:t>4.0</a:t>
                </a:r>
                <a:endParaRPr lang="en-US" altLang="zh-CN" sz="1200" b="1" dirty="0">
                  <a:solidFill>
                    <a:schemeClr val="bg1"/>
                  </a:solidFill>
                  <a:effectLst>
                    <a:outerShdw blurRad="38100" dist="38100" dir="2700000" algn="tl">
                      <a:srgbClr val="000000">
                        <a:alpha val="43137"/>
                      </a:srgbClr>
                    </a:outerShdw>
                  </a:effectLst>
                  <a:latin typeface="+mn-ea"/>
                  <a:ea typeface="+mn-ea"/>
                  <a:sym typeface="Calibri" pitchFamily="34" charset="0"/>
                </a:endParaRPr>
              </a:p>
            </p:txBody>
          </p:sp>
        </p:grpSp>
        <p:grpSp>
          <p:nvGrpSpPr>
            <p:cNvPr id="28" name="组合 27"/>
            <p:cNvGrpSpPr>
              <a:grpSpLocks noChangeAspect="1"/>
            </p:cNvGrpSpPr>
            <p:nvPr/>
          </p:nvGrpSpPr>
          <p:grpSpPr>
            <a:xfrm>
              <a:off x="10443069" y="5499326"/>
              <a:ext cx="751101" cy="647999"/>
              <a:chOff x="8342205" y="1446234"/>
              <a:chExt cx="1669108" cy="1440000"/>
            </a:xfrm>
          </p:grpSpPr>
          <p:sp>
            <p:nvSpPr>
              <p:cNvPr id="29" name="圆形"/>
              <p:cNvSpPr>
                <a:spLocks noChangeAspect="1"/>
              </p:cNvSpPr>
              <p:nvPr/>
            </p:nvSpPr>
            <p:spPr>
              <a:xfrm>
                <a:off x="8342205" y="1446234"/>
                <a:ext cx="1439991" cy="1440000"/>
              </a:xfrm>
              <a:prstGeom prst="ellipse">
                <a:avLst/>
              </a:prstGeom>
              <a:solidFill>
                <a:srgbClr val="00B0F0"/>
              </a:solidFill>
              <a:ln w="63500">
                <a:solidFill>
                  <a:srgbClr val="FFFFFF">
                    <a:alpha val="71123"/>
                  </a:srgbClr>
                </a:solidFill>
                <a:miter/>
              </a:ln>
            </p:spPr>
            <p:txBody>
              <a:bodyPr lIns="34290" tIns="34290" rIns="34290" bIns="34290" anchor="ctr"/>
              <a:lstStyle/>
              <a:p>
                <a:pPr algn="ctr" defTabSz="657225">
                  <a:defRPr sz="2400" b="1">
                    <a:solidFill>
                      <a:srgbClr val="FFFFFF"/>
                    </a:solidFill>
                  </a:defRPr>
                </a:pPr>
                <a:endParaRPr sz="1200" dirty="0">
                  <a:solidFill>
                    <a:schemeClr val="tx2"/>
                  </a:solidFill>
                  <a:latin typeface="+mn-ea"/>
                  <a:ea typeface="+mn-ea"/>
                </a:endParaRPr>
              </a:p>
            </p:txBody>
          </p:sp>
          <p:sp>
            <p:nvSpPr>
              <p:cNvPr id="30" name="1385787319"/>
              <p:cNvSpPr>
                <a:spLocks noChangeArrowheads="1"/>
              </p:cNvSpPr>
              <p:nvPr/>
            </p:nvSpPr>
            <p:spPr bwMode="auto">
              <a:xfrm>
                <a:off x="8440965" y="1847884"/>
                <a:ext cx="1570348" cy="615554"/>
              </a:xfrm>
              <a:prstGeom prst="rect">
                <a:avLst/>
              </a:prstGeom>
              <a:noFill/>
              <a:ln w="9525">
                <a:noFill/>
                <a:miter lim="800000"/>
                <a:headEnd/>
                <a:tailEnd/>
              </a:ln>
            </p:spPr>
            <p:txBody>
              <a:bodyPr wrap="square" lIns="0" rIns="144000">
                <a:spAutoFit/>
              </a:bodyPr>
              <a:lstStyle/>
              <a:p>
                <a:pPr algn="ctr" defTabSz="1150938">
                  <a:spcAft>
                    <a:spcPts val="1800"/>
                  </a:spcAft>
                  <a:buSzPct val="100000"/>
                  <a:defRPr/>
                </a:pPr>
                <a:r>
                  <a:rPr lang="en-US" altLang="zh-CN" sz="1200" b="1" kern="0" dirty="0" smtClean="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panose="020B0604020202020204" pitchFamily="34" charset="0"/>
                    <a:sym typeface="Calibri" pitchFamily="34" charset="0"/>
                  </a:rPr>
                  <a:t>100GE</a:t>
                </a:r>
                <a:endParaRPr lang="en-US" altLang="zh-CN" sz="12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Calibri" pitchFamily="34" charset="0"/>
                </a:endParaRPr>
              </a:p>
            </p:txBody>
          </p:sp>
        </p:grpSp>
      </p:grpSp>
      <p:sp>
        <p:nvSpPr>
          <p:cNvPr id="37" name="右箭头 20">
            <a:extLst>
              <a:ext uri="{FF2B5EF4-FFF2-40B4-BE49-F238E27FC236}">
                <a16:creationId xmlns="" xmlns:a16="http://schemas.microsoft.com/office/drawing/2014/main" id="{88524548-97EB-3944-900D-1E5E0D42BD74}"/>
              </a:ext>
            </a:extLst>
          </p:cNvPr>
          <p:cNvSpPr/>
          <p:nvPr/>
        </p:nvSpPr>
        <p:spPr>
          <a:xfrm rot="16200000">
            <a:off x="4730990" y="3601788"/>
            <a:ext cx="230128" cy="175336"/>
          </a:xfrm>
          <a:prstGeom prst="rightArrow">
            <a:avLst>
              <a:gd name="adj1" fmla="val 50000"/>
              <a:gd name="adj2" fmla="val 50000"/>
            </a:avLst>
          </a:prstGeom>
          <a:solidFill>
            <a:srgbClr val="00B0F0"/>
          </a:solidFill>
          <a:ln w="12700">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右箭头 20">
            <a:extLst>
              <a:ext uri="{FF2B5EF4-FFF2-40B4-BE49-F238E27FC236}">
                <a16:creationId xmlns="" xmlns:a16="http://schemas.microsoft.com/office/drawing/2014/main" id="{88524548-97EB-3944-900D-1E5E0D42BD74}"/>
              </a:ext>
            </a:extLst>
          </p:cNvPr>
          <p:cNvSpPr/>
          <p:nvPr/>
        </p:nvSpPr>
        <p:spPr>
          <a:xfrm rot="16200000">
            <a:off x="4818658" y="1990908"/>
            <a:ext cx="230128" cy="175336"/>
          </a:xfrm>
          <a:prstGeom prst="rightArrow">
            <a:avLst>
              <a:gd name="adj1" fmla="val 50000"/>
              <a:gd name="adj2" fmla="val 50000"/>
            </a:avLst>
          </a:prstGeom>
          <a:solidFill>
            <a:srgbClr val="00B0F0"/>
          </a:solidFill>
          <a:ln w="12700">
            <a:solidFill>
              <a:schemeClr val="bg1"/>
            </a:solidFill>
            <a:miter lim="400000"/>
          </a:ln>
        </p:spPr>
        <p:txBody>
          <a:bodyPr tIns="45719" bIns="45719" anchor="ctr"/>
          <a:lstStyle/>
          <a:p>
            <a:pPr algn="ctr">
              <a:defRPr>
                <a:solidFill>
                  <a:schemeClr val="accent6"/>
                </a:solidFill>
              </a:defRPr>
            </a:pPr>
            <a:endParaRPr sz="12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963756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solidFill>
              </a:rPr>
              <a:t>8</a:t>
            </a:r>
            <a:r>
              <a:rPr lang="zh-CN" altLang="en-US" dirty="0">
                <a:solidFill>
                  <a:schemeClr val="tx1"/>
                </a:solidFill>
              </a:rPr>
              <a:t>通道内存技术提供高内存</a:t>
            </a:r>
            <a:r>
              <a:rPr lang="zh-CN" altLang="en-US" dirty="0" smtClean="0">
                <a:solidFill>
                  <a:schemeClr val="tx1"/>
                </a:solidFill>
              </a:rPr>
              <a:t>带宽</a:t>
            </a:r>
            <a:endParaRPr lang="zh-CN" altLang="en-US" dirty="0">
              <a:solidFill>
                <a:schemeClr val="tx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772961218"/>
              </p:ext>
            </p:extLst>
          </p:nvPr>
        </p:nvGraphicFramePr>
        <p:xfrm>
          <a:off x="7412963" y="1336883"/>
          <a:ext cx="4003059" cy="2294165"/>
        </p:xfrm>
        <a:graphic>
          <a:graphicData uri="http://schemas.openxmlformats.org/drawingml/2006/table">
            <a:tbl>
              <a:tblPr firstRow="1" bandRow="1">
                <a:tableStyleId>{5940675A-B579-460E-94D1-54222C63F5DA}</a:tableStyleId>
              </a:tblPr>
              <a:tblGrid>
                <a:gridCol w="1303279"/>
                <a:gridCol w="1420303"/>
                <a:gridCol w="1279477"/>
              </a:tblGrid>
              <a:tr h="526975">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tx1"/>
                          </a:solidFill>
                          <a:latin typeface="+mn-ea"/>
                          <a:ea typeface="+mn-ea"/>
                          <a:cs typeface="+mn-cs"/>
                        </a:rPr>
                        <a:t>平台</a:t>
                      </a:r>
                      <a:endParaRPr lang="en-US" sz="1400" b="1"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en-US" altLang="zh-CN" sz="1400" b="1" kern="1200" dirty="0" smtClean="0">
                          <a:solidFill>
                            <a:schemeClr val="tx1"/>
                          </a:solidFill>
                          <a:latin typeface="+mn-ea"/>
                          <a:ea typeface="+mn-ea"/>
                          <a:cs typeface="+mn-cs"/>
                        </a:rPr>
                        <a:t>TaiShan 200</a:t>
                      </a:r>
                      <a:endParaRPr lang="en-US" sz="1400" b="1"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ea"/>
                          <a:ea typeface="+mn-ea"/>
                          <a:cs typeface="+mn-cs"/>
                        </a:rPr>
                        <a:t>x86 server </a:t>
                      </a:r>
                      <a:endParaRPr lang="en-US" sz="1400" b="1"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24235">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latin typeface="+mn-ea"/>
                          <a:ea typeface="+mn-ea"/>
                          <a:cs typeface="+mn-cs"/>
                        </a:rPr>
                        <a:t>处理器</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mn-ea"/>
                          <a:ea typeface="+mn-ea"/>
                          <a:cs typeface="+mn-cs"/>
                        </a:rPr>
                        <a:t>2</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Kunpeng 920-4826</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mn-ea"/>
                          <a:ea typeface="+mn-ea"/>
                          <a:cs typeface="+mn-cs"/>
                        </a:rPr>
                        <a:t>2</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x86 Skylake 6148 </a:t>
                      </a:r>
                      <a:endParaRPr lang="en-US" altLang="zh-CN"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4235">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latin typeface="+mn-ea"/>
                          <a:ea typeface="+mn-ea"/>
                          <a:cs typeface="+mn-cs"/>
                        </a:rPr>
                        <a:t>内存</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mn-ea"/>
                          <a:ea typeface="+mn-ea"/>
                          <a:cs typeface="+mn-cs"/>
                        </a:rPr>
                        <a:t>16</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DDR4-2666</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mn-ea"/>
                          <a:ea typeface="+mn-ea"/>
                          <a:cs typeface="+mn-cs"/>
                        </a:rPr>
                        <a:t>12</a:t>
                      </a:r>
                      <a:r>
                        <a:rPr lang="zh-CN" altLang="en-US" sz="1200" b="0" kern="1200" dirty="0" smtClean="0">
                          <a:solidFill>
                            <a:schemeClr val="tx1"/>
                          </a:solidFill>
                          <a:latin typeface="+mn-ea"/>
                          <a:ea typeface="+mn-ea"/>
                          <a:cs typeface="+mn-cs"/>
                        </a:rPr>
                        <a:t>*</a:t>
                      </a:r>
                      <a:r>
                        <a:rPr lang="en-US" altLang="zh-CN" sz="1200" b="0" kern="1200" dirty="0" smtClean="0">
                          <a:solidFill>
                            <a:schemeClr val="tx1"/>
                          </a:solidFill>
                          <a:latin typeface="+mn-ea"/>
                          <a:ea typeface="+mn-ea"/>
                          <a:cs typeface="+mn-cs"/>
                        </a:rPr>
                        <a:t>DDR4-2666</a:t>
                      </a:r>
                      <a:endParaRPr lang="en-US" altLang="zh-CN"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4235">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mn-ea"/>
                          <a:ea typeface="+mn-ea"/>
                          <a:cs typeface="+mn-cs"/>
                        </a:rPr>
                        <a:t>Stream</a:t>
                      </a:r>
                    </a:p>
                    <a:p>
                      <a:pPr marL="0" marR="0" lvl="0" indent="0" algn="ctr" defTabSz="1219444"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latin typeface="+mn-ea"/>
                          <a:ea typeface="+mn-ea"/>
                          <a:cs typeface="+mn-cs"/>
                        </a:rPr>
                        <a:t>内存带宽</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latin typeface="+mn-ea"/>
                          <a:ea typeface="+mn-ea"/>
                          <a:cs typeface="+mn-cs"/>
                        </a:rPr>
                        <a:t>287 GB/S </a:t>
                      </a:r>
                      <a:endParaRPr lang="en-US" sz="1200" b="1"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mn-ea"/>
                          <a:ea typeface="+mn-ea"/>
                          <a:cs typeface="+mn-cs"/>
                        </a:rPr>
                        <a:t>192 GB/S </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4235">
                <a:tc>
                  <a:txBody>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latin typeface="+mn-ea"/>
                          <a:ea typeface="+mn-ea"/>
                          <a:cs typeface="+mn-cs"/>
                        </a:rPr>
                        <a:t>效率</a:t>
                      </a:r>
                      <a:endParaRPr lang="en-US" sz="1200" b="0" kern="1200" dirty="0">
                        <a:solidFill>
                          <a:schemeClr val="tx1"/>
                        </a:solidFill>
                        <a:latin typeface="+mn-ea"/>
                        <a:ea typeface="+mn-ea"/>
                        <a:cs typeface="+mn-cs"/>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1200" b="1" kern="1200" dirty="0" smtClean="0">
                          <a:solidFill>
                            <a:srgbClr val="C00000"/>
                          </a:solidFill>
                          <a:latin typeface="+mn-ea"/>
                          <a:ea typeface="+mn-ea"/>
                          <a:cs typeface="+mn-cs"/>
                        </a:rPr>
                        <a:t>84.28%</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ea"/>
                          <a:ea typeface="+mn-ea"/>
                          <a:cs typeface="+mn-cs"/>
                        </a:rPr>
                        <a:t>75.08%</a:t>
                      </a:r>
                      <a:endParaRPr lang="en-US" sz="1200" b="0" kern="1200" dirty="0">
                        <a:solidFill>
                          <a:schemeClr val="tx1"/>
                        </a:solidFill>
                        <a:latin typeface="+mn-ea"/>
                        <a:ea typeface="+mn-ea"/>
                        <a:cs typeface="+mn-cs"/>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5" name="矩形 4"/>
          <p:cNvSpPr/>
          <p:nvPr/>
        </p:nvSpPr>
        <p:spPr>
          <a:xfrm>
            <a:off x="620420" y="2342368"/>
            <a:ext cx="4111171" cy="461665"/>
          </a:xfrm>
          <a:prstGeom prst="rect">
            <a:avLst/>
          </a:prstGeom>
          <a:noFill/>
        </p:spPr>
        <p:txBody>
          <a:bodyPr wrap="square" rtlCol="0">
            <a:noAutofit/>
          </a:bodyPr>
          <a:lstStyle/>
          <a:p>
            <a:pPr algn="ctr" fontAlgn="ctr"/>
            <a:r>
              <a:rPr lang="en-US" altLang="zh-CN" sz="1400" dirty="0" err="1" smtClean="0">
                <a:latin typeface="+mn-ea"/>
                <a:ea typeface="+mn-ea"/>
              </a:rPr>
              <a:t>Kunpeng</a:t>
            </a:r>
            <a:r>
              <a:rPr lang="en-US" altLang="zh-CN" sz="1400" dirty="0" smtClean="0">
                <a:latin typeface="+mn-ea"/>
                <a:ea typeface="+mn-ea"/>
              </a:rPr>
              <a:t> 8</a:t>
            </a:r>
            <a:r>
              <a:rPr lang="zh-CN" altLang="en-US" sz="1400" dirty="0">
                <a:latin typeface="+mn-ea"/>
                <a:ea typeface="+mn-ea"/>
              </a:rPr>
              <a:t>通道内存技术提升</a:t>
            </a:r>
            <a:r>
              <a:rPr lang="zh-CN" altLang="en-US" sz="1400" dirty="0" smtClean="0">
                <a:latin typeface="+mn-ea"/>
                <a:ea typeface="+mn-ea"/>
              </a:rPr>
              <a:t>系统内存</a:t>
            </a:r>
            <a:r>
              <a:rPr lang="zh-CN" altLang="en-US" sz="1400" dirty="0">
                <a:latin typeface="+mn-ea"/>
                <a:ea typeface="+mn-ea"/>
              </a:rPr>
              <a:t>带宽</a:t>
            </a:r>
          </a:p>
        </p:txBody>
      </p:sp>
      <p:sp>
        <p:nvSpPr>
          <p:cNvPr id="6" name="矩形 5"/>
          <p:cNvSpPr/>
          <p:nvPr/>
        </p:nvSpPr>
        <p:spPr>
          <a:xfrm>
            <a:off x="3144275" y="3268870"/>
            <a:ext cx="516488" cy="369332"/>
          </a:xfrm>
          <a:prstGeom prst="rect">
            <a:avLst/>
          </a:prstGeom>
        </p:spPr>
        <p:txBody>
          <a:bodyPr wrap="none">
            <a:spAutoFit/>
          </a:bodyPr>
          <a:lstStyle/>
          <a:p>
            <a:pPr algn="ctr">
              <a:lnSpc>
                <a:spcPct val="150000"/>
              </a:lnSpc>
            </a:pPr>
            <a:r>
              <a:rPr lang="en-US" altLang="zh-CN" sz="1200" b="1" dirty="0" smtClean="0">
                <a:latin typeface="+mn-ea"/>
                <a:ea typeface="+mn-ea"/>
                <a:cs typeface="Arial" panose="020B0604020202020204" pitchFamily="34" charset="0"/>
                <a:sym typeface="Arial" panose="020B0604020202020204" pitchFamily="34" charset="0"/>
              </a:rPr>
              <a:t>33%</a:t>
            </a:r>
            <a:endParaRPr lang="en-US" altLang="zh-CN" sz="1200" b="1" dirty="0">
              <a:latin typeface="+mn-ea"/>
              <a:ea typeface="+mn-ea"/>
              <a:cs typeface="Arial" panose="020B0604020202020204" pitchFamily="34" charset="0"/>
              <a:sym typeface="Arial" panose="020B0604020202020204" pitchFamily="34" charset="0"/>
            </a:endParaRPr>
          </a:p>
        </p:txBody>
      </p:sp>
      <p:sp>
        <p:nvSpPr>
          <p:cNvPr id="7" name="上箭头 6"/>
          <p:cNvSpPr/>
          <p:nvPr/>
        </p:nvSpPr>
        <p:spPr>
          <a:xfrm>
            <a:off x="3825872" y="3436401"/>
            <a:ext cx="216597" cy="28913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8" name="Line 23"/>
          <p:cNvSpPr/>
          <p:nvPr/>
        </p:nvSpPr>
        <p:spPr>
          <a:xfrm>
            <a:off x="1041707" y="5616297"/>
            <a:ext cx="3600000" cy="2589"/>
          </a:xfrm>
          <a:prstGeom prst="line">
            <a:avLst/>
          </a:prstGeom>
          <a:ln w="28575">
            <a:solidFill>
              <a:srgbClr val="A6A6A6"/>
            </a:solidFill>
          </a:ln>
        </p:spPr>
        <p:txBody>
          <a:bodyPr lIns="45719" rIns="45719"/>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srgbClr val="1D1D1A"/>
              </a:solidFill>
              <a:effectLst/>
              <a:uLnTx/>
              <a:uFillTx/>
              <a:latin typeface="+mn-ea"/>
              <a:ea typeface="+mn-ea"/>
              <a:sym typeface="Arial" panose="020B0604020202020204" pitchFamily="34" charset="0"/>
            </a:endParaRPr>
          </a:p>
        </p:txBody>
      </p:sp>
      <p:sp>
        <p:nvSpPr>
          <p:cNvPr id="9" name="Rectangle 7"/>
          <p:cNvSpPr/>
          <p:nvPr/>
        </p:nvSpPr>
        <p:spPr>
          <a:xfrm>
            <a:off x="3019949" y="4634850"/>
            <a:ext cx="431163" cy="969833"/>
          </a:xfrm>
          <a:prstGeom prst="rect">
            <a:avLst/>
          </a:prstGeom>
          <a:solidFill>
            <a:srgbClr val="C2C2C2"/>
          </a:solidFill>
          <a:ln w="12700">
            <a:miter lim="400000"/>
          </a:ln>
        </p:spPr>
        <p:txBody>
          <a:bodyPr lIns="45719" rIns="45719"/>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srgbClr val="404040"/>
              </a:solidFill>
              <a:effectLst/>
              <a:uLnTx/>
              <a:uFillTx/>
              <a:latin typeface="+mn-ea"/>
              <a:ea typeface="+mn-ea"/>
              <a:sym typeface="Arial" panose="020B0604020202020204" pitchFamily="34" charset="0"/>
            </a:endParaRPr>
          </a:p>
        </p:txBody>
      </p:sp>
      <p:sp>
        <p:nvSpPr>
          <p:cNvPr id="10" name="Rectangle 21"/>
          <p:cNvSpPr/>
          <p:nvPr/>
        </p:nvSpPr>
        <p:spPr>
          <a:xfrm>
            <a:off x="2485521" y="5719247"/>
            <a:ext cx="1613879"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x86</a:t>
            </a:r>
            <a:r>
              <a:rPr lang="zh-CN" altLang="en-US" dirty="0" smtClean="0">
                <a:latin typeface="+mn-ea"/>
                <a:ea typeface="+mn-ea"/>
                <a:cs typeface="+mn-ea"/>
                <a:sym typeface="Arial" panose="020B0604020202020204" pitchFamily="34" charset="0"/>
              </a:rPr>
              <a:t>平台</a:t>
            </a:r>
            <a:endParaRPr dirty="0">
              <a:latin typeface="+mn-ea"/>
              <a:ea typeface="+mn-ea"/>
              <a:cs typeface="+mn-ea"/>
              <a:sym typeface="Arial" panose="020B0604020202020204" pitchFamily="34" charset="0"/>
            </a:endParaRPr>
          </a:p>
        </p:txBody>
      </p:sp>
      <p:sp>
        <p:nvSpPr>
          <p:cNvPr id="11" name="Rectangle 21"/>
          <p:cNvSpPr/>
          <p:nvPr/>
        </p:nvSpPr>
        <p:spPr>
          <a:xfrm>
            <a:off x="3681013" y="5719247"/>
            <a:ext cx="1039701" cy="3693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err="1" smtClean="0">
                <a:latin typeface="+mn-ea"/>
                <a:ea typeface="+mn-ea"/>
                <a:cs typeface="+mn-ea"/>
                <a:sym typeface="Arial" panose="020B0604020202020204" pitchFamily="34" charset="0"/>
              </a:rPr>
              <a:t>TaiShan</a:t>
            </a:r>
            <a:r>
              <a:rPr lang="en-US" altLang="zh-CN" dirty="0" smtClean="0">
                <a:latin typeface="+mn-ea"/>
                <a:ea typeface="+mn-ea"/>
                <a:cs typeface="+mn-ea"/>
                <a:sym typeface="Arial" panose="020B0604020202020204" pitchFamily="34" charset="0"/>
              </a:rPr>
              <a:t> 2280 V2</a:t>
            </a:r>
            <a:endParaRPr dirty="0">
              <a:latin typeface="+mn-ea"/>
              <a:ea typeface="+mn-ea"/>
              <a:cs typeface="+mn-ea"/>
              <a:sym typeface="Arial" panose="020B0604020202020204" pitchFamily="34" charset="0"/>
            </a:endParaRPr>
          </a:p>
        </p:txBody>
      </p:sp>
      <p:sp>
        <p:nvSpPr>
          <p:cNvPr id="12" name="Rectangle 6"/>
          <p:cNvSpPr/>
          <p:nvPr/>
        </p:nvSpPr>
        <p:spPr>
          <a:xfrm>
            <a:off x="3681013" y="4168218"/>
            <a:ext cx="431202" cy="1440965"/>
          </a:xfrm>
          <a:prstGeom prst="rect">
            <a:avLst/>
          </a:prstGeom>
          <a:solidFill>
            <a:srgbClr val="00B0F0"/>
          </a:solidFill>
          <a:ln w="12700" cap="flat">
            <a:noFill/>
            <a:miter lim="400000"/>
          </a:ln>
          <a:effectLst/>
        </p:spPr>
        <p:txBody>
          <a:bodyPr wrap="square" lIns="45719" tIns="45719" rIns="45719" bIns="45719"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srgbClr val="FFFFFF"/>
              </a:solidFill>
              <a:effectLst/>
              <a:uLnTx/>
              <a:uFillTx/>
              <a:latin typeface="+mn-ea"/>
              <a:ea typeface="+mn-ea"/>
              <a:sym typeface="Arial" panose="020B0604020202020204" pitchFamily="34" charset="0"/>
            </a:endParaRPr>
          </a:p>
        </p:txBody>
      </p:sp>
      <p:sp>
        <p:nvSpPr>
          <p:cNvPr id="13" name="Rectangle 7"/>
          <p:cNvSpPr/>
          <p:nvPr/>
        </p:nvSpPr>
        <p:spPr>
          <a:xfrm>
            <a:off x="1444625" y="4630350"/>
            <a:ext cx="431163" cy="969833"/>
          </a:xfrm>
          <a:prstGeom prst="rect">
            <a:avLst/>
          </a:prstGeom>
          <a:solidFill>
            <a:srgbClr val="C2C2C2"/>
          </a:solidFill>
          <a:ln w="12700">
            <a:miter lim="400000"/>
          </a:ln>
        </p:spPr>
        <p:txBody>
          <a:bodyPr lIns="45719" rIns="45719"/>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srgbClr val="404040"/>
              </a:solidFill>
              <a:effectLst/>
              <a:uLnTx/>
              <a:uFillTx/>
              <a:latin typeface="+mn-ea"/>
              <a:ea typeface="+mn-ea"/>
              <a:sym typeface="Arial" panose="020B0604020202020204" pitchFamily="34" charset="0"/>
            </a:endParaRPr>
          </a:p>
        </p:txBody>
      </p:sp>
      <p:sp>
        <p:nvSpPr>
          <p:cNvPr id="14" name="Rectangle 6"/>
          <p:cNvSpPr/>
          <p:nvPr/>
        </p:nvSpPr>
        <p:spPr>
          <a:xfrm>
            <a:off x="2105690" y="4163718"/>
            <a:ext cx="431202" cy="1440965"/>
          </a:xfrm>
          <a:prstGeom prst="rect">
            <a:avLst/>
          </a:prstGeom>
          <a:solidFill>
            <a:srgbClr val="00B0F0"/>
          </a:solidFill>
          <a:ln w="12700" cap="flat">
            <a:noFill/>
            <a:miter lim="400000"/>
          </a:ln>
          <a:effectLst/>
        </p:spPr>
        <p:txBody>
          <a:bodyPr wrap="square" lIns="45719" tIns="45719" rIns="45719" bIns="45719"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srgbClr val="FFFFFF"/>
              </a:solidFill>
              <a:effectLst/>
              <a:uLnTx/>
              <a:uFillTx/>
              <a:latin typeface="+mn-ea"/>
              <a:ea typeface="+mn-ea"/>
              <a:sym typeface="Arial" panose="020B0604020202020204" pitchFamily="34" charset="0"/>
            </a:endParaRPr>
          </a:p>
        </p:txBody>
      </p:sp>
      <p:sp>
        <p:nvSpPr>
          <p:cNvPr id="15" name="Rectangle 21"/>
          <p:cNvSpPr/>
          <p:nvPr/>
        </p:nvSpPr>
        <p:spPr>
          <a:xfrm>
            <a:off x="680296" y="5719247"/>
            <a:ext cx="1613879"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x86</a:t>
            </a:r>
            <a:r>
              <a:rPr lang="zh-CN" altLang="en-US" dirty="0" smtClean="0">
                <a:latin typeface="+mn-ea"/>
                <a:ea typeface="+mn-ea"/>
                <a:cs typeface="+mn-ea"/>
                <a:sym typeface="Arial" panose="020B0604020202020204" pitchFamily="34" charset="0"/>
              </a:rPr>
              <a:t> 处理器</a:t>
            </a:r>
            <a:endParaRPr dirty="0">
              <a:latin typeface="+mn-ea"/>
              <a:ea typeface="+mn-ea"/>
              <a:cs typeface="+mn-ea"/>
              <a:sym typeface="Arial" panose="020B0604020202020204" pitchFamily="34" charset="0"/>
            </a:endParaRPr>
          </a:p>
        </p:txBody>
      </p:sp>
      <p:sp>
        <p:nvSpPr>
          <p:cNvPr id="16" name="Rectangle 21"/>
          <p:cNvSpPr/>
          <p:nvPr/>
        </p:nvSpPr>
        <p:spPr>
          <a:xfrm>
            <a:off x="1875788" y="5719247"/>
            <a:ext cx="1039701"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Kunpeng 920</a:t>
            </a:r>
            <a:endParaRPr dirty="0">
              <a:latin typeface="+mn-ea"/>
              <a:ea typeface="+mn-ea"/>
              <a:cs typeface="+mn-ea"/>
              <a:sym typeface="Arial" panose="020B0604020202020204" pitchFamily="34" charset="0"/>
            </a:endParaRPr>
          </a:p>
        </p:txBody>
      </p:sp>
      <p:sp>
        <p:nvSpPr>
          <p:cNvPr id="17" name="Rectangle 21"/>
          <p:cNvSpPr/>
          <p:nvPr/>
        </p:nvSpPr>
        <p:spPr>
          <a:xfrm>
            <a:off x="871642" y="4340179"/>
            <a:ext cx="1613879"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6</a:t>
            </a:r>
            <a:r>
              <a:rPr lang="zh-CN" altLang="en-US" dirty="0" smtClean="0">
                <a:latin typeface="+mn-ea"/>
                <a:ea typeface="+mn-ea"/>
                <a:cs typeface="+mn-ea"/>
                <a:sym typeface="Arial" panose="020B0604020202020204" pitchFamily="34" charset="0"/>
              </a:rPr>
              <a:t>通道</a:t>
            </a:r>
            <a:endParaRPr dirty="0">
              <a:latin typeface="+mn-ea"/>
              <a:ea typeface="+mn-ea"/>
              <a:cs typeface="+mn-ea"/>
              <a:sym typeface="Arial" panose="020B0604020202020204" pitchFamily="34" charset="0"/>
            </a:endParaRPr>
          </a:p>
        </p:txBody>
      </p:sp>
      <p:sp>
        <p:nvSpPr>
          <p:cNvPr id="18" name="Rectangle 21"/>
          <p:cNvSpPr/>
          <p:nvPr/>
        </p:nvSpPr>
        <p:spPr>
          <a:xfrm>
            <a:off x="1875788" y="3943768"/>
            <a:ext cx="1039701"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8</a:t>
            </a:r>
            <a:r>
              <a:rPr lang="zh-CN" altLang="en-US" dirty="0" smtClean="0">
                <a:latin typeface="+mn-ea"/>
                <a:ea typeface="+mn-ea"/>
                <a:cs typeface="+mn-ea"/>
                <a:sym typeface="Arial" panose="020B0604020202020204" pitchFamily="34" charset="0"/>
              </a:rPr>
              <a:t>通道</a:t>
            </a:r>
            <a:endParaRPr dirty="0">
              <a:latin typeface="+mn-ea"/>
              <a:ea typeface="+mn-ea"/>
              <a:cs typeface="+mn-ea"/>
              <a:sym typeface="Arial" panose="020B0604020202020204" pitchFamily="34" charset="0"/>
            </a:endParaRPr>
          </a:p>
        </p:txBody>
      </p:sp>
      <p:sp>
        <p:nvSpPr>
          <p:cNvPr id="19" name="矩形 18"/>
          <p:cNvSpPr/>
          <p:nvPr/>
        </p:nvSpPr>
        <p:spPr>
          <a:xfrm>
            <a:off x="3729502" y="2349482"/>
            <a:ext cx="4732996" cy="461665"/>
          </a:xfrm>
          <a:prstGeom prst="rect">
            <a:avLst/>
          </a:prstGeom>
          <a:noFill/>
        </p:spPr>
        <p:txBody>
          <a:bodyPr wrap="square" rtlCol="0">
            <a:noAutofit/>
          </a:bodyPr>
          <a:lstStyle/>
          <a:p>
            <a:pPr algn="ctr" fontAlgn="ctr"/>
            <a:r>
              <a:rPr lang="en-US" altLang="zh-CN" sz="1400" dirty="0" smtClean="0">
                <a:latin typeface="+mn-ea"/>
                <a:ea typeface="+mn-ea"/>
              </a:rPr>
              <a:t>Stream</a:t>
            </a:r>
            <a:r>
              <a:rPr lang="zh-CN" altLang="en-US" sz="1400" dirty="0" smtClean="0">
                <a:latin typeface="+mn-ea"/>
                <a:ea typeface="+mn-ea"/>
              </a:rPr>
              <a:t>内存带宽测试结果</a:t>
            </a:r>
            <a:endParaRPr lang="zh-CN" altLang="en-US" sz="1400" dirty="0">
              <a:latin typeface="+mn-ea"/>
              <a:ea typeface="+mn-ea"/>
            </a:endParaRPr>
          </a:p>
        </p:txBody>
      </p:sp>
      <p:sp>
        <p:nvSpPr>
          <p:cNvPr id="20" name="Rectangle 21"/>
          <p:cNvSpPr/>
          <p:nvPr/>
        </p:nvSpPr>
        <p:spPr>
          <a:xfrm>
            <a:off x="2446966" y="4356295"/>
            <a:ext cx="1613879"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256 GB/s</a:t>
            </a:r>
            <a:endParaRPr dirty="0">
              <a:latin typeface="+mn-ea"/>
              <a:ea typeface="+mn-ea"/>
              <a:cs typeface="+mn-ea"/>
              <a:sym typeface="Arial" panose="020B0604020202020204" pitchFamily="34" charset="0"/>
            </a:endParaRPr>
          </a:p>
        </p:txBody>
      </p:sp>
      <p:sp>
        <p:nvSpPr>
          <p:cNvPr id="21" name="Rectangle 21"/>
          <p:cNvSpPr/>
          <p:nvPr/>
        </p:nvSpPr>
        <p:spPr>
          <a:xfrm>
            <a:off x="3451112" y="3959883"/>
            <a:ext cx="1039701"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341 GB/s</a:t>
            </a:r>
            <a:endParaRPr dirty="0">
              <a:latin typeface="+mn-ea"/>
              <a:ea typeface="+mn-ea"/>
              <a:cs typeface="+mn-ea"/>
              <a:sym typeface="Arial" panose="020B0604020202020204" pitchFamily="34" charset="0"/>
            </a:endParaRPr>
          </a:p>
        </p:txBody>
      </p:sp>
      <p:sp>
        <p:nvSpPr>
          <p:cNvPr id="22" name="Rectangle 7"/>
          <p:cNvSpPr/>
          <p:nvPr/>
        </p:nvSpPr>
        <p:spPr>
          <a:xfrm>
            <a:off x="5514256" y="4859826"/>
            <a:ext cx="431163" cy="744761"/>
          </a:xfrm>
          <a:prstGeom prst="rect">
            <a:avLst/>
          </a:prstGeom>
          <a:solidFill>
            <a:srgbClr val="C2C2C2"/>
          </a:solidFill>
          <a:ln w="12700">
            <a:miter lim="400000"/>
          </a:ln>
        </p:spPr>
        <p:txBody>
          <a:bodyPr lIns="45719" rIns="45719"/>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srgbClr val="404040"/>
              </a:solidFill>
              <a:effectLst/>
              <a:uLnTx/>
              <a:uFillTx/>
              <a:latin typeface="+mn-ea"/>
              <a:ea typeface="+mn-ea"/>
              <a:sym typeface="Arial" panose="020B0604020202020204" pitchFamily="34" charset="0"/>
            </a:endParaRPr>
          </a:p>
        </p:txBody>
      </p:sp>
      <p:sp>
        <p:nvSpPr>
          <p:cNvPr id="23" name="Rectangle 21"/>
          <p:cNvSpPr/>
          <p:nvPr/>
        </p:nvSpPr>
        <p:spPr>
          <a:xfrm>
            <a:off x="5689357" y="5719247"/>
            <a:ext cx="1613879"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x86</a:t>
            </a:r>
            <a:r>
              <a:rPr lang="zh-CN" altLang="en-US" dirty="0" smtClean="0">
                <a:latin typeface="+mn-ea"/>
                <a:ea typeface="+mn-ea"/>
                <a:cs typeface="+mn-ea"/>
                <a:sym typeface="Arial" panose="020B0604020202020204" pitchFamily="34" charset="0"/>
              </a:rPr>
              <a:t>平台</a:t>
            </a:r>
            <a:endParaRPr dirty="0">
              <a:latin typeface="+mn-ea"/>
              <a:ea typeface="+mn-ea"/>
              <a:cs typeface="+mn-ea"/>
              <a:sym typeface="Arial" panose="020B0604020202020204" pitchFamily="34" charset="0"/>
            </a:endParaRPr>
          </a:p>
        </p:txBody>
      </p:sp>
      <p:sp>
        <p:nvSpPr>
          <p:cNvPr id="24" name="Rectangle 21"/>
          <p:cNvSpPr/>
          <p:nvPr/>
        </p:nvSpPr>
        <p:spPr>
          <a:xfrm>
            <a:off x="5209986" y="5719246"/>
            <a:ext cx="1039701" cy="3693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TaiShan 2280 V2</a:t>
            </a:r>
            <a:endParaRPr dirty="0">
              <a:latin typeface="+mn-ea"/>
              <a:ea typeface="+mn-ea"/>
              <a:cs typeface="+mn-ea"/>
              <a:sym typeface="Arial" panose="020B0604020202020204" pitchFamily="34" charset="0"/>
            </a:endParaRPr>
          </a:p>
        </p:txBody>
      </p:sp>
      <p:sp>
        <p:nvSpPr>
          <p:cNvPr id="25" name="Rectangle 6"/>
          <p:cNvSpPr/>
          <p:nvPr/>
        </p:nvSpPr>
        <p:spPr>
          <a:xfrm>
            <a:off x="6175320" y="4356200"/>
            <a:ext cx="431202" cy="1252888"/>
          </a:xfrm>
          <a:prstGeom prst="rect">
            <a:avLst/>
          </a:prstGeom>
          <a:solidFill>
            <a:srgbClr val="00B0F0"/>
          </a:solidFill>
          <a:ln w="12700" cap="flat">
            <a:noFill/>
            <a:miter lim="400000"/>
          </a:ln>
          <a:effectLst/>
        </p:spPr>
        <p:txBody>
          <a:bodyPr wrap="square" lIns="45719" tIns="45719" rIns="45719" bIns="45719"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srgbClr val="FFFFFF"/>
              </a:solidFill>
              <a:effectLst/>
              <a:uLnTx/>
              <a:uFillTx/>
              <a:latin typeface="+mn-ea"/>
              <a:ea typeface="+mn-ea"/>
              <a:sym typeface="Arial" panose="020B0604020202020204" pitchFamily="34" charset="0"/>
            </a:endParaRPr>
          </a:p>
        </p:txBody>
      </p:sp>
      <p:sp>
        <p:nvSpPr>
          <p:cNvPr id="26" name="Rectangle 21"/>
          <p:cNvSpPr/>
          <p:nvPr/>
        </p:nvSpPr>
        <p:spPr>
          <a:xfrm>
            <a:off x="5945419" y="4077974"/>
            <a:ext cx="1039701"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287 GB/s</a:t>
            </a:r>
            <a:endParaRPr dirty="0">
              <a:latin typeface="+mn-ea"/>
              <a:ea typeface="+mn-ea"/>
              <a:cs typeface="+mn-ea"/>
              <a:sym typeface="Arial" panose="020B0604020202020204" pitchFamily="34" charset="0"/>
            </a:endParaRPr>
          </a:p>
        </p:txBody>
      </p:sp>
      <p:sp>
        <p:nvSpPr>
          <p:cNvPr id="27" name="Rectangle 21"/>
          <p:cNvSpPr/>
          <p:nvPr/>
        </p:nvSpPr>
        <p:spPr>
          <a:xfrm>
            <a:off x="5266916" y="4518606"/>
            <a:ext cx="1039701" cy="18466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defTabSz="914400">
              <a:defRPr sz="1200">
                <a:solidFill>
                  <a:srgbClr val="404040"/>
                </a:solidFill>
                <a:latin typeface="微软雅黑"/>
                <a:ea typeface="微软雅黑"/>
                <a:cs typeface="微软雅黑"/>
                <a:sym typeface="微软雅黑"/>
              </a:defRPr>
            </a:lvl1pPr>
          </a:lstStyle>
          <a:p>
            <a:r>
              <a:rPr lang="en-US" altLang="zh-CN" dirty="0" smtClean="0">
                <a:latin typeface="+mn-ea"/>
                <a:ea typeface="+mn-ea"/>
                <a:cs typeface="+mn-ea"/>
                <a:sym typeface="Arial" panose="020B0604020202020204" pitchFamily="34" charset="0"/>
              </a:rPr>
              <a:t>192 GB/s</a:t>
            </a:r>
            <a:endParaRPr dirty="0">
              <a:latin typeface="+mn-ea"/>
              <a:ea typeface="+mn-ea"/>
              <a:cs typeface="+mn-ea"/>
              <a:sym typeface="Arial" panose="020B0604020202020204" pitchFamily="34" charset="0"/>
            </a:endParaRPr>
          </a:p>
        </p:txBody>
      </p:sp>
      <p:sp>
        <p:nvSpPr>
          <p:cNvPr id="28" name="矩形 27"/>
          <p:cNvSpPr/>
          <p:nvPr/>
        </p:nvSpPr>
        <p:spPr>
          <a:xfrm>
            <a:off x="5595702" y="3502238"/>
            <a:ext cx="516488" cy="369332"/>
          </a:xfrm>
          <a:prstGeom prst="rect">
            <a:avLst/>
          </a:prstGeom>
        </p:spPr>
        <p:txBody>
          <a:bodyPr wrap="none">
            <a:spAutoFit/>
          </a:bodyPr>
          <a:lstStyle/>
          <a:p>
            <a:pPr algn="ctr">
              <a:lnSpc>
                <a:spcPct val="150000"/>
              </a:lnSpc>
            </a:pPr>
            <a:r>
              <a:rPr lang="en-US" altLang="zh-CN" sz="1200" b="1" dirty="0" smtClean="0">
                <a:latin typeface="+mn-ea"/>
                <a:ea typeface="+mn-ea"/>
                <a:cs typeface="Arial" panose="020B0604020202020204" pitchFamily="34" charset="0"/>
                <a:sym typeface="Arial" panose="020B0604020202020204" pitchFamily="34" charset="0"/>
              </a:rPr>
              <a:t>49%</a:t>
            </a:r>
            <a:endParaRPr lang="en-US" altLang="zh-CN" sz="1200" b="1" dirty="0">
              <a:latin typeface="+mn-ea"/>
              <a:ea typeface="+mn-ea"/>
              <a:cs typeface="Arial" panose="020B0604020202020204" pitchFamily="34" charset="0"/>
              <a:sym typeface="Arial" panose="020B0604020202020204" pitchFamily="34" charset="0"/>
            </a:endParaRPr>
          </a:p>
        </p:txBody>
      </p:sp>
      <p:sp>
        <p:nvSpPr>
          <p:cNvPr id="29" name="上箭头 28"/>
          <p:cNvSpPr/>
          <p:nvPr/>
        </p:nvSpPr>
        <p:spPr>
          <a:xfrm>
            <a:off x="6277299" y="3669769"/>
            <a:ext cx="216597" cy="289132"/>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endParaRPr>
          </a:p>
        </p:txBody>
      </p:sp>
      <p:sp>
        <p:nvSpPr>
          <p:cNvPr id="30" name="Line 23"/>
          <p:cNvSpPr/>
          <p:nvPr/>
        </p:nvSpPr>
        <p:spPr>
          <a:xfrm>
            <a:off x="5170952" y="5616202"/>
            <a:ext cx="1800000" cy="2589"/>
          </a:xfrm>
          <a:prstGeom prst="line">
            <a:avLst/>
          </a:prstGeom>
          <a:ln w="28575">
            <a:solidFill>
              <a:srgbClr val="A6A6A6"/>
            </a:solidFill>
          </a:ln>
        </p:spPr>
        <p:txBody>
          <a:bodyPr lIns="45719" rIns="45719"/>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srgbClr val="1D1D1A"/>
              </a:solidFill>
              <a:effectLst/>
              <a:uLnTx/>
              <a:uFillTx/>
              <a:latin typeface="+mn-ea"/>
              <a:ea typeface="+mn-ea"/>
              <a:sym typeface="Arial" panose="020B0604020202020204" pitchFamily="34" charset="0"/>
            </a:endParaRPr>
          </a:p>
        </p:txBody>
      </p:sp>
      <p:sp>
        <p:nvSpPr>
          <p:cNvPr id="31" name="矩形 30"/>
          <p:cNvSpPr/>
          <p:nvPr/>
        </p:nvSpPr>
        <p:spPr>
          <a:xfrm>
            <a:off x="680296" y="6066706"/>
            <a:ext cx="9160120" cy="313932"/>
          </a:xfrm>
          <a:prstGeom prst="rect">
            <a:avLst/>
          </a:prstGeom>
        </p:spPr>
        <p:txBody>
          <a:bodyPr wrap="square">
            <a:spAutoFit/>
          </a:bodyPr>
          <a:lstStyle/>
          <a:p>
            <a:pPr lvl="1" defTabSz="228600">
              <a:lnSpc>
                <a:spcPct val="120000"/>
              </a:lnSpc>
              <a:defRPr sz="1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200" dirty="0" smtClean="0">
                <a:latin typeface="+mn-ea"/>
                <a:ea typeface="+mn-ea"/>
              </a:rPr>
              <a:t>*以上</a:t>
            </a:r>
            <a:r>
              <a:rPr lang="zh-CN" altLang="en-US" sz="1200" dirty="0">
                <a:latin typeface="+mn-ea"/>
                <a:ea typeface="+mn-ea"/>
              </a:rPr>
              <a:t>测试数据或功能实现的结果来源于华为实验室中</a:t>
            </a:r>
            <a:r>
              <a:rPr lang="en-US" altLang="zh-CN" sz="1200" dirty="0">
                <a:latin typeface="+mn-ea"/>
                <a:ea typeface="+mn-ea"/>
              </a:rPr>
              <a:t>TaiShan</a:t>
            </a:r>
            <a:r>
              <a:rPr lang="zh-CN" altLang="en-US" sz="1200" dirty="0" smtClean="0">
                <a:latin typeface="+mn-ea"/>
                <a:ea typeface="+mn-ea"/>
              </a:rPr>
              <a:t>服务器测试</a:t>
            </a:r>
            <a:r>
              <a:rPr lang="zh-CN" altLang="en-US" sz="1200" dirty="0">
                <a:latin typeface="+mn-ea"/>
                <a:ea typeface="+mn-ea"/>
              </a:rPr>
              <a:t>结果。其他测试条件下</a:t>
            </a:r>
            <a:r>
              <a:rPr lang="zh-CN" altLang="en-US" sz="1200" dirty="0" smtClean="0">
                <a:latin typeface="+mn-ea"/>
                <a:ea typeface="+mn-ea"/>
              </a:rPr>
              <a:t>，结果可能存在偏差。</a:t>
            </a:r>
            <a:endParaRPr lang="zh-CN" altLang="en-US" sz="1200" dirty="0">
              <a:latin typeface="+mn-ea"/>
              <a:ea typeface="+mn-ea"/>
            </a:endParaRPr>
          </a:p>
        </p:txBody>
      </p:sp>
    </p:spTree>
    <p:extLst>
      <p:ext uri="{BB962C8B-B14F-4D97-AF65-F5344CB8AC3E}">
        <p14:creationId xmlns:p14="http://schemas.microsoft.com/office/powerpoint/2010/main" val="5678030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基于</a:t>
            </a:r>
            <a:r>
              <a:rPr lang="en-US" altLang="zh-CN" dirty="0" smtClean="0">
                <a:solidFill>
                  <a:schemeClr val="tx1"/>
                </a:solidFill>
              </a:rPr>
              <a:t>Atlas 300 AI</a:t>
            </a:r>
            <a:r>
              <a:rPr lang="zh-CN" altLang="en-US" dirty="0" smtClean="0">
                <a:solidFill>
                  <a:schemeClr val="tx1"/>
                </a:solidFill>
              </a:rPr>
              <a:t>加速卡的</a:t>
            </a:r>
            <a:r>
              <a:rPr lang="zh-CN" altLang="en-US" dirty="0">
                <a:solidFill>
                  <a:schemeClr val="tx1"/>
                </a:solidFill>
              </a:rPr>
              <a:t>强大</a:t>
            </a:r>
            <a:r>
              <a:rPr lang="zh-CN" altLang="en-US" dirty="0" smtClean="0">
                <a:solidFill>
                  <a:schemeClr val="tx1"/>
                </a:solidFill>
              </a:rPr>
              <a:t>算力</a:t>
            </a:r>
            <a:endParaRPr lang="zh-CN" altLang="en-US" dirty="0">
              <a:solidFill>
                <a:schemeClr val="tx1"/>
              </a:solidFill>
            </a:endParaRPr>
          </a:p>
        </p:txBody>
      </p:sp>
      <p:grpSp>
        <p:nvGrpSpPr>
          <p:cNvPr id="4" name="组合 3"/>
          <p:cNvGrpSpPr>
            <a:grpSpLocks noChangeAspect="1"/>
          </p:cNvGrpSpPr>
          <p:nvPr/>
        </p:nvGrpSpPr>
        <p:grpSpPr>
          <a:xfrm>
            <a:off x="6128506" y="2350610"/>
            <a:ext cx="5063654" cy="2422599"/>
            <a:chOff x="685801" y="91030"/>
            <a:chExt cx="10086975" cy="4825892"/>
          </a:xfrm>
        </p:grpSpPr>
        <p:pic>
          <p:nvPicPr>
            <p:cNvPr id="5" name="图片 4"/>
            <p:cNvPicPr>
              <a:picLocks noChangeAspect="1"/>
            </p:cNvPicPr>
            <p:nvPr/>
          </p:nvPicPr>
          <p:blipFill>
            <a:blip r:embed="rId3"/>
            <a:stretch>
              <a:fillRect/>
            </a:stretch>
          </p:blipFill>
          <p:spPr>
            <a:xfrm>
              <a:off x="685801" y="2936570"/>
              <a:ext cx="10086975" cy="1980352"/>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5105" y="1118072"/>
              <a:ext cx="2255500" cy="1268717"/>
            </a:xfrm>
            <a:prstGeom prst="rect">
              <a:avLst/>
            </a:prstGeom>
          </p:spPr>
        </p:pic>
        <p:cxnSp>
          <p:nvCxnSpPr>
            <p:cNvPr id="7" name="直接连接符 6"/>
            <p:cNvCxnSpPr/>
            <p:nvPr/>
          </p:nvCxnSpPr>
          <p:spPr>
            <a:xfrm flipV="1">
              <a:off x="3337680" y="2333625"/>
              <a:ext cx="0" cy="106680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832855" y="2333625"/>
              <a:ext cx="0" cy="146019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175630" y="2333625"/>
              <a:ext cx="0" cy="191113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2087" y="1118072"/>
              <a:ext cx="2255500" cy="1268717"/>
            </a:xfrm>
            <a:prstGeom prst="rect">
              <a:avLst/>
            </a:prstGeom>
          </p:spPr>
        </p:pic>
        <p:sp>
          <p:nvSpPr>
            <p:cNvPr id="11" name="文本框 10"/>
            <p:cNvSpPr txBox="1"/>
            <p:nvPr/>
          </p:nvSpPr>
          <p:spPr>
            <a:xfrm>
              <a:off x="2340464" y="548070"/>
              <a:ext cx="4113973" cy="613101"/>
            </a:xfrm>
            <a:prstGeom prst="rect">
              <a:avLst/>
            </a:prstGeom>
          </p:spPr>
          <p:txBody>
            <a:bodyPr wrap="square">
              <a:spAutoFit/>
            </a:bodyPr>
            <a:lstStyle>
              <a:defPPr>
                <a:defRPr lang="en-US"/>
              </a:defPPr>
              <a:lvl1pPr>
                <a:defRPr sz="1100">
                  <a:solidFill>
                    <a:schemeClr val="tx2"/>
                  </a:solidFill>
                  <a:latin typeface="微软雅黑" pitchFamily="34" charset="-122"/>
                  <a:ea typeface="微软雅黑" pitchFamily="34" charset="-122"/>
                </a:defRPr>
              </a:lvl1pPr>
            </a:lstStyle>
            <a:p>
              <a:pPr algn="ctr"/>
              <a:r>
                <a:rPr lang="en-US" altLang="zh-CN" sz="1400" dirty="0" smtClean="0">
                  <a:solidFill>
                    <a:schemeClr val="tx1"/>
                  </a:solidFill>
                  <a:latin typeface="+mn-ea"/>
                  <a:ea typeface="+mn-ea"/>
                </a:rPr>
                <a:t>Atlas 300 AI</a:t>
              </a:r>
              <a:r>
                <a:rPr lang="zh-CN" altLang="en-US" sz="1400" dirty="0">
                  <a:solidFill>
                    <a:schemeClr val="tx1"/>
                  </a:solidFill>
                  <a:latin typeface="+mn-ea"/>
                  <a:ea typeface="+mn-ea"/>
                </a:rPr>
                <a:t>加速卡</a:t>
              </a:r>
            </a:p>
          </p:txBody>
        </p:sp>
        <p:cxnSp>
          <p:nvCxnSpPr>
            <p:cNvPr id="12" name="直接连接符 11"/>
            <p:cNvCxnSpPr/>
            <p:nvPr/>
          </p:nvCxnSpPr>
          <p:spPr>
            <a:xfrm flipV="1">
              <a:off x="6414663" y="2333625"/>
              <a:ext cx="0" cy="106680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909838" y="2333625"/>
              <a:ext cx="0" cy="146019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252205" y="2333625"/>
              <a:ext cx="0" cy="191113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8614938" y="2403168"/>
              <a:ext cx="0" cy="106680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841873" y="91030"/>
              <a:ext cx="2370402" cy="1052489"/>
            </a:xfrm>
            <a:prstGeom prst="rect">
              <a:avLst/>
            </a:prstGeom>
            <a:noFill/>
          </p:spPr>
          <p:txBody>
            <a:bodyPr wrap="square" rtlCol="0">
              <a:spAutoFit/>
            </a:bodyPr>
            <a:lstStyle/>
            <a:p>
              <a:pPr algn="l">
                <a:lnSpc>
                  <a:spcPts val="3440"/>
                </a:lnSpc>
              </a:pPr>
              <a:r>
                <a:rPr lang="zh-CN" altLang="en-US" sz="1400" dirty="0" smtClean="0">
                  <a:latin typeface="+mn-ea"/>
                  <a:ea typeface="+mn-ea"/>
                </a:rPr>
                <a:t>高速网卡</a:t>
              </a:r>
            </a:p>
          </p:txBody>
        </p:sp>
      </p:grpSp>
      <p:sp>
        <p:nvSpPr>
          <p:cNvPr id="17" name="矩形 16"/>
          <p:cNvSpPr/>
          <p:nvPr/>
        </p:nvSpPr>
        <p:spPr>
          <a:xfrm>
            <a:off x="5911547" y="1520788"/>
            <a:ext cx="5280613" cy="461665"/>
          </a:xfrm>
          <a:prstGeom prst="rect">
            <a:avLst/>
          </a:prstGeom>
          <a:noFill/>
        </p:spPr>
        <p:txBody>
          <a:bodyPr wrap="square" rtlCol="0">
            <a:noAutofit/>
          </a:bodyPr>
          <a:lstStyle/>
          <a:p>
            <a:pPr algn="ctr" fontAlgn="ctr"/>
            <a:r>
              <a:rPr lang="zh-CN" altLang="en-US" sz="1600" b="1" dirty="0" smtClean="0">
                <a:latin typeface="+mn-ea"/>
                <a:ea typeface="+mn-ea"/>
              </a:rPr>
              <a:t>可配置</a:t>
            </a:r>
            <a:r>
              <a:rPr lang="en-US" altLang="zh-CN" sz="1600" b="1" dirty="0" smtClean="0">
                <a:latin typeface="+mn-ea"/>
                <a:ea typeface="+mn-ea"/>
              </a:rPr>
              <a:t>6</a:t>
            </a:r>
            <a:r>
              <a:rPr lang="zh-CN" altLang="en-US" sz="1600" b="1" dirty="0" smtClean="0">
                <a:latin typeface="+mn-ea"/>
                <a:ea typeface="+mn-ea"/>
              </a:rPr>
              <a:t>块</a:t>
            </a:r>
            <a:r>
              <a:rPr lang="en-US" altLang="zh-CN" sz="1600" b="1" dirty="0" smtClean="0">
                <a:latin typeface="+mn-ea"/>
                <a:ea typeface="+mn-ea"/>
              </a:rPr>
              <a:t>Atlas 300 AI</a:t>
            </a:r>
            <a:r>
              <a:rPr lang="zh-CN" altLang="en-US" sz="1600" b="1" dirty="0" smtClean="0">
                <a:latin typeface="+mn-ea"/>
                <a:ea typeface="+mn-ea"/>
              </a:rPr>
              <a:t>加速卡</a:t>
            </a:r>
            <a:r>
              <a:rPr lang="en-US" altLang="zh-CN" sz="1600" b="1" dirty="0" smtClean="0">
                <a:latin typeface="+mn-ea"/>
                <a:ea typeface="+mn-ea"/>
              </a:rPr>
              <a:t>+2</a:t>
            </a:r>
            <a:r>
              <a:rPr lang="zh-CN" altLang="en-US" sz="1600" b="1" dirty="0" smtClean="0">
                <a:latin typeface="+mn-ea"/>
                <a:ea typeface="+mn-ea"/>
              </a:rPr>
              <a:t>块高速网卡</a:t>
            </a:r>
            <a:endParaRPr lang="zh-CN" altLang="en-US" sz="1600" b="1" dirty="0">
              <a:latin typeface="+mn-ea"/>
              <a:ea typeface="+mn-ea"/>
            </a:endParaRPr>
          </a:p>
        </p:txBody>
      </p:sp>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15595" t="2386" r="13087" b="5093"/>
          <a:stretch/>
        </p:blipFill>
        <p:spPr>
          <a:xfrm>
            <a:off x="985103" y="3212057"/>
            <a:ext cx="1912685" cy="1327856"/>
          </a:xfrm>
          <a:prstGeom prst="rect">
            <a:avLst/>
          </a:prstGeom>
        </p:spPr>
      </p:pic>
      <p:sp>
        <p:nvSpPr>
          <p:cNvPr id="19" name="2091127544"/>
          <p:cNvSpPr txBox="1"/>
          <p:nvPr/>
        </p:nvSpPr>
        <p:spPr>
          <a:xfrm>
            <a:off x="1503700" y="7066702"/>
            <a:ext cx="3527334" cy="440430"/>
          </a:xfrm>
          <a:prstGeom prst="rect">
            <a:avLst/>
          </a:prstGeom>
          <a:noFill/>
        </p:spPr>
        <p:txBody>
          <a:bodyPr wrap="square" lIns="73839" tIns="36920" rIns="73839" bIns="36920" rtlCol="0" anchor="ctr">
            <a:spAutoFit/>
          </a:bodyPr>
          <a:lstStyle/>
          <a:p>
            <a:pPr marL="177800" indent="-177800" defTabSz="984685">
              <a:lnSpc>
                <a:spcPct val="200000"/>
              </a:lnSpc>
              <a:buSzPct val="60000"/>
              <a:buFont typeface="Wingdings" panose="05000000000000000000" pitchFamily="2" charset="2"/>
              <a:buChar char="l"/>
              <a:defRPr/>
            </a:pPr>
            <a:endParaRPr lang="zh-CN" altLang="en-US" sz="1400" spc="150" dirty="0">
              <a:latin typeface="微软雅黑" panose="020B0503020204020204" pitchFamily="34" charset="-122"/>
              <a:ea typeface="微软雅黑" panose="020B0503020204020204" pitchFamily="34" charset="-122"/>
              <a:sym typeface="+mn-lt"/>
            </a:endParaRPr>
          </a:p>
        </p:txBody>
      </p:sp>
      <p:sp>
        <p:nvSpPr>
          <p:cNvPr id="20" name="TextBox 237"/>
          <p:cNvSpPr txBox="1"/>
          <p:nvPr/>
        </p:nvSpPr>
        <p:spPr>
          <a:xfrm>
            <a:off x="3022165" y="5085704"/>
            <a:ext cx="3087561" cy="68337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8344" tIns="18344" rIns="18344" bIns="18344" numCol="1" spcCol="38100" rtlCol="0" anchor="ctr">
            <a:spAutoFit/>
          </a:bodyPr>
          <a:lstStyle>
            <a:defPPr marL="0" marR="0" indent="0" algn="l" defTabSz="365394" rtl="0" fontAlgn="auto" latinLnBrk="1" hangingPunct="0">
              <a:lnSpc>
                <a:spcPct val="100000"/>
              </a:lnSpc>
              <a:spcBef>
                <a:spcPts val="0"/>
              </a:spcBef>
              <a:spcAft>
                <a:spcPts val="0"/>
              </a:spcAft>
              <a:buClrTx/>
              <a:buSzTx/>
              <a:buFontTx/>
              <a:buNone/>
              <a:tabLst/>
              <a:defRPr kumimoji="0" sz="719" b="0" i="0" u="none" strike="noStrike" cap="none" spc="0" normalizeH="0" baseline="0">
                <a:ln>
                  <a:noFill/>
                </a:ln>
                <a:solidFill>
                  <a:srgbClr val="000000"/>
                </a:solidFill>
                <a:effectLst/>
                <a:uFillTx/>
              </a:defRPr>
            </a:defPPr>
            <a:lvl1pPr algn="l">
              <a:lnSpc>
                <a:spcPct val="120000"/>
              </a:lnSpc>
              <a:defRPr kumimoji="1" sz="2400" spc="300">
                <a:gradFill flip="none" rotWithShape="1">
                  <a:gsLst>
                    <a:gs pos="0">
                      <a:schemeClr val="accent1">
                        <a:lumMod val="0"/>
                        <a:lumOff val="100000"/>
                      </a:schemeClr>
                    </a:gs>
                    <a:gs pos="100000">
                      <a:schemeClr val="accent1">
                        <a:lumMod val="20000"/>
                        <a:lumOff val="80000"/>
                      </a:schemeClr>
                    </a:gs>
                  </a:gsLst>
                  <a:lin ang="2700000" scaled="1"/>
                  <a:tileRect/>
                </a:gra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defRPr>
            </a:lvl1pPr>
          </a:lstStyle>
          <a:p>
            <a:pPr algn="ctr" defTabSz="914355">
              <a:lnSpc>
                <a:spcPct val="150000"/>
              </a:lnSpc>
            </a:pPr>
            <a:r>
              <a:rPr lang="zh-CN" altLang="en-US" sz="1400" dirty="0">
                <a:solidFill>
                  <a:schemeClr val="tx1"/>
                </a:solidFill>
                <a:effectLst/>
                <a:latin typeface="+mn-ea"/>
                <a:ea typeface="+mn-ea"/>
                <a:sym typeface="Lantinghei SC Demibold"/>
              </a:rPr>
              <a:t>视频分析 </a:t>
            </a:r>
            <a:r>
              <a:rPr lang="en-US" altLang="zh-CN" sz="1400" dirty="0">
                <a:solidFill>
                  <a:schemeClr val="tx1"/>
                </a:solidFill>
                <a:effectLst/>
                <a:latin typeface="+mn-ea"/>
                <a:ea typeface="+mn-ea"/>
                <a:sym typeface="Lantinghei SC Demibold"/>
              </a:rPr>
              <a:t>| OCR | </a:t>
            </a:r>
            <a:r>
              <a:rPr lang="zh-CN" altLang="en-US" sz="1400" dirty="0">
                <a:solidFill>
                  <a:schemeClr val="tx1"/>
                </a:solidFill>
                <a:effectLst/>
                <a:latin typeface="+mn-ea"/>
                <a:ea typeface="+mn-ea"/>
                <a:sym typeface="Lantinghei SC Demibold"/>
              </a:rPr>
              <a:t>语音识别 </a:t>
            </a:r>
            <a:r>
              <a:rPr lang="en-US" altLang="zh-CN" sz="1400" dirty="0">
                <a:solidFill>
                  <a:schemeClr val="tx1"/>
                </a:solidFill>
                <a:effectLst/>
                <a:latin typeface="+mn-ea"/>
                <a:ea typeface="+mn-ea"/>
                <a:sym typeface="Lantinghei SC Demibold"/>
              </a:rPr>
              <a:t>| </a:t>
            </a:r>
          </a:p>
          <a:p>
            <a:pPr algn="ctr" defTabSz="914355">
              <a:lnSpc>
                <a:spcPct val="150000"/>
              </a:lnSpc>
            </a:pPr>
            <a:r>
              <a:rPr lang="zh-CN" altLang="en-US" sz="1400" dirty="0">
                <a:solidFill>
                  <a:schemeClr val="tx1"/>
                </a:solidFill>
                <a:effectLst/>
                <a:latin typeface="+mn-ea"/>
                <a:ea typeface="+mn-ea"/>
                <a:sym typeface="Lantinghei SC Demibold"/>
              </a:rPr>
              <a:t>精准营销 </a:t>
            </a:r>
            <a:r>
              <a:rPr lang="en-US" altLang="zh-CN" sz="1400" dirty="0">
                <a:solidFill>
                  <a:schemeClr val="tx1"/>
                </a:solidFill>
                <a:effectLst/>
                <a:latin typeface="+mn-ea"/>
                <a:ea typeface="+mn-ea"/>
                <a:sym typeface="Lantinghei SC Demibold"/>
              </a:rPr>
              <a:t>| </a:t>
            </a:r>
            <a:r>
              <a:rPr lang="zh-CN" altLang="en-US" sz="1400" dirty="0">
                <a:solidFill>
                  <a:schemeClr val="tx1"/>
                </a:solidFill>
                <a:effectLst/>
                <a:latin typeface="+mn-ea"/>
                <a:ea typeface="+mn-ea"/>
                <a:sym typeface="Lantinghei SC Demibold"/>
              </a:rPr>
              <a:t>医疗影像分析</a:t>
            </a:r>
            <a:endParaRPr lang="zh-CN" altLang="en-US" sz="1400" dirty="0">
              <a:solidFill>
                <a:schemeClr val="tx1"/>
              </a:solidFill>
              <a:effectLst/>
              <a:latin typeface="+mn-ea"/>
              <a:ea typeface="+mn-ea"/>
              <a:sym typeface="Arial" panose="020B0604020202020204" pitchFamily="34" charset="0"/>
            </a:endParaRPr>
          </a:p>
        </p:txBody>
      </p:sp>
      <p:sp>
        <p:nvSpPr>
          <p:cNvPr id="21" name="圆角矩形 20"/>
          <p:cNvSpPr/>
          <p:nvPr/>
        </p:nvSpPr>
        <p:spPr>
          <a:xfrm rot="10800000">
            <a:off x="2855326" y="2875569"/>
            <a:ext cx="3221339" cy="1868044"/>
          </a:xfrm>
          <a:prstGeom prst="roundRect">
            <a:avLst>
              <a:gd name="adj" fmla="val 10294"/>
            </a:avLst>
          </a:prstGeom>
          <a:gradFill>
            <a:gsLst>
              <a:gs pos="100000">
                <a:srgbClr val="00E6FF">
                  <a:alpha val="10000"/>
                </a:srgbClr>
              </a:gs>
              <a:gs pos="0">
                <a:srgbClr val="00E6FF">
                  <a:alpha val="0"/>
                </a:srgbClr>
              </a:gs>
            </a:gsLst>
            <a:lin ang="16200000" scaled="0"/>
          </a:gradFill>
          <a:ln w="3175" cap="flat">
            <a:gradFill>
              <a:gsLst>
                <a:gs pos="0">
                  <a:srgbClr val="00E6FF">
                    <a:alpha val="0"/>
                  </a:srgbClr>
                </a:gs>
                <a:gs pos="100000">
                  <a:srgbClr val="00E6FF"/>
                </a:gs>
              </a:gsLst>
              <a:lin ang="16200000" scaled="0"/>
            </a:gra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368418" hangingPunct="0"/>
            <a:endParaRPr lang="zh-CN" altLang="en-US" sz="1400">
              <a:latin typeface="+mn-ea"/>
              <a:ea typeface="+mn-ea"/>
              <a:sym typeface="Helvetica Neue Medium"/>
            </a:endParaRPr>
          </a:p>
        </p:txBody>
      </p:sp>
      <p:sp>
        <p:nvSpPr>
          <p:cNvPr id="22" name="矩形 21"/>
          <p:cNvSpPr/>
          <p:nvPr/>
        </p:nvSpPr>
        <p:spPr>
          <a:xfrm flipH="1">
            <a:off x="3544149" y="2198246"/>
            <a:ext cx="1928733" cy="307777"/>
          </a:xfrm>
          <a:prstGeom prst="rect">
            <a:avLst/>
          </a:prstGeom>
        </p:spPr>
        <p:txBody>
          <a:bodyPr wrap="none">
            <a:spAutoFit/>
          </a:bodyPr>
          <a:lstStyle/>
          <a:p>
            <a:pPr algn="ctr" defTabSz="914355"/>
            <a:r>
              <a:rPr lang="zh-CN" altLang="en-US" sz="1400" spc="300" dirty="0">
                <a:latin typeface="+mn-ea"/>
                <a:ea typeface="+mn-ea"/>
                <a:cs typeface="Source Han Sans CN Medium" charset="-122"/>
              </a:rPr>
              <a:t>实测性能业界领先</a:t>
            </a:r>
          </a:p>
        </p:txBody>
      </p:sp>
      <p:grpSp>
        <p:nvGrpSpPr>
          <p:cNvPr id="23" name="组合 38"/>
          <p:cNvGrpSpPr/>
          <p:nvPr/>
        </p:nvGrpSpPr>
        <p:grpSpPr>
          <a:xfrm flipH="1">
            <a:off x="3011374" y="2621455"/>
            <a:ext cx="3174776" cy="2117809"/>
            <a:chOff x="16823014" y="1200991"/>
            <a:chExt cx="2851465" cy="1858733"/>
          </a:xfrm>
        </p:grpSpPr>
        <p:sp>
          <p:nvSpPr>
            <p:cNvPr id="24" name="矩形 23"/>
            <p:cNvSpPr/>
            <p:nvPr/>
          </p:nvSpPr>
          <p:spPr>
            <a:xfrm>
              <a:off x="17170199" y="2654535"/>
              <a:ext cx="687803" cy="405189"/>
            </a:xfrm>
            <a:prstGeom prst="rect">
              <a:avLst/>
            </a:prstGeom>
          </p:spPr>
          <p:txBody>
            <a:bodyPr wrap="square">
              <a:spAutoFit/>
            </a:bodyPr>
            <a:lstStyle/>
            <a:p>
              <a:pPr algn="ctr" defTabSz="914355"/>
              <a:r>
                <a:rPr lang="en-US" altLang="zh-CN" sz="1200" dirty="0">
                  <a:latin typeface="+mn-ea"/>
                  <a:ea typeface="+mn-ea"/>
                  <a:cs typeface="Source Han Sans CN Light" charset="-122"/>
                </a:rPr>
                <a:t>Atlas</a:t>
              </a:r>
              <a:r>
                <a:rPr lang="zh-CN" altLang="en-US" sz="1200" dirty="0">
                  <a:latin typeface="+mn-ea"/>
                  <a:ea typeface="+mn-ea"/>
                  <a:cs typeface="Source Han Sans CN Light" charset="-122"/>
                </a:rPr>
                <a:t> </a:t>
              </a:r>
              <a:r>
                <a:rPr lang="en-US" altLang="zh-CN" sz="1200" dirty="0">
                  <a:latin typeface="+mn-ea"/>
                  <a:ea typeface="+mn-ea"/>
                  <a:cs typeface="Source Han Sans CN Light" charset="-122"/>
                </a:rPr>
                <a:t>300</a:t>
              </a:r>
              <a:endParaRPr lang="zh-CN" altLang="en-US" sz="1200" dirty="0">
                <a:latin typeface="+mn-ea"/>
                <a:ea typeface="+mn-ea"/>
                <a:cs typeface="Source Han Sans CN Light" charset="-122"/>
              </a:endParaRPr>
            </a:p>
          </p:txBody>
        </p:sp>
        <p:sp>
          <p:nvSpPr>
            <p:cNvPr id="25" name="矩形 24"/>
            <p:cNvSpPr/>
            <p:nvPr/>
          </p:nvSpPr>
          <p:spPr>
            <a:xfrm>
              <a:off x="17717060" y="2654535"/>
              <a:ext cx="661241" cy="405189"/>
            </a:xfrm>
            <a:prstGeom prst="rect">
              <a:avLst/>
            </a:prstGeom>
          </p:spPr>
          <p:txBody>
            <a:bodyPr wrap="square">
              <a:spAutoFit/>
            </a:bodyPr>
            <a:lstStyle/>
            <a:p>
              <a:pPr algn="ctr" defTabSz="914355"/>
              <a:r>
                <a:rPr lang="zh-CN" altLang="en-US" sz="1200" dirty="0">
                  <a:latin typeface="+mn-ea"/>
                  <a:ea typeface="+mn-ea"/>
                  <a:cs typeface="Source Han Sans CN Light" charset="-122"/>
                </a:rPr>
                <a:t>业界</a:t>
              </a:r>
              <a:r>
                <a:rPr lang="en-US" altLang="zh-CN" sz="1200" dirty="0">
                  <a:latin typeface="+mn-ea"/>
                  <a:ea typeface="+mn-ea"/>
                  <a:cs typeface="Source Han Sans CN Light" charset="-122"/>
                </a:rPr>
                <a:t>AI</a:t>
              </a:r>
            </a:p>
            <a:p>
              <a:pPr algn="ctr" defTabSz="914355"/>
              <a:r>
                <a:rPr lang="zh-CN" altLang="en-US" sz="1200" dirty="0">
                  <a:latin typeface="+mn-ea"/>
                  <a:ea typeface="+mn-ea"/>
                  <a:cs typeface="Source Han Sans CN Light" charset="-122"/>
                </a:rPr>
                <a:t>加速卡</a:t>
              </a:r>
            </a:p>
          </p:txBody>
        </p:sp>
        <p:sp>
          <p:nvSpPr>
            <p:cNvPr id="26" name="矩形 25"/>
            <p:cNvSpPr/>
            <p:nvPr/>
          </p:nvSpPr>
          <p:spPr>
            <a:xfrm>
              <a:off x="16823014" y="1200991"/>
              <a:ext cx="1616419" cy="405188"/>
            </a:xfrm>
            <a:prstGeom prst="rect">
              <a:avLst/>
            </a:prstGeom>
          </p:spPr>
          <p:txBody>
            <a:bodyPr wrap="square">
              <a:spAutoFit/>
            </a:bodyPr>
            <a:lstStyle/>
            <a:p>
              <a:pPr algn="ctr" defTabSz="914355"/>
              <a:r>
                <a:rPr lang="en-US" altLang="zh-CN" sz="1200" spc="25" dirty="0">
                  <a:latin typeface="+mn-ea"/>
                  <a:ea typeface="+mn-ea"/>
                  <a:cs typeface="Source Han Sans CN" charset="-122"/>
                </a:rPr>
                <a:t>VGG-16</a:t>
              </a:r>
            </a:p>
            <a:p>
              <a:pPr algn="ctr" defTabSz="914355"/>
              <a:r>
                <a:rPr lang="zh-CN" altLang="en-US" sz="1200" spc="25" dirty="0">
                  <a:latin typeface="+mn-ea"/>
                  <a:ea typeface="+mn-ea"/>
                  <a:cs typeface="Source Han Sans CN" charset="-122"/>
                </a:rPr>
                <a:t>神经网络性能</a:t>
              </a:r>
            </a:p>
          </p:txBody>
        </p:sp>
        <p:sp>
          <p:nvSpPr>
            <p:cNvPr id="27" name="矩形 26"/>
            <p:cNvSpPr/>
            <p:nvPr/>
          </p:nvSpPr>
          <p:spPr>
            <a:xfrm>
              <a:off x="18378301" y="1215050"/>
              <a:ext cx="1296178" cy="405188"/>
            </a:xfrm>
            <a:prstGeom prst="rect">
              <a:avLst/>
            </a:prstGeom>
          </p:spPr>
          <p:txBody>
            <a:bodyPr wrap="square">
              <a:spAutoFit/>
            </a:bodyPr>
            <a:lstStyle/>
            <a:p>
              <a:pPr algn="ctr" defTabSz="914355"/>
              <a:r>
                <a:rPr lang="en-US" altLang="zh-CN" sz="1200" spc="25" dirty="0" smtClean="0">
                  <a:latin typeface="+mn-ea"/>
                  <a:ea typeface="+mn-ea"/>
                  <a:cs typeface="Source Han Sans CN" charset="-122"/>
                </a:rPr>
                <a:t>ResNet-50</a:t>
              </a:r>
              <a:endParaRPr lang="en-US" altLang="zh-CN" sz="1200" spc="25" dirty="0">
                <a:latin typeface="+mn-ea"/>
                <a:ea typeface="+mn-ea"/>
                <a:cs typeface="Source Han Sans CN" charset="-122"/>
              </a:endParaRPr>
            </a:p>
            <a:p>
              <a:pPr algn="ctr" defTabSz="914355"/>
              <a:r>
                <a:rPr lang="zh-CN" altLang="en-US" sz="1200" spc="25" dirty="0">
                  <a:latin typeface="+mn-ea"/>
                  <a:ea typeface="+mn-ea"/>
                  <a:cs typeface="Source Han Sans CN" charset="-122"/>
                </a:rPr>
                <a:t>神经网络性能</a:t>
              </a:r>
            </a:p>
          </p:txBody>
        </p:sp>
        <p:cxnSp>
          <p:nvCxnSpPr>
            <p:cNvPr id="28" name="直接连接符 47"/>
            <p:cNvCxnSpPr/>
            <p:nvPr/>
          </p:nvCxnSpPr>
          <p:spPr>
            <a:xfrm>
              <a:off x="17137192" y="2610973"/>
              <a:ext cx="1152530" cy="0"/>
            </a:xfrm>
            <a:prstGeom prst="line">
              <a:avLst/>
            </a:prstGeom>
            <a:ln>
              <a:gradFill flip="none" rotWithShape="1">
                <a:gsLst>
                  <a:gs pos="100000">
                    <a:schemeClr val="bg1">
                      <a:alpha val="0"/>
                    </a:schemeClr>
                  </a:gs>
                  <a:gs pos="0">
                    <a:schemeClr val="bg1">
                      <a:alpha val="70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7826277" y="2182103"/>
              <a:ext cx="252000" cy="442930"/>
            </a:xfrm>
            <a:prstGeom prst="rect">
              <a:avLst/>
            </a:prstGeom>
            <a:solidFill>
              <a:schemeClr val="bg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defTabSz="368418"/>
              <a:endParaRPr lang="zh-CN" altLang="en-US" sz="1400">
                <a:latin typeface="+mn-ea"/>
                <a:ea typeface="+mn-ea"/>
                <a:sym typeface="Helvetica Neue Medium"/>
              </a:endParaRPr>
            </a:p>
          </p:txBody>
        </p:sp>
        <p:sp>
          <p:nvSpPr>
            <p:cNvPr id="30" name="矩形 29"/>
            <p:cNvSpPr/>
            <p:nvPr/>
          </p:nvSpPr>
          <p:spPr>
            <a:xfrm>
              <a:off x="17363175" y="1716413"/>
              <a:ext cx="252000" cy="910468"/>
            </a:xfrm>
            <a:prstGeom prst="rect">
              <a:avLst/>
            </a:prstGeom>
            <a:gradFill>
              <a:gsLst>
                <a:gs pos="0">
                  <a:srgbClr val="00E6FF"/>
                </a:gs>
                <a:gs pos="100000">
                  <a:srgbClr val="00E6FF">
                    <a:alpha val="10000"/>
                  </a:srgbClr>
                </a:gs>
              </a:gsLst>
              <a:lin ang="5400000" scaled="0"/>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368418" hangingPunct="0"/>
              <a:endParaRPr lang="zh-CN" altLang="en-US" sz="1400">
                <a:latin typeface="+mn-ea"/>
                <a:ea typeface="+mn-ea"/>
                <a:sym typeface="Helvetica Neue Medium"/>
              </a:endParaRPr>
            </a:p>
          </p:txBody>
        </p:sp>
        <p:sp>
          <p:nvSpPr>
            <p:cNvPr id="31" name="矩形 30"/>
            <p:cNvSpPr/>
            <p:nvPr/>
          </p:nvSpPr>
          <p:spPr>
            <a:xfrm>
              <a:off x="18497628" y="2654535"/>
              <a:ext cx="698329" cy="405189"/>
            </a:xfrm>
            <a:prstGeom prst="rect">
              <a:avLst/>
            </a:prstGeom>
          </p:spPr>
          <p:txBody>
            <a:bodyPr wrap="square">
              <a:spAutoFit/>
            </a:bodyPr>
            <a:lstStyle/>
            <a:p>
              <a:pPr algn="ctr" defTabSz="914355"/>
              <a:r>
                <a:rPr lang="en-US" altLang="zh-CN" sz="1200" dirty="0">
                  <a:latin typeface="+mn-ea"/>
                  <a:ea typeface="+mn-ea"/>
                  <a:cs typeface="Source Han Sans CN Light" charset="-122"/>
                </a:rPr>
                <a:t>Atlas</a:t>
              </a:r>
              <a:r>
                <a:rPr lang="zh-CN" altLang="en-US" sz="1200" dirty="0">
                  <a:latin typeface="+mn-ea"/>
                  <a:ea typeface="+mn-ea"/>
                  <a:cs typeface="Source Han Sans CN Light" charset="-122"/>
                </a:rPr>
                <a:t> </a:t>
              </a:r>
              <a:r>
                <a:rPr lang="en-US" altLang="zh-CN" sz="1200" dirty="0">
                  <a:latin typeface="+mn-ea"/>
                  <a:ea typeface="+mn-ea"/>
                  <a:cs typeface="Source Han Sans CN Light" charset="-122"/>
                </a:rPr>
                <a:t>300</a:t>
              </a:r>
              <a:endParaRPr lang="zh-CN" altLang="en-US" sz="1200" dirty="0">
                <a:latin typeface="+mn-ea"/>
                <a:ea typeface="+mn-ea"/>
                <a:cs typeface="Source Han Sans CN Light" charset="-122"/>
              </a:endParaRPr>
            </a:p>
          </p:txBody>
        </p:sp>
        <p:sp>
          <p:nvSpPr>
            <p:cNvPr id="32" name="矩形 31"/>
            <p:cNvSpPr/>
            <p:nvPr/>
          </p:nvSpPr>
          <p:spPr>
            <a:xfrm>
              <a:off x="18962424" y="2654535"/>
              <a:ext cx="696232" cy="405188"/>
            </a:xfrm>
            <a:prstGeom prst="rect">
              <a:avLst/>
            </a:prstGeom>
          </p:spPr>
          <p:txBody>
            <a:bodyPr wrap="square">
              <a:spAutoFit/>
            </a:bodyPr>
            <a:lstStyle/>
            <a:p>
              <a:pPr algn="ctr" defTabSz="914355"/>
              <a:r>
                <a:rPr lang="zh-CN" altLang="en-US" sz="1200" dirty="0">
                  <a:latin typeface="+mn-ea"/>
                  <a:ea typeface="+mn-ea"/>
                  <a:cs typeface="Source Han Sans CN Light" charset="-122"/>
                </a:rPr>
                <a:t>业界</a:t>
              </a:r>
              <a:r>
                <a:rPr lang="en-US" altLang="zh-CN" sz="1200" dirty="0">
                  <a:latin typeface="+mn-ea"/>
                  <a:ea typeface="+mn-ea"/>
                  <a:cs typeface="Source Han Sans CN Light" charset="-122"/>
                </a:rPr>
                <a:t>AI</a:t>
              </a:r>
            </a:p>
            <a:p>
              <a:pPr algn="ctr" defTabSz="914355"/>
              <a:r>
                <a:rPr lang="zh-CN" altLang="en-US" sz="1200" dirty="0">
                  <a:latin typeface="+mn-ea"/>
                  <a:ea typeface="+mn-ea"/>
                  <a:cs typeface="Source Han Sans CN Light" charset="-122"/>
                </a:rPr>
                <a:t>加速卡</a:t>
              </a:r>
            </a:p>
          </p:txBody>
        </p:sp>
        <p:cxnSp>
          <p:nvCxnSpPr>
            <p:cNvPr id="33" name="直接连接符 47"/>
            <p:cNvCxnSpPr/>
            <p:nvPr/>
          </p:nvCxnSpPr>
          <p:spPr>
            <a:xfrm>
              <a:off x="18473759" y="2610973"/>
              <a:ext cx="1091633" cy="0"/>
            </a:xfrm>
            <a:prstGeom prst="line">
              <a:avLst/>
            </a:prstGeom>
            <a:ln>
              <a:gradFill flip="none" rotWithShape="1">
                <a:gsLst>
                  <a:gs pos="100000">
                    <a:schemeClr val="bg1">
                      <a:alpha val="0"/>
                    </a:schemeClr>
                  </a:gs>
                  <a:gs pos="0">
                    <a:schemeClr val="bg1">
                      <a:alpha val="70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9122451" y="2178358"/>
              <a:ext cx="252000" cy="442930"/>
            </a:xfrm>
            <a:prstGeom prst="rect">
              <a:avLst/>
            </a:prstGeom>
            <a:solidFill>
              <a:schemeClr val="bg2">
                <a:lumMod val="9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defTabSz="368418"/>
              <a:endParaRPr lang="zh-CN" altLang="en-US" sz="1400">
                <a:latin typeface="+mn-ea"/>
                <a:ea typeface="+mn-ea"/>
                <a:sym typeface="Helvetica Neue Medium"/>
              </a:endParaRPr>
            </a:p>
          </p:txBody>
        </p:sp>
        <p:sp>
          <p:nvSpPr>
            <p:cNvPr id="35" name="矩形 34"/>
            <p:cNvSpPr/>
            <p:nvPr/>
          </p:nvSpPr>
          <p:spPr>
            <a:xfrm>
              <a:off x="18667134" y="1620967"/>
              <a:ext cx="252000" cy="1008897"/>
            </a:xfrm>
            <a:prstGeom prst="rect">
              <a:avLst/>
            </a:prstGeom>
            <a:gradFill>
              <a:gsLst>
                <a:gs pos="0">
                  <a:srgbClr val="00E6FF"/>
                </a:gs>
                <a:gs pos="100000">
                  <a:srgbClr val="00E6FF">
                    <a:alpha val="10000"/>
                  </a:srgbClr>
                </a:gs>
              </a:gsLst>
              <a:lin ang="5400000" scaled="0"/>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368418" hangingPunct="0"/>
              <a:endParaRPr lang="zh-CN" altLang="en-US" sz="1400">
                <a:latin typeface="+mn-ea"/>
                <a:ea typeface="+mn-ea"/>
                <a:sym typeface="Helvetica Neue Medium"/>
              </a:endParaRPr>
            </a:p>
          </p:txBody>
        </p:sp>
      </p:grpSp>
      <p:sp>
        <p:nvSpPr>
          <p:cNvPr id="36" name="矩形 35"/>
          <p:cNvSpPr/>
          <p:nvPr/>
        </p:nvSpPr>
        <p:spPr>
          <a:xfrm>
            <a:off x="983432" y="1520788"/>
            <a:ext cx="5280613" cy="461665"/>
          </a:xfrm>
          <a:prstGeom prst="rect">
            <a:avLst/>
          </a:prstGeom>
          <a:noFill/>
        </p:spPr>
        <p:txBody>
          <a:bodyPr wrap="square" rtlCol="0">
            <a:noAutofit/>
          </a:bodyPr>
          <a:lstStyle/>
          <a:p>
            <a:pPr algn="ctr" fontAlgn="ctr"/>
            <a:r>
              <a:rPr lang="zh-CN" altLang="en-US" sz="1600" b="1" dirty="0" smtClean="0">
                <a:latin typeface="+mn-ea"/>
                <a:ea typeface="+mn-ea"/>
              </a:rPr>
              <a:t>基于昇腾</a:t>
            </a:r>
            <a:r>
              <a:rPr lang="en-US" altLang="zh-CN" sz="1600" b="1" dirty="0" smtClean="0">
                <a:latin typeface="+mn-ea"/>
                <a:ea typeface="+mn-ea"/>
              </a:rPr>
              <a:t>AI</a:t>
            </a:r>
            <a:r>
              <a:rPr lang="zh-CN" altLang="en-US" sz="1600" b="1" dirty="0" smtClean="0">
                <a:latin typeface="+mn-ea"/>
                <a:ea typeface="+mn-ea"/>
              </a:rPr>
              <a:t>芯片的</a:t>
            </a:r>
            <a:r>
              <a:rPr lang="en-US" altLang="zh-CN" sz="1600" b="1" dirty="0" smtClean="0">
                <a:latin typeface="+mn-ea"/>
                <a:ea typeface="+mn-ea"/>
              </a:rPr>
              <a:t>Atlas 300 AI</a:t>
            </a:r>
            <a:r>
              <a:rPr lang="zh-CN" altLang="en-US" sz="1600" b="1" dirty="0" smtClean="0">
                <a:latin typeface="+mn-ea"/>
                <a:ea typeface="+mn-ea"/>
              </a:rPr>
              <a:t>加速卡</a:t>
            </a:r>
            <a:endParaRPr lang="zh-CN" altLang="en-US" sz="1600" b="1" dirty="0">
              <a:latin typeface="+mn-ea"/>
              <a:ea typeface="+mn-ea"/>
            </a:endParaRPr>
          </a:p>
        </p:txBody>
      </p:sp>
      <p:pic>
        <p:nvPicPr>
          <p:cNvPr id="37" name="图片 36"/>
          <p:cNvPicPr>
            <a:picLocks noChangeAspect="1"/>
          </p:cNvPicPr>
          <p:nvPr/>
        </p:nvPicPr>
        <p:blipFill>
          <a:blip r:embed="rId6"/>
          <a:stretch>
            <a:fillRect/>
          </a:stretch>
        </p:blipFill>
        <p:spPr>
          <a:xfrm>
            <a:off x="9755691" y="2859447"/>
            <a:ext cx="868478" cy="622595"/>
          </a:xfrm>
          <a:prstGeom prst="rect">
            <a:avLst/>
          </a:prstGeom>
        </p:spPr>
      </p:pic>
    </p:spTree>
    <p:extLst>
      <p:ext uri="{BB962C8B-B14F-4D97-AF65-F5344CB8AC3E}">
        <p14:creationId xmlns:p14="http://schemas.microsoft.com/office/powerpoint/2010/main" val="2288002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超万亿规模的计算产业空间 </a:t>
            </a:r>
            <a:br>
              <a:rPr lang="zh-CN" altLang="en-US" dirty="0">
                <a:solidFill>
                  <a:schemeClr val="tx1"/>
                </a:solidFill>
              </a:rPr>
            </a:br>
            <a:endParaRPr lang="zh-CN" altLang="en-US" dirty="0">
              <a:solidFill>
                <a:schemeClr val="tx1"/>
              </a:solidFill>
            </a:endParaRPr>
          </a:p>
        </p:txBody>
      </p:sp>
      <p:sp>
        <p:nvSpPr>
          <p:cNvPr id="4" name="文本占位符 3"/>
          <p:cNvSpPr>
            <a:spLocks noGrp="1"/>
          </p:cNvSpPr>
          <p:nvPr>
            <p:ph type="body" sz="quarter" idx="10"/>
          </p:nvPr>
        </p:nvSpPr>
        <p:spPr>
          <a:xfrm>
            <a:off x="1008063" y="1376338"/>
            <a:ext cx="10560048" cy="4680000"/>
          </a:xfrm>
        </p:spPr>
        <p:txBody>
          <a:bodyPr/>
          <a:lstStyle/>
          <a:p>
            <a:pPr algn="l"/>
            <a:r>
              <a:rPr lang="zh-CN" altLang="en-US" sz="1800" kern="1200" dirty="0" smtClean="0">
                <a:cs typeface="+mn-cs"/>
              </a:rPr>
              <a:t>新</a:t>
            </a:r>
            <a:r>
              <a:rPr lang="zh-CN" altLang="en-US" sz="1800" kern="1200" dirty="0">
                <a:cs typeface="+mn-cs"/>
              </a:rPr>
              <a:t>应用、新技术、新计算架构，百亿级联接、爆炸式数据增长将重塑</a:t>
            </a:r>
            <a:r>
              <a:rPr lang="en-US" altLang="zh-CN" sz="1800" kern="1200" dirty="0">
                <a:cs typeface="+mn-cs"/>
              </a:rPr>
              <a:t>ICT</a:t>
            </a:r>
            <a:r>
              <a:rPr lang="zh-CN" altLang="en-US" sz="1800" kern="1200" dirty="0" smtClean="0">
                <a:cs typeface="+mn-cs"/>
              </a:rPr>
              <a:t>产业新</a:t>
            </a:r>
            <a:r>
              <a:rPr lang="zh-CN" altLang="en-US" sz="1800" kern="1200" dirty="0">
                <a:cs typeface="+mn-cs"/>
              </a:rPr>
              <a:t>格局，催生新的计算产业链条，涌现出新的厂家</a:t>
            </a:r>
            <a:r>
              <a:rPr lang="zh-CN" altLang="en-US" sz="1800" kern="1200" dirty="0" smtClean="0">
                <a:cs typeface="+mn-cs"/>
              </a:rPr>
              <a:t>和</a:t>
            </a:r>
            <a:endParaRPr lang="en-US" altLang="zh-CN" sz="1800" kern="1200" dirty="0" smtClean="0">
              <a:cs typeface="+mn-cs"/>
            </a:endParaRPr>
          </a:p>
          <a:p>
            <a:pPr lvl="1"/>
            <a:r>
              <a:rPr lang="zh-CN" altLang="en-US" sz="1600" kern="1200" dirty="0">
                <a:cs typeface="+mn-cs"/>
              </a:rPr>
              <a:t>软件：操作系统和虚拟化软件、数据库、中间件、大数据平台、企业应用软件，云服务、数据中心管理服务 </a:t>
            </a:r>
            <a:r>
              <a:rPr lang="en-US" altLang="zh-CN" sz="1600" kern="1200" dirty="0">
                <a:cs typeface="+mn-cs"/>
              </a:rPr>
              <a:t>;</a:t>
            </a:r>
            <a:endParaRPr lang="en-US" altLang="zh-CN" sz="1600" kern="1200" dirty="0" smtClean="0">
              <a:cs typeface="+mn-cs"/>
            </a:endParaRPr>
          </a:p>
          <a:p>
            <a:pPr lvl="1"/>
            <a:r>
              <a:rPr lang="zh-CN" altLang="en-US" sz="1600" kern="1200" dirty="0" smtClean="0">
                <a:cs typeface="+mn-cs"/>
              </a:rPr>
              <a:t>硬件</a:t>
            </a:r>
            <a:r>
              <a:rPr lang="zh-CN" altLang="en-US" sz="1600" kern="1200" dirty="0">
                <a:cs typeface="+mn-cs"/>
              </a:rPr>
              <a:t>：服务器及部件、企业</a:t>
            </a:r>
            <a:r>
              <a:rPr lang="zh-CN" altLang="en-US" sz="1600" kern="1200" dirty="0" smtClean="0">
                <a:cs typeface="+mn-cs"/>
              </a:rPr>
              <a:t>存储设备。</a:t>
            </a:r>
            <a:endParaRPr lang="en-US" altLang="zh-CN" sz="1600" kern="1200" dirty="0" smtClean="0">
              <a:cs typeface="+mn-cs"/>
            </a:endParaRPr>
          </a:p>
        </p:txBody>
      </p:sp>
      <p:grpSp>
        <p:nvGrpSpPr>
          <p:cNvPr id="17" name="组合 16"/>
          <p:cNvGrpSpPr/>
          <p:nvPr/>
        </p:nvGrpSpPr>
        <p:grpSpPr>
          <a:xfrm>
            <a:off x="3710697" y="2996455"/>
            <a:ext cx="5154780" cy="3387831"/>
            <a:chOff x="4257204" y="3011003"/>
            <a:chExt cx="5154780" cy="3387831"/>
          </a:xfrm>
        </p:grpSpPr>
        <p:sp>
          <p:nvSpPr>
            <p:cNvPr id="7" name="椭圆 6"/>
            <p:cNvSpPr/>
            <p:nvPr/>
          </p:nvSpPr>
          <p:spPr bwMode="auto">
            <a:xfrm>
              <a:off x="6098799" y="4362095"/>
              <a:ext cx="1584176" cy="1584176"/>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mn-ea"/>
                  <a:ea typeface="+mn-ea"/>
                </a:rPr>
                <a:t>企业应用软件</a:t>
              </a:r>
              <a:endParaRPr kumimoji="0" lang="en-US" altLang="zh-CN" sz="20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800" b="1" dirty="0" smtClean="0">
                  <a:solidFill>
                    <a:schemeClr val="bg1"/>
                  </a:solidFill>
                  <a:latin typeface="+mn-ea"/>
                  <a:ea typeface="+mn-ea"/>
                </a:rPr>
                <a:t>4020</a:t>
              </a:r>
              <a:r>
                <a:rPr lang="zh-CN" altLang="en-US" sz="1800" b="1" dirty="0" smtClean="0">
                  <a:solidFill>
                    <a:schemeClr val="bg1"/>
                  </a:solidFill>
                  <a:latin typeface="+mn-ea"/>
                  <a:ea typeface="+mn-ea"/>
                </a:rPr>
                <a:t>亿</a:t>
              </a:r>
              <a:endParaRPr kumimoji="0" lang="zh-CN" altLang="en-US" sz="1800" b="1" i="0" u="none" strike="noStrike" cap="none" normalizeH="0" baseline="0" dirty="0" smtClean="0">
                <a:ln>
                  <a:noFill/>
                </a:ln>
                <a:solidFill>
                  <a:schemeClr val="bg1"/>
                </a:solidFill>
                <a:effectLst/>
                <a:latin typeface="+mn-ea"/>
                <a:ea typeface="+mn-ea"/>
              </a:endParaRPr>
            </a:p>
          </p:txBody>
        </p:sp>
        <p:sp>
          <p:nvSpPr>
            <p:cNvPr id="8" name="椭圆 7"/>
            <p:cNvSpPr/>
            <p:nvPr/>
          </p:nvSpPr>
          <p:spPr bwMode="auto">
            <a:xfrm>
              <a:off x="8250430" y="4685308"/>
              <a:ext cx="1044610" cy="1044610"/>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mn-ea"/>
                  <a:ea typeface="+mn-ea"/>
                </a:rPr>
                <a:t>数据中心管理服务</a:t>
              </a:r>
              <a:endParaRPr kumimoji="0" lang="en-US" altLang="zh-CN" sz="14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b="1" dirty="0" smtClean="0">
                  <a:solidFill>
                    <a:schemeClr val="bg1"/>
                  </a:solidFill>
                  <a:latin typeface="+mn-ea"/>
                  <a:ea typeface="+mn-ea"/>
                </a:rPr>
                <a:t>1595</a:t>
              </a:r>
              <a:r>
                <a:rPr lang="zh-CN" altLang="en-US" sz="1200" b="1" dirty="0" smtClean="0">
                  <a:solidFill>
                    <a:schemeClr val="bg1"/>
                  </a:solidFill>
                  <a:latin typeface="+mn-ea"/>
                  <a:ea typeface="+mn-ea"/>
                </a:rPr>
                <a:t>亿</a:t>
              </a:r>
              <a:endParaRPr kumimoji="0" lang="zh-CN" altLang="en-US" sz="1200" b="1" i="0" u="none" strike="noStrike" cap="none" normalizeH="0" baseline="0" dirty="0" smtClean="0">
                <a:ln>
                  <a:noFill/>
                </a:ln>
                <a:solidFill>
                  <a:schemeClr val="bg1"/>
                </a:solidFill>
                <a:effectLst/>
                <a:latin typeface="+mn-ea"/>
                <a:ea typeface="+mn-ea"/>
              </a:endParaRPr>
            </a:p>
          </p:txBody>
        </p:sp>
        <p:sp>
          <p:nvSpPr>
            <p:cNvPr id="9" name="椭圆 8"/>
            <p:cNvSpPr/>
            <p:nvPr/>
          </p:nvSpPr>
          <p:spPr bwMode="auto">
            <a:xfrm>
              <a:off x="4403812" y="3371622"/>
              <a:ext cx="1223368" cy="1223368"/>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mn-ea"/>
                  <a:ea typeface="+mn-ea"/>
                </a:rPr>
                <a:t>服务器</a:t>
              </a:r>
              <a:endParaRPr kumimoji="0" lang="en-US" altLang="zh-CN" sz="20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600" b="1" dirty="0" smtClean="0">
                  <a:solidFill>
                    <a:schemeClr val="bg1"/>
                  </a:solidFill>
                  <a:latin typeface="+mn-ea"/>
                  <a:ea typeface="+mn-ea"/>
                </a:rPr>
                <a:t>1121</a:t>
              </a:r>
              <a:r>
                <a:rPr lang="zh-CN" altLang="en-US" sz="1600" b="1" dirty="0" smtClean="0">
                  <a:solidFill>
                    <a:schemeClr val="bg1"/>
                  </a:solidFill>
                  <a:latin typeface="+mn-ea"/>
                  <a:ea typeface="+mn-ea"/>
                </a:rPr>
                <a:t>亿</a:t>
              </a:r>
              <a:endParaRPr kumimoji="0" lang="zh-CN" altLang="en-US" sz="1600" b="1" i="0" u="none" strike="noStrike" cap="none" normalizeH="0" baseline="0" dirty="0" smtClean="0">
                <a:ln>
                  <a:noFill/>
                </a:ln>
                <a:solidFill>
                  <a:schemeClr val="bg1"/>
                </a:solidFill>
                <a:effectLst/>
                <a:latin typeface="+mn-ea"/>
                <a:ea typeface="+mn-ea"/>
              </a:endParaRPr>
            </a:p>
          </p:txBody>
        </p:sp>
        <p:sp>
          <p:nvSpPr>
            <p:cNvPr id="10" name="椭圆 9"/>
            <p:cNvSpPr/>
            <p:nvPr/>
          </p:nvSpPr>
          <p:spPr bwMode="auto">
            <a:xfrm>
              <a:off x="5640491" y="3616930"/>
              <a:ext cx="954926" cy="954926"/>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bg1"/>
                  </a:solidFill>
                  <a:effectLst/>
                  <a:latin typeface="+mn-ea"/>
                  <a:ea typeface="+mn-ea"/>
                </a:rPr>
                <a:t>数据库</a:t>
              </a:r>
              <a:endParaRPr kumimoji="0" lang="en-US" altLang="zh-CN" sz="16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solidFill>
                    <a:schemeClr val="bg1"/>
                  </a:solidFill>
                  <a:latin typeface="+mn-ea"/>
                  <a:ea typeface="+mn-ea"/>
                </a:rPr>
                <a:t>569</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1" name="椭圆 10"/>
            <p:cNvSpPr/>
            <p:nvPr/>
          </p:nvSpPr>
          <p:spPr bwMode="auto">
            <a:xfrm>
              <a:off x="7629977" y="4328011"/>
              <a:ext cx="714594" cy="714594"/>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bg1"/>
                  </a:solidFill>
                  <a:effectLst/>
                  <a:latin typeface="+mn-ea"/>
                  <a:ea typeface="+mn-ea"/>
                </a:rPr>
                <a:t>大数据平台</a:t>
              </a:r>
              <a:endParaRPr kumimoji="0" lang="en-US" altLang="zh-CN" sz="12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solidFill>
                    <a:schemeClr val="bg1"/>
                  </a:solidFill>
                  <a:latin typeface="+mn-ea"/>
                  <a:ea typeface="+mn-ea"/>
                </a:rPr>
                <a:t>410</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2" name="椭圆 11"/>
            <p:cNvSpPr/>
            <p:nvPr/>
          </p:nvSpPr>
          <p:spPr bwMode="auto">
            <a:xfrm>
              <a:off x="7975046" y="3379228"/>
              <a:ext cx="1038054" cy="1038054"/>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mn-ea"/>
                  <a:ea typeface="+mn-ea"/>
                </a:rPr>
                <a:t>公有云</a:t>
              </a:r>
              <a:endParaRPr kumimoji="0" lang="en-US" altLang="zh-CN" sz="16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600" b="1" dirty="0" smtClean="0">
                  <a:solidFill>
                    <a:schemeClr val="bg1"/>
                  </a:solidFill>
                  <a:latin typeface="+mn-ea"/>
                  <a:ea typeface="+mn-ea"/>
                </a:rPr>
                <a:t>IaaS</a:t>
              </a:r>
            </a:p>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bg1"/>
                  </a:solidFill>
                  <a:effectLst/>
                  <a:latin typeface="+mn-ea"/>
                  <a:ea typeface="+mn-ea"/>
                </a:rPr>
                <a:t>1410</a:t>
              </a:r>
              <a:r>
                <a:rPr kumimoji="0" lang="zh-CN" altLang="en-US" sz="1200" b="1" i="0" u="none" strike="noStrike" cap="none" normalizeH="0" baseline="0" dirty="0" smtClean="0">
                  <a:ln>
                    <a:noFill/>
                  </a:ln>
                  <a:solidFill>
                    <a:schemeClr val="bg1"/>
                  </a:solidFill>
                  <a:effectLst/>
                  <a:latin typeface="+mn-ea"/>
                  <a:ea typeface="+mn-ea"/>
                </a:rPr>
                <a:t>亿</a:t>
              </a:r>
            </a:p>
          </p:txBody>
        </p:sp>
        <p:sp>
          <p:nvSpPr>
            <p:cNvPr id="13" name="椭圆 12"/>
            <p:cNvSpPr/>
            <p:nvPr/>
          </p:nvSpPr>
          <p:spPr bwMode="auto">
            <a:xfrm>
              <a:off x="6638475" y="3011003"/>
              <a:ext cx="1190536" cy="1190536"/>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mn-ea"/>
                  <a:ea typeface="+mn-ea"/>
                </a:rPr>
                <a:t>基础架构软件</a:t>
              </a:r>
              <a:endParaRPr kumimoji="0" lang="en-US" altLang="zh-CN" sz="1600" b="1"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b="1" dirty="0" smtClean="0">
                  <a:solidFill>
                    <a:schemeClr val="bg1"/>
                  </a:solidFill>
                  <a:latin typeface="+mn-ea"/>
                  <a:ea typeface="+mn-ea"/>
                </a:rPr>
                <a:t>1525</a:t>
              </a:r>
              <a:r>
                <a:rPr lang="zh-CN" altLang="en-US" sz="1200" b="1" dirty="0" smtClean="0">
                  <a:solidFill>
                    <a:schemeClr val="bg1"/>
                  </a:solidFill>
                  <a:latin typeface="+mn-ea"/>
                  <a:ea typeface="+mn-ea"/>
                </a:rPr>
                <a:t>亿</a:t>
              </a:r>
              <a:endParaRPr kumimoji="0" lang="zh-CN" altLang="en-US" sz="1200" b="1" i="0" u="none" strike="noStrike" cap="none" normalizeH="0" baseline="0" dirty="0" smtClean="0">
                <a:ln>
                  <a:noFill/>
                </a:ln>
                <a:solidFill>
                  <a:schemeClr val="bg1"/>
                </a:solidFill>
                <a:effectLst/>
                <a:latin typeface="+mn-ea"/>
                <a:ea typeface="+mn-ea"/>
              </a:endParaRPr>
            </a:p>
          </p:txBody>
        </p:sp>
        <p:sp>
          <p:nvSpPr>
            <p:cNvPr id="14" name="椭圆 13"/>
            <p:cNvSpPr/>
            <p:nvPr/>
          </p:nvSpPr>
          <p:spPr bwMode="auto">
            <a:xfrm>
              <a:off x="5118101" y="4582516"/>
              <a:ext cx="894582" cy="894582"/>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bg1"/>
                  </a:solidFill>
                  <a:effectLst/>
                  <a:latin typeface="+mn-ea"/>
                  <a:ea typeface="+mn-ea"/>
                </a:rPr>
                <a:t>中间件</a:t>
              </a:r>
              <a:endParaRPr kumimoji="0" lang="en-US" altLang="zh-CN" sz="16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solidFill>
                    <a:schemeClr val="bg1"/>
                  </a:solidFill>
                  <a:latin typeface="+mn-ea"/>
                  <a:ea typeface="+mn-ea"/>
                </a:rPr>
                <a:t>434</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5" name="椭圆 14"/>
            <p:cNvSpPr/>
            <p:nvPr/>
          </p:nvSpPr>
          <p:spPr bwMode="auto">
            <a:xfrm>
              <a:off x="4257204" y="4998543"/>
              <a:ext cx="867454" cy="867454"/>
            </a:xfrm>
            <a:prstGeom prst="ellips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n-ea"/>
                  <a:ea typeface="+mn-ea"/>
                </a:rPr>
                <a:t>企业存储</a:t>
              </a:r>
              <a:endParaRPr kumimoji="0" lang="en-US" altLang="zh-CN" sz="1400" b="0" i="0" u="none" strike="noStrike" cap="none" normalizeH="0" baseline="0" dirty="0" smtClean="0">
                <a:ln>
                  <a:noFill/>
                </a:ln>
                <a:solidFill>
                  <a:schemeClr val="bg1"/>
                </a:solidFill>
                <a:effectLst/>
                <a:latin typeface="+mn-ea"/>
                <a:ea typeface="+mn-ea"/>
              </a:endParaRPr>
            </a:p>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smtClean="0">
                  <a:solidFill>
                    <a:schemeClr val="bg1"/>
                  </a:solidFill>
                  <a:latin typeface="+mn-ea"/>
                  <a:ea typeface="+mn-ea"/>
                </a:rPr>
                <a:t>311</a:t>
              </a:r>
              <a:r>
                <a:rPr lang="zh-CN" altLang="en-US" sz="1200" dirty="0" smtClean="0">
                  <a:solidFill>
                    <a:schemeClr val="bg1"/>
                  </a:solidFill>
                  <a:latin typeface="+mn-ea"/>
                  <a:ea typeface="+mn-ea"/>
                </a:rPr>
                <a:t>亿</a:t>
              </a:r>
              <a:endParaRPr kumimoji="0" lang="zh-CN" altLang="en-US" sz="1200" b="0" i="0" u="none" strike="noStrike" cap="none" normalizeH="0" baseline="0" dirty="0" smtClean="0">
                <a:ln>
                  <a:noFill/>
                </a:ln>
                <a:solidFill>
                  <a:schemeClr val="bg1"/>
                </a:solidFill>
                <a:effectLst/>
                <a:latin typeface="+mn-ea"/>
                <a:ea typeface="+mn-ea"/>
              </a:endParaRPr>
            </a:p>
          </p:txBody>
        </p:sp>
        <p:sp>
          <p:nvSpPr>
            <p:cNvPr id="16" name="矩形 15"/>
            <p:cNvSpPr/>
            <p:nvPr/>
          </p:nvSpPr>
          <p:spPr bwMode="auto">
            <a:xfrm>
              <a:off x="4511824" y="5966786"/>
              <a:ext cx="4900160" cy="4320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B0F0"/>
                  </a:solidFill>
                  <a:effectLst/>
                  <a:latin typeface="+mn-ea"/>
                  <a:ea typeface="+mn-ea"/>
                </a:rPr>
                <a:t>2023</a:t>
              </a:r>
              <a:r>
                <a:rPr kumimoji="0" lang="zh-CN" altLang="en-US" sz="2000" b="1" i="0" u="none" strike="noStrike" cap="none" normalizeH="0" baseline="0" dirty="0" smtClean="0">
                  <a:ln>
                    <a:noFill/>
                  </a:ln>
                  <a:solidFill>
                    <a:srgbClr val="00B0F0"/>
                  </a:solidFill>
                  <a:effectLst/>
                  <a:latin typeface="+mn-ea"/>
                  <a:ea typeface="+mn-ea"/>
                </a:rPr>
                <a:t>年全球计算产业投资额（美元）</a:t>
              </a:r>
            </a:p>
          </p:txBody>
        </p:sp>
      </p:grpSp>
    </p:spTree>
    <p:extLst>
      <p:ext uri="{BB962C8B-B14F-4D97-AF65-F5344CB8AC3E}">
        <p14:creationId xmlns:p14="http://schemas.microsoft.com/office/powerpoint/2010/main" val="20664906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5827" y="410713"/>
            <a:ext cx="10441860" cy="640800"/>
          </a:xfrm>
        </p:spPr>
        <p:txBody>
          <a:bodyPr/>
          <a:lstStyle/>
          <a:p>
            <a:r>
              <a:rPr lang="zh-CN" altLang="en-US" dirty="0">
                <a:solidFill>
                  <a:schemeClr val="tx1"/>
                </a:solidFill>
              </a:rPr>
              <a:t>支持自研</a:t>
            </a:r>
            <a:r>
              <a:rPr lang="zh-CN" altLang="en-US" dirty="0" smtClean="0">
                <a:solidFill>
                  <a:schemeClr val="tx1"/>
                </a:solidFill>
              </a:rPr>
              <a:t>灵活插卡和</a:t>
            </a:r>
            <a:r>
              <a:rPr lang="zh-CN" altLang="en-US" dirty="0">
                <a:solidFill>
                  <a:schemeClr val="tx1"/>
                </a:solidFill>
              </a:rPr>
              <a:t>智能网卡，实现丰富的网络</a:t>
            </a:r>
            <a:r>
              <a:rPr lang="zh-CN" altLang="en-US" dirty="0" smtClean="0">
                <a:solidFill>
                  <a:schemeClr val="tx1"/>
                </a:solidFill>
              </a:rPr>
              <a:t>配置</a:t>
            </a:r>
            <a:endParaRPr lang="zh-CN" altLang="en-US" dirty="0">
              <a:solidFill>
                <a:schemeClr val="tx1"/>
              </a:solidFill>
            </a:endParaRPr>
          </a:p>
        </p:txBody>
      </p:sp>
      <p:sp>
        <p:nvSpPr>
          <p:cNvPr id="4" name="矩形 3"/>
          <p:cNvSpPr/>
          <p:nvPr/>
        </p:nvSpPr>
        <p:spPr>
          <a:xfrm>
            <a:off x="1043469" y="3401870"/>
            <a:ext cx="2574924" cy="415498"/>
          </a:xfrm>
          <a:prstGeom prst="rect">
            <a:avLst/>
          </a:prstGeom>
        </p:spPr>
        <p:txBody>
          <a:bodyPr wrap="square">
            <a:spAutoFit/>
          </a:bodyPr>
          <a:lstStyle/>
          <a:p>
            <a:pPr marL="300037" indent="-285750">
              <a:lnSpc>
                <a:spcPct val="150000"/>
              </a:lnSpc>
              <a:buFont typeface="Arial" panose="020B0604020202020204" pitchFamily="34" charset="0"/>
              <a:buChar char="•"/>
            </a:pP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GE</a:t>
            </a:r>
            <a:r>
              <a:rPr lang="zh-CN" altLang="en-US" sz="1400" dirty="0" smtClean="0">
                <a:latin typeface="微软雅黑" panose="020B0503020204020204" pitchFamily="34" charset="-122"/>
                <a:ea typeface="微软雅黑" panose="020B0503020204020204" pitchFamily="34" charset="-122"/>
              </a:rPr>
              <a:t>灵活插卡</a:t>
            </a:r>
            <a:endParaRPr lang="en-US" altLang="zh-CN" sz="1400" dirty="0" smtClean="0">
              <a:latin typeface="微软雅黑" panose="020B0503020204020204" pitchFamily="34" charset="-122"/>
              <a:ea typeface="微软雅黑" panose="020B0503020204020204" pitchFamily="34" charset="-122"/>
            </a:endParaRPr>
          </a:p>
        </p:txBody>
      </p:sp>
      <p:pic>
        <p:nvPicPr>
          <p:cNvPr id="5" name="Picture 1" descr="C:\Users\c00417344\AppData\Roaming\eSpace_Desktop\UserData\c00417344\imagefiles\CF283055-A2B0-48EA-8EC4-D1791C44AA7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4420" y="2134103"/>
            <a:ext cx="1747235" cy="13104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c00417344\AppData\Roaming\eSpace_Desktop\UserData\c00417344\imagefiles\ED21C794-B07B-47E4-8F75-1782C1A5B47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5315" y="4198591"/>
            <a:ext cx="1961824" cy="14713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59028" y="5727259"/>
            <a:ext cx="4549773" cy="415498"/>
          </a:xfrm>
          <a:prstGeom prst="rect">
            <a:avLst/>
          </a:prstGeom>
        </p:spPr>
        <p:txBody>
          <a:bodyPr wrap="square">
            <a:spAutoFit/>
          </a:bodyPr>
          <a:lstStyle/>
          <a:p>
            <a:pPr marL="300037" indent="-285750">
              <a:lnSpc>
                <a:spcPct val="150000"/>
              </a:lnSpc>
              <a:buFont typeface="Arial" panose="020B0604020202020204" pitchFamily="34" charset="0"/>
              <a:buChar char="•"/>
            </a:pP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10GE</a:t>
            </a:r>
            <a:r>
              <a:rPr lang="zh-CN" altLang="en-US" sz="1400" dirty="0" smtClean="0">
                <a:latin typeface="微软雅黑" panose="020B0503020204020204" pitchFamily="34" charset="-122"/>
                <a:ea typeface="微软雅黑" panose="020B0503020204020204" pitchFamily="34" charset="-122"/>
              </a:rPr>
              <a:t>或者</a:t>
            </a: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25GE</a:t>
            </a:r>
            <a:r>
              <a:rPr lang="zh-CN" altLang="en-US" sz="1400" dirty="0" smtClean="0">
                <a:latin typeface="微软雅黑" panose="020B0503020204020204" pitchFamily="34" charset="-122"/>
                <a:ea typeface="微软雅黑" panose="020B0503020204020204" pitchFamily="34" charset="-122"/>
              </a:rPr>
              <a:t>灵活插卡</a:t>
            </a:r>
            <a:endParaRPr lang="en-US" altLang="zh-CN" sz="1400" dirty="0" smtClean="0">
              <a:latin typeface="微软雅黑" panose="020B0503020204020204" pitchFamily="34" charset="-122"/>
              <a:ea typeface="微软雅黑" panose="020B0503020204020204" pitchFamily="34" charset="-122"/>
            </a:endParaRPr>
          </a:p>
        </p:txBody>
      </p:sp>
      <p:pic>
        <p:nvPicPr>
          <p:cNvPr id="8" name="Picture 4" descr="C:\Users\c00417344\AppData\Roaming\eSpace_Desktop\UserData\c00417344\imagefiles\F0DDB5F3-37E7-493F-8FE0-E8824E3EB33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2922" y="2691445"/>
            <a:ext cx="1619050" cy="7040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c00417344\AppData\Roaming\eSpace_Desktop\UserData\c00417344\imagefiles\37655A2A-7104-4EA8-BED1-C169CD0D1E5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8393" y="4568953"/>
            <a:ext cx="1771470" cy="87017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a:grpSpLocks noChangeAspect="1"/>
          </p:cNvGrpSpPr>
          <p:nvPr/>
        </p:nvGrpSpPr>
        <p:grpSpPr>
          <a:xfrm>
            <a:off x="5546634" y="2134103"/>
            <a:ext cx="5927413" cy="4371761"/>
            <a:chOff x="5649531" y="1395735"/>
            <a:chExt cx="7180479" cy="5295965"/>
          </a:xfrm>
        </p:grpSpPr>
        <p:grpSp>
          <p:nvGrpSpPr>
            <p:cNvPr id="11" name="组合 10"/>
            <p:cNvGrpSpPr/>
            <p:nvPr/>
          </p:nvGrpSpPr>
          <p:grpSpPr>
            <a:xfrm>
              <a:off x="6106613" y="2909699"/>
              <a:ext cx="2941436" cy="1904941"/>
              <a:chOff x="1478052" y="1355689"/>
              <a:chExt cx="1919070" cy="1242833"/>
            </a:xfrm>
          </p:grpSpPr>
          <p:pic>
            <p:nvPicPr>
              <p:cNvPr id="29" name="d0e24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9168" y="1355689"/>
                <a:ext cx="1667954" cy="1242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8052" y="1401134"/>
                <a:ext cx="468215" cy="468214"/>
              </a:xfrm>
              <a:prstGeom prst="rect">
                <a:avLst/>
              </a:prstGeom>
            </p:spPr>
          </p:pic>
          <p:sp>
            <p:nvSpPr>
              <p:cNvPr id="31" name="右箭头 30"/>
              <p:cNvSpPr/>
              <p:nvPr/>
            </p:nvSpPr>
            <p:spPr>
              <a:xfrm>
                <a:off x="2075655" y="1456983"/>
                <a:ext cx="406400" cy="21336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58"/>
            <p:cNvSpPr/>
            <p:nvPr/>
          </p:nvSpPr>
          <p:spPr>
            <a:xfrm>
              <a:off x="8001837" y="1502444"/>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r>
                <a:rPr lang="en-US" altLang="zh-CN" sz="1350" b="1" kern="0" dirty="0">
                  <a:solidFill>
                    <a:prstClr val="white"/>
                  </a:solidFill>
                  <a:ea typeface="宋体" pitchFamily="2" charset="-122"/>
                </a:rPr>
                <a:t>1</a:t>
              </a:r>
              <a:endParaRPr lang="zh-CN" altLang="en-US" sz="1350" b="1" kern="0" dirty="0">
                <a:solidFill>
                  <a:prstClr val="white"/>
                </a:solidFill>
                <a:ea typeface="宋体" pitchFamily="2" charset="-122"/>
              </a:endParaRPr>
            </a:p>
          </p:txBody>
        </p:sp>
        <p:cxnSp>
          <p:nvCxnSpPr>
            <p:cNvPr id="13" name="肘形连接符 12"/>
            <p:cNvCxnSpPr>
              <a:stCxn id="18" idx="1"/>
              <a:endCxn id="12" idx="2"/>
            </p:cNvCxnSpPr>
            <p:nvPr/>
          </p:nvCxnSpPr>
          <p:spPr>
            <a:xfrm rot="5400000" flipH="1" flipV="1">
              <a:off x="6578745" y="1478312"/>
              <a:ext cx="1243210" cy="1602974"/>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59"/>
            <p:cNvSpPr/>
            <p:nvPr/>
          </p:nvSpPr>
          <p:spPr>
            <a:xfrm>
              <a:off x="7387615" y="3693874"/>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endParaRPr lang="zh-CN" altLang="en-US" sz="1350" kern="0">
                <a:solidFill>
                  <a:prstClr val="white"/>
                </a:solidFill>
                <a:latin typeface="等线"/>
                <a:ea typeface="宋体" pitchFamily="2" charset="-122"/>
              </a:endParaRPr>
            </a:p>
          </p:txBody>
        </p:sp>
        <p:cxnSp>
          <p:nvCxnSpPr>
            <p:cNvPr id="15" name="肘形连接符 14"/>
            <p:cNvCxnSpPr>
              <a:endCxn id="27" idx="0"/>
            </p:cNvCxnSpPr>
            <p:nvPr/>
          </p:nvCxnSpPr>
          <p:spPr>
            <a:xfrm rot="5400000">
              <a:off x="5496852" y="4410377"/>
              <a:ext cx="1469301" cy="842724"/>
            </a:xfrm>
            <a:prstGeom prst="bent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f656961f-dc6f-41bf-bdcb-2499513e905c"/>
            <p:cNvSpPr txBox="1"/>
            <p:nvPr/>
          </p:nvSpPr>
          <p:spPr>
            <a:xfrm>
              <a:off x="5970748" y="5414124"/>
              <a:ext cx="3028506" cy="1277576"/>
            </a:xfrm>
            <a:prstGeom prst="rect">
              <a:avLst/>
            </a:prstGeom>
            <a:noFill/>
          </p:spPr>
          <p:txBody>
            <a:bodyPr wrap="none" lIns="121899" tIns="60949" rIns="121899" bIns="60949"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284" fontAlgn="base">
                <a:spcBef>
                  <a:spcPct val="0"/>
                </a:spcBef>
                <a:spcAft>
                  <a:spcPts val="400"/>
                </a:spcAft>
                <a:buClr>
                  <a:srgbClr val="808080"/>
                </a:buClr>
                <a:buSzPct val="60000"/>
              </a:pPr>
              <a:r>
                <a:rPr lang="zh-CN" altLang="en-US" sz="1200" b="1" dirty="0">
                  <a:ln w="12700" cmpd="sng">
                    <a:noFill/>
                    <a:prstDash val="solid"/>
                  </a:ln>
                  <a:latin typeface="+mn-ea"/>
                </a:rPr>
                <a:t>硬件设计和</a:t>
              </a:r>
              <a:r>
                <a:rPr lang="en-US" altLang="zh-CN" sz="1200" b="1" dirty="0">
                  <a:ln w="12700" cmpd="sng">
                    <a:noFill/>
                    <a:prstDash val="solid"/>
                  </a:ln>
                  <a:latin typeface="+mn-ea"/>
                </a:rPr>
                <a:t>FW</a:t>
              </a:r>
              <a:r>
                <a:rPr lang="zh-CN" altLang="en-US" sz="1200" b="1" dirty="0">
                  <a:ln w="12700" cmpd="sng">
                    <a:noFill/>
                    <a:prstDash val="solid"/>
                  </a:ln>
                  <a:latin typeface="+mn-ea"/>
                </a:rPr>
                <a:t>全部自研开发</a:t>
              </a:r>
              <a:endParaRPr lang="en-US" altLang="zh-CN" sz="1200" b="1" dirty="0">
                <a:ln w="12700" cmpd="sng">
                  <a:noFill/>
                  <a:prstDash val="solid"/>
                </a:ln>
                <a:latin typeface="+mn-ea"/>
              </a:endParaRPr>
            </a:p>
            <a:p>
              <a:pPr indent="-143957" fontAlgn="base">
                <a:lnSpc>
                  <a:spcPct val="120000"/>
                </a:lnSpc>
                <a:spcBef>
                  <a:spcPct val="0"/>
                </a:spcBef>
                <a:spcAft>
                  <a:spcPct val="0"/>
                </a:spcAft>
                <a:buClr>
                  <a:schemeClr val="tx1"/>
                </a:buClr>
                <a:buSzPct val="75000"/>
                <a:buFont typeface="Arial" pitchFamily="34" charset="0"/>
                <a:buChar char="•"/>
              </a:pPr>
              <a:r>
                <a:rPr lang="en-US" altLang="zh-CN" sz="1200" dirty="0">
                  <a:latin typeface="+mn-ea"/>
                </a:rPr>
                <a:t>PCBA</a:t>
              </a:r>
              <a:r>
                <a:rPr lang="zh-CN" altLang="en-US" sz="1200" dirty="0">
                  <a:latin typeface="+mn-ea"/>
                </a:rPr>
                <a:t>全部华为自主开发设计</a:t>
              </a:r>
              <a:endParaRPr lang="en-US" altLang="zh-CN" sz="1200" dirty="0">
                <a:latin typeface="+mn-ea"/>
              </a:endParaRPr>
            </a:p>
            <a:p>
              <a:pPr indent="-143957" fontAlgn="base">
                <a:lnSpc>
                  <a:spcPct val="120000"/>
                </a:lnSpc>
                <a:spcBef>
                  <a:spcPct val="0"/>
                </a:spcBef>
                <a:spcAft>
                  <a:spcPct val="0"/>
                </a:spcAft>
                <a:buClr>
                  <a:schemeClr val="tx1"/>
                </a:buClr>
                <a:buSzPct val="75000"/>
                <a:buFont typeface="Arial" pitchFamily="34" charset="0"/>
                <a:buChar char="•"/>
              </a:pPr>
              <a:r>
                <a:rPr lang="zh-CN" altLang="en-US" sz="1200" dirty="0">
                  <a:latin typeface="+mn-ea"/>
                </a:rPr>
                <a:t>全系列的</a:t>
              </a:r>
              <a:r>
                <a:rPr lang="en-US" altLang="zh-CN" sz="1200" dirty="0">
                  <a:latin typeface="+mn-ea"/>
                </a:rPr>
                <a:t>FW</a:t>
              </a:r>
              <a:r>
                <a:rPr lang="zh-CN" altLang="en-US" sz="1200" dirty="0">
                  <a:latin typeface="+mn-ea"/>
                </a:rPr>
                <a:t>全部自主开发设计</a:t>
              </a:r>
              <a:endParaRPr lang="en-US" altLang="zh-CN" sz="1200" dirty="0">
                <a:latin typeface="+mn-ea"/>
              </a:endParaRPr>
            </a:p>
            <a:p>
              <a:pPr indent="-143957" fontAlgn="base">
                <a:lnSpc>
                  <a:spcPct val="120000"/>
                </a:lnSpc>
                <a:spcBef>
                  <a:spcPct val="0"/>
                </a:spcBef>
                <a:spcAft>
                  <a:spcPct val="0"/>
                </a:spcAft>
                <a:buClr>
                  <a:schemeClr val="tx1"/>
                </a:buClr>
                <a:buSzPct val="75000"/>
                <a:buFont typeface="Arial" pitchFamily="34" charset="0"/>
                <a:buChar char="•"/>
              </a:pPr>
              <a:r>
                <a:rPr lang="zh-CN" altLang="en-US" sz="1200" dirty="0">
                  <a:latin typeface="+mn-ea"/>
                </a:rPr>
                <a:t>生产制造为华为公司加工制造</a:t>
              </a:r>
              <a:endParaRPr lang="en-US" altLang="zh-CN" sz="1200" dirty="0">
                <a:latin typeface="+mn-ea"/>
              </a:endParaRPr>
            </a:p>
          </p:txBody>
        </p:sp>
        <p:sp>
          <p:nvSpPr>
            <p:cNvPr id="17" name="椭圆 59"/>
            <p:cNvSpPr/>
            <p:nvPr/>
          </p:nvSpPr>
          <p:spPr>
            <a:xfrm>
              <a:off x="6587222" y="3953864"/>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endParaRPr lang="zh-CN" altLang="en-US" sz="1350" kern="0">
                <a:solidFill>
                  <a:prstClr val="white"/>
                </a:solidFill>
                <a:latin typeface="等线"/>
                <a:ea typeface="宋体" pitchFamily="2" charset="-122"/>
              </a:endParaRPr>
            </a:p>
          </p:txBody>
        </p:sp>
        <p:sp>
          <p:nvSpPr>
            <p:cNvPr id="18" name="椭圆 59"/>
            <p:cNvSpPr/>
            <p:nvPr/>
          </p:nvSpPr>
          <p:spPr>
            <a:xfrm>
              <a:off x="6379103" y="2881644"/>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endParaRPr lang="zh-CN" altLang="en-US" sz="1350" kern="0">
                <a:solidFill>
                  <a:prstClr val="white"/>
                </a:solidFill>
                <a:latin typeface="等线"/>
                <a:ea typeface="宋体" pitchFamily="2" charset="-122"/>
              </a:endParaRPr>
            </a:p>
          </p:txBody>
        </p:sp>
        <p:pic>
          <p:nvPicPr>
            <p:cNvPr id="19" name="Picture 29"/>
            <p:cNvPicPr>
              <a:picLocks noChangeAspect="1"/>
            </p:cNvPicPr>
            <p:nvPr/>
          </p:nvPicPr>
          <p:blipFill>
            <a:blip r:embed="rId9" cstate="print">
              <a:extLst>
                <a:ext uri="{28A0092B-C50C-407E-A947-70E740481C1C}">
                  <a14:useLocalDpi xmlns:a14="http://schemas.microsoft.com/office/drawing/2010/main" val="0"/>
                </a:ext>
              </a:extLst>
            </a:blip>
            <a:srcRect b="5885"/>
            <a:stretch>
              <a:fillRect/>
            </a:stretch>
          </p:blipFill>
          <p:spPr>
            <a:xfrm>
              <a:off x="8360572" y="1395735"/>
              <a:ext cx="651466" cy="539257"/>
            </a:xfrm>
            <a:prstGeom prst="rect">
              <a:avLst/>
            </a:prstGeom>
            <a:effectLst>
              <a:reflection blurRad="6350" stA="52000" endA="300" endPos="35000" dir="5400000" sy="-100000" algn="bl" rotWithShape="0"/>
            </a:effectLst>
          </p:spPr>
        </p:pic>
        <p:sp>
          <p:nvSpPr>
            <p:cNvPr id="20" name="椭圆 58"/>
            <p:cNvSpPr/>
            <p:nvPr/>
          </p:nvSpPr>
          <p:spPr>
            <a:xfrm>
              <a:off x="9659017" y="2459314"/>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r>
                <a:rPr lang="en-US" altLang="zh-CN" sz="1350" b="1" kern="0" dirty="0">
                  <a:solidFill>
                    <a:prstClr val="white"/>
                  </a:solidFill>
                  <a:ea typeface="宋体" pitchFamily="2" charset="-122"/>
                </a:rPr>
                <a:t>2</a:t>
              </a:r>
              <a:endParaRPr lang="zh-CN" altLang="en-US" sz="1350" b="1" kern="0" dirty="0">
                <a:solidFill>
                  <a:prstClr val="white"/>
                </a:solidFill>
                <a:ea typeface="宋体" pitchFamily="2" charset="-122"/>
              </a:endParaRPr>
            </a:p>
          </p:txBody>
        </p:sp>
        <p:sp>
          <p:nvSpPr>
            <p:cNvPr id="21" name="f656961f-dc6f-41bf-bdcb-2499513e905c"/>
            <p:cNvSpPr txBox="1"/>
            <p:nvPr/>
          </p:nvSpPr>
          <p:spPr>
            <a:xfrm>
              <a:off x="8859659" y="1404125"/>
              <a:ext cx="2276998" cy="658659"/>
            </a:xfrm>
            <a:prstGeom prst="rect">
              <a:avLst/>
            </a:prstGeom>
            <a:noFill/>
          </p:spPr>
          <p:txBody>
            <a:bodyPr wrap="none" lIns="121899" tIns="60949" rIns="121899" bIns="60949"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284" fontAlgn="base">
                <a:spcBef>
                  <a:spcPct val="0"/>
                </a:spcBef>
                <a:spcAft>
                  <a:spcPts val="400"/>
                </a:spcAft>
                <a:buClr>
                  <a:srgbClr val="808080"/>
                </a:buClr>
                <a:buSzPct val="60000"/>
              </a:pPr>
              <a:r>
                <a:rPr lang="zh-CN" altLang="en-US" sz="1200" b="1" dirty="0">
                  <a:ln w="12700" cmpd="sng">
                    <a:noFill/>
                    <a:prstDash val="solid"/>
                  </a:ln>
                  <a:latin typeface="+mn-ea"/>
                </a:rPr>
                <a:t>华为第</a:t>
              </a:r>
              <a:r>
                <a:rPr lang="en-US" altLang="zh-CN" sz="1200" b="1" dirty="0">
                  <a:ln w="12700" cmpd="sng">
                    <a:noFill/>
                    <a:prstDash val="solid"/>
                  </a:ln>
                  <a:latin typeface="+mn-ea"/>
                </a:rPr>
                <a:t>2</a:t>
              </a:r>
              <a:r>
                <a:rPr lang="zh-CN" altLang="en-US" sz="1200" b="1" dirty="0">
                  <a:ln w="12700" cmpd="sng">
                    <a:noFill/>
                    <a:prstDash val="solid"/>
                  </a:ln>
                  <a:latin typeface="+mn-ea"/>
                </a:rPr>
                <a:t>代智能网卡</a:t>
              </a:r>
              <a:r>
                <a:rPr lang="zh-CN" altLang="en-US" sz="1200" b="1" dirty="0" smtClean="0">
                  <a:ln w="12700" cmpd="sng">
                    <a:noFill/>
                    <a:prstDash val="solid"/>
                  </a:ln>
                  <a:latin typeface="+mn-ea"/>
                </a:rPr>
                <a:t>芯片</a:t>
              </a:r>
              <a:endParaRPr lang="en-US" altLang="zh-CN" sz="1200" b="1" dirty="0" smtClean="0">
                <a:ln w="12700" cmpd="sng">
                  <a:noFill/>
                  <a:prstDash val="solid"/>
                </a:ln>
                <a:latin typeface="+mn-ea"/>
              </a:endParaRPr>
            </a:p>
            <a:p>
              <a:pPr defTabSz="913284" fontAlgn="base">
                <a:spcBef>
                  <a:spcPct val="0"/>
                </a:spcBef>
                <a:spcAft>
                  <a:spcPts val="400"/>
                </a:spcAft>
                <a:buClr>
                  <a:srgbClr val="808080"/>
                </a:buClr>
                <a:buSzPct val="60000"/>
              </a:pPr>
              <a:r>
                <a:rPr lang="en-US" altLang="zh-CN" sz="1200" dirty="0" smtClean="0">
                  <a:latin typeface="+mn-ea"/>
                </a:rPr>
                <a:t>Hi1822</a:t>
              </a:r>
              <a:r>
                <a:rPr lang="zh-CN" altLang="en-US" sz="1200" dirty="0" smtClean="0">
                  <a:latin typeface="+mn-ea"/>
                </a:rPr>
                <a:t>芯片</a:t>
              </a:r>
              <a:endParaRPr lang="zh-CN" altLang="en-US" sz="1200" dirty="0">
                <a:latin typeface="+mn-ea"/>
              </a:endParaRPr>
            </a:p>
          </p:txBody>
        </p:sp>
        <p:cxnSp>
          <p:nvCxnSpPr>
            <p:cNvPr id="22" name="肘形连接符 21"/>
            <p:cNvCxnSpPr>
              <a:stCxn id="14" idx="1"/>
              <a:endCxn id="20" idx="2"/>
            </p:cNvCxnSpPr>
            <p:nvPr/>
          </p:nvCxnSpPr>
          <p:spPr>
            <a:xfrm rot="5400000" flipH="1" flipV="1">
              <a:off x="7983910" y="2038530"/>
              <a:ext cx="1098570" cy="2251641"/>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f656961f-dc6f-41bf-bdcb-2499513e905c"/>
            <p:cNvSpPr txBox="1"/>
            <p:nvPr/>
          </p:nvSpPr>
          <p:spPr>
            <a:xfrm>
              <a:off x="10019042" y="2409980"/>
              <a:ext cx="2267416" cy="1508738"/>
            </a:xfrm>
            <a:prstGeom prst="rect">
              <a:avLst/>
            </a:prstGeom>
            <a:noFill/>
          </p:spPr>
          <p:txBody>
            <a:bodyPr wrap="square" lIns="121899" tIns="60949" rIns="121899" bIns="60949"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284" fontAlgn="base">
                <a:spcBef>
                  <a:spcPct val="0"/>
                </a:spcBef>
                <a:spcAft>
                  <a:spcPts val="400"/>
                </a:spcAft>
                <a:buClr>
                  <a:srgbClr val="808080"/>
                </a:buClr>
                <a:buSzPct val="60000"/>
              </a:pPr>
              <a:r>
                <a:rPr lang="zh-CN" altLang="en-US" sz="1200" b="1" dirty="0" smtClean="0">
                  <a:ln w="12700" cmpd="sng">
                    <a:noFill/>
                    <a:prstDash val="solid"/>
                  </a:ln>
                  <a:latin typeface="+mn-ea"/>
                </a:rPr>
                <a:t>高性能网络</a:t>
              </a:r>
              <a:r>
                <a:rPr lang="en-US" altLang="zh-CN" sz="1200" b="1" dirty="0" smtClean="0">
                  <a:ln w="12700" cmpd="sng">
                    <a:noFill/>
                    <a:prstDash val="solid"/>
                  </a:ln>
                  <a:latin typeface="+mn-ea"/>
                </a:rPr>
                <a:t>/PCIe</a:t>
              </a:r>
              <a:r>
                <a:rPr lang="zh-CN" altLang="en-US" sz="1200" b="1" dirty="0" smtClean="0">
                  <a:ln w="12700" cmpd="sng">
                    <a:noFill/>
                    <a:prstDash val="solid"/>
                  </a:ln>
                  <a:latin typeface="+mn-ea"/>
                </a:rPr>
                <a:t>接口</a:t>
              </a:r>
              <a:endParaRPr lang="en-US" altLang="zh-CN" sz="1200" b="1" dirty="0">
                <a:ln w="12700" cmpd="sng">
                  <a:noFill/>
                  <a:prstDash val="solid"/>
                </a:ln>
                <a:latin typeface="+mn-ea"/>
              </a:endParaRPr>
            </a:p>
            <a:p>
              <a:pPr indent="-143957" fontAlgn="base">
                <a:lnSpc>
                  <a:spcPct val="120000"/>
                </a:lnSpc>
                <a:spcBef>
                  <a:spcPct val="0"/>
                </a:spcBef>
                <a:spcAft>
                  <a:spcPct val="0"/>
                </a:spcAft>
                <a:buClr>
                  <a:schemeClr val="tx1"/>
                </a:buClr>
                <a:buSzPct val="75000"/>
                <a:buFont typeface="Arial" pitchFamily="34" charset="0"/>
                <a:buChar char="•"/>
              </a:pPr>
              <a:r>
                <a:rPr lang="zh-CN" altLang="en-US" sz="1200" dirty="0" smtClean="0">
                  <a:latin typeface="+mn-ea"/>
                </a:rPr>
                <a:t>支持</a:t>
              </a:r>
              <a:r>
                <a:rPr lang="en-US" altLang="zh-CN" sz="1200" dirty="0" smtClean="0">
                  <a:latin typeface="+mn-ea"/>
                </a:rPr>
                <a:t>10G x4/25G x4</a:t>
              </a:r>
              <a:r>
                <a:rPr lang="zh-CN" altLang="en-US" sz="1200" dirty="0" smtClean="0">
                  <a:latin typeface="+mn-ea"/>
                </a:rPr>
                <a:t>接口高性能</a:t>
              </a:r>
              <a:endParaRPr lang="en-US" altLang="zh-CN" sz="1200" dirty="0" smtClean="0">
                <a:latin typeface="+mn-ea"/>
              </a:endParaRPr>
            </a:p>
            <a:p>
              <a:pPr indent="-143957" fontAlgn="base">
                <a:lnSpc>
                  <a:spcPct val="120000"/>
                </a:lnSpc>
                <a:spcBef>
                  <a:spcPct val="0"/>
                </a:spcBef>
                <a:spcAft>
                  <a:spcPct val="0"/>
                </a:spcAft>
                <a:buClr>
                  <a:schemeClr val="tx1"/>
                </a:buClr>
                <a:buSzPct val="75000"/>
                <a:buFont typeface="Arial" pitchFamily="34" charset="0"/>
                <a:buChar char="•"/>
              </a:pPr>
              <a:r>
                <a:rPr lang="zh-CN" altLang="en-US" sz="1200" dirty="0">
                  <a:latin typeface="+mn-ea"/>
                </a:rPr>
                <a:t>支持</a:t>
              </a:r>
              <a:r>
                <a:rPr lang="en-US" altLang="zh-CN" sz="1200" dirty="0">
                  <a:latin typeface="+mn-ea"/>
                </a:rPr>
                <a:t>PCIe3.0 x16</a:t>
              </a:r>
              <a:r>
                <a:rPr lang="zh-CN" altLang="en-US" sz="1200" dirty="0">
                  <a:latin typeface="+mn-ea"/>
                </a:rPr>
                <a:t>接口</a:t>
              </a:r>
              <a:r>
                <a:rPr lang="zh-CN" altLang="en-US" sz="1200" dirty="0" smtClean="0">
                  <a:latin typeface="+mn-ea"/>
                </a:rPr>
                <a:t>高性能</a:t>
              </a:r>
              <a:endParaRPr lang="en-US" altLang="zh-CN" sz="1200" dirty="0" smtClean="0">
                <a:latin typeface="+mn-ea"/>
              </a:endParaRPr>
            </a:p>
          </p:txBody>
        </p:sp>
        <p:sp>
          <p:nvSpPr>
            <p:cNvPr id="24" name="f656961f-dc6f-41bf-bdcb-2499513e905c"/>
            <p:cNvSpPr txBox="1"/>
            <p:nvPr/>
          </p:nvSpPr>
          <p:spPr>
            <a:xfrm>
              <a:off x="9980540" y="4410053"/>
              <a:ext cx="2849470" cy="1508738"/>
            </a:xfrm>
            <a:prstGeom prst="rect">
              <a:avLst/>
            </a:prstGeom>
            <a:noFill/>
          </p:spPr>
          <p:txBody>
            <a:bodyPr wrap="square" lIns="121899" tIns="60949" rIns="121899" bIns="60949"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284" fontAlgn="base">
                <a:spcBef>
                  <a:spcPct val="0"/>
                </a:spcBef>
                <a:spcAft>
                  <a:spcPts val="400"/>
                </a:spcAft>
                <a:buClr>
                  <a:srgbClr val="808080"/>
                </a:buClr>
                <a:buSzPct val="60000"/>
              </a:pPr>
              <a:r>
                <a:rPr lang="zh-CN" altLang="en-US" sz="1200" b="1" dirty="0" smtClean="0">
                  <a:ln w="12700" cmpd="sng">
                    <a:noFill/>
                    <a:prstDash val="solid"/>
                  </a:ln>
                  <a:latin typeface="+mn-ea"/>
                </a:rPr>
                <a:t>标卡形态和低功耗</a:t>
              </a:r>
              <a:endParaRPr lang="en-US" altLang="zh-CN" sz="1200" b="1" dirty="0">
                <a:ln w="12700" cmpd="sng">
                  <a:noFill/>
                  <a:prstDash val="solid"/>
                </a:ln>
                <a:latin typeface="+mn-ea"/>
              </a:endParaRPr>
            </a:p>
            <a:p>
              <a:pPr indent="-143957" fontAlgn="base">
                <a:lnSpc>
                  <a:spcPct val="120000"/>
                </a:lnSpc>
                <a:spcBef>
                  <a:spcPct val="0"/>
                </a:spcBef>
                <a:spcAft>
                  <a:spcPct val="0"/>
                </a:spcAft>
                <a:buSzPct val="75000"/>
                <a:buFont typeface="Arial" pitchFamily="34" charset="0"/>
                <a:buChar char="•"/>
              </a:pPr>
              <a:r>
                <a:rPr lang="zh-CN" altLang="en-US" sz="1200" dirty="0" smtClean="0">
                  <a:latin typeface="+mn-ea"/>
                </a:rPr>
                <a:t>支持</a:t>
              </a:r>
              <a:r>
                <a:rPr lang="en-US" altLang="zh-CN" sz="1200" dirty="0" smtClean="0">
                  <a:latin typeface="+mn-ea"/>
                </a:rPr>
                <a:t>HHHL</a:t>
              </a:r>
              <a:r>
                <a:rPr lang="zh-CN" altLang="en-US" sz="1200" dirty="0">
                  <a:latin typeface="+mn-ea"/>
                </a:rPr>
                <a:t>标</a:t>
              </a:r>
              <a:r>
                <a:rPr lang="zh-CN" altLang="en-US" sz="1200" dirty="0" smtClean="0">
                  <a:latin typeface="+mn-ea"/>
                </a:rPr>
                <a:t>卡形态，方便部署和运维</a:t>
              </a:r>
              <a:endParaRPr lang="en-US" altLang="zh-CN" sz="1200" dirty="0">
                <a:latin typeface="+mn-ea"/>
              </a:endParaRPr>
            </a:p>
            <a:p>
              <a:pPr indent="-143957" fontAlgn="base">
                <a:lnSpc>
                  <a:spcPct val="120000"/>
                </a:lnSpc>
                <a:spcBef>
                  <a:spcPct val="0"/>
                </a:spcBef>
                <a:spcAft>
                  <a:spcPct val="0"/>
                </a:spcAft>
                <a:buSzPct val="75000"/>
                <a:buFont typeface="Arial" pitchFamily="34" charset="0"/>
                <a:buChar char="•"/>
              </a:pPr>
              <a:r>
                <a:rPr lang="zh-CN" altLang="en-US" sz="1200" dirty="0" smtClean="0">
                  <a:latin typeface="+mn-ea"/>
                </a:rPr>
                <a:t>支持低功耗设计</a:t>
              </a:r>
              <a:endParaRPr lang="en-US" altLang="zh-CN" sz="1200" dirty="0">
                <a:latin typeface="+mn-ea"/>
              </a:endParaRPr>
            </a:p>
            <a:p>
              <a:pPr indent="-143957" fontAlgn="base">
                <a:lnSpc>
                  <a:spcPct val="120000"/>
                </a:lnSpc>
                <a:spcBef>
                  <a:spcPct val="0"/>
                </a:spcBef>
                <a:spcAft>
                  <a:spcPct val="0"/>
                </a:spcAft>
                <a:buClr>
                  <a:srgbClr val="FFC000"/>
                </a:buClr>
                <a:buSzPct val="75000"/>
                <a:buFont typeface="Arial" pitchFamily="34" charset="0"/>
                <a:buChar char="•"/>
              </a:pPr>
              <a:endParaRPr lang="en-US" altLang="zh-CN" sz="1200" b="1" dirty="0">
                <a:latin typeface="+mn-ea"/>
              </a:endParaRPr>
            </a:p>
          </p:txBody>
        </p:sp>
        <p:sp>
          <p:nvSpPr>
            <p:cNvPr id="25" name="椭圆 58"/>
            <p:cNvSpPr/>
            <p:nvPr/>
          </p:nvSpPr>
          <p:spPr>
            <a:xfrm>
              <a:off x="9700936" y="4409248"/>
              <a:ext cx="321217" cy="323481"/>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r>
                <a:rPr lang="en-US" altLang="zh-CN" sz="1350" b="1" kern="0" dirty="0">
                  <a:solidFill>
                    <a:prstClr val="white"/>
                  </a:solidFill>
                  <a:ea typeface="宋体" pitchFamily="2" charset="-122"/>
                </a:rPr>
                <a:t>4</a:t>
              </a:r>
              <a:endParaRPr lang="zh-CN" altLang="en-US" sz="1350" b="1" kern="0" dirty="0">
                <a:solidFill>
                  <a:prstClr val="white"/>
                </a:solidFill>
                <a:ea typeface="宋体" pitchFamily="2" charset="-122"/>
              </a:endParaRPr>
            </a:p>
          </p:txBody>
        </p:sp>
        <p:cxnSp>
          <p:nvCxnSpPr>
            <p:cNvPr id="26" name="肘形连接符 25"/>
            <p:cNvCxnSpPr/>
            <p:nvPr/>
          </p:nvCxnSpPr>
          <p:spPr>
            <a:xfrm>
              <a:off x="7479907" y="4428287"/>
              <a:ext cx="2191059" cy="129916"/>
            </a:xfrm>
            <a:prstGeom prst="bentConnector3">
              <a:avLst>
                <a:gd name="adj1" fmla="val 9861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58"/>
            <p:cNvSpPr/>
            <p:nvPr/>
          </p:nvSpPr>
          <p:spPr>
            <a:xfrm>
              <a:off x="5649531" y="5566390"/>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411" fontAlgn="base">
                <a:spcBef>
                  <a:spcPct val="0"/>
                </a:spcBef>
                <a:spcAft>
                  <a:spcPct val="0"/>
                </a:spcAft>
                <a:defRPr/>
              </a:pPr>
              <a:r>
                <a:rPr lang="en-US" altLang="zh-CN" sz="1350" b="1" kern="0" dirty="0">
                  <a:solidFill>
                    <a:prstClr val="white"/>
                  </a:solidFill>
                  <a:ea typeface="宋体" pitchFamily="2" charset="-122"/>
                </a:rPr>
                <a:t>3</a:t>
              </a:r>
              <a:endParaRPr lang="zh-CN" altLang="en-US" sz="1350" b="1" kern="0" dirty="0">
                <a:solidFill>
                  <a:prstClr val="white"/>
                </a:solidFill>
                <a:ea typeface="宋体" pitchFamily="2" charset="-122"/>
              </a:endParaRPr>
            </a:p>
          </p:txBody>
        </p:sp>
        <p:sp>
          <p:nvSpPr>
            <p:cNvPr id="28" name="矩形 27"/>
            <p:cNvSpPr/>
            <p:nvPr/>
          </p:nvSpPr>
          <p:spPr>
            <a:xfrm>
              <a:off x="9078020" y="4432489"/>
              <a:ext cx="2952328" cy="276999"/>
            </a:xfrm>
            <a:prstGeom prst="rect">
              <a:avLst/>
            </a:prstGeom>
          </p:spPr>
          <p:txBody>
            <a:bodyPr wrap="square">
              <a:spAutoFit/>
            </a:bodyPr>
            <a:lstStyle/>
            <a:p>
              <a:endParaRPr lang="en-US" altLang="zh-CN" sz="1200" b="1" dirty="0">
                <a:latin typeface="微软雅黑" panose="020B0503020204020204" pitchFamily="34" charset="-122"/>
                <a:ea typeface="微软雅黑" panose="020B0503020204020204" pitchFamily="34" charset="-122"/>
              </a:endParaRPr>
            </a:p>
          </p:txBody>
        </p:sp>
      </p:grpSp>
      <p:sp>
        <p:nvSpPr>
          <p:cNvPr id="32" name="矩形 31"/>
          <p:cNvSpPr/>
          <p:nvPr/>
        </p:nvSpPr>
        <p:spPr>
          <a:xfrm>
            <a:off x="6516366" y="1686670"/>
            <a:ext cx="3475631" cy="338554"/>
          </a:xfrm>
          <a:prstGeom prst="rect">
            <a:avLst/>
          </a:prstGeom>
        </p:spPr>
        <p:txBody>
          <a:bodyPr wrap="none">
            <a:spAutoFit/>
          </a:bodyPr>
          <a:lstStyle/>
          <a:p>
            <a:r>
              <a:rPr lang="en-US" altLang="zh-CN" sz="1600" b="1" dirty="0" smtClean="0">
                <a:solidFill>
                  <a:prstClr val="black"/>
                </a:solidFill>
                <a:latin typeface="+mn-ea"/>
                <a:ea typeface="+mn-ea"/>
              </a:rPr>
              <a:t>IN200</a:t>
            </a:r>
            <a:r>
              <a:rPr lang="zh-CN" altLang="en-US" sz="1600" b="1" dirty="0" smtClean="0">
                <a:solidFill>
                  <a:prstClr val="black"/>
                </a:solidFill>
                <a:latin typeface="+mn-ea"/>
                <a:ea typeface="+mn-ea"/>
              </a:rPr>
              <a:t>智能以太网卡，标准网卡形态</a:t>
            </a:r>
            <a:endParaRPr lang="zh-CN" altLang="en-US" sz="1600" b="1" dirty="0">
              <a:solidFill>
                <a:prstClr val="black"/>
              </a:solidFill>
              <a:latin typeface="+mn-ea"/>
              <a:ea typeface="+mn-ea"/>
            </a:endParaRPr>
          </a:p>
        </p:txBody>
      </p:sp>
      <p:sp>
        <p:nvSpPr>
          <p:cNvPr id="33" name="矩形 32"/>
          <p:cNvSpPr/>
          <p:nvPr/>
        </p:nvSpPr>
        <p:spPr>
          <a:xfrm>
            <a:off x="2029994" y="1686058"/>
            <a:ext cx="2852063" cy="338554"/>
          </a:xfrm>
          <a:prstGeom prst="rect">
            <a:avLst/>
          </a:prstGeom>
        </p:spPr>
        <p:txBody>
          <a:bodyPr wrap="none">
            <a:spAutoFit/>
          </a:bodyPr>
          <a:lstStyle/>
          <a:p>
            <a:r>
              <a:rPr lang="zh-CN" altLang="en-US" sz="1600" b="1" dirty="0" smtClean="0">
                <a:solidFill>
                  <a:prstClr val="black"/>
                </a:solidFill>
                <a:latin typeface="+mn-ea"/>
                <a:ea typeface="+mn-ea"/>
              </a:rPr>
              <a:t>网络板载直出，灵活插卡形态</a:t>
            </a:r>
            <a:endParaRPr lang="zh-CN" altLang="en-US" sz="1600" b="1" dirty="0">
              <a:latin typeface="+mn-ea"/>
              <a:ea typeface="+mn-ea"/>
            </a:endParaRPr>
          </a:p>
        </p:txBody>
      </p:sp>
    </p:spTree>
    <p:extLst>
      <p:ext uri="{BB962C8B-B14F-4D97-AF65-F5344CB8AC3E}">
        <p14:creationId xmlns:p14="http://schemas.microsoft.com/office/powerpoint/2010/main" val="1557345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支持华为</a:t>
            </a:r>
            <a:r>
              <a:rPr lang="en-US" altLang="zh-CN" dirty="0">
                <a:solidFill>
                  <a:schemeClr val="tx1"/>
                </a:solidFill>
              </a:rPr>
              <a:t>ES3000 V5 </a:t>
            </a:r>
            <a:r>
              <a:rPr lang="en-US" altLang="zh-CN" dirty="0" err="1">
                <a:solidFill>
                  <a:schemeClr val="tx1"/>
                </a:solidFill>
              </a:rPr>
              <a:t>NVMe</a:t>
            </a:r>
            <a:r>
              <a:rPr lang="en-US" altLang="zh-CN" dirty="0">
                <a:solidFill>
                  <a:schemeClr val="tx1"/>
                </a:solidFill>
              </a:rPr>
              <a:t> </a:t>
            </a:r>
            <a:r>
              <a:rPr lang="en-US" altLang="zh-CN" dirty="0" smtClean="0">
                <a:solidFill>
                  <a:schemeClr val="tx1"/>
                </a:solidFill>
              </a:rPr>
              <a:t>SSD</a:t>
            </a:r>
            <a:endParaRPr lang="zh-CN" altLang="en-US" dirty="0">
              <a:solidFill>
                <a:schemeClr val="tx1"/>
              </a:solidFill>
            </a:endParaRPr>
          </a:p>
        </p:txBody>
      </p:sp>
      <p:sp>
        <p:nvSpPr>
          <p:cNvPr id="4" name="TextBox 7">
            <a:extLst>
              <a:ext uri="{FF2B5EF4-FFF2-40B4-BE49-F238E27FC236}">
                <a16:creationId xmlns:a16="http://schemas.microsoft.com/office/drawing/2014/main" xmlns="" id="{D8536F3D-D0C8-B447-A64B-59D377EA5296}"/>
              </a:ext>
            </a:extLst>
          </p:cNvPr>
          <p:cNvSpPr txBox="1"/>
          <p:nvPr/>
        </p:nvSpPr>
        <p:spPr>
          <a:xfrm>
            <a:off x="5660550" y="-1188290"/>
            <a:ext cx="184664" cy="528159"/>
          </a:xfrm>
          <a:prstGeom prst="rect">
            <a:avLst/>
          </a:prstGeom>
          <a:noFill/>
        </p:spPr>
        <p:txBody>
          <a:bodyPr wrap="none" rtlCol="0">
            <a:spAutoFit/>
          </a:bodyPr>
          <a:lstStyle/>
          <a:p>
            <a:pPr defTabSz="914204">
              <a:lnSpc>
                <a:spcPts val="3439"/>
              </a:lnSpc>
            </a:pPr>
            <a:endParaRPr lang="en-US" sz="3199" dirty="0">
              <a:solidFill>
                <a:srgbClr val="1D1D1A"/>
              </a:solidFill>
              <a:latin typeface="Microsoft YaHei" panose="020B0503020204020204" pitchFamily="34" charset="-122"/>
              <a:ea typeface="Microsoft YaHei" panose="020B0503020204020204" pitchFamily="34" charset="-122"/>
            </a:endParaRPr>
          </a:p>
        </p:txBody>
      </p:sp>
      <p:grpSp>
        <p:nvGrpSpPr>
          <p:cNvPr id="5" name="组合 4"/>
          <p:cNvGrpSpPr/>
          <p:nvPr/>
        </p:nvGrpSpPr>
        <p:grpSpPr>
          <a:xfrm>
            <a:off x="1113361" y="1213604"/>
            <a:ext cx="5818276" cy="5271510"/>
            <a:chOff x="419479" y="597760"/>
            <a:chExt cx="5819623" cy="5272731"/>
          </a:xfrm>
        </p:grpSpPr>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650182" y="1657012"/>
              <a:ext cx="2079251" cy="3001654"/>
            </a:xfrm>
            <a:prstGeom prst="rect">
              <a:avLst/>
            </a:prstGeom>
          </p:spPr>
        </p:pic>
        <p:sp>
          <p:nvSpPr>
            <p:cNvPr id="7" name="椭圆 59"/>
            <p:cNvSpPr/>
            <p:nvPr/>
          </p:nvSpPr>
          <p:spPr>
            <a:xfrm>
              <a:off x="2313638" y="2560171"/>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endParaRPr lang="zh-CN" altLang="en-US" sz="1350" kern="0">
                <a:solidFill>
                  <a:prstClr val="white"/>
                </a:solidFill>
                <a:latin typeface="等线"/>
                <a:ea typeface="宋体" pitchFamily="2" charset="-122"/>
              </a:endParaRPr>
            </a:p>
          </p:txBody>
        </p:sp>
        <p:sp>
          <p:nvSpPr>
            <p:cNvPr id="8" name="椭圆 58"/>
            <p:cNvSpPr/>
            <p:nvPr/>
          </p:nvSpPr>
          <p:spPr>
            <a:xfrm>
              <a:off x="1160037" y="634644"/>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r>
                <a:rPr lang="en-US" altLang="zh-CN" sz="1350" b="1" kern="0" dirty="0">
                  <a:solidFill>
                    <a:prstClr val="white"/>
                  </a:solidFill>
                  <a:latin typeface="Arial"/>
                  <a:ea typeface="宋体" pitchFamily="2" charset="-122"/>
                </a:rPr>
                <a:t>1</a:t>
              </a:r>
              <a:endParaRPr lang="zh-CN" altLang="en-US" sz="1350" b="1" kern="0" dirty="0">
                <a:solidFill>
                  <a:prstClr val="white"/>
                </a:solidFill>
                <a:latin typeface="Arial"/>
                <a:ea typeface="宋体" pitchFamily="2" charset="-122"/>
              </a:endParaRPr>
            </a:p>
          </p:txBody>
        </p:sp>
        <p:cxnSp>
          <p:nvCxnSpPr>
            <p:cNvPr id="9" name="肘形连接符 8"/>
            <p:cNvCxnSpPr>
              <a:stCxn id="31" idx="0"/>
              <a:endCxn id="8" idx="4"/>
            </p:cNvCxnSpPr>
            <p:nvPr/>
          </p:nvCxnSpPr>
          <p:spPr>
            <a:xfrm rot="16200000" flipV="1">
              <a:off x="953733" y="1313057"/>
              <a:ext cx="733828" cy="1"/>
            </a:xfrm>
            <a:prstGeom prst="bentConnector3">
              <a:avLst/>
            </a:prstGeom>
            <a:noFill/>
            <a:ln w="9525" cap="flat" cmpd="sng" algn="ctr">
              <a:solidFill>
                <a:srgbClr val="4F81BD">
                  <a:shade val="95000"/>
                  <a:satMod val="105000"/>
                </a:srgbClr>
              </a:solidFill>
              <a:prstDash val="solid"/>
              <a:tailEnd type="triangle"/>
            </a:ln>
            <a:effectLst/>
          </p:spPr>
        </p:cxnSp>
        <p:sp>
          <p:nvSpPr>
            <p:cNvPr id="10" name="f656961f-dc6f-41bf-bdcb-2499513e905c"/>
            <p:cNvSpPr txBox="1"/>
            <p:nvPr/>
          </p:nvSpPr>
          <p:spPr>
            <a:xfrm>
              <a:off x="1540479" y="597760"/>
              <a:ext cx="2583578" cy="802406"/>
            </a:xfrm>
            <a:prstGeom prst="rect">
              <a:avLst/>
            </a:prstGeom>
            <a:noFill/>
          </p:spPr>
          <p:txBody>
            <a:bodyPr wrap="none" lIns="121871" tIns="60935" rIns="121871" bIns="60935"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101" fontAlgn="base">
                <a:spcBef>
                  <a:spcPct val="0"/>
                </a:spcBef>
                <a:spcAft>
                  <a:spcPts val="400"/>
                </a:spcAft>
                <a:buClr>
                  <a:srgbClr val="808080"/>
                </a:buClr>
                <a:buSzPct val="60000"/>
                <a:defRPr/>
              </a:pPr>
              <a:r>
                <a:rPr lang="zh-CN" altLang="en-US" sz="1200" b="1" dirty="0">
                  <a:ln w="12700" cmpd="sng">
                    <a:noFill/>
                    <a:prstDash val="solid"/>
                  </a:ln>
                  <a:latin typeface="Arial"/>
                  <a:ea typeface="微软雅黑"/>
                </a:rPr>
                <a:t>高性能</a:t>
              </a:r>
              <a:r>
                <a:rPr lang="en-US" altLang="zh-CN" sz="1200" b="1" dirty="0">
                  <a:ln w="12700" cmpd="sng">
                    <a:noFill/>
                    <a:prstDash val="solid"/>
                  </a:ln>
                  <a:latin typeface="Arial"/>
                  <a:ea typeface="微软雅黑"/>
                </a:rPr>
                <a:t>PCIe/SAS</a:t>
              </a:r>
              <a:r>
                <a:rPr lang="zh-CN" altLang="en-US" sz="1200" b="1" dirty="0">
                  <a:ln w="12700" cmpd="sng">
                    <a:noFill/>
                    <a:prstDash val="solid"/>
                  </a:ln>
                  <a:latin typeface="Arial"/>
                  <a:ea typeface="微软雅黑"/>
                </a:rPr>
                <a:t>接口</a:t>
              </a:r>
              <a:endParaRPr lang="en-US" altLang="zh-CN" sz="1200" b="1" dirty="0">
                <a:ln w="12700" cmpd="sng">
                  <a:noFill/>
                  <a:prstDash val="solid"/>
                </a:ln>
                <a:latin typeface="Arial"/>
                <a:ea typeface="微软雅黑"/>
              </a:endParaRPr>
            </a:p>
            <a:p>
              <a:pPr indent="-143928" defTabSz="1219028" fontAlgn="base">
                <a:lnSpc>
                  <a:spcPct val="120000"/>
                </a:lnSpc>
                <a:spcBef>
                  <a:spcPct val="0"/>
                </a:spcBef>
                <a:spcAft>
                  <a:spcPct val="0"/>
                </a:spcAft>
                <a:buSzPct val="75000"/>
                <a:buFont typeface="Arial" pitchFamily="34" charset="0"/>
                <a:buChar char="•"/>
                <a:defRPr/>
              </a:pPr>
              <a:r>
                <a:rPr lang="zh-CN" altLang="en-US" sz="1200" dirty="0">
                  <a:latin typeface="+mn-ea"/>
                </a:rPr>
                <a:t>聚焦</a:t>
              </a:r>
              <a:r>
                <a:rPr lang="en-US" altLang="zh-CN" sz="1200" dirty="0">
                  <a:latin typeface="+mn-ea"/>
                </a:rPr>
                <a:t>NVMe PCIe3.0</a:t>
              </a:r>
              <a:r>
                <a:rPr lang="zh-CN" altLang="en-US" sz="1200" dirty="0">
                  <a:latin typeface="+mn-ea"/>
                </a:rPr>
                <a:t>接口高性能</a:t>
              </a:r>
              <a:endParaRPr lang="en-US" altLang="zh-CN" sz="1200" dirty="0">
                <a:latin typeface="+mn-ea"/>
              </a:endParaRPr>
            </a:p>
            <a:p>
              <a:pPr indent="-143928" defTabSz="1219028" fontAlgn="base">
                <a:lnSpc>
                  <a:spcPct val="120000"/>
                </a:lnSpc>
                <a:spcBef>
                  <a:spcPct val="0"/>
                </a:spcBef>
                <a:spcAft>
                  <a:spcPct val="0"/>
                </a:spcAft>
                <a:buSzPct val="75000"/>
                <a:buFont typeface="Arial" pitchFamily="34" charset="0"/>
                <a:buChar char="•"/>
                <a:defRPr/>
              </a:pPr>
              <a:r>
                <a:rPr lang="zh-CN" altLang="en-US" sz="1200" dirty="0">
                  <a:latin typeface="+mn-ea"/>
                </a:rPr>
                <a:t>聚焦</a:t>
              </a:r>
              <a:r>
                <a:rPr lang="en-US" altLang="zh-CN" sz="1200" dirty="0">
                  <a:latin typeface="+mn-ea"/>
                </a:rPr>
                <a:t>SAS 3.0</a:t>
              </a:r>
              <a:r>
                <a:rPr lang="zh-CN" altLang="en-US" sz="1200" dirty="0">
                  <a:latin typeface="+mn-ea"/>
                </a:rPr>
                <a:t>接口高性能</a:t>
              </a:r>
            </a:p>
          </p:txBody>
        </p:sp>
        <p:pic>
          <p:nvPicPr>
            <p:cNvPr id="11"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783" y="969555"/>
              <a:ext cx="650558" cy="179920"/>
            </a:xfrm>
            <a:prstGeom prst="rect">
              <a:avLst/>
            </a:prstGeom>
            <a:effectLst>
              <a:reflection blurRad="6350" stA="52000" endA="300" endPos="35000" dir="5400000" sy="-100000" algn="bl" rotWithShape="0"/>
            </a:effectLst>
          </p:spPr>
        </p:pic>
        <p:pic>
          <p:nvPicPr>
            <p:cNvPr id="12" name="图片 11"/>
            <p:cNvPicPr>
              <a:picLocks noChangeAspect="1"/>
            </p:cNvPicPr>
            <p:nvPr/>
          </p:nvPicPr>
          <p:blipFill>
            <a:blip r:embed="rId5"/>
            <a:stretch>
              <a:fillRect/>
            </a:stretch>
          </p:blipFill>
          <p:spPr>
            <a:xfrm>
              <a:off x="768874" y="1232407"/>
              <a:ext cx="462682" cy="236838"/>
            </a:xfrm>
            <a:prstGeom prst="rect">
              <a:avLst/>
            </a:prstGeom>
          </p:spPr>
        </p:pic>
        <p:sp>
          <p:nvSpPr>
            <p:cNvPr id="13" name="椭圆 59"/>
            <p:cNvSpPr/>
            <p:nvPr/>
          </p:nvSpPr>
          <p:spPr>
            <a:xfrm>
              <a:off x="3649364" y="2376100"/>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endParaRPr lang="zh-CN" altLang="en-US" sz="1350" kern="0">
                <a:solidFill>
                  <a:prstClr val="white"/>
                </a:solidFill>
                <a:latin typeface="等线"/>
                <a:ea typeface="宋体" pitchFamily="2" charset="-122"/>
              </a:endParaRPr>
            </a:p>
          </p:txBody>
        </p:sp>
        <p:grpSp>
          <p:nvGrpSpPr>
            <p:cNvPr id="14" name="组合 13"/>
            <p:cNvGrpSpPr/>
            <p:nvPr/>
          </p:nvGrpSpPr>
          <p:grpSpPr>
            <a:xfrm>
              <a:off x="419479" y="4350327"/>
              <a:ext cx="2859064" cy="1520164"/>
              <a:chOff x="749340" y="2276695"/>
              <a:chExt cx="2859064" cy="1520164"/>
            </a:xfrm>
          </p:grpSpPr>
          <p:sp>
            <p:nvSpPr>
              <p:cNvPr id="34" name="椭圆 58"/>
              <p:cNvSpPr/>
              <p:nvPr/>
            </p:nvSpPr>
            <p:spPr>
              <a:xfrm>
                <a:off x="1869804" y="2533526"/>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r>
                  <a:rPr lang="en-US" altLang="zh-CN" sz="1350" b="1" kern="0" dirty="0">
                    <a:solidFill>
                      <a:prstClr val="white"/>
                    </a:solidFill>
                    <a:latin typeface="Arial"/>
                    <a:ea typeface="宋体" pitchFamily="2" charset="-122"/>
                  </a:rPr>
                  <a:t>5</a:t>
                </a:r>
                <a:endParaRPr lang="zh-CN" altLang="en-US" sz="1350" b="1" kern="0" dirty="0">
                  <a:solidFill>
                    <a:prstClr val="white"/>
                  </a:solidFill>
                  <a:latin typeface="Arial"/>
                  <a:ea typeface="宋体" pitchFamily="2" charset="-122"/>
                </a:endParaRPr>
              </a:p>
            </p:txBody>
          </p:sp>
          <p:cxnSp>
            <p:nvCxnSpPr>
              <p:cNvPr id="35" name="肘形连接符 34"/>
              <p:cNvCxnSpPr>
                <a:stCxn id="27" idx="5"/>
                <a:endCxn id="34" idx="6"/>
              </p:cNvCxnSpPr>
              <p:nvPr/>
            </p:nvCxnSpPr>
            <p:spPr>
              <a:xfrm rot="5400000">
                <a:off x="2119346" y="2348371"/>
                <a:ext cx="412581" cy="269229"/>
              </a:xfrm>
              <a:prstGeom prst="bentConnector2">
                <a:avLst/>
              </a:prstGeom>
              <a:noFill/>
              <a:ln w="9525" cap="flat" cmpd="sng" algn="ctr">
                <a:solidFill>
                  <a:srgbClr val="4F81BD">
                    <a:shade val="95000"/>
                    <a:satMod val="105000"/>
                  </a:srgbClr>
                </a:solidFill>
                <a:prstDash val="solid"/>
                <a:tailEnd type="triangle"/>
              </a:ln>
              <a:effectLst/>
            </p:spPr>
          </p:cxnSp>
          <p:sp>
            <p:nvSpPr>
              <p:cNvPr id="36" name="f656961f-dc6f-41bf-bdcb-2499513e905c"/>
              <p:cNvSpPr txBox="1"/>
              <p:nvPr/>
            </p:nvSpPr>
            <p:spPr>
              <a:xfrm>
                <a:off x="749340" y="2772802"/>
                <a:ext cx="2859064" cy="1024057"/>
              </a:xfrm>
              <a:prstGeom prst="rect">
                <a:avLst/>
              </a:prstGeom>
              <a:noFill/>
            </p:spPr>
            <p:txBody>
              <a:bodyPr wrap="square" lIns="121871" tIns="60935" rIns="121871" bIns="60935"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101" fontAlgn="base">
                  <a:spcBef>
                    <a:spcPct val="0"/>
                  </a:spcBef>
                  <a:spcAft>
                    <a:spcPts val="400"/>
                  </a:spcAft>
                  <a:buClr>
                    <a:srgbClr val="808080"/>
                  </a:buClr>
                  <a:buSzPct val="60000"/>
                  <a:defRPr/>
                </a:pPr>
                <a:r>
                  <a:rPr lang="zh-CN" altLang="en-US" sz="1200" b="1" dirty="0">
                    <a:ln w="12700" cmpd="sng">
                      <a:noFill/>
                      <a:prstDash val="solid"/>
                    </a:ln>
                    <a:latin typeface="+mn-ea"/>
                  </a:rPr>
                  <a:t>硬件设计和</a:t>
                </a:r>
                <a:r>
                  <a:rPr lang="en-US" altLang="zh-CN" sz="1200" b="1" dirty="0">
                    <a:ln w="12700" cmpd="sng">
                      <a:noFill/>
                      <a:prstDash val="solid"/>
                    </a:ln>
                    <a:latin typeface="+mn-ea"/>
                  </a:rPr>
                  <a:t>FW</a:t>
                </a:r>
                <a:r>
                  <a:rPr lang="zh-CN" altLang="en-US" sz="1200" b="1" dirty="0">
                    <a:ln w="12700" cmpd="sng">
                      <a:noFill/>
                      <a:prstDash val="solid"/>
                    </a:ln>
                    <a:latin typeface="+mn-ea"/>
                  </a:rPr>
                  <a:t>全部自研开发</a:t>
                </a:r>
                <a:endParaRPr lang="en-US" altLang="zh-CN" sz="1200" b="1" dirty="0">
                  <a:ln w="12700" cmpd="sng">
                    <a:noFill/>
                    <a:prstDash val="solid"/>
                  </a:ln>
                  <a:latin typeface="+mn-ea"/>
                </a:endParaRPr>
              </a:p>
              <a:p>
                <a:pPr indent="-143928" defTabSz="1219028" fontAlgn="base">
                  <a:lnSpc>
                    <a:spcPct val="120000"/>
                  </a:lnSpc>
                  <a:spcBef>
                    <a:spcPct val="0"/>
                  </a:spcBef>
                  <a:spcAft>
                    <a:spcPct val="0"/>
                  </a:spcAft>
                  <a:buSzPct val="75000"/>
                  <a:buFont typeface="Arial" pitchFamily="34" charset="0"/>
                  <a:buChar char="•"/>
                  <a:defRPr/>
                </a:pPr>
                <a:r>
                  <a:rPr lang="en-US" altLang="zh-CN" sz="1200" dirty="0">
                    <a:latin typeface="+mn-ea"/>
                  </a:rPr>
                  <a:t>PCBA</a:t>
                </a:r>
                <a:r>
                  <a:rPr lang="zh-CN" altLang="en-US" sz="1200" dirty="0">
                    <a:latin typeface="+mn-ea"/>
                  </a:rPr>
                  <a:t>全部华为自主开发设计</a:t>
                </a:r>
                <a:endParaRPr lang="en-US" altLang="zh-CN" sz="1200" dirty="0">
                  <a:latin typeface="+mn-ea"/>
                </a:endParaRPr>
              </a:p>
              <a:p>
                <a:pPr indent="-143928" defTabSz="1219028" fontAlgn="base">
                  <a:lnSpc>
                    <a:spcPct val="120000"/>
                  </a:lnSpc>
                  <a:spcBef>
                    <a:spcPct val="0"/>
                  </a:spcBef>
                  <a:spcAft>
                    <a:spcPct val="0"/>
                  </a:spcAft>
                  <a:buSzPct val="75000"/>
                  <a:buFont typeface="Arial" pitchFamily="34" charset="0"/>
                  <a:buChar char="•"/>
                  <a:defRPr/>
                </a:pPr>
                <a:r>
                  <a:rPr lang="zh-CN" altLang="en-US" sz="1200" dirty="0">
                    <a:latin typeface="+mn-ea"/>
                  </a:rPr>
                  <a:t>全系列的</a:t>
                </a:r>
                <a:r>
                  <a:rPr lang="en-US" altLang="zh-CN" sz="1200" dirty="0">
                    <a:latin typeface="+mn-ea"/>
                  </a:rPr>
                  <a:t>FW</a:t>
                </a:r>
                <a:r>
                  <a:rPr lang="zh-CN" altLang="en-US" sz="1200" dirty="0">
                    <a:latin typeface="+mn-ea"/>
                  </a:rPr>
                  <a:t>全部自主开发设计</a:t>
                </a:r>
                <a:endParaRPr lang="en-US" altLang="zh-CN" sz="1200" dirty="0">
                  <a:latin typeface="+mn-ea"/>
                </a:endParaRPr>
              </a:p>
              <a:p>
                <a:pPr indent="-143928" defTabSz="1219028" fontAlgn="base">
                  <a:lnSpc>
                    <a:spcPct val="120000"/>
                  </a:lnSpc>
                  <a:spcBef>
                    <a:spcPct val="0"/>
                  </a:spcBef>
                  <a:spcAft>
                    <a:spcPct val="0"/>
                  </a:spcAft>
                  <a:buSzPct val="75000"/>
                  <a:buFont typeface="Arial" pitchFamily="34" charset="0"/>
                  <a:buChar char="•"/>
                  <a:defRPr/>
                </a:pPr>
                <a:r>
                  <a:rPr lang="zh-CN" altLang="en-US" sz="1200" dirty="0">
                    <a:latin typeface="+mn-ea"/>
                  </a:rPr>
                  <a:t>生产制造为华为公司加工制造</a:t>
                </a:r>
                <a:endParaRPr lang="en-US" altLang="zh-CN" sz="1200" dirty="0">
                  <a:latin typeface="+mn-ea"/>
                </a:endParaRPr>
              </a:p>
            </p:txBody>
          </p:sp>
        </p:grpSp>
        <p:pic>
          <p:nvPicPr>
            <p:cNvPr id="15" name="图片 14"/>
            <p:cNvPicPr>
              <a:picLocks noChangeAspect="1"/>
            </p:cNvPicPr>
            <p:nvPr/>
          </p:nvPicPr>
          <p:blipFill>
            <a:blip r:embed="rId6"/>
            <a:stretch>
              <a:fillRect/>
            </a:stretch>
          </p:blipFill>
          <p:spPr>
            <a:xfrm>
              <a:off x="3209222" y="2310907"/>
              <a:ext cx="742724" cy="547601"/>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16" name="椭圆 59"/>
            <p:cNvSpPr/>
            <p:nvPr/>
          </p:nvSpPr>
          <p:spPr>
            <a:xfrm>
              <a:off x="1689807" y="2329879"/>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endParaRPr lang="zh-CN" altLang="en-US" sz="1350" kern="0">
                <a:solidFill>
                  <a:prstClr val="white"/>
                </a:solidFill>
                <a:latin typeface="等线"/>
                <a:ea typeface="宋体" pitchFamily="2" charset="-122"/>
              </a:endParaRPr>
            </a:p>
          </p:txBody>
        </p:sp>
        <p:cxnSp>
          <p:nvCxnSpPr>
            <p:cNvPr id="17" name="肘形连接符 16"/>
            <p:cNvCxnSpPr>
              <a:endCxn id="18" idx="2"/>
            </p:cNvCxnSpPr>
            <p:nvPr/>
          </p:nvCxnSpPr>
          <p:spPr>
            <a:xfrm flipV="1">
              <a:off x="2442452" y="2574498"/>
              <a:ext cx="385124" cy="64916"/>
            </a:xfrm>
            <a:prstGeom prst="bentConnector3">
              <a:avLst/>
            </a:prstGeom>
            <a:noFill/>
            <a:ln w="9525" cap="flat" cmpd="sng" algn="ctr">
              <a:solidFill>
                <a:srgbClr val="4F81BD">
                  <a:shade val="95000"/>
                  <a:satMod val="105000"/>
                </a:srgbClr>
              </a:solidFill>
              <a:prstDash val="solid"/>
              <a:tailEnd type="triangle"/>
            </a:ln>
            <a:effectLst/>
          </p:spPr>
        </p:cxnSp>
        <p:sp>
          <p:nvSpPr>
            <p:cNvPr id="18" name="椭圆 58"/>
            <p:cNvSpPr/>
            <p:nvPr/>
          </p:nvSpPr>
          <p:spPr>
            <a:xfrm>
              <a:off x="2827576" y="2418748"/>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r>
                <a:rPr lang="en-US" altLang="zh-CN" sz="1350" b="1" kern="0" dirty="0">
                  <a:solidFill>
                    <a:prstClr val="white"/>
                  </a:solidFill>
                  <a:latin typeface="Arial"/>
                  <a:ea typeface="宋体" pitchFamily="2" charset="-122"/>
                </a:rPr>
                <a:t>3</a:t>
              </a:r>
              <a:endParaRPr lang="zh-CN" altLang="en-US" sz="1350" b="1" kern="0" dirty="0">
                <a:solidFill>
                  <a:prstClr val="white"/>
                </a:solidFill>
                <a:latin typeface="Arial"/>
                <a:ea typeface="宋体" pitchFamily="2" charset="-122"/>
              </a:endParaRPr>
            </a:p>
          </p:txBody>
        </p:sp>
        <p:sp>
          <p:nvSpPr>
            <p:cNvPr id="19" name="f656961f-dc6f-41bf-bdcb-2499513e905c"/>
            <p:cNvSpPr txBox="1"/>
            <p:nvPr/>
          </p:nvSpPr>
          <p:spPr>
            <a:xfrm>
              <a:off x="3891082" y="2289558"/>
              <a:ext cx="2348020" cy="802406"/>
            </a:xfrm>
            <a:prstGeom prst="rect">
              <a:avLst/>
            </a:prstGeom>
            <a:noFill/>
          </p:spPr>
          <p:txBody>
            <a:bodyPr wrap="square" lIns="121871" tIns="60935" rIns="121871" bIns="60935"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101" fontAlgn="base">
                <a:spcBef>
                  <a:spcPct val="0"/>
                </a:spcBef>
                <a:spcAft>
                  <a:spcPts val="400"/>
                </a:spcAft>
                <a:buClr>
                  <a:srgbClr val="808080"/>
                </a:buClr>
                <a:buSzPct val="60000"/>
                <a:defRPr/>
              </a:pPr>
              <a:r>
                <a:rPr lang="zh-CN" altLang="en-US" sz="1200" b="1" dirty="0">
                  <a:ln w="12700" cmpd="sng">
                    <a:noFill/>
                    <a:prstDash val="solid"/>
                  </a:ln>
                  <a:latin typeface="+mn-ea"/>
                </a:rPr>
                <a:t>高品质</a:t>
              </a:r>
              <a:r>
                <a:rPr lang="en-US" altLang="zh-CN" sz="1200" b="1" dirty="0">
                  <a:ln w="12700" cmpd="sng">
                    <a:noFill/>
                    <a:prstDash val="solid"/>
                  </a:ln>
                  <a:latin typeface="+mn-ea"/>
                </a:rPr>
                <a:t>NAND Flash</a:t>
              </a:r>
              <a:r>
                <a:rPr lang="zh-CN" altLang="en-US" sz="1200" b="1" dirty="0">
                  <a:ln w="12700" cmpd="sng">
                    <a:noFill/>
                    <a:prstDash val="solid"/>
                  </a:ln>
                  <a:latin typeface="+mn-ea"/>
                </a:rPr>
                <a:t>颗粒</a:t>
              </a:r>
              <a:endParaRPr lang="en-US" altLang="zh-CN" sz="1200" b="1" dirty="0">
                <a:ln w="12700" cmpd="sng">
                  <a:noFill/>
                  <a:prstDash val="solid"/>
                </a:ln>
                <a:latin typeface="+mn-ea"/>
              </a:endParaRPr>
            </a:p>
            <a:p>
              <a:pPr indent="-143928" defTabSz="1219028" fontAlgn="base">
                <a:lnSpc>
                  <a:spcPct val="120000"/>
                </a:lnSpc>
                <a:spcBef>
                  <a:spcPct val="0"/>
                </a:spcBef>
                <a:spcAft>
                  <a:spcPct val="0"/>
                </a:spcAft>
                <a:buSzPct val="75000"/>
                <a:buFont typeface="Arial" pitchFamily="34" charset="0"/>
                <a:buChar char="•"/>
                <a:defRPr/>
              </a:pPr>
              <a:r>
                <a:rPr lang="zh-CN" altLang="en-US" sz="1200" dirty="0">
                  <a:latin typeface="+mn-ea"/>
                </a:rPr>
                <a:t>采用业绩主流大厂高品质</a:t>
              </a:r>
              <a:r>
                <a:rPr lang="en-US" altLang="zh-CN" sz="1200" dirty="0">
                  <a:latin typeface="+mn-ea"/>
                </a:rPr>
                <a:t>Flash</a:t>
              </a:r>
              <a:r>
                <a:rPr lang="zh-CN" altLang="en-US" sz="1200" dirty="0">
                  <a:latin typeface="+mn-ea"/>
                </a:rPr>
                <a:t>颗粒</a:t>
              </a:r>
            </a:p>
          </p:txBody>
        </p:sp>
        <p:sp>
          <p:nvSpPr>
            <p:cNvPr id="20" name="椭圆 59"/>
            <p:cNvSpPr/>
            <p:nvPr/>
          </p:nvSpPr>
          <p:spPr>
            <a:xfrm>
              <a:off x="1664771" y="3655427"/>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endParaRPr lang="zh-CN" altLang="en-US" sz="1350" kern="0">
                <a:solidFill>
                  <a:prstClr val="white"/>
                </a:solidFill>
                <a:latin typeface="等线"/>
                <a:ea typeface="宋体" pitchFamily="2" charset="-122"/>
              </a:endParaRPr>
            </a:p>
          </p:txBody>
        </p:sp>
        <p:sp>
          <p:nvSpPr>
            <p:cNvPr id="21" name="椭圆 58"/>
            <p:cNvSpPr/>
            <p:nvPr/>
          </p:nvSpPr>
          <p:spPr>
            <a:xfrm>
              <a:off x="2827576" y="3491641"/>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r>
                <a:rPr lang="en-US" altLang="zh-CN" sz="1350" b="1" kern="0" dirty="0">
                  <a:solidFill>
                    <a:prstClr val="white"/>
                  </a:solidFill>
                  <a:latin typeface="Arial"/>
                  <a:ea typeface="宋体" pitchFamily="2" charset="-122"/>
                </a:rPr>
                <a:t>4</a:t>
              </a:r>
              <a:endParaRPr lang="zh-CN" altLang="en-US" sz="1350" b="1" kern="0" dirty="0">
                <a:solidFill>
                  <a:prstClr val="white"/>
                </a:solidFill>
                <a:latin typeface="Arial"/>
                <a:ea typeface="宋体" pitchFamily="2" charset="-122"/>
              </a:endParaRPr>
            </a:p>
          </p:txBody>
        </p:sp>
        <p:cxnSp>
          <p:nvCxnSpPr>
            <p:cNvPr id="22" name="肘形连接符 21"/>
            <p:cNvCxnSpPr>
              <a:stCxn id="20" idx="6"/>
              <a:endCxn id="21" idx="2"/>
            </p:cNvCxnSpPr>
            <p:nvPr/>
          </p:nvCxnSpPr>
          <p:spPr>
            <a:xfrm flipV="1">
              <a:off x="1799701" y="3647391"/>
              <a:ext cx="1027875" cy="75501"/>
            </a:xfrm>
            <a:prstGeom prst="bentConnector3">
              <a:avLst>
                <a:gd name="adj1" fmla="val 50000"/>
              </a:avLst>
            </a:prstGeom>
            <a:noFill/>
            <a:ln w="9525" cap="flat" cmpd="sng" algn="ctr">
              <a:solidFill>
                <a:srgbClr val="4F81BD">
                  <a:shade val="95000"/>
                  <a:satMod val="105000"/>
                </a:srgbClr>
              </a:solidFill>
              <a:prstDash val="solid"/>
              <a:tailEnd type="triangle"/>
            </a:ln>
            <a:effectLst/>
          </p:spPr>
        </p:cxnSp>
        <p:sp>
          <p:nvSpPr>
            <p:cNvPr id="23" name="f656961f-dc6f-41bf-bdcb-2499513e905c"/>
            <p:cNvSpPr txBox="1"/>
            <p:nvPr/>
          </p:nvSpPr>
          <p:spPr>
            <a:xfrm>
              <a:off x="3138058" y="3482181"/>
              <a:ext cx="2153643" cy="2353959"/>
            </a:xfrm>
            <a:prstGeom prst="rect">
              <a:avLst/>
            </a:prstGeom>
            <a:noFill/>
          </p:spPr>
          <p:txBody>
            <a:bodyPr wrap="square" lIns="121871" tIns="60935" rIns="121871" bIns="60935"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101" fontAlgn="base">
                <a:spcBef>
                  <a:spcPct val="0"/>
                </a:spcBef>
                <a:spcAft>
                  <a:spcPts val="400"/>
                </a:spcAft>
                <a:buClr>
                  <a:srgbClr val="808080"/>
                </a:buClr>
                <a:buSzPct val="60000"/>
                <a:defRPr/>
              </a:pPr>
              <a:r>
                <a:rPr lang="en-US" altLang="zh-CN" sz="1200" b="1" dirty="0">
                  <a:ln w="12700" cmpd="sng">
                    <a:noFill/>
                    <a:prstDash val="solid"/>
                  </a:ln>
                  <a:latin typeface="+mn-ea"/>
                </a:rPr>
                <a:t>ES3000</a:t>
              </a:r>
              <a:r>
                <a:rPr lang="zh-CN" altLang="en-US" sz="1200" b="1" dirty="0">
                  <a:ln w="12700" cmpd="sng">
                    <a:noFill/>
                    <a:prstDash val="solid"/>
                  </a:ln>
                  <a:latin typeface="+mn-ea"/>
                </a:rPr>
                <a:t>系列品牌</a:t>
              </a:r>
              <a:endParaRPr lang="en-US" altLang="zh-CN" sz="1200" b="1" dirty="0">
                <a:ln w="12700" cmpd="sng">
                  <a:noFill/>
                  <a:prstDash val="solid"/>
                </a:ln>
                <a:latin typeface="+mn-ea"/>
              </a:endParaRPr>
            </a:p>
            <a:p>
              <a:pPr indent="-143928" defTabSz="1219028" fontAlgn="base">
                <a:lnSpc>
                  <a:spcPct val="120000"/>
                </a:lnSpc>
                <a:spcBef>
                  <a:spcPct val="0"/>
                </a:spcBef>
                <a:spcAft>
                  <a:spcPct val="0"/>
                </a:spcAft>
                <a:buSzPct val="75000"/>
                <a:buFont typeface="Arial" pitchFamily="34" charset="0"/>
                <a:buChar char="•"/>
                <a:defRPr/>
              </a:pPr>
              <a:r>
                <a:rPr lang="en-US" altLang="zh-CN" sz="1200" dirty="0">
                  <a:latin typeface="+mn-ea"/>
                </a:rPr>
                <a:t>ES3000</a:t>
              </a:r>
              <a:r>
                <a:rPr lang="zh-CN" altLang="en-US" sz="1200" dirty="0">
                  <a:latin typeface="+mn-ea"/>
                </a:rPr>
                <a:t>系列为华为服务器品牌，聚焦</a:t>
              </a:r>
              <a:r>
                <a:rPr lang="en-US" altLang="zh-CN" sz="1200" dirty="0">
                  <a:latin typeface="+mn-ea"/>
                </a:rPr>
                <a:t>NVMe/SAS</a:t>
              </a:r>
              <a:r>
                <a:rPr lang="zh-CN" altLang="en-US" sz="1200" dirty="0">
                  <a:latin typeface="+mn-ea"/>
                </a:rPr>
                <a:t>高性能规格</a:t>
              </a:r>
              <a:endParaRPr lang="en-US" altLang="zh-CN" sz="1200" dirty="0">
                <a:latin typeface="+mn-ea"/>
              </a:endParaRPr>
            </a:p>
            <a:p>
              <a:pPr indent="-143928" defTabSz="1219028" fontAlgn="base">
                <a:lnSpc>
                  <a:spcPct val="120000"/>
                </a:lnSpc>
                <a:spcBef>
                  <a:spcPct val="0"/>
                </a:spcBef>
                <a:spcAft>
                  <a:spcPct val="0"/>
                </a:spcAft>
                <a:buSzPct val="75000"/>
                <a:buFont typeface="Arial" pitchFamily="34" charset="0"/>
                <a:buChar char="•"/>
                <a:defRPr/>
              </a:pPr>
              <a:r>
                <a:rPr lang="en-US" altLang="zh-CN" sz="1200" dirty="0">
                  <a:latin typeface="+mn-ea"/>
                </a:rPr>
                <a:t>1. ES3000P V5: 2.5’ PCIe NVMe SSD</a:t>
              </a:r>
            </a:p>
            <a:p>
              <a:pPr indent="-143928" defTabSz="1219028" fontAlgn="base">
                <a:lnSpc>
                  <a:spcPct val="120000"/>
                </a:lnSpc>
                <a:spcBef>
                  <a:spcPct val="0"/>
                </a:spcBef>
                <a:spcAft>
                  <a:spcPct val="0"/>
                </a:spcAft>
                <a:buSzPct val="75000"/>
                <a:buFont typeface="Arial" pitchFamily="34" charset="0"/>
                <a:buChar char="•"/>
                <a:defRPr/>
              </a:pPr>
              <a:r>
                <a:rPr lang="en-US" altLang="zh-CN" sz="1200" dirty="0">
                  <a:latin typeface="+mn-ea"/>
                </a:rPr>
                <a:t>2. ES3000S V5: 2.5’ SAS</a:t>
              </a:r>
              <a:r>
                <a:rPr lang="zh-CN" altLang="en-US" sz="1200" dirty="0">
                  <a:latin typeface="+mn-ea"/>
                </a:rPr>
                <a:t> </a:t>
              </a:r>
              <a:r>
                <a:rPr lang="en-US" altLang="zh-CN" sz="1200" dirty="0">
                  <a:latin typeface="+mn-ea"/>
                </a:rPr>
                <a:t>SSD</a:t>
              </a:r>
            </a:p>
            <a:p>
              <a:pPr indent="-143928" defTabSz="1219028" fontAlgn="base">
                <a:lnSpc>
                  <a:spcPct val="120000"/>
                </a:lnSpc>
                <a:spcBef>
                  <a:spcPct val="0"/>
                </a:spcBef>
                <a:spcAft>
                  <a:spcPct val="0"/>
                </a:spcAft>
                <a:buSzPct val="75000"/>
                <a:buFont typeface="Arial" pitchFamily="34" charset="0"/>
                <a:buChar char="•"/>
                <a:defRPr/>
              </a:pPr>
              <a:r>
                <a:rPr lang="en-US" altLang="zh-CN" sz="1200" dirty="0">
                  <a:latin typeface="+mn-ea"/>
                </a:rPr>
                <a:t>3. ES3000C V5: HHHL AIC SSD</a:t>
              </a:r>
              <a:endParaRPr lang="zh-CN" altLang="en-US" sz="1200" dirty="0">
                <a:latin typeface="+mn-ea"/>
              </a:endParaRPr>
            </a:p>
          </p:txBody>
        </p:sp>
        <p:grpSp>
          <p:nvGrpSpPr>
            <p:cNvPr id="24" name="组合 23"/>
            <p:cNvGrpSpPr/>
            <p:nvPr/>
          </p:nvGrpSpPr>
          <p:grpSpPr>
            <a:xfrm>
              <a:off x="5291702" y="4012607"/>
              <a:ext cx="894145" cy="373820"/>
              <a:chOff x="7787649" y="5361229"/>
              <a:chExt cx="894145" cy="373820"/>
            </a:xfrm>
          </p:grpSpPr>
          <p:pic>
            <p:nvPicPr>
              <p:cNvPr id="32" name="图片 31"/>
              <p:cNvPicPr>
                <a:picLocks noChangeAspect="1"/>
              </p:cNvPicPr>
              <p:nvPr/>
            </p:nvPicPr>
            <p:blipFill>
              <a:blip r:embed="rId7"/>
              <a:stretch>
                <a:fillRect/>
              </a:stretch>
            </p:blipFill>
            <p:spPr>
              <a:xfrm>
                <a:off x="7787649" y="5361229"/>
                <a:ext cx="894144" cy="196797"/>
              </a:xfrm>
              <a:prstGeom prst="rect">
                <a:avLst/>
              </a:prstGeom>
            </p:spPr>
          </p:pic>
          <p:pic>
            <p:nvPicPr>
              <p:cNvPr id="33" name="图片 32"/>
              <p:cNvPicPr>
                <a:picLocks noChangeAspect="1"/>
              </p:cNvPicPr>
              <p:nvPr/>
            </p:nvPicPr>
            <p:blipFill>
              <a:blip r:embed="rId8"/>
              <a:stretch>
                <a:fillRect/>
              </a:stretch>
            </p:blipFill>
            <p:spPr>
              <a:xfrm>
                <a:off x="7787650" y="5544297"/>
                <a:ext cx="894144" cy="190752"/>
              </a:xfrm>
              <a:prstGeom prst="rect">
                <a:avLst/>
              </a:prstGeom>
            </p:spPr>
          </p:pic>
        </p:grpSp>
        <p:pic>
          <p:nvPicPr>
            <p:cNvPr id="25" name="Picture 29"/>
            <p:cNvPicPr>
              <a:picLocks noChangeAspect="1"/>
            </p:cNvPicPr>
            <p:nvPr/>
          </p:nvPicPr>
          <p:blipFill>
            <a:blip r:embed="rId9" cstate="print">
              <a:extLst>
                <a:ext uri="{28A0092B-C50C-407E-A947-70E740481C1C}">
                  <a14:useLocalDpi xmlns:a14="http://schemas.microsoft.com/office/drawing/2010/main" val="0"/>
                </a:ext>
              </a:extLst>
            </a:blip>
            <a:srcRect b="5885"/>
            <a:stretch>
              <a:fillRect/>
            </a:stretch>
          </p:blipFill>
          <p:spPr>
            <a:xfrm>
              <a:off x="3132829" y="1258961"/>
              <a:ext cx="651466" cy="539257"/>
            </a:xfrm>
            <a:prstGeom prst="rect">
              <a:avLst/>
            </a:prstGeom>
            <a:effectLst>
              <a:reflection blurRad="6350" stA="52000" endA="300" endPos="35000" dir="5400000" sy="-100000" algn="bl" rotWithShape="0"/>
            </a:effectLst>
          </p:spPr>
        </p:pic>
        <p:sp>
          <p:nvSpPr>
            <p:cNvPr id="26" name="椭圆 58"/>
            <p:cNvSpPr/>
            <p:nvPr/>
          </p:nvSpPr>
          <p:spPr>
            <a:xfrm>
              <a:off x="2827576" y="1345512"/>
              <a:ext cx="321217" cy="31150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r>
                <a:rPr lang="en-US" altLang="zh-CN" sz="1350" b="1" kern="0" dirty="0">
                  <a:solidFill>
                    <a:prstClr val="white"/>
                  </a:solidFill>
                  <a:latin typeface="Arial"/>
                  <a:ea typeface="宋体" pitchFamily="2" charset="-122"/>
                </a:rPr>
                <a:t>2</a:t>
              </a:r>
              <a:endParaRPr lang="zh-CN" altLang="en-US" sz="1350" b="1" kern="0" dirty="0">
                <a:solidFill>
                  <a:prstClr val="white"/>
                </a:solidFill>
                <a:latin typeface="Arial"/>
                <a:ea typeface="宋体" pitchFamily="2" charset="-122"/>
              </a:endParaRPr>
            </a:p>
          </p:txBody>
        </p:sp>
        <p:sp>
          <p:nvSpPr>
            <p:cNvPr id="27" name="椭圆 59"/>
            <p:cNvSpPr/>
            <p:nvPr/>
          </p:nvSpPr>
          <p:spPr>
            <a:xfrm>
              <a:off x="2015219" y="4235157"/>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endParaRPr lang="zh-CN" altLang="en-US" sz="1350" kern="0">
                <a:solidFill>
                  <a:prstClr val="white"/>
                </a:solidFill>
                <a:latin typeface="等线"/>
                <a:ea typeface="宋体" pitchFamily="2" charset="-122"/>
              </a:endParaRPr>
            </a:p>
          </p:txBody>
        </p:sp>
        <p:sp>
          <p:nvSpPr>
            <p:cNvPr id="28" name="f656961f-dc6f-41bf-bdcb-2499513e905c"/>
            <p:cNvSpPr txBox="1"/>
            <p:nvPr/>
          </p:nvSpPr>
          <p:spPr>
            <a:xfrm>
              <a:off x="3613931" y="1233632"/>
              <a:ext cx="1871680" cy="580755"/>
            </a:xfrm>
            <a:prstGeom prst="rect">
              <a:avLst/>
            </a:prstGeom>
            <a:noFill/>
          </p:spPr>
          <p:txBody>
            <a:bodyPr wrap="none" lIns="121871" tIns="60935" rIns="121871" bIns="60935"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defTabSz="913101" fontAlgn="base">
                <a:spcBef>
                  <a:spcPct val="0"/>
                </a:spcBef>
                <a:spcAft>
                  <a:spcPts val="400"/>
                </a:spcAft>
                <a:buClr>
                  <a:srgbClr val="808080"/>
                </a:buClr>
                <a:buSzPct val="60000"/>
                <a:defRPr/>
              </a:pPr>
              <a:r>
                <a:rPr lang="zh-CN" altLang="en-US" sz="1200" b="1" dirty="0">
                  <a:ln w="12700" cmpd="sng">
                    <a:noFill/>
                    <a:prstDash val="solid"/>
                  </a:ln>
                  <a:latin typeface="+mn-ea"/>
                </a:rPr>
                <a:t>自研</a:t>
              </a:r>
              <a:r>
                <a:rPr lang="en-US" altLang="zh-CN" sz="1200" b="1" dirty="0">
                  <a:ln w="12700" cmpd="sng">
                    <a:noFill/>
                    <a:prstDash val="solid"/>
                  </a:ln>
                  <a:latin typeface="+mn-ea"/>
                </a:rPr>
                <a:t>SSD</a:t>
              </a:r>
              <a:r>
                <a:rPr lang="zh-CN" altLang="en-US" sz="1200" b="1" dirty="0">
                  <a:ln w="12700" cmpd="sng">
                    <a:noFill/>
                    <a:prstDash val="solid"/>
                  </a:ln>
                  <a:latin typeface="+mn-ea"/>
                </a:rPr>
                <a:t>控制器芯片</a:t>
              </a:r>
              <a:endParaRPr lang="en-US" altLang="zh-CN" sz="1200" b="1" dirty="0">
                <a:ln w="12700" cmpd="sng">
                  <a:noFill/>
                  <a:prstDash val="solid"/>
                </a:ln>
                <a:latin typeface="+mn-ea"/>
              </a:endParaRPr>
            </a:p>
            <a:p>
              <a:pPr indent="-143928" defTabSz="1219028" fontAlgn="base">
                <a:lnSpc>
                  <a:spcPct val="120000"/>
                </a:lnSpc>
                <a:spcBef>
                  <a:spcPct val="0"/>
                </a:spcBef>
                <a:spcAft>
                  <a:spcPct val="0"/>
                </a:spcAft>
                <a:buClr>
                  <a:srgbClr val="FFC000"/>
                </a:buClr>
                <a:buSzPct val="75000"/>
                <a:buFont typeface="Arial" pitchFamily="34" charset="0"/>
                <a:buChar char="•"/>
                <a:defRPr/>
              </a:pPr>
              <a:r>
                <a:rPr lang="zh-CN" altLang="en-US" sz="1200" dirty="0">
                  <a:latin typeface="+mn-ea"/>
                </a:rPr>
                <a:t>华</a:t>
              </a:r>
              <a:r>
                <a:rPr lang="zh-CN" altLang="en-US" sz="1200" dirty="0" smtClean="0">
                  <a:latin typeface="+mn-ea"/>
                </a:rPr>
                <a:t>为第</a:t>
              </a:r>
              <a:r>
                <a:rPr lang="en-US" altLang="zh-CN" sz="1200" dirty="0">
                  <a:latin typeface="+mn-ea"/>
                </a:rPr>
                <a:t>4</a:t>
              </a:r>
              <a:r>
                <a:rPr lang="zh-CN" altLang="en-US" sz="1200" dirty="0">
                  <a:latin typeface="+mn-ea"/>
                </a:rPr>
                <a:t>代自研控制器</a:t>
              </a:r>
            </a:p>
          </p:txBody>
        </p:sp>
        <p:cxnSp>
          <p:nvCxnSpPr>
            <p:cNvPr id="29" name="肘形连接符 28"/>
            <p:cNvCxnSpPr>
              <a:stCxn id="16" idx="0"/>
              <a:endCxn id="26" idx="2"/>
            </p:cNvCxnSpPr>
            <p:nvPr/>
          </p:nvCxnSpPr>
          <p:spPr>
            <a:xfrm rot="5400000" flipH="1" flipV="1">
              <a:off x="1878116" y="1380419"/>
              <a:ext cx="828617" cy="1070304"/>
            </a:xfrm>
            <a:prstGeom prst="bentConnector2">
              <a:avLst/>
            </a:prstGeom>
            <a:noFill/>
            <a:ln w="9525" cap="flat" cmpd="sng" algn="ctr">
              <a:solidFill>
                <a:srgbClr val="4F81BD">
                  <a:shade val="95000"/>
                  <a:satMod val="105000"/>
                </a:srgbClr>
              </a:solidFill>
              <a:prstDash val="solid"/>
              <a:tailEnd type="triangle"/>
            </a:ln>
            <a:effectLst/>
          </p:spPr>
        </p:cxnSp>
        <p:pic>
          <p:nvPicPr>
            <p:cNvPr id="30" name="图片 29"/>
            <p:cNvPicPr>
              <a:picLocks noChangeAspect="1"/>
            </p:cNvPicPr>
            <p:nvPr/>
          </p:nvPicPr>
          <p:blipFill rotWithShape="1">
            <a:blip r:embed="rId10" cstate="print"/>
            <a:srcRect l="39424"/>
            <a:stretch/>
          </p:blipFill>
          <p:spPr>
            <a:xfrm>
              <a:off x="5119534" y="1080954"/>
              <a:ext cx="671292" cy="504621"/>
            </a:xfrm>
            <a:prstGeom prst="rect">
              <a:avLst/>
            </a:prstGeom>
          </p:spPr>
        </p:pic>
        <p:sp>
          <p:nvSpPr>
            <p:cNvPr id="31" name="椭圆 59"/>
            <p:cNvSpPr/>
            <p:nvPr/>
          </p:nvSpPr>
          <p:spPr>
            <a:xfrm>
              <a:off x="1253182" y="1679972"/>
              <a:ext cx="134930" cy="134930"/>
            </a:xfrm>
            <a:prstGeom prst="ellipse">
              <a:avLst/>
            </a:prstGeom>
            <a:solidFill>
              <a:srgbClr val="0070C0"/>
            </a:solidFill>
            <a:ln w="6350" cap="flat" cmpd="sng" algn="ctr">
              <a:solidFill>
                <a:srgbClr val="0070C0"/>
              </a:solidFill>
              <a:prstDash val="solid"/>
              <a:miter lim="800000"/>
            </a:ln>
            <a:effectLst/>
          </p:spPr>
          <p:txBody>
            <a:bodyPr rtlCol="0" anchor="ctr"/>
            <a:lstStyle/>
            <a:p>
              <a:pPr algn="ctr" defTabSz="685274" fontAlgn="base">
                <a:spcBef>
                  <a:spcPct val="0"/>
                </a:spcBef>
                <a:spcAft>
                  <a:spcPct val="0"/>
                </a:spcAft>
                <a:defRPr/>
              </a:pPr>
              <a:endParaRPr lang="zh-CN" altLang="en-US" sz="1350" kern="0">
                <a:solidFill>
                  <a:prstClr val="white"/>
                </a:solidFill>
                <a:latin typeface="等线"/>
                <a:ea typeface="宋体" pitchFamily="2" charset="-122"/>
              </a:endParaRPr>
            </a:p>
          </p:txBody>
        </p:sp>
      </p:grpSp>
      <p:grpSp>
        <p:nvGrpSpPr>
          <p:cNvPr id="37" name="组合 36"/>
          <p:cNvGrpSpPr/>
          <p:nvPr/>
        </p:nvGrpSpPr>
        <p:grpSpPr>
          <a:xfrm>
            <a:off x="6987777" y="1256814"/>
            <a:ext cx="3985220" cy="5042077"/>
            <a:chOff x="5731259" y="1096282"/>
            <a:chExt cx="3986142" cy="5088460"/>
          </a:xfrm>
        </p:grpSpPr>
        <p:cxnSp>
          <p:nvCxnSpPr>
            <p:cNvPr id="38" name="直接连接符 37"/>
            <p:cNvCxnSpPr/>
            <p:nvPr/>
          </p:nvCxnSpPr>
          <p:spPr>
            <a:xfrm>
              <a:off x="5812516" y="1114519"/>
              <a:ext cx="1017" cy="5070223"/>
            </a:xfrm>
            <a:prstGeom prst="line">
              <a:avLst/>
            </a:prstGeom>
            <a:noFill/>
            <a:ln w="19050" cap="flat" cmpd="sng" algn="ctr">
              <a:solidFill>
                <a:srgbClr val="00B0F0"/>
              </a:solidFill>
              <a:prstDash val="solid"/>
            </a:ln>
            <a:effectLst/>
          </p:spPr>
        </p:cxnSp>
        <p:grpSp>
          <p:nvGrpSpPr>
            <p:cNvPr id="39" name="组合 38"/>
            <p:cNvGrpSpPr/>
            <p:nvPr/>
          </p:nvGrpSpPr>
          <p:grpSpPr>
            <a:xfrm>
              <a:off x="5735655" y="1096282"/>
              <a:ext cx="3158930" cy="338554"/>
              <a:chOff x="5731260" y="1392641"/>
              <a:chExt cx="3158930" cy="338554"/>
            </a:xfrm>
          </p:grpSpPr>
          <p:sp>
            <p:nvSpPr>
              <p:cNvPr id="52" name="椭圆 51"/>
              <p:cNvSpPr/>
              <p:nvPr/>
            </p:nvSpPr>
            <p:spPr>
              <a:xfrm>
                <a:off x="5731260" y="1494242"/>
                <a:ext cx="134031" cy="135352"/>
              </a:xfrm>
              <a:prstGeom prst="ellipse">
                <a:avLst/>
              </a:prstGeom>
              <a:solidFill>
                <a:srgbClr val="00B0F0"/>
              </a:solidFill>
              <a:ln w="25400" cap="flat" cmpd="sng" algn="ctr">
                <a:solidFill>
                  <a:srgbClr val="00B0F0"/>
                </a:solidFill>
                <a:prstDash val="solid"/>
              </a:ln>
              <a:effectLst/>
            </p:spPr>
            <p:txBody>
              <a:bodyPr rtlCol="0" anchor="ctr"/>
              <a:lstStyle/>
              <a:p>
                <a:pPr algn="ctr" defTabSz="914217">
                  <a:defRPr/>
                </a:pPr>
                <a:endParaRPr lang="zh-CN" altLang="en-US" kern="0">
                  <a:solidFill>
                    <a:srgbClr val="54ACA6"/>
                  </a:solidFill>
                  <a:latin typeface="Arial"/>
                  <a:ea typeface="微软雅黑"/>
                </a:endParaRPr>
              </a:p>
            </p:txBody>
          </p:sp>
          <p:cxnSp>
            <p:nvCxnSpPr>
              <p:cNvPr id="53" name="直接连接符 52"/>
              <p:cNvCxnSpPr>
                <a:stCxn id="52" idx="6"/>
              </p:cNvCxnSpPr>
              <p:nvPr/>
            </p:nvCxnSpPr>
            <p:spPr>
              <a:xfrm>
                <a:off x="5865291" y="1561918"/>
                <a:ext cx="396000" cy="0"/>
              </a:xfrm>
              <a:prstGeom prst="line">
                <a:avLst/>
              </a:prstGeom>
              <a:noFill/>
              <a:ln w="12700" cap="flat" cmpd="sng" algn="ctr">
                <a:solidFill>
                  <a:srgbClr val="54ACA6"/>
                </a:solidFill>
                <a:prstDash val="solid"/>
              </a:ln>
              <a:effectLst/>
            </p:spPr>
          </p:cxnSp>
          <p:sp>
            <p:nvSpPr>
              <p:cNvPr id="54" name="文本框 53"/>
              <p:cNvSpPr txBox="1"/>
              <p:nvPr/>
            </p:nvSpPr>
            <p:spPr>
              <a:xfrm>
                <a:off x="6253558" y="1392641"/>
                <a:ext cx="2636632" cy="338554"/>
              </a:xfrm>
              <a:prstGeom prst="rect">
                <a:avLst/>
              </a:prstGeom>
              <a:noFill/>
            </p:spPr>
            <p:txBody>
              <a:bodyPr wrap="square" rtlCol="0">
                <a:spAutoFit/>
              </a:bodyPr>
              <a:lstStyle/>
              <a:p>
                <a:pPr defTabSz="914217">
                  <a:defRPr/>
                </a:pPr>
                <a:r>
                  <a:rPr lang="zh-CN" altLang="en-US" sz="1600" b="1" kern="0" dirty="0">
                    <a:latin typeface="+mn-ea"/>
                    <a:ea typeface="+mn-ea"/>
                  </a:rPr>
                  <a:t>更快：</a:t>
                </a:r>
                <a:r>
                  <a:rPr lang="en-US" altLang="zh-CN" sz="1600" b="1" kern="0" dirty="0">
                    <a:latin typeface="+mn-ea"/>
                    <a:ea typeface="+mn-ea"/>
                  </a:rPr>
                  <a:t>Faster, and Faster</a:t>
                </a:r>
                <a:endParaRPr lang="zh-CN" altLang="en-US" sz="1600" b="1" kern="0" dirty="0">
                  <a:latin typeface="+mn-ea"/>
                  <a:ea typeface="+mn-ea"/>
                </a:endParaRPr>
              </a:p>
            </p:txBody>
          </p:sp>
        </p:grpSp>
        <p:sp>
          <p:nvSpPr>
            <p:cNvPr id="40" name="文本框 39"/>
            <p:cNvSpPr txBox="1"/>
            <p:nvPr/>
          </p:nvSpPr>
          <p:spPr>
            <a:xfrm>
              <a:off x="6313611" y="1410066"/>
              <a:ext cx="3312368" cy="931824"/>
            </a:xfrm>
            <a:prstGeom prst="rect">
              <a:avLst/>
            </a:prstGeom>
            <a:noFill/>
          </p:spPr>
          <p:txBody>
            <a:bodyPr wrap="square" rtlCol="0">
              <a:spAutoFit/>
            </a:bodyPr>
            <a:lstStyle/>
            <a:p>
              <a:pPr marL="171450" indent="-171450" defTabSz="914217">
                <a:lnSpc>
                  <a:spcPct val="150000"/>
                </a:lnSpc>
                <a:buFont typeface="Arial" panose="020B0604020202020204" pitchFamily="34" charset="0"/>
                <a:buChar char="•"/>
                <a:defRPr/>
              </a:pPr>
              <a:r>
                <a:rPr lang="zh-CN" altLang="en-US" sz="1200" kern="0" dirty="0" smtClean="0">
                  <a:solidFill>
                    <a:prstClr val="black"/>
                  </a:solidFill>
                  <a:latin typeface="+mn-ea"/>
                  <a:ea typeface="+mn-ea"/>
                </a:rPr>
                <a:t>采用</a:t>
              </a:r>
              <a:r>
                <a:rPr lang="zh-CN" altLang="en-US" sz="1200" kern="0" dirty="0">
                  <a:solidFill>
                    <a:prstClr val="black"/>
                  </a:solidFill>
                  <a:latin typeface="+mn-ea"/>
                  <a:ea typeface="+mn-ea"/>
                </a:rPr>
                <a:t>新一代自</a:t>
              </a:r>
              <a:r>
                <a:rPr lang="zh-CN" altLang="en-US" sz="1200" kern="0" dirty="0" smtClean="0">
                  <a:solidFill>
                    <a:prstClr val="black"/>
                  </a:solidFill>
                  <a:latin typeface="+mn-ea"/>
                  <a:ea typeface="+mn-ea"/>
                </a:rPr>
                <a:t>研</a:t>
              </a:r>
              <a:r>
                <a:rPr lang="zh-CN" altLang="en-US" sz="1200" kern="0" dirty="0">
                  <a:solidFill>
                    <a:prstClr val="black"/>
                  </a:solidFill>
                  <a:latin typeface="+mn-ea"/>
                  <a:ea typeface="+mn-ea"/>
                </a:rPr>
                <a:t>智能</a:t>
              </a:r>
              <a:r>
                <a:rPr lang="en-US" altLang="zh-CN" sz="1200" kern="0" dirty="0" smtClean="0">
                  <a:solidFill>
                    <a:prstClr val="black"/>
                  </a:solidFill>
                  <a:latin typeface="+mn-ea"/>
                  <a:ea typeface="+mn-ea"/>
                </a:rPr>
                <a:t> </a:t>
              </a:r>
              <a:r>
                <a:rPr lang="en-US" altLang="zh-CN" sz="1200" kern="0" dirty="0">
                  <a:solidFill>
                    <a:prstClr val="black"/>
                  </a:solidFill>
                  <a:latin typeface="+mn-ea"/>
                  <a:ea typeface="+mn-ea"/>
                </a:rPr>
                <a:t>SSD</a:t>
              </a:r>
              <a:r>
                <a:rPr lang="zh-CN" altLang="en-US" sz="1200" kern="0" dirty="0" smtClean="0">
                  <a:solidFill>
                    <a:prstClr val="black"/>
                  </a:solidFill>
                  <a:latin typeface="+mn-ea"/>
                  <a:ea typeface="+mn-ea"/>
                </a:rPr>
                <a:t>控制器</a:t>
              </a:r>
              <a:r>
                <a:rPr lang="en-US" altLang="zh-CN" sz="1200" kern="0" dirty="0" smtClean="0">
                  <a:solidFill>
                    <a:prstClr val="black"/>
                  </a:solidFill>
                  <a:latin typeface="+mn-ea"/>
                  <a:ea typeface="+mn-ea"/>
                </a:rPr>
                <a:t>Hi1812E</a:t>
              </a:r>
              <a:endParaRPr lang="en-US" altLang="zh-CN" sz="1200" kern="0" dirty="0">
                <a:solidFill>
                  <a:prstClr val="black"/>
                </a:solidFill>
                <a:latin typeface="+mn-ea"/>
                <a:ea typeface="+mn-ea"/>
              </a:endParaRPr>
            </a:p>
            <a:p>
              <a:pPr marL="171450" indent="-171450" defTabSz="914217">
                <a:lnSpc>
                  <a:spcPct val="150000"/>
                </a:lnSpc>
                <a:buFont typeface="Arial" panose="020B0604020202020204" pitchFamily="34" charset="0"/>
                <a:buChar char="•"/>
                <a:defRPr/>
              </a:pPr>
              <a:r>
                <a:rPr lang="zh-CN" altLang="en-US" sz="1200" kern="0" dirty="0" smtClean="0">
                  <a:solidFill>
                    <a:prstClr val="black"/>
                  </a:solidFill>
                  <a:latin typeface="+mn-ea"/>
                  <a:ea typeface="+mn-ea"/>
                </a:rPr>
                <a:t>读写带宽</a:t>
              </a:r>
              <a:r>
                <a:rPr lang="zh-CN" altLang="en-US" sz="1200" kern="0" dirty="0" smtClean="0">
                  <a:latin typeface="+mn-ea"/>
                  <a:ea typeface="+mn-ea"/>
                </a:rPr>
                <a:t>及</a:t>
              </a:r>
              <a:r>
                <a:rPr lang="en-US" altLang="zh-CN" sz="1200" kern="0" dirty="0" smtClean="0">
                  <a:latin typeface="+mn-ea"/>
                  <a:ea typeface="+mn-ea"/>
                </a:rPr>
                <a:t>IOPS</a:t>
              </a:r>
              <a:r>
                <a:rPr lang="zh-CN" altLang="en-US" sz="1200" kern="0" dirty="0" smtClean="0">
                  <a:latin typeface="+mn-ea"/>
                  <a:ea typeface="+mn-ea"/>
                </a:rPr>
                <a:t>性能大幅提升</a:t>
              </a:r>
              <a:endParaRPr lang="en-US" altLang="zh-CN" sz="1200" kern="0" dirty="0">
                <a:latin typeface="+mn-ea"/>
                <a:ea typeface="+mn-ea"/>
              </a:endParaRPr>
            </a:p>
            <a:p>
              <a:pPr marL="171450" indent="-171450" defTabSz="914217">
                <a:lnSpc>
                  <a:spcPct val="150000"/>
                </a:lnSpc>
                <a:buFont typeface="Arial" panose="020B0604020202020204" pitchFamily="34" charset="0"/>
                <a:buChar char="•"/>
                <a:defRPr/>
              </a:pPr>
              <a:r>
                <a:rPr lang="zh-CN" altLang="en-US" sz="1200" kern="0" dirty="0" smtClean="0">
                  <a:latin typeface="+mn-ea"/>
                  <a:ea typeface="+mn-ea"/>
                </a:rPr>
                <a:t>支持</a:t>
              </a:r>
              <a:r>
                <a:rPr lang="en-US" altLang="zh-CN" sz="1200" kern="0" dirty="0">
                  <a:latin typeface="+mn-ea"/>
                  <a:ea typeface="+mn-ea"/>
                </a:rPr>
                <a:t>NVMe/SAS</a:t>
              </a:r>
              <a:r>
                <a:rPr lang="zh-CN" altLang="en-US" sz="1200" kern="0" dirty="0" smtClean="0">
                  <a:latin typeface="+mn-ea"/>
                  <a:ea typeface="+mn-ea"/>
                </a:rPr>
                <a:t>双模</a:t>
              </a:r>
              <a:endParaRPr lang="en-US" altLang="zh-CN" sz="1200" kern="0" dirty="0" smtClean="0">
                <a:latin typeface="+mn-ea"/>
                <a:ea typeface="+mn-ea"/>
              </a:endParaRPr>
            </a:p>
          </p:txBody>
        </p:sp>
        <p:grpSp>
          <p:nvGrpSpPr>
            <p:cNvPr id="41" name="组合 40"/>
            <p:cNvGrpSpPr/>
            <p:nvPr/>
          </p:nvGrpSpPr>
          <p:grpSpPr>
            <a:xfrm>
              <a:off x="5731260" y="2846493"/>
              <a:ext cx="3158930" cy="338554"/>
              <a:chOff x="5731260" y="1392641"/>
              <a:chExt cx="3158930" cy="338554"/>
            </a:xfrm>
          </p:grpSpPr>
          <p:sp>
            <p:nvSpPr>
              <p:cNvPr id="49" name="椭圆 48"/>
              <p:cNvSpPr/>
              <p:nvPr/>
            </p:nvSpPr>
            <p:spPr>
              <a:xfrm>
                <a:off x="5731260" y="1494242"/>
                <a:ext cx="134031" cy="135352"/>
              </a:xfrm>
              <a:prstGeom prst="ellipse">
                <a:avLst/>
              </a:prstGeom>
              <a:solidFill>
                <a:srgbClr val="00B0F0"/>
              </a:solidFill>
              <a:ln w="25400" cap="flat" cmpd="sng" algn="ctr">
                <a:solidFill>
                  <a:srgbClr val="54ACA6"/>
                </a:solidFill>
                <a:prstDash val="solid"/>
              </a:ln>
              <a:effectLst/>
            </p:spPr>
            <p:txBody>
              <a:bodyPr rtlCol="0" anchor="ctr"/>
              <a:lstStyle/>
              <a:p>
                <a:pPr algn="ctr" defTabSz="914217">
                  <a:defRPr/>
                </a:pPr>
                <a:endParaRPr lang="zh-CN" altLang="en-US" kern="0">
                  <a:solidFill>
                    <a:prstClr val="white"/>
                  </a:solidFill>
                  <a:latin typeface="Arial"/>
                  <a:ea typeface="微软雅黑"/>
                </a:endParaRPr>
              </a:p>
            </p:txBody>
          </p:sp>
          <p:cxnSp>
            <p:nvCxnSpPr>
              <p:cNvPr id="50" name="直接连接符 49"/>
              <p:cNvCxnSpPr>
                <a:stCxn id="49" idx="6"/>
              </p:cNvCxnSpPr>
              <p:nvPr/>
            </p:nvCxnSpPr>
            <p:spPr>
              <a:xfrm>
                <a:off x="5865291" y="1561918"/>
                <a:ext cx="396000" cy="0"/>
              </a:xfrm>
              <a:prstGeom prst="line">
                <a:avLst/>
              </a:prstGeom>
              <a:noFill/>
              <a:ln w="12700" cap="flat" cmpd="sng" algn="ctr">
                <a:solidFill>
                  <a:srgbClr val="00B0F0"/>
                </a:solidFill>
                <a:prstDash val="solid"/>
              </a:ln>
              <a:effectLst/>
            </p:spPr>
          </p:cxnSp>
          <p:sp>
            <p:nvSpPr>
              <p:cNvPr id="51" name="文本框 50"/>
              <p:cNvSpPr txBox="1"/>
              <p:nvPr/>
            </p:nvSpPr>
            <p:spPr>
              <a:xfrm>
                <a:off x="6253558" y="1392641"/>
                <a:ext cx="2636632" cy="338554"/>
              </a:xfrm>
              <a:prstGeom prst="rect">
                <a:avLst/>
              </a:prstGeom>
              <a:noFill/>
            </p:spPr>
            <p:txBody>
              <a:bodyPr wrap="square" rtlCol="0">
                <a:spAutoFit/>
              </a:bodyPr>
              <a:lstStyle/>
              <a:p>
                <a:pPr defTabSz="914217">
                  <a:defRPr/>
                </a:pPr>
                <a:r>
                  <a:rPr lang="zh-CN" altLang="en-US" sz="1600" b="1" kern="0" dirty="0">
                    <a:latin typeface="+mn-ea"/>
                    <a:ea typeface="+mn-ea"/>
                  </a:rPr>
                  <a:t>更智能：</a:t>
                </a:r>
                <a:r>
                  <a:rPr lang="en-US" altLang="zh-CN" sz="1600" b="1" kern="0" dirty="0">
                    <a:latin typeface="+mn-ea"/>
                    <a:ea typeface="+mn-ea"/>
                  </a:rPr>
                  <a:t>Smarter</a:t>
                </a:r>
                <a:endParaRPr lang="zh-CN" altLang="en-US" sz="1600" b="1" kern="0" dirty="0">
                  <a:latin typeface="+mn-ea"/>
                  <a:ea typeface="+mn-ea"/>
                </a:endParaRPr>
              </a:p>
            </p:txBody>
          </p:sp>
        </p:grpSp>
        <p:sp>
          <p:nvSpPr>
            <p:cNvPr id="42" name="文本框 41"/>
            <p:cNvSpPr txBox="1"/>
            <p:nvPr/>
          </p:nvSpPr>
          <p:spPr>
            <a:xfrm>
              <a:off x="6324870" y="3199695"/>
              <a:ext cx="3392531" cy="931824"/>
            </a:xfrm>
            <a:prstGeom prst="rect">
              <a:avLst/>
            </a:prstGeom>
            <a:noFill/>
          </p:spPr>
          <p:txBody>
            <a:bodyPr wrap="square" rtlCol="0">
              <a:spAutoFit/>
            </a:bodyPr>
            <a:lstStyle/>
            <a:p>
              <a:pPr marL="171450" indent="-171450" defTabSz="914217">
                <a:lnSpc>
                  <a:spcPct val="150000"/>
                </a:lnSpc>
                <a:buFont typeface="Arial" panose="020B0604020202020204" pitchFamily="34" charset="0"/>
                <a:buChar char="•"/>
                <a:defRPr/>
              </a:pPr>
              <a:r>
                <a:rPr lang="zh-CN" altLang="en-US" sz="1200" kern="0" dirty="0">
                  <a:solidFill>
                    <a:prstClr val="black"/>
                  </a:solidFill>
                  <a:latin typeface="+mn-ea"/>
                  <a:ea typeface="+mn-ea"/>
                </a:rPr>
                <a:t>支持智能多流技术，</a:t>
              </a:r>
              <a:r>
                <a:rPr lang="zh-CN" altLang="en-US" sz="1200" kern="0" dirty="0" smtClean="0">
                  <a:solidFill>
                    <a:prstClr val="black"/>
                  </a:solidFill>
                  <a:latin typeface="+mn-ea"/>
                  <a:ea typeface="+mn-ea"/>
                </a:rPr>
                <a:t>优化业务</a:t>
              </a:r>
              <a:r>
                <a:rPr lang="en-US" altLang="zh-CN" sz="1200" kern="0" dirty="0" smtClean="0">
                  <a:solidFill>
                    <a:prstClr val="black"/>
                  </a:solidFill>
                  <a:latin typeface="+mn-ea"/>
                  <a:ea typeface="+mn-ea"/>
                </a:rPr>
                <a:t>IO</a:t>
              </a:r>
              <a:r>
                <a:rPr lang="zh-CN" altLang="en-US" sz="1200" kern="0" dirty="0" smtClean="0">
                  <a:solidFill>
                    <a:prstClr val="black"/>
                  </a:solidFill>
                  <a:latin typeface="+mn-ea"/>
                  <a:ea typeface="+mn-ea"/>
                </a:rPr>
                <a:t>，性能提升</a:t>
              </a:r>
              <a:r>
                <a:rPr lang="en-US" altLang="zh-CN" sz="1200" kern="0" dirty="0" smtClean="0">
                  <a:solidFill>
                    <a:prstClr val="black"/>
                  </a:solidFill>
                  <a:latin typeface="+mn-ea"/>
                  <a:ea typeface="+mn-ea"/>
                </a:rPr>
                <a:t>15</a:t>
              </a:r>
              <a:r>
                <a:rPr lang="en-US" altLang="zh-CN" sz="1200" kern="0" dirty="0">
                  <a:solidFill>
                    <a:prstClr val="black"/>
                  </a:solidFill>
                  <a:latin typeface="+mn-ea"/>
                  <a:ea typeface="+mn-ea"/>
                </a:rPr>
                <a:t>%</a:t>
              </a:r>
            </a:p>
            <a:p>
              <a:pPr marL="171450" indent="-171450" defTabSz="914217">
                <a:lnSpc>
                  <a:spcPct val="150000"/>
                </a:lnSpc>
                <a:buFont typeface="Arial" panose="020B0604020202020204" pitchFamily="34" charset="0"/>
                <a:buChar char="•"/>
                <a:defRPr/>
              </a:pPr>
              <a:r>
                <a:rPr lang="zh-CN" altLang="en-US" sz="1200" kern="0" dirty="0">
                  <a:solidFill>
                    <a:prstClr val="black"/>
                  </a:solidFill>
                  <a:latin typeface="+mn-ea"/>
                  <a:ea typeface="+mn-ea"/>
                </a:rPr>
                <a:t>支持智能监控管理、智能维护，运维更</a:t>
              </a:r>
              <a:r>
                <a:rPr lang="zh-CN" altLang="en-US" sz="1200" kern="0" dirty="0" smtClean="0">
                  <a:solidFill>
                    <a:prstClr val="black"/>
                  </a:solidFill>
                  <a:latin typeface="+mn-ea"/>
                  <a:ea typeface="+mn-ea"/>
                </a:rPr>
                <a:t>高效</a:t>
              </a:r>
              <a:endParaRPr lang="zh-CN" altLang="en-US" sz="1200" kern="0" dirty="0">
                <a:solidFill>
                  <a:prstClr val="black"/>
                </a:solidFill>
                <a:latin typeface="+mn-ea"/>
                <a:ea typeface="+mn-ea"/>
              </a:endParaRPr>
            </a:p>
          </p:txBody>
        </p:sp>
        <p:grpSp>
          <p:nvGrpSpPr>
            <p:cNvPr id="43" name="组合 42"/>
            <p:cNvGrpSpPr/>
            <p:nvPr/>
          </p:nvGrpSpPr>
          <p:grpSpPr>
            <a:xfrm>
              <a:off x="5731259" y="4461050"/>
              <a:ext cx="3986142" cy="990831"/>
              <a:chOff x="5731260" y="4469621"/>
              <a:chExt cx="3986142" cy="990831"/>
            </a:xfrm>
          </p:grpSpPr>
          <p:grpSp>
            <p:nvGrpSpPr>
              <p:cNvPr id="44" name="组合 43"/>
              <p:cNvGrpSpPr/>
              <p:nvPr/>
            </p:nvGrpSpPr>
            <p:grpSpPr>
              <a:xfrm>
                <a:off x="5731260" y="4469621"/>
                <a:ext cx="3158930" cy="338554"/>
                <a:chOff x="5731260" y="1392641"/>
                <a:chExt cx="3158930" cy="338554"/>
              </a:xfrm>
            </p:grpSpPr>
            <p:sp>
              <p:nvSpPr>
                <p:cNvPr id="46" name="椭圆 45"/>
                <p:cNvSpPr/>
                <p:nvPr/>
              </p:nvSpPr>
              <p:spPr>
                <a:xfrm>
                  <a:off x="5731260" y="1494242"/>
                  <a:ext cx="134031" cy="135352"/>
                </a:xfrm>
                <a:prstGeom prst="ellipse">
                  <a:avLst/>
                </a:prstGeom>
                <a:solidFill>
                  <a:srgbClr val="00B0F0"/>
                </a:solidFill>
                <a:ln w="25400" cap="flat" cmpd="sng" algn="ctr">
                  <a:solidFill>
                    <a:srgbClr val="00B0F0"/>
                  </a:solidFill>
                  <a:prstDash val="solid"/>
                </a:ln>
                <a:effectLst/>
              </p:spPr>
              <p:txBody>
                <a:bodyPr rtlCol="0" anchor="ctr"/>
                <a:lstStyle/>
                <a:p>
                  <a:pPr algn="ctr" defTabSz="914217">
                    <a:defRPr/>
                  </a:pPr>
                  <a:endParaRPr lang="zh-CN" altLang="en-US" kern="0">
                    <a:solidFill>
                      <a:prstClr val="white"/>
                    </a:solidFill>
                    <a:latin typeface="Arial"/>
                    <a:ea typeface="微软雅黑"/>
                  </a:endParaRPr>
                </a:p>
              </p:txBody>
            </p:sp>
            <p:cxnSp>
              <p:nvCxnSpPr>
                <p:cNvPr id="47" name="直接连接符 46"/>
                <p:cNvCxnSpPr>
                  <a:stCxn id="46" idx="6"/>
                </p:cNvCxnSpPr>
                <p:nvPr/>
              </p:nvCxnSpPr>
              <p:spPr>
                <a:xfrm>
                  <a:off x="5865291" y="1561918"/>
                  <a:ext cx="396000" cy="0"/>
                </a:xfrm>
                <a:prstGeom prst="line">
                  <a:avLst/>
                </a:prstGeom>
                <a:noFill/>
                <a:ln w="12700" cap="flat" cmpd="sng" algn="ctr">
                  <a:solidFill>
                    <a:srgbClr val="00B0F0"/>
                  </a:solidFill>
                  <a:prstDash val="solid"/>
                </a:ln>
                <a:effectLst/>
              </p:spPr>
            </p:cxnSp>
            <p:sp>
              <p:nvSpPr>
                <p:cNvPr id="48" name="文本框 47"/>
                <p:cNvSpPr txBox="1"/>
                <p:nvPr/>
              </p:nvSpPr>
              <p:spPr>
                <a:xfrm>
                  <a:off x="6253558" y="1392641"/>
                  <a:ext cx="2636632" cy="338554"/>
                </a:xfrm>
                <a:prstGeom prst="rect">
                  <a:avLst/>
                </a:prstGeom>
                <a:noFill/>
              </p:spPr>
              <p:txBody>
                <a:bodyPr wrap="square" rtlCol="0">
                  <a:spAutoFit/>
                </a:bodyPr>
                <a:lstStyle/>
                <a:p>
                  <a:pPr defTabSz="914217">
                    <a:defRPr/>
                  </a:pPr>
                  <a:r>
                    <a:rPr lang="zh-CN" altLang="en-US" sz="1600" b="1" kern="0" dirty="0">
                      <a:latin typeface="+mn-ea"/>
                      <a:ea typeface="+mn-ea"/>
                    </a:rPr>
                    <a:t>更简单：</a:t>
                  </a:r>
                  <a:r>
                    <a:rPr lang="en-US" altLang="zh-CN" sz="1600" b="1" kern="0" dirty="0">
                      <a:latin typeface="+mn-ea"/>
                      <a:ea typeface="+mn-ea"/>
                    </a:rPr>
                    <a:t>Simpler</a:t>
                  </a:r>
                  <a:endParaRPr lang="zh-CN" altLang="en-US" sz="1600" b="1" kern="0" dirty="0">
                    <a:latin typeface="+mn-ea"/>
                    <a:ea typeface="+mn-ea"/>
                  </a:endParaRPr>
                </a:p>
              </p:txBody>
            </p:sp>
          </p:grpSp>
          <p:sp>
            <p:nvSpPr>
              <p:cNvPr id="45" name="文本框 44"/>
              <p:cNvSpPr txBox="1"/>
              <p:nvPr/>
            </p:nvSpPr>
            <p:spPr>
              <a:xfrm>
                <a:off x="6313612" y="4808175"/>
                <a:ext cx="3403790" cy="652277"/>
              </a:xfrm>
              <a:prstGeom prst="rect">
                <a:avLst/>
              </a:prstGeom>
              <a:noFill/>
            </p:spPr>
            <p:txBody>
              <a:bodyPr wrap="square" rtlCol="0">
                <a:spAutoFit/>
              </a:bodyPr>
              <a:lstStyle/>
              <a:p>
                <a:pPr marL="171450" indent="-171450" defTabSz="914217">
                  <a:lnSpc>
                    <a:spcPct val="150000"/>
                  </a:lnSpc>
                  <a:buFont typeface="Arial" panose="020B0604020202020204" pitchFamily="34" charset="0"/>
                  <a:buChar char="•"/>
                  <a:defRPr/>
                </a:pPr>
                <a:r>
                  <a:rPr lang="zh-CN" altLang="en-US" sz="1200" kern="0" dirty="0">
                    <a:solidFill>
                      <a:prstClr val="black"/>
                    </a:solidFill>
                    <a:latin typeface="+mn-ea"/>
                    <a:ea typeface="+mn-ea"/>
                  </a:rPr>
                  <a:t>面向客户应用进行</a:t>
                </a:r>
                <a:r>
                  <a:rPr lang="zh-CN" altLang="en-US" sz="1200" kern="0" dirty="0">
                    <a:latin typeface="+mn-ea"/>
                    <a:ea typeface="+mn-ea"/>
                  </a:rPr>
                  <a:t>优化，提供参考架构，</a:t>
                </a:r>
                <a:endParaRPr lang="en-US" altLang="zh-CN" sz="1200" kern="0" dirty="0">
                  <a:latin typeface="+mn-ea"/>
                  <a:ea typeface="+mn-ea"/>
                </a:endParaRPr>
              </a:p>
              <a:p>
                <a:pPr marL="171450" indent="-171450" defTabSz="914217">
                  <a:lnSpc>
                    <a:spcPct val="150000"/>
                  </a:lnSpc>
                  <a:buFont typeface="Arial" panose="020B0604020202020204" pitchFamily="34" charset="0"/>
                  <a:buChar char="•"/>
                  <a:defRPr/>
                </a:pPr>
                <a:r>
                  <a:rPr lang="zh-CN" altLang="en-US" sz="1200" kern="0" dirty="0">
                    <a:latin typeface="+mn-ea"/>
                    <a:ea typeface="+mn-ea"/>
                  </a:rPr>
                  <a:t>提供基于应用场景的优化配置</a:t>
                </a:r>
              </a:p>
            </p:txBody>
          </p:sp>
        </p:grpSp>
      </p:grpSp>
    </p:spTree>
    <p:extLst>
      <p:ext uri="{BB962C8B-B14F-4D97-AF65-F5344CB8AC3E}">
        <p14:creationId xmlns:p14="http://schemas.microsoft.com/office/powerpoint/2010/main" val="7704638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质量从源头做起：器件降额选件与冗余</a:t>
            </a:r>
            <a:r>
              <a:rPr lang="zh-CN" altLang="en-US" dirty="0" smtClean="0">
                <a:solidFill>
                  <a:schemeClr val="tx1"/>
                </a:solidFill>
              </a:rPr>
              <a:t>设计</a:t>
            </a:r>
            <a:endParaRPr lang="zh-CN" altLang="en-US" dirty="0">
              <a:solidFill>
                <a:schemeClr val="tx1"/>
              </a:solidFill>
            </a:endParaRPr>
          </a:p>
        </p:txBody>
      </p:sp>
      <p:sp>
        <p:nvSpPr>
          <p:cNvPr id="4" name="圆角矩形 3"/>
          <p:cNvSpPr/>
          <p:nvPr/>
        </p:nvSpPr>
        <p:spPr>
          <a:xfrm>
            <a:off x="6535681" y="1593417"/>
            <a:ext cx="4644000" cy="3106800"/>
          </a:xfrm>
          <a:prstGeom prst="roundRect">
            <a:avLst>
              <a:gd name="adj" fmla="val 2222"/>
            </a:avLst>
          </a:prstGeom>
          <a:solidFill>
            <a:srgbClr val="4F81BD">
              <a:lumMod val="20000"/>
              <a:lumOff val="80000"/>
              <a:alpha val="25000"/>
            </a:srgbClr>
          </a:solidFill>
          <a:ln w="9525" cap="flat" cmpd="sng" algn="ctr">
            <a:solidFill>
              <a:srgbClr val="7030A0"/>
            </a:solidFill>
            <a:prstDash val="solid"/>
          </a:ln>
          <a:effectLst/>
        </p:spPr>
        <p:txBody>
          <a:bodyPr anchor="ctr"/>
          <a:lstStyle/>
          <a:p>
            <a:pPr marL="0" marR="0" lvl="0" indent="0" algn="ctr" defTabSz="1219444"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a:ln>
                <a:noFill/>
              </a:ln>
              <a:solidFill>
                <a:prstClr val="black"/>
              </a:solidFill>
              <a:effectLst/>
              <a:uLnTx/>
              <a:uFillTx/>
              <a:latin typeface="+mn-ea"/>
              <a:ea typeface="+mn-ea"/>
              <a:cs typeface="+mn-cs"/>
            </a:endParaRPr>
          </a:p>
        </p:txBody>
      </p:sp>
      <p:sp>
        <p:nvSpPr>
          <p:cNvPr id="5" name="圆角矩形 4"/>
          <p:cNvSpPr/>
          <p:nvPr/>
        </p:nvSpPr>
        <p:spPr>
          <a:xfrm>
            <a:off x="1122006" y="1594966"/>
            <a:ext cx="4644000" cy="3105251"/>
          </a:xfrm>
          <a:prstGeom prst="roundRect">
            <a:avLst>
              <a:gd name="adj" fmla="val 2222"/>
            </a:avLst>
          </a:prstGeom>
          <a:solidFill>
            <a:srgbClr val="4BACC6">
              <a:lumMod val="20000"/>
              <a:lumOff val="80000"/>
              <a:alpha val="25000"/>
            </a:srgbClr>
          </a:solidFill>
          <a:ln w="6350" cap="flat" cmpd="sng" algn="ctr">
            <a:solidFill>
              <a:srgbClr val="7030A0"/>
            </a:solidFill>
            <a:prstDash val="solid"/>
          </a:ln>
          <a:effectLst/>
        </p:spPr>
        <p:txBody>
          <a:bodyPr anchor="ctr"/>
          <a:lstStyle/>
          <a:p>
            <a:pPr marL="0" marR="0" lvl="0" indent="0" algn="ctr" defTabSz="1219444"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ea typeface="+mn-ea"/>
              <a:cs typeface="+mn-cs"/>
            </a:endParaRPr>
          </a:p>
        </p:txBody>
      </p:sp>
      <p:sp>
        <p:nvSpPr>
          <p:cNvPr id="6" name="文本框 10"/>
          <p:cNvSpPr txBox="1">
            <a:spLocks noChangeArrowheads="1"/>
          </p:cNvSpPr>
          <p:nvPr/>
        </p:nvSpPr>
        <p:spPr bwMode="auto">
          <a:xfrm>
            <a:off x="2345669" y="4750795"/>
            <a:ext cx="2128838" cy="315471"/>
          </a:xfrm>
          <a:prstGeom prst="rect">
            <a:avLst/>
          </a:prstGeom>
          <a:noFill/>
          <a:ln w="9525">
            <a:noFill/>
            <a:miter lim="800000"/>
            <a:headEnd/>
            <a:tailEnd/>
          </a:ln>
        </p:spPr>
        <p:txBody>
          <a:bodyPr lIns="68580" tIns="34290" rIns="68580" bIns="34290">
            <a:spAutoFit/>
          </a:bodyPr>
          <a:lstStyle/>
          <a:p>
            <a:pPr algn="ctr" defTabSz="914400" fontAlgn="base">
              <a:spcBef>
                <a:spcPct val="0"/>
              </a:spcBef>
              <a:spcAft>
                <a:spcPct val="0"/>
              </a:spcAft>
            </a:pPr>
            <a:r>
              <a:rPr lang="zh-CN" altLang="en-US" sz="1600" b="1" dirty="0">
                <a:latin typeface="+mn-ea"/>
                <a:ea typeface="+mn-ea"/>
              </a:rPr>
              <a:t>降额选件</a:t>
            </a:r>
          </a:p>
        </p:txBody>
      </p:sp>
      <p:sp>
        <p:nvSpPr>
          <p:cNvPr id="7" name="TextBox 338"/>
          <p:cNvSpPr txBox="1">
            <a:spLocks noChangeArrowheads="1"/>
          </p:cNvSpPr>
          <p:nvPr/>
        </p:nvSpPr>
        <p:spPr bwMode="auto">
          <a:xfrm>
            <a:off x="1282935" y="5123537"/>
            <a:ext cx="4064941" cy="830997"/>
          </a:xfrm>
          <a:prstGeom prst="rect">
            <a:avLst/>
          </a:prstGeom>
          <a:noFill/>
          <a:ln w="9525">
            <a:noFill/>
            <a:miter lim="800000"/>
            <a:headEnd/>
            <a:tailEnd/>
          </a:ln>
        </p:spPr>
        <p:txBody>
          <a:bodyPr wrap="square">
            <a:spAutoFit/>
          </a:bodyPr>
          <a:lstStyle/>
          <a:p>
            <a:pPr marL="0" lvl="1" indent="174625" defTabSz="876300" fontAlgn="base">
              <a:lnSpc>
                <a:spcPct val="150000"/>
              </a:lnSpc>
              <a:spcBef>
                <a:spcPct val="0"/>
              </a:spcBef>
              <a:spcAft>
                <a:spcPct val="0"/>
              </a:spcAft>
              <a:buSzPct val="100000"/>
              <a:buFont typeface="Arial" pitchFamily="34" charset="0"/>
              <a:buChar char="•"/>
            </a:pPr>
            <a:r>
              <a:rPr lang="zh-CN" altLang="en-US" sz="1600" dirty="0">
                <a:latin typeface="+mn-ea"/>
                <a:ea typeface="+mn-ea"/>
              </a:rPr>
              <a:t>电信级的</a:t>
            </a:r>
            <a:r>
              <a:rPr lang="zh-CN" altLang="en-US" sz="1600" dirty="0" smtClean="0">
                <a:latin typeface="+mn-ea"/>
                <a:ea typeface="+mn-ea"/>
              </a:rPr>
              <a:t>元器件供应商认证</a:t>
            </a:r>
            <a:r>
              <a:rPr lang="zh-CN" altLang="en-US" sz="1600" dirty="0">
                <a:latin typeface="+mn-ea"/>
                <a:ea typeface="+mn-ea"/>
              </a:rPr>
              <a:t>流程</a:t>
            </a:r>
          </a:p>
          <a:p>
            <a:pPr marL="0" lvl="1" indent="174625" defTabSz="876300" fontAlgn="base">
              <a:lnSpc>
                <a:spcPct val="150000"/>
              </a:lnSpc>
              <a:spcBef>
                <a:spcPct val="0"/>
              </a:spcBef>
              <a:spcAft>
                <a:spcPct val="0"/>
              </a:spcAft>
              <a:buSzPct val="100000"/>
              <a:buFont typeface="Arial" pitchFamily="34" charset="0"/>
              <a:buChar char="•"/>
            </a:pPr>
            <a:r>
              <a:rPr lang="zh-CN" altLang="en-US" sz="1600" dirty="0">
                <a:latin typeface="+mn-ea"/>
                <a:ea typeface="+mn-ea"/>
              </a:rPr>
              <a:t>降额设计</a:t>
            </a:r>
            <a:r>
              <a:rPr lang="zh-CN" altLang="en-US" sz="1600" dirty="0" smtClean="0">
                <a:latin typeface="+mn-ea"/>
                <a:ea typeface="+mn-ea"/>
              </a:rPr>
              <a:t>，设计额定值远高于承受应力</a:t>
            </a:r>
            <a:endParaRPr lang="en-US" altLang="zh-CN" sz="1600" dirty="0">
              <a:latin typeface="+mn-ea"/>
              <a:ea typeface="+mn-ea"/>
            </a:endParaRPr>
          </a:p>
        </p:txBody>
      </p:sp>
      <p:grpSp>
        <p:nvGrpSpPr>
          <p:cNvPr id="8" name="组合 7"/>
          <p:cNvGrpSpPr/>
          <p:nvPr/>
        </p:nvGrpSpPr>
        <p:grpSpPr>
          <a:xfrm>
            <a:off x="1065562" y="1719759"/>
            <a:ext cx="4733764" cy="2939868"/>
            <a:chOff x="6261648" y="2592698"/>
            <a:chExt cx="2459265" cy="1812814"/>
          </a:xfrm>
        </p:grpSpPr>
        <p:sp>
          <p:nvSpPr>
            <p:cNvPr id="9" name="矩形 8"/>
            <p:cNvSpPr/>
            <p:nvPr/>
          </p:nvSpPr>
          <p:spPr bwMode="auto">
            <a:xfrm>
              <a:off x="7964487" y="2616760"/>
              <a:ext cx="600075" cy="1585913"/>
            </a:xfrm>
            <a:prstGeom prst="rect">
              <a:avLst/>
            </a:prstGeom>
            <a:solidFill>
              <a:sysClr val="windowText" lastClr="000000">
                <a:lumMod val="50000"/>
                <a:lumOff val="50000"/>
                <a:alpha val="26000"/>
              </a:sysClr>
            </a:solidFill>
            <a:ln w="9525" cap="flat" cmpd="sng" algn="ctr">
              <a:noFill/>
              <a:prstDash val="solid"/>
              <a:round/>
              <a:headEnd type="none" w="med" len="med"/>
              <a:tailEnd type="none" w="med" len="med"/>
            </a:ln>
            <a:effectLst/>
          </p:spPr>
          <p:txBody>
            <a:bodyPr/>
            <a:lstStyle/>
            <a:p>
              <a:pPr marL="0" marR="0" lvl="0" indent="0" defTabSz="685617"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10" name="矩形 9"/>
            <p:cNvSpPr/>
            <p:nvPr/>
          </p:nvSpPr>
          <p:spPr bwMode="auto">
            <a:xfrm>
              <a:off x="7065962" y="2630488"/>
              <a:ext cx="898525" cy="1585912"/>
            </a:xfrm>
            <a:prstGeom prst="rect">
              <a:avLst/>
            </a:prstGeom>
            <a:solidFill>
              <a:sysClr val="window" lastClr="FFFFFF">
                <a:lumMod val="65000"/>
                <a:alpha val="46000"/>
              </a:sysClr>
            </a:solidFill>
            <a:ln w="9525" cap="flat" cmpd="sng" algn="ctr">
              <a:noFill/>
              <a:prstDash val="solid"/>
              <a:round/>
              <a:headEnd type="none" w="med" len="med"/>
              <a:tailEnd type="none" w="med" len="med"/>
            </a:ln>
            <a:effectLst/>
          </p:spPr>
          <p:txBody>
            <a:bodyPr/>
            <a:lstStyle/>
            <a:p>
              <a:pPr marL="0" marR="0" lvl="0" indent="0" defTabSz="685617"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11" name="矩形 10"/>
            <p:cNvSpPr/>
            <p:nvPr/>
          </p:nvSpPr>
          <p:spPr bwMode="auto">
            <a:xfrm>
              <a:off x="6470650" y="2630488"/>
              <a:ext cx="600075" cy="1585912"/>
            </a:xfrm>
            <a:prstGeom prst="rect">
              <a:avLst/>
            </a:prstGeom>
            <a:solidFill>
              <a:sysClr val="windowText" lastClr="000000">
                <a:lumMod val="50000"/>
                <a:lumOff val="50000"/>
                <a:alpha val="26000"/>
              </a:sysClr>
            </a:solidFill>
            <a:ln w="9525" cap="flat" cmpd="sng" algn="ctr">
              <a:noFill/>
              <a:prstDash val="solid"/>
              <a:round/>
              <a:headEnd type="none" w="med" len="med"/>
              <a:tailEnd type="none" w="med" len="med"/>
            </a:ln>
            <a:effectLst/>
          </p:spPr>
          <p:txBody>
            <a:bodyPr/>
            <a:lstStyle/>
            <a:p>
              <a:pPr marL="0" marR="0" lvl="0" indent="0" defTabSz="685617"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grpSp>
          <p:nvGrpSpPr>
            <p:cNvPr id="12" name="组合 135"/>
            <p:cNvGrpSpPr>
              <a:grpSpLocks/>
            </p:cNvGrpSpPr>
            <p:nvPr/>
          </p:nvGrpSpPr>
          <p:grpSpPr bwMode="auto">
            <a:xfrm>
              <a:off x="6459979" y="2592698"/>
              <a:ext cx="2140888" cy="1624380"/>
              <a:chOff x="1454383" y="1736338"/>
              <a:chExt cx="3238267" cy="2124463"/>
            </a:xfrm>
          </p:grpSpPr>
          <p:cxnSp>
            <p:nvCxnSpPr>
              <p:cNvPr id="23" name="直接连接符 22"/>
              <p:cNvCxnSpPr/>
              <p:nvPr/>
            </p:nvCxnSpPr>
            <p:spPr bwMode="auto">
              <a:xfrm flipV="1">
                <a:off x="1460919" y="1735933"/>
                <a:ext cx="4802" cy="2123982"/>
              </a:xfrm>
              <a:prstGeom prst="line">
                <a:avLst/>
              </a:prstGeom>
              <a:noFill/>
              <a:ln w="25400" cap="flat" cmpd="sng" algn="ctr">
                <a:solidFill>
                  <a:sysClr val="window" lastClr="FFFFFF">
                    <a:lumMod val="95000"/>
                  </a:sysClr>
                </a:solidFill>
                <a:prstDash val="solid"/>
                <a:round/>
                <a:headEnd type="none" w="med" len="med"/>
                <a:tailEnd type="triangle" w="med" len="med"/>
              </a:ln>
              <a:effectLst/>
            </p:spPr>
          </p:cxnSp>
          <p:cxnSp>
            <p:nvCxnSpPr>
              <p:cNvPr id="24" name="直接连接符 23"/>
              <p:cNvCxnSpPr/>
              <p:nvPr/>
            </p:nvCxnSpPr>
            <p:spPr bwMode="auto">
              <a:xfrm>
                <a:off x="1460919" y="3859914"/>
                <a:ext cx="3232044" cy="0"/>
              </a:xfrm>
              <a:prstGeom prst="line">
                <a:avLst/>
              </a:prstGeom>
              <a:noFill/>
              <a:ln w="25400" cap="flat" cmpd="sng" algn="ctr">
                <a:solidFill>
                  <a:sysClr val="window" lastClr="FFFFFF">
                    <a:lumMod val="95000"/>
                  </a:sysClr>
                </a:solidFill>
                <a:prstDash val="solid"/>
                <a:round/>
                <a:headEnd type="none" w="med" len="med"/>
                <a:tailEnd type="triangle" w="med" len="med"/>
              </a:ln>
              <a:effectLst/>
            </p:spPr>
          </p:cxnSp>
          <p:cxnSp>
            <p:nvCxnSpPr>
              <p:cNvPr id="25" name="直接连接符 24"/>
              <p:cNvCxnSpPr/>
              <p:nvPr/>
            </p:nvCxnSpPr>
            <p:spPr bwMode="auto">
              <a:xfrm flipH="1">
                <a:off x="2368581" y="1785762"/>
                <a:ext cx="4802" cy="2074152"/>
              </a:xfrm>
              <a:prstGeom prst="line">
                <a:avLst/>
              </a:prstGeom>
              <a:noFill/>
              <a:ln w="3175" cap="flat" cmpd="sng" algn="ctr">
                <a:solidFill>
                  <a:sysClr val="windowText" lastClr="000000">
                    <a:lumMod val="75000"/>
                    <a:lumOff val="25000"/>
                  </a:sysClr>
                </a:solidFill>
                <a:prstDash val="dash"/>
                <a:round/>
                <a:headEnd type="none" w="med" len="med"/>
                <a:tailEnd type="none" w="med" len="med"/>
              </a:ln>
              <a:effectLst/>
            </p:spPr>
          </p:cxnSp>
          <p:cxnSp>
            <p:nvCxnSpPr>
              <p:cNvPr id="26" name="直接连接符 25"/>
              <p:cNvCxnSpPr/>
              <p:nvPr/>
            </p:nvCxnSpPr>
            <p:spPr bwMode="auto">
              <a:xfrm>
                <a:off x="3727672" y="1825210"/>
                <a:ext cx="0" cy="2034705"/>
              </a:xfrm>
              <a:prstGeom prst="line">
                <a:avLst/>
              </a:prstGeom>
              <a:noFill/>
              <a:ln w="3175" cap="flat" cmpd="sng" algn="ctr">
                <a:solidFill>
                  <a:sysClr val="windowText" lastClr="000000">
                    <a:lumMod val="75000"/>
                    <a:lumOff val="25000"/>
                  </a:sysClr>
                </a:solidFill>
                <a:prstDash val="dash"/>
                <a:round/>
                <a:headEnd type="none" w="med" len="med"/>
                <a:tailEnd type="none" w="med" len="med"/>
              </a:ln>
              <a:effectLst/>
            </p:spPr>
          </p:cxnSp>
          <p:sp>
            <p:nvSpPr>
              <p:cNvPr id="27" name="任意多边形 26"/>
              <p:cNvSpPr/>
              <p:nvPr/>
            </p:nvSpPr>
            <p:spPr bwMode="auto">
              <a:xfrm>
                <a:off x="1465721" y="2151178"/>
                <a:ext cx="3119188" cy="707993"/>
              </a:xfrm>
              <a:custGeom>
                <a:avLst/>
                <a:gdLst>
                  <a:gd name="connsiteX0" fmla="*/ 0 w 3117850"/>
                  <a:gd name="connsiteY0" fmla="*/ 0 h 706967"/>
                  <a:gd name="connsiteX1" fmla="*/ 120650 w 3117850"/>
                  <a:gd name="connsiteY1" fmla="*/ 241300 h 706967"/>
                  <a:gd name="connsiteX2" fmla="*/ 279400 w 3117850"/>
                  <a:gd name="connsiteY2" fmla="*/ 381000 h 706967"/>
                  <a:gd name="connsiteX3" fmla="*/ 501650 w 3117850"/>
                  <a:gd name="connsiteY3" fmla="*/ 508000 h 706967"/>
                  <a:gd name="connsiteX4" fmla="*/ 768350 w 3117850"/>
                  <a:gd name="connsiteY4" fmla="*/ 603250 h 706967"/>
                  <a:gd name="connsiteX5" fmla="*/ 1079500 w 3117850"/>
                  <a:gd name="connsiteY5" fmla="*/ 666750 h 706967"/>
                  <a:gd name="connsiteX6" fmla="*/ 1435100 w 3117850"/>
                  <a:gd name="connsiteY6" fmla="*/ 698500 h 706967"/>
                  <a:gd name="connsiteX7" fmla="*/ 1847850 w 3117850"/>
                  <a:gd name="connsiteY7" fmla="*/ 698500 h 706967"/>
                  <a:gd name="connsiteX8" fmla="*/ 2222500 w 3117850"/>
                  <a:gd name="connsiteY8" fmla="*/ 647700 h 706967"/>
                  <a:gd name="connsiteX9" fmla="*/ 2540000 w 3117850"/>
                  <a:gd name="connsiteY9" fmla="*/ 539750 h 706967"/>
                  <a:gd name="connsiteX10" fmla="*/ 2825750 w 3117850"/>
                  <a:gd name="connsiteY10" fmla="*/ 406400 h 706967"/>
                  <a:gd name="connsiteX11" fmla="*/ 3022600 w 3117850"/>
                  <a:gd name="connsiteY11" fmla="*/ 215900 h 706967"/>
                  <a:gd name="connsiteX12" fmla="*/ 3117850 w 3117850"/>
                  <a:gd name="connsiteY12" fmla="*/ 76200 h 70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7850" h="706967">
                    <a:moveTo>
                      <a:pt x="0" y="0"/>
                    </a:moveTo>
                    <a:cubicBezTo>
                      <a:pt x="37041" y="88900"/>
                      <a:pt x="74083" y="177800"/>
                      <a:pt x="120650" y="241300"/>
                    </a:cubicBezTo>
                    <a:cubicBezTo>
                      <a:pt x="167217" y="304800"/>
                      <a:pt x="215900" y="336550"/>
                      <a:pt x="279400" y="381000"/>
                    </a:cubicBezTo>
                    <a:cubicBezTo>
                      <a:pt x="342900" y="425450"/>
                      <a:pt x="420158" y="470958"/>
                      <a:pt x="501650" y="508000"/>
                    </a:cubicBezTo>
                    <a:cubicBezTo>
                      <a:pt x="583142" y="545042"/>
                      <a:pt x="672042" y="576792"/>
                      <a:pt x="768350" y="603250"/>
                    </a:cubicBezTo>
                    <a:cubicBezTo>
                      <a:pt x="864658" y="629708"/>
                      <a:pt x="968375" y="650875"/>
                      <a:pt x="1079500" y="666750"/>
                    </a:cubicBezTo>
                    <a:cubicBezTo>
                      <a:pt x="1190625" y="682625"/>
                      <a:pt x="1307042" y="693208"/>
                      <a:pt x="1435100" y="698500"/>
                    </a:cubicBezTo>
                    <a:cubicBezTo>
                      <a:pt x="1563158" y="703792"/>
                      <a:pt x="1716617" y="706967"/>
                      <a:pt x="1847850" y="698500"/>
                    </a:cubicBezTo>
                    <a:cubicBezTo>
                      <a:pt x="1979083" y="690033"/>
                      <a:pt x="2107142" y="674158"/>
                      <a:pt x="2222500" y="647700"/>
                    </a:cubicBezTo>
                    <a:cubicBezTo>
                      <a:pt x="2337858" y="621242"/>
                      <a:pt x="2439458" y="579967"/>
                      <a:pt x="2540000" y="539750"/>
                    </a:cubicBezTo>
                    <a:cubicBezTo>
                      <a:pt x="2640542" y="499533"/>
                      <a:pt x="2745317" y="460375"/>
                      <a:pt x="2825750" y="406400"/>
                    </a:cubicBezTo>
                    <a:cubicBezTo>
                      <a:pt x="2906183" y="352425"/>
                      <a:pt x="2973917" y="270933"/>
                      <a:pt x="3022600" y="215900"/>
                    </a:cubicBezTo>
                    <a:cubicBezTo>
                      <a:pt x="3071283" y="160867"/>
                      <a:pt x="3094566" y="118533"/>
                      <a:pt x="3117850" y="76200"/>
                    </a:cubicBezTo>
                  </a:path>
                </a:pathLst>
              </a:custGeom>
              <a:noFill/>
              <a:ln w="25400" cap="flat" cmpd="sng" algn="ctr">
                <a:solidFill>
                  <a:srgbClr val="0070C0"/>
                </a:solidFill>
                <a:prstDash val="sysDot"/>
                <a:round/>
                <a:headEnd type="none" w="med" len="med"/>
                <a:tailEnd type="none" w="med" len="med"/>
              </a:ln>
              <a:effectLst/>
            </p:spPr>
            <p:txBody>
              <a:bodyPr/>
              <a:lstStyle/>
              <a:p>
                <a:pPr marL="0" marR="0" lvl="0" indent="0" defTabSz="685617"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28" name="任意多边形 27"/>
              <p:cNvSpPr/>
              <p:nvPr/>
            </p:nvSpPr>
            <p:spPr bwMode="auto">
              <a:xfrm>
                <a:off x="1453716" y="2502060"/>
                <a:ext cx="3188822" cy="1293491"/>
              </a:xfrm>
              <a:custGeom>
                <a:avLst/>
                <a:gdLst>
                  <a:gd name="connsiteX0" fmla="*/ 3206750 w 3206750"/>
                  <a:gd name="connsiteY0" fmla="*/ 0 h 1295400"/>
                  <a:gd name="connsiteX1" fmla="*/ 2946400 w 3206750"/>
                  <a:gd name="connsiteY1" fmla="*/ 292100 h 1295400"/>
                  <a:gd name="connsiteX2" fmla="*/ 2705100 w 3206750"/>
                  <a:gd name="connsiteY2" fmla="*/ 533400 h 1295400"/>
                  <a:gd name="connsiteX3" fmla="*/ 2400300 w 3206750"/>
                  <a:gd name="connsiteY3" fmla="*/ 781050 h 1295400"/>
                  <a:gd name="connsiteX4" fmla="*/ 2120900 w 3206750"/>
                  <a:gd name="connsiteY4" fmla="*/ 933450 h 1295400"/>
                  <a:gd name="connsiteX5" fmla="*/ 1549400 w 3206750"/>
                  <a:gd name="connsiteY5" fmla="*/ 1085850 h 1295400"/>
                  <a:gd name="connsiteX6" fmla="*/ 1047750 w 3206750"/>
                  <a:gd name="connsiteY6" fmla="*/ 1162050 h 1295400"/>
                  <a:gd name="connsiteX7" fmla="*/ 533400 w 3206750"/>
                  <a:gd name="connsiteY7" fmla="*/ 1257300 h 1295400"/>
                  <a:gd name="connsiteX8" fmla="*/ 304800 w 3206750"/>
                  <a:gd name="connsiteY8" fmla="*/ 1289050 h 1295400"/>
                  <a:gd name="connsiteX9" fmla="*/ 0 w 3206750"/>
                  <a:gd name="connsiteY9" fmla="*/ 12954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6750" h="1295400">
                    <a:moveTo>
                      <a:pt x="3206750" y="0"/>
                    </a:moveTo>
                    <a:cubicBezTo>
                      <a:pt x="3118379" y="101600"/>
                      <a:pt x="3030008" y="203200"/>
                      <a:pt x="2946400" y="292100"/>
                    </a:cubicBezTo>
                    <a:cubicBezTo>
                      <a:pt x="2862792" y="381000"/>
                      <a:pt x="2796117" y="451908"/>
                      <a:pt x="2705100" y="533400"/>
                    </a:cubicBezTo>
                    <a:cubicBezTo>
                      <a:pt x="2614083" y="614892"/>
                      <a:pt x="2497667" y="714375"/>
                      <a:pt x="2400300" y="781050"/>
                    </a:cubicBezTo>
                    <a:cubicBezTo>
                      <a:pt x="2302933" y="847725"/>
                      <a:pt x="2262717" y="882650"/>
                      <a:pt x="2120900" y="933450"/>
                    </a:cubicBezTo>
                    <a:cubicBezTo>
                      <a:pt x="1979083" y="984250"/>
                      <a:pt x="1728258" y="1047750"/>
                      <a:pt x="1549400" y="1085850"/>
                    </a:cubicBezTo>
                    <a:cubicBezTo>
                      <a:pt x="1370542" y="1123950"/>
                      <a:pt x="1217083" y="1133475"/>
                      <a:pt x="1047750" y="1162050"/>
                    </a:cubicBezTo>
                    <a:cubicBezTo>
                      <a:pt x="878417" y="1190625"/>
                      <a:pt x="657225" y="1236133"/>
                      <a:pt x="533400" y="1257300"/>
                    </a:cubicBezTo>
                    <a:cubicBezTo>
                      <a:pt x="409575" y="1278467"/>
                      <a:pt x="393700" y="1282700"/>
                      <a:pt x="304800" y="1289050"/>
                    </a:cubicBezTo>
                    <a:cubicBezTo>
                      <a:pt x="215900" y="1295400"/>
                      <a:pt x="47625" y="1291167"/>
                      <a:pt x="0" y="1295400"/>
                    </a:cubicBezTo>
                  </a:path>
                </a:pathLst>
              </a:custGeom>
              <a:noFill/>
              <a:ln w="25400" cap="flat" cmpd="sng" algn="ctr">
                <a:solidFill>
                  <a:srgbClr val="F68B1F"/>
                </a:solidFill>
                <a:prstDash val="sysDot"/>
                <a:round/>
                <a:headEnd type="none" w="med" len="med"/>
                <a:tailEnd type="none" w="med" len="med"/>
              </a:ln>
              <a:effectLst/>
            </p:spPr>
            <p:txBody>
              <a:bodyPr/>
              <a:lstStyle/>
              <a:p>
                <a:pPr marL="0" marR="0" lvl="0" indent="0" defTabSz="685617"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sp>
            <p:nvSpPr>
              <p:cNvPr id="29" name="任意多边形 28"/>
              <p:cNvSpPr/>
              <p:nvPr/>
            </p:nvSpPr>
            <p:spPr bwMode="auto">
              <a:xfrm>
                <a:off x="1460919" y="2666083"/>
                <a:ext cx="3174415" cy="1112859"/>
              </a:xfrm>
              <a:custGeom>
                <a:avLst/>
                <a:gdLst>
                  <a:gd name="connsiteX0" fmla="*/ 0 w 3175000"/>
                  <a:gd name="connsiteY0" fmla="*/ 0 h 1112308"/>
                  <a:gd name="connsiteX1" fmla="*/ 177800 w 3175000"/>
                  <a:gd name="connsiteY1" fmla="*/ 393700 h 1112308"/>
                  <a:gd name="connsiteX2" fmla="*/ 279400 w 3175000"/>
                  <a:gd name="connsiteY2" fmla="*/ 546100 h 1112308"/>
                  <a:gd name="connsiteX3" fmla="*/ 374650 w 3175000"/>
                  <a:gd name="connsiteY3" fmla="*/ 698500 h 1112308"/>
                  <a:gd name="connsiteX4" fmla="*/ 565150 w 3175000"/>
                  <a:gd name="connsiteY4" fmla="*/ 825500 h 1112308"/>
                  <a:gd name="connsiteX5" fmla="*/ 901700 w 3175000"/>
                  <a:gd name="connsiteY5" fmla="*/ 933450 h 1112308"/>
                  <a:gd name="connsiteX6" fmla="*/ 1289050 w 3175000"/>
                  <a:gd name="connsiteY6" fmla="*/ 1028700 h 1112308"/>
                  <a:gd name="connsiteX7" fmla="*/ 1657350 w 3175000"/>
                  <a:gd name="connsiteY7" fmla="*/ 1047750 h 1112308"/>
                  <a:gd name="connsiteX8" fmla="*/ 1879600 w 3175000"/>
                  <a:gd name="connsiteY8" fmla="*/ 1060450 h 1112308"/>
                  <a:gd name="connsiteX9" fmla="*/ 2266950 w 3175000"/>
                  <a:gd name="connsiteY9" fmla="*/ 1079500 h 1112308"/>
                  <a:gd name="connsiteX10" fmla="*/ 2774950 w 3175000"/>
                  <a:gd name="connsiteY10" fmla="*/ 1111250 h 1112308"/>
                  <a:gd name="connsiteX11" fmla="*/ 3048000 w 3175000"/>
                  <a:gd name="connsiteY11" fmla="*/ 1085850 h 1112308"/>
                  <a:gd name="connsiteX12" fmla="*/ 3175000 w 3175000"/>
                  <a:gd name="connsiteY12" fmla="*/ 1066800 h 111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5000" h="1112308">
                    <a:moveTo>
                      <a:pt x="0" y="0"/>
                    </a:moveTo>
                    <a:cubicBezTo>
                      <a:pt x="65616" y="151341"/>
                      <a:pt x="131233" y="302683"/>
                      <a:pt x="177800" y="393700"/>
                    </a:cubicBezTo>
                    <a:cubicBezTo>
                      <a:pt x="224367" y="484717"/>
                      <a:pt x="246592" y="495300"/>
                      <a:pt x="279400" y="546100"/>
                    </a:cubicBezTo>
                    <a:cubicBezTo>
                      <a:pt x="312208" y="596900"/>
                      <a:pt x="327025" y="651933"/>
                      <a:pt x="374650" y="698500"/>
                    </a:cubicBezTo>
                    <a:cubicBezTo>
                      <a:pt x="422275" y="745067"/>
                      <a:pt x="477308" y="786342"/>
                      <a:pt x="565150" y="825500"/>
                    </a:cubicBezTo>
                    <a:cubicBezTo>
                      <a:pt x="652992" y="864658"/>
                      <a:pt x="781050" y="899583"/>
                      <a:pt x="901700" y="933450"/>
                    </a:cubicBezTo>
                    <a:cubicBezTo>
                      <a:pt x="1022350" y="967317"/>
                      <a:pt x="1163108" y="1009650"/>
                      <a:pt x="1289050" y="1028700"/>
                    </a:cubicBezTo>
                    <a:cubicBezTo>
                      <a:pt x="1414992" y="1047750"/>
                      <a:pt x="1657350" y="1047750"/>
                      <a:pt x="1657350" y="1047750"/>
                    </a:cubicBezTo>
                    <a:lnTo>
                      <a:pt x="1879600" y="1060450"/>
                    </a:lnTo>
                    <a:lnTo>
                      <a:pt x="2266950" y="1079500"/>
                    </a:lnTo>
                    <a:cubicBezTo>
                      <a:pt x="2416175" y="1087967"/>
                      <a:pt x="2644775" y="1110192"/>
                      <a:pt x="2774950" y="1111250"/>
                    </a:cubicBezTo>
                    <a:cubicBezTo>
                      <a:pt x="2905125" y="1112308"/>
                      <a:pt x="2981325" y="1093258"/>
                      <a:pt x="3048000" y="1085850"/>
                    </a:cubicBezTo>
                    <a:cubicBezTo>
                      <a:pt x="3114675" y="1078442"/>
                      <a:pt x="3085042" y="1072092"/>
                      <a:pt x="3175000" y="1066800"/>
                    </a:cubicBezTo>
                  </a:path>
                </a:pathLst>
              </a:custGeom>
              <a:noFill/>
              <a:ln w="25400" cap="flat" cmpd="sng" algn="ctr">
                <a:solidFill>
                  <a:srgbClr val="C00000"/>
                </a:solidFill>
                <a:prstDash val="sysDot"/>
                <a:round/>
                <a:headEnd type="none" w="med" len="med"/>
                <a:tailEnd type="none" w="med" len="med"/>
              </a:ln>
              <a:effectLst/>
            </p:spPr>
            <p:txBody>
              <a:bodyPr/>
              <a:lstStyle/>
              <a:p>
                <a:pPr marL="0" marR="0" lvl="0" indent="0" defTabSz="685617"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200" b="1" i="0" u="none" strike="noStrike" kern="0" cap="none" spc="0" normalizeH="0" baseline="0" noProof="0" dirty="0">
                  <a:ln>
                    <a:noFill/>
                  </a:ln>
                  <a:solidFill>
                    <a:prstClr val="black"/>
                  </a:solidFill>
                  <a:effectLst/>
                  <a:uLnTx/>
                  <a:uFillTx/>
                  <a:latin typeface="+mn-ea"/>
                  <a:ea typeface="+mn-ea"/>
                </a:endParaRPr>
              </a:p>
            </p:txBody>
          </p:sp>
        </p:grpSp>
        <p:sp>
          <p:nvSpPr>
            <p:cNvPr id="13" name="矩形 36"/>
            <p:cNvSpPr>
              <a:spLocks noChangeArrowheads="1"/>
            </p:cNvSpPr>
            <p:nvPr/>
          </p:nvSpPr>
          <p:spPr bwMode="auto">
            <a:xfrm>
              <a:off x="6467438" y="2600813"/>
              <a:ext cx="593110" cy="455483"/>
            </a:xfrm>
            <a:prstGeom prst="rect">
              <a:avLst/>
            </a:prstGeom>
            <a:noFill/>
            <a:ln w="9525">
              <a:noFill/>
              <a:miter lim="800000"/>
              <a:headEnd/>
              <a:tailEnd/>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noProof="0" dirty="0" smtClean="0">
                  <a:ln>
                    <a:noFill/>
                  </a:ln>
                  <a:effectLst/>
                  <a:uLnTx/>
                  <a:uFillTx/>
                  <a:latin typeface="+mn-ea"/>
                  <a:ea typeface="+mn-ea"/>
                </a:rPr>
                <a:t>Decreasing</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noProof="0" dirty="0" smtClean="0">
                  <a:ln>
                    <a:noFill/>
                  </a:ln>
                  <a:effectLst/>
                  <a:uLnTx/>
                  <a:uFillTx/>
                  <a:latin typeface="+mn-ea"/>
                  <a:ea typeface="+mn-ea"/>
                </a:rPr>
                <a:t>Failure</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noProof="0" dirty="0" smtClean="0">
                  <a:ln>
                    <a:noFill/>
                  </a:ln>
                  <a:effectLst/>
                  <a:uLnTx/>
                  <a:uFillTx/>
                  <a:latin typeface="+mn-ea"/>
                  <a:ea typeface="+mn-ea"/>
                </a:rPr>
                <a:t>Rate</a:t>
              </a:r>
              <a:endParaRPr kumimoji="0" lang="zh-CN" altLang="en-US" sz="1400" b="0" i="0" u="none" strike="noStrike" kern="0" cap="none" spc="0" normalizeH="0" noProof="0" dirty="0" smtClean="0">
                <a:ln>
                  <a:noFill/>
                </a:ln>
                <a:effectLst/>
                <a:uLnTx/>
                <a:uFillTx/>
                <a:latin typeface="+mn-ea"/>
                <a:ea typeface="+mn-ea"/>
              </a:endParaRPr>
            </a:p>
          </p:txBody>
        </p:sp>
        <p:sp>
          <p:nvSpPr>
            <p:cNvPr id="14" name="矩形 37"/>
            <p:cNvSpPr>
              <a:spLocks noChangeArrowheads="1"/>
            </p:cNvSpPr>
            <p:nvPr/>
          </p:nvSpPr>
          <p:spPr bwMode="auto">
            <a:xfrm>
              <a:off x="7083569" y="2600813"/>
              <a:ext cx="854800" cy="455483"/>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effectLst/>
                  <a:uLnTx/>
                  <a:uFillTx/>
                  <a:latin typeface="+mn-ea"/>
                  <a:ea typeface="+mn-ea"/>
                </a:rPr>
                <a:t>Constant</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effectLst/>
                  <a:uLnTx/>
                  <a:uFillTx/>
                  <a:latin typeface="+mn-ea"/>
                  <a:ea typeface="+mn-ea"/>
                </a:rPr>
                <a:t>Failure</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effectLst/>
                  <a:uLnTx/>
                  <a:uFillTx/>
                  <a:latin typeface="+mn-ea"/>
                  <a:ea typeface="+mn-ea"/>
                </a:rPr>
                <a:t>Rate</a:t>
              </a:r>
              <a:endParaRPr kumimoji="0" lang="zh-CN" altLang="en-US" sz="1400" b="0" i="0" u="none" strike="noStrike" kern="0" cap="none" spc="0" normalizeH="0" baseline="0" noProof="0" dirty="0" smtClean="0">
                <a:ln>
                  <a:noFill/>
                </a:ln>
                <a:effectLst/>
                <a:uLnTx/>
                <a:uFillTx/>
                <a:latin typeface="+mn-ea"/>
                <a:ea typeface="+mn-ea"/>
              </a:endParaRPr>
            </a:p>
          </p:txBody>
        </p:sp>
        <p:sp>
          <p:nvSpPr>
            <p:cNvPr id="15" name="矩形 38"/>
            <p:cNvSpPr>
              <a:spLocks noChangeArrowheads="1"/>
            </p:cNvSpPr>
            <p:nvPr/>
          </p:nvSpPr>
          <p:spPr bwMode="auto">
            <a:xfrm>
              <a:off x="7997634" y="2600813"/>
              <a:ext cx="553970" cy="455483"/>
            </a:xfrm>
            <a:prstGeom prst="rect">
              <a:avLst/>
            </a:prstGeom>
            <a:noFill/>
            <a:ln w="9525">
              <a:noFill/>
              <a:miter lim="800000"/>
              <a:headEnd/>
              <a:tailEnd/>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effectLst/>
                  <a:uLnTx/>
                  <a:uFillTx/>
                  <a:latin typeface="+mn-ea"/>
                  <a:ea typeface="+mn-ea"/>
                </a:rPr>
                <a:t>Increasing</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effectLst/>
                  <a:uLnTx/>
                  <a:uFillTx/>
                  <a:latin typeface="+mn-ea"/>
                  <a:ea typeface="+mn-ea"/>
                </a:rPr>
                <a:t>Failure</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1400" b="0" i="0" u="none" strike="noStrike" kern="0" cap="none" spc="0" normalizeH="0" baseline="0" noProof="0" dirty="0" smtClean="0">
                  <a:ln>
                    <a:noFill/>
                  </a:ln>
                  <a:effectLst/>
                  <a:uLnTx/>
                  <a:uFillTx/>
                  <a:latin typeface="+mn-ea"/>
                  <a:ea typeface="+mn-ea"/>
                </a:rPr>
                <a:t>Rate</a:t>
              </a:r>
              <a:endParaRPr kumimoji="0" lang="zh-CN" altLang="en-US" sz="1400" b="0" i="0" u="none" strike="noStrike" kern="0" cap="none" spc="0" normalizeH="0" baseline="0" noProof="0" dirty="0" smtClean="0">
                <a:ln>
                  <a:noFill/>
                </a:ln>
                <a:effectLst/>
                <a:uLnTx/>
                <a:uFillTx/>
                <a:latin typeface="+mn-ea"/>
                <a:ea typeface="+mn-ea"/>
              </a:endParaRPr>
            </a:p>
          </p:txBody>
        </p:sp>
        <p:sp>
          <p:nvSpPr>
            <p:cNvPr id="16" name="矩形 39"/>
            <p:cNvSpPr>
              <a:spLocks noChangeArrowheads="1"/>
            </p:cNvSpPr>
            <p:nvPr/>
          </p:nvSpPr>
          <p:spPr bwMode="auto">
            <a:xfrm>
              <a:off x="6422183" y="3396098"/>
              <a:ext cx="734749" cy="398548"/>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Early “Infant Mortality” Failure</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17" name="矩形 40"/>
            <p:cNvSpPr>
              <a:spLocks noChangeArrowheads="1"/>
            </p:cNvSpPr>
            <p:nvPr/>
          </p:nvSpPr>
          <p:spPr bwMode="auto">
            <a:xfrm>
              <a:off x="7103125" y="3467781"/>
              <a:ext cx="861267" cy="284677"/>
            </a:xfrm>
            <a:prstGeom prst="rect">
              <a:avLst/>
            </a:prstGeom>
            <a:noFill/>
            <a:ln w="9525">
              <a:noFill/>
              <a:miter lim="800000"/>
              <a:headEnd/>
              <a:tailEnd/>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Constant (Random)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Failures</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18" name="矩形 41"/>
            <p:cNvSpPr>
              <a:spLocks noChangeArrowheads="1"/>
            </p:cNvSpPr>
            <p:nvPr/>
          </p:nvSpPr>
          <p:spPr bwMode="auto">
            <a:xfrm rot="16200000">
              <a:off x="5955503" y="3358754"/>
              <a:ext cx="772186" cy="159895"/>
            </a:xfrm>
            <a:prstGeom prst="rect">
              <a:avLst/>
            </a:prstGeom>
            <a:noFill/>
            <a:ln w="9525">
              <a:noFill/>
              <a:miter lim="800000"/>
              <a:headEnd/>
              <a:tailEn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prstClr val="black"/>
                  </a:solidFill>
                  <a:effectLst/>
                  <a:uLnTx/>
                  <a:uFillTx/>
                  <a:latin typeface="+mn-ea"/>
                  <a:ea typeface="+mn-ea"/>
                </a:rPr>
                <a:t>Failure Rate</a:t>
              </a:r>
            </a:p>
          </p:txBody>
        </p:sp>
        <p:sp>
          <p:nvSpPr>
            <p:cNvPr id="19" name="矩形 42"/>
            <p:cNvSpPr>
              <a:spLocks noChangeArrowheads="1"/>
            </p:cNvSpPr>
            <p:nvPr/>
          </p:nvSpPr>
          <p:spPr bwMode="auto">
            <a:xfrm>
              <a:off x="7382583" y="4215727"/>
              <a:ext cx="327451" cy="189785"/>
            </a:xfrm>
            <a:prstGeom prst="rect">
              <a:avLst/>
            </a:prstGeom>
            <a:noFill/>
            <a:ln w="9525">
              <a:noFill/>
              <a:miter lim="800000"/>
              <a:headEnd/>
              <a:tailEn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400" b="1" i="0" u="none" strike="noStrike" kern="0" cap="none" spc="0" normalizeH="0" baseline="0" noProof="0" dirty="0" smtClean="0">
                  <a:ln>
                    <a:noFill/>
                  </a:ln>
                  <a:solidFill>
                    <a:prstClr val="black"/>
                  </a:solidFill>
                  <a:effectLst/>
                  <a:uLnTx/>
                  <a:uFillTx/>
                  <a:latin typeface="+mn-ea"/>
                  <a:ea typeface="+mn-ea"/>
                </a:rPr>
                <a:t>Time</a:t>
              </a:r>
            </a:p>
          </p:txBody>
        </p:sp>
        <p:sp>
          <p:nvSpPr>
            <p:cNvPr id="20" name="矩形 43"/>
            <p:cNvSpPr>
              <a:spLocks noChangeArrowheads="1"/>
            </p:cNvSpPr>
            <p:nvPr/>
          </p:nvSpPr>
          <p:spPr bwMode="auto">
            <a:xfrm>
              <a:off x="7051493" y="3235147"/>
              <a:ext cx="971195" cy="170806"/>
            </a:xfrm>
            <a:prstGeom prst="rect">
              <a:avLst/>
            </a:prstGeom>
            <a:noFill/>
            <a:ln w="9525">
              <a:noFill/>
              <a:miter lim="800000"/>
              <a:headEnd/>
              <a:tailEnd/>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Observed Failures Rate</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21" name="直接连接符 44"/>
            <p:cNvCxnSpPr>
              <a:cxnSpLocks noChangeShapeType="1"/>
            </p:cNvCxnSpPr>
            <p:nvPr/>
          </p:nvCxnSpPr>
          <p:spPr bwMode="auto">
            <a:xfrm>
              <a:off x="6464425" y="3809969"/>
              <a:ext cx="2110876" cy="0"/>
            </a:xfrm>
            <a:prstGeom prst="line">
              <a:avLst/>
            </a:prstGeom>
            <a:noFill/>
            <a:ln w="25400" algn="ctr">
              <a:solidFill>
                <a:srgbClr val="00B050"/>
              </a:solidFill>
              <a:round/>
              <a:headEnd/>
              <a:tailEnd/>
            </a:ln>
          </p:spPr>
        </p:cxnSp>
        <p:sp>
          <p:nvSpPr>
            <p:cNvPr id="22" name="矩形 31"/>
            <p:cNvSpPr>
              <a:spLocks noChangeArrowheads="1"/>
            </p:cNvSpPr>
            <p:nvPr/>
          </p:nvSpPr>
          <p:spPr bwMode="auto">
            <a:xfrm>
              <a:off x="8006172" y="3444790"/>
              <a:ext cx="714741" cy="284677"/>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Wear Out Failures</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grpSp>
      <p:sp>
        <p:nvSpPr>
          <p:cNvPr id="30" name="文本框 10"/>
          <p:cNvSpPr txBox="1">
            <a:spLocks noChangeArrowheads="1"/>
          </p:cNvSpPr>
          <p:nvPr/>
        </p:nvSpPr>
        <p:spPr bwMode="auto">
          <a:xfrm>
            <a:off x="7794056" y="4779776"/>
            <a:ext cx="2127250" cy="315471"/>
          </a:xfrm>
          <a:prstGeom prst="rect">
            <a:avLst/>
          </a:prstGeom>
          <a:noFill/>
          <a:ln w="9525">
            <a:noFill/>
            <a:miter lim="800000"/>
            <a:headEnd/>
            <a:tailEnd/>
          </a:ln>
        </p:spPr>
        <p:txBody>
          <a:bodyPr lIns="68580" tIns="34290" rIns="68580" bIns="34290">
            <a:spAutoFit/>
          </a:bodyPr>
          <a:lstStyle/>
          <a:p>
            <a:pPr algn="ctr" defTabSz="914400" fontAlgn="base">
              <a:spcBef>
                <a:spcPct val="0"/>
              </a:spcBef>
              <a:spcAft>
                <a:spcPct val="0"/>
              </a:spcAft>
            </a:pPr>
            <a:r>
              <a:rPr lang="zh-CN" altLang="en-US" sz="1600" b="1" dirty="0">
                <a:latin typeface="+mn-ea"/>
                <a:ea typeface="+mn-ea"/>
              </a:rPr>
              <a:t>冗余热插拔</a:t>
            </a:r>
          </a:p>
        </p:txBody>
      </p:sp>
      <p:sp>
        <p:nvSpPr>
          <p:cNvPr id="31" name="TextBox 338"/>
          <p:cNvSpPr txBox="1">
            <a:spLocks noChangeArrowheads="1"/>
          </p:cNvSpPr>
          <p:nvPr/>
        </p:nvSpPr>
        <p:spPr bwMode="auto">
          <a:xfrm>
            <a:off x="6882991" y="5165101"/>
            <a:ext cx="4946152" cy="830997"/>
          </a:xfrm>
          <a:prstGeom prst="rect">
            <a:avLst/>
          </a:prstGeom>
          <a:noFill/>
          <a:ln w="9525">
            <a:noFill/>
            <a:miter lim="800000"/>
            <a:headEnd/>
            <a:tailEnd/>
          </a:ln>
        </p:spPr>
        <p:txBody>
          <a:bodyPr wrap="square">
            <a:spAutoFit/>
          </a:bodyPr>
          <a:lstStyle/>
          <a:p>
            <a:pPr marL="0" lvl="1" indent="174625" defTabSz="876300" fontAlgn="base">
              <a:lnSpc>
                <a:spcPct val="150000"/>
              </a:lnSpc>
              <a:spcBef>
                <a:spcPct val="0"/>
              </a:spcBef>
              <a:spcAft>
                <a:spcPct val="0"/>
              </a:spcAft>
              <a:buSzPct val="100000"/>
              <a:buFont typeface="Arial" pitchFamily="34" charset="0"/>
              <a:buChar char="•"/>
            </a:pPr>
            <a:r>
              <a:rPr lang="en-US" altLang="zh-CN" sz="1600" dirty="0" smtClean="0">
                <a:latin typeface="+mn-ea"/>
                <a:ea typeface="+mn-ea"/>
              </a:rPr>
              <a:t>PSU/FAN</a:t>
            </a:r>
            <a:r>
              <a:rPr lang="zh-CN" altLang="en-US" sz="1600" dirty="0" smtClean="0">
                <a:latin typeface="+mn-ea"/>
                <a:ea typeface="+mn-ea"/>
              </a:rPr>
              <a:t>等易</a:t>
            </a:r>
            <a:r>
              <a:rPr lang="zh-CN" altLang="en-US" sz="1600" dirty="0">
                <a:latin typeface="+mn-ea"/>
                <a:ea typeface="+mn-ea"/>
              </a:rPr>
              <a:t>损部件冗余设计</a:t>
            </a:r>
            <a:endParaRPr lang="en-US" altLang="zh-CN" sz="1600" dirty="0">
              <a:latin typeface="+mn-ea"/>
              <a:ea typeface="+mn-ea"/>
            </a:endParaRPr>
          </a:p>
          <a:p>
            <a:pPr marL="0" lvl="1" indent="174625" defTabSz="876300" fontAlgn="base">
              <a:lnSpc>
                <a:spcPct val="150000"/>
              </a:lnSpc>
              <a:spcBef>
                <a:spcPct val="0"/>
              </a:spcBef>
              <a:spcAft>
                <a:spcPct val="0"/>
              </a:spcAft>
              <a:buSzPct val="100000"/>
              <a:buFont typeface="Arial" pitchFamily="34" charset="0"/>
              <a:buChar char="•"/>
            </a:pPr>
            <a:r>
              <a:rPr lang="en-US" altLang="zh-CN" sz="1600" dirty="0" smtClean="0">
                <a:latin typeface="+mn-ea"/>
                <a:ea typeface="+mn-ea"/>
              </a:rPr>
              <a:t>PCIe</a:t>
            </a:r>
            <a:r>
              <a:rPr lang="zh-CN" altLang="en-US" sz="1600" dirty="0" smtClean="0">
                <a:latin typeface="+mn-ea"/>
                <a:ea typeface="+mn-ea"/>
              </a:rPr>
              <a:t>部件</a:t>
            </a:r>
            <a:r>
              <a:rPr lang="zh-CN" altLang="en-US" sz="1600" dirty="0">
                <a:latin typeface="+mn-ea"/>
                <a:ea typeface="+mn-ea"/>
              </a:rPr>
              <a:t>支持热插</a:t>
            </a:r>
            <a:r>
              <a:rPr lang="zh-CN" altLang="en-US" sz="1600" dirty="0" smtClean="0">
                <a:latin typeface="+mn-ea"/>
                <a:ea typeface="+mn-ea"/>
              </a:rPr>
              <a:t>拔</a:t>
            </a:r>
            <a:r>
              <a:rPr lang="en-US" altLang="zh-CN" sz="1600" dirty="0" smtClean="0">
                <a:latin typeface="+mn-ea"/>
                <a:ea typeface="+mn-ea"/>
              </a:rPr>
              <a:t>(</a:t>
            </a:r>
            <a:r>
              <a:rPr lang="zh-CN" altLang="en-US" sz="1600" dirty="0" smtClean="0">
                <a:latin typeface="+mn-ea"/>
                <a:ea typeface="+mn-ea"/>
              </a:rPr>
              <a:t>部分机型</a:t>
            </a:r>
            <a:r>
              <a:rPr lang="en-US" altLang="zh-CN" sz="1600" dirty="0" smtClean="0">
                <a:latin typeface="+mn-ea"/>
                <a:ea typeface="+mn-ea"/>
              </a:rPr>
              <a:t>)</a:t>
            </a:r>
            <a:endParaRPr lang="en-US" altLang="zh-CN" sz="1600" dirty="0">
              <a:latin typeface="+mn-ea"/>
              <a:ea typeface="+mn-ea"/>
            </a:endParaRPr>
          </a:p>
        </p:txBody>
      </p:sp>
      <p:grpSp>
        <p:nvGrpSpPr>
          <p:cNvPr id="32" name="组合 31"/>
          <p:cNvGrpSpPr/>
          <p:nvPr/>
        </p:nvGrpSpPr>
        <p:grpSpPr>
          <a:xfrm>
            <a:off x="6822598" y="1862354"/>
            <a:ext cx="3800010" cy="2465062"/>
            <a:chOff x="6975003" y="1876209"/>
            <a:chExt cx="3800010" cy="2465062"/>
          </a:xfrm>
        </p:grpSpPr>
        <p:grpSp>
          <p:nvGrpSpPr>
            <p:cNvPr id="33" name="组合 58"/>
            <p:cNvGrpSpPr>
              <a:grpSpLocks/>
            </p:cNvGrpSpPr>
            <p:nvPr/>
          </p:nvGrpSpPr>
          <p:grpSpPr bwMode="auto">
            <a:xfrm>
              <a:off x="8801270" y="1876209"/>
              <a:ext cx="1973743" cy="2465062"/>
              <a:chOff x="7396976" y="2628900"/>
              <a:chExt cx="1188617" cy="1808007"/>
            </a:xfrm>
          </p:grpSpPr>
          <p:pic>
            <p:nvPicPr>
              <p:cNvPr id="35" name="Picture 56" descr="E:\Onebox\服务器\HC&amp;V5上市\HC振动展台\图片\风扇2_透明.png"/>
              <p:cNvPicPr>
                <a:picLocks noChangeAspect="1" noChangeArrowheads="1"/>
              </p:cNvPicPr>
              <p:nvPr/>
            </p:nvPicPr>
            <p:blipFill>
              <a:blip r:embed="rId3" cstate="print"/>
              <a:srcRect/>
              <a:stretch>
                <a:fillRect/>
              </a:stretch>
            </p:blipFill>
            <p:spPr bwMode="auto">
              <a:xfrm>
                <a:off x="8079828" y="2628900"/>
                <a:ext cx="505765" cy="900000"/>
              </a:xfrm>
              <a:prstGeom prst="rect">
                <a:avLst/>
              </a:prstGeom>
              <a:noFill/>
              <a:ln w="9525">
                <a:noFill/>
                <a:miter lim="800000"/>
                <a:headEnd/>
                <a:tailEnd/>
              </a:ln>
            </p:spPr>
          </p:pic>
          <p:pic>
            <p:nvPicPr>
              <p:cNvPr id="36" name="Picture 57" descr="E:\Onebox\服务器\HC&amp;V5上市\HC振动展台\图片\电源_透明.png"/>
              <p:cNvPicPr>
                <a:picLocks noChangeAspect="1" noChangeArrowheads="1"/>
              </p:cNvPicPr>
              <p:nvPr/>
            </p:nvPicPr>
            <p:blipFill>
              <a:blip r:embed="rId4" cstate="print"/>
              <a:srcRect/>
              <a:stretch>
                <a:fillRect/>
              </a:stretch>
            </p:blipFill>
            <p:spPr bwMode="auto">
              <a:xfrm>
                <a:off x="7396976" y="3831690"/>
                <a:ext cx="720000" cy="605217"/>
              </a:xfrm>
              <a:prstGeom prst="rect">
                <a:avLst/>
              </a:prstGeom>
              <a:noFill/>
              <a:ln w="9525">
                <a:noFill/>
                <a:miter lim="800000"/>
                <a:headEnd/>
                <a:tailEnd/>
              </a:ln>
            </p:spPr>
          </p:pic>
        </p:grpSp>
        <p:pic>
          <p:nvPicPr>
            <p:cNvPr id="34" name="Picture 58" descr="E:\Onebox\服务器\HC&amp;V5上市\HC振动展台\图片\热插拔_透明.png"/>
            <p:cNvPicPr>
              <a:picLocks noChangeAspect="1" noChangeArrowheads="1"/>
            </p:cNvPicPr>
            <p:nvPr/>
          </p:nvPicPr>
          <p:blipFill>
            <a:blip r:embed="rId5" cstate="print"/>
            <a:srcRect/>
            <a:stretch>
              <a:fillRect/>
            </a:stretch>
          </p:blipFill>
          <p:spPr bwMode="auto">
            <a:xfrm>
              <a:off x="6975003" y="1886557"/>
              <a:ext cx="2501506" cy="1559519"/>
            </a:xfrm>
            <a:prstGeom prst="rect">
              <a:avLst/>
            </a:prstGeom>
            <a:noFill/>
            <a:ln w="9525">
              <a:noFill/>
              <a:miter lim="800000"/>
              <a:headEnd/>
              <a:tailEnd/>
            </a:ln>
          </p:spPr>
        </p:pic>
      </p:grpSp>
    </p:spTree>
    <p:extLst>
      <p:ext uri="{BB962C8B-B14F-4D97-AF65-F5344CB8AC3E}">
        <p14:creationId xmlns:p14="http://schemas.microsoft.com/office/powerpoint/2010/main" val="3172031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1219057" fontAlgn="auto">
              <a:spcAft>
                <a:spcPts val="0"/>
              </a:spcAft>
            </a:pPr>
            <a:r>
              <a:rPr lang="zh-CN" altLang="en-US" dirty="0">
                <a:solidFill>
                  <a:prstClr val="black"/>
                </a:solidFill>
              </a:rPr>
              <a:t>高可靠设计：服务器三重抗振提升质量</a:t>
            </a:r>
          </a:p>
        </p:txBody>
      </p:sp>
      <p:pic>
        <p:nvPicPr>
          <p:cNvPr id="37" name="Picture 3"/>
          <p:cNvPicPr>
            <a:picLocks noChangeAspect="1" noChangeArrowheads="1"/>
          </p:cNvPicPr>
          <p:nvPr/>
        </p:nvPicPr>
        <p:blipFill>
          <a:blip r:embed="rId3" cstate="print"/>
          <a:srcRect/>
          <a:stretch>
            <a:fillRect/>
          </a:stretch>
        </p:blipFill>
        <p:spPr bwMode="auto">
          <a:xfrm>
            <a:off x="5205876" y="3980291"/>
            <a:ext cx="1166317" cy="1162794"/>
          </a:xfrm>
          <a:prstGeom prst="ellipse">
            <a:avLst/>
          </a:prstGeom>
          <a:noFill/>
          <a:ln w="9525">
            <a:noFill/>
            <a:miter lim="800000"/>
            <a:headEnd/>
            <a:tailEnd/>
          </a:ln>
        </p:spPr>
      </p:pic>
      <p:sp>
        <p:nvSpPr>
          <p:cNvPr id="38" name="Line 36"/>
          <p:cNvSpPr>
            <a:spLocks noChangeShapeType="1"/>
          </p:cNvSpPr>
          <p:nvPr/>
        </p:nvSpPr>
        <p:spPr bwMode="auto">
          <a:xfrm flipH="1">
            <a:off x="1860265" y="2919376"/>
            <a:ext cx="3600868" cy="863959"/>
          </a:xfrm>
          <a:prstGeom prst="line">
            <a:avLst/>
          </a:prstGeom>
          <a:noFill/>
          <a:ln w="3175">
            <a:solidFill>
              <a:sysClr val="windowText" lastClr="000000"/>
            </a:solidFill>
            <a:prstDash val="dash"/>
            <a:round/>
            <a:headEnd/>
            <a:tailEnd/>
          </a:ln>
          <a:effectLst/>
        </p:spPr>
        <p:txBody>
          <a:bodyPr lIns="91429" tIns="45715" rIns="91429" bIns="45715"/>
          <a:lstStyle/>
          <a:p>
            <a:pPr fontAlgn="base">
              <a:defRPr/>
            </a:pPr>
            <a:endParaRPr lang="zh-CN" altLang="en-US" sz="1799" kern="0">
              <a:latin typeface="+mn-ea"/>
              <a:ea typeface="+mn-ea"/>
            </a:endParaRPr>
          </a:p>
        </p:txBody>
      </p:sp>
      <p:sp>
        <p:nvSpPr>
          <p:cNvPr id="39" name="Line 36"/>
          <p:cNvSpPr>
            <a:spLocks noChangeShapeType="1"/>
          </p:cNvSpPr>
          <p:nvPr/>
        </p:nvSpPr>
        <p:spPr bwMode="auto">
          <a:xfrm flipH="1" flipV="1">
            <a:off x="1860263" y="3783331"/>
            <a:ext cx="3092401" cy="639168"/>
          </a:xfrm>
          <a:prstGeom prst="line">
            <a:avLst/>
          </a:prstGeom>
          <a:noFill/>
          <a:ln w="3175">
            <a:solidFill>
              <a:sysClr val="windowText" lastClr="000000"/>
            </a:solidFill>
            <a:prstDash val="dash"/>
            <a:round/>
            <a:headEnd/>
            <a:tailEnd/>
          </a:ln>
          <a:effectLst/>
        </p:spPr>
        <p:txBody>
          <a:bodyPr lIns="91429" tIns="45715" rIns="91429" bIns="45715"/>
          <a:lstStyle/>
          <a:p>
            <a:pPr fontAlgn="base">
              <a:defRPr/>
            </a:pPr>
            <a:endParaRPr lang="zh-CN" altLang="en-US" sz="1799" kern="0">
              <a:latin typeface="+mn-ea"/>
              <a:ea typeface="+mn-ea"/>
            </a:endParaRPr>
          </a:p>
        </p:txBody>
      </p:sp>
      <p:sp>
        <p:nvSpPr>
          <p:cNvPr id="40" name="Line 36"/>
          <p:cNvSpPr>
            <a:spLocks noChangeShapeType="1"/>
          </p:cNvSpPr>
          <p:nvPr/>
        </p:nvSpPr>
        <p:spPr bwMode="auto">
          <a:xfrm flipV="1">
            <a:off x="1878194" y="3783335"/>
            <a:ext cx="0" cy="1205861"/>
          </a:xfrm>
          <a:prstGeom prst="line">
            <a:avLst/>
          </a:prstGeom>
          <a:noFill/>
          <a:ln w="3175">
            <a:solidFill>
              <a:sysClr val="windowText" lastClr="000000"/>
            </a:solidFill>
            <a:prstDash val="dash"/>
            <a:round/>
            <a:headEnd/>
            <a:tailEnd/>
          </a:ln>
          <a:effectLst/>
        </p:spPr>
        <p:txBody>
          <a:bodyPr lIns="91429" tIns="45715" rIns="91429" bIns="45715"/>
          <a:lstStyle/>
          <a:p>
            <a:pPr fontAlgn="base">
              <a:defRPr/>
            </a:pPr>
            <a:endParaRPr lang="zh-CN" altLang="en-US" sz="1799" kern="0">
              <a:latin typeface="+mn-ea"/>
              <a:ea typeface="+mn-ea"/>
            </a:endParaRPr>
          </a:p>
        </p:txBody>
      </p:sp>
      <p:sp>
        <p:nvSpPr>
          <p:cNvPr id="41" name="Donut 4"/>
          <p:cNvSpPr/>
          <p:nvPr/>
        </p:nvSpPr>
        <p:spPr>
          <a:xfrm>
            <a:off x="1145939" y="2859842"/>
            <a:ext cx="1440187" cy="1439771"/>
          </a:xfrm>
          <a:prstGeom prst="donut">
            <a:avLst>
              <a:gd name="adj" fmla="val 3238"/>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sp>
        <p:nvSpPr>
          <p:cNvPr id="42" name="TextBox 54"/>
          <p:cNvSpPr txBox="1"/>
          <p:nvPr/>
        </p:nvSpPr>
        <p:spPr>
          <a:xfrm>
            <a:off x="726953" y="2143779"/>
            <a:ext cx="2357607" cy="476512"/>
          </a:xfrm>
          <a:prstGeom prst="rect">
            <a:avLst/>
          </a:prstGeom>
          <a:noFill/>
        </p:spPr>
        <p:txBody>
          <a:bodyPr wrap="square" lIns="91412" tIns="45706" rIns="91412" bIns="45706" rtlCol="0" anchor="ctr">
            <a:spAutoFit/>
          </a:bodyPr>
          <a:lstStyle/>
          <a:p>
            <a:pPr algn="ctr" fontAlgn="base">
              <a:lnSpc>
                <a:spcPct val="140000"/>
              </a:lnSpc>
            </a:pPr>
            <a:r>
              <a:rPr lang="en-US" altLang="en-US" sz="2000" b="1" dirty="0">
                <a:latin typeface="+mn-ea"/>
                <a:ea typeface="+mn-ea"/>
                <a:sym typeface="Arial" pitchFamily="34" charset="0"/>
              </a:rPr>
              <a:t>6.25</a:t>
            </a:r>
            <a:r>
              <a:rPr lang="en-US" altLang="zh-CN" sz="2000" b="1" dirty="0" smtClean="0">
                <a:latin typeface="+mn-ea"/>
                <a:ea typeface="+mn-ea"/>
                <a:sym typeface="Arial" pitchFamily="34" charset="0"/>
              </a:rPr>
              <a:t>%</a:t>
            </a:r>
            <a:endParaRPr lang="en-US" altLang="en-US" sz="2000" b="1" dirty="0">
              <a:latin typeface="+mn-ea"/>
              <a:ea typeface="+mn-ea"/>
              <a:sym typeface="Arial" pitchFamily="34" charset="0"/>
            </a:endParaRPr>
          </a:p>
        </p:txBody>
      </p:sp>
      <p:sp>
        <p:nvSpPr>
          <p:cNvPr id="43" name="TextBox 55"/>
          <p:cNvSpPr txBox="1"/>
          <p:nvPr/>
        </p:nvSpPr>
        <p:spPr>
          <a:xfrm>
            <a:off x="936946" y="2530989"/>
            <a:ext cx="1937621" cy="399505"/>
          </a:xfrm>
          <a:prstGeom prst="rect">
            <a:avLst/>
          </a:prstGeom>
          <a:noFill/>
        </p:spPr>
        <p:txBody>
          <a:bodyPr wrap="square" lIns="91412" tIns="45706" rIns="91412" bIns="45706" rtlCol="0">
            <a:spAutoFit/>
          </a:bodyPr>
          <a:lstStyle/>
          <a:p>
            <a:pPr algn="ctr" fontAlgn="base">
              <a:lnSpc>
                <a:spcPct val="140000"/>
              </a:lnSpc>
            </a:pPr>
            <a:r>
              <a:rPr lang="zh-CN" altLang="en-US" sz="1599" dirty="0">
                <a:latin typeface="+mn-ea"/>
                <a:ea typeface="+mn-ea"/>
                <a:sym typeface="Arial" pitchFamily="34" charset="0"/>
              </a:rPr>
              <a:t>服务器硬盘故障率</a:t>
            </a:r>
            <a:endParaRPr lang="en-US" altLang="en-US" sz="1599" dirty="0">
              <a:latin typeface="+mn-ea"/>
              <a:ea typeface="+mn-ea"/>
              <a:sym typeface="Arial" pitchFamily="34" charset="0"/>
            </a:endParaRPr>
          </a:p>
        </p:txBody>
      </p:sp>
      <p:pic>
        <p:nvPicPr>
          <p:cNvPr id="44" name="Picture 3"/>
          <p:cNvPicPr>
            <a:picLocks noChangeAspect="1" noChangeArrowheads="1"/>
          </p:cNvPicPr>
          <p:nvPr/>
        </p:nvPicPr>
        <p:blipFill>
          <a:blip r:embed="rId4" cstate="print"/>
          <a:srcRect/>
          <a:stretch>
            <a:fillRect/>
          </a:stretch>
        </p:blipFill>
        <p:spPr bwMode="auto">
          <a:xfrm>
            <a:off x="1307135" y="3026290"/>
            <a:ext cx="1232321" cy="1231964"/>
          </a:xfrm>
          <a:prstGeom prst="ellipse">
            <a:avLst/>
          </a:prstGeom>
          <a:noFill/>
          <a:ln w="9525">
            <a:noFill/>
            <a:miter lim="800000"/>
            <a:headEnd/>
            <a:tailEnd/>
          </a:ln>
        </p:spPr>
      </p:pic>
      <p:sp>
        <p:nvSpPr>
          <p:cNvPr id="45" name="AutoShape 55"/>
          <p:cNvSpPr>
            <a:spLocks/>
          </p:cNvSpPr>
          <p:nvPr/>
        </p:nvSpPr>
        <p:spPr bwMode="auto">
          <a:xfrm>
            <a:off x="4813017" y="4200693"/>
            <a:ext cx="360047" cy="359942"/>
          </a:xfrm>
          <a:custGeom>
            <a:avLst/>
            <a:gdLst>
              <a:gd name="T0" fmla="*/ 0 w 21600"/>
              <a:gd name="T1" fmla="*/ 288925 h 21600"/>
              <a:gd name="T2" fmla="*/ 288925 w 21600"/>
              <a:gd name="T3" fmla="*/ 0 h 21600"/>
              <a:gd name="T4" fmla="*/ 577850 w 21600"/>
              <a:gd name="T5" fmla="*/ 288925 h 21600"/>
              <a:gd name="T6" fmla="*/ 288925 w 21600"/>
              <a:gd name="T7" fmla="*/ 577850 h 21600"/>
              <a:gd name="T8" fmla="*/ 0 w 21600"/>
              <a:gd name="T9" fmla="*/ 288925 h 21600"/>
              <a:gd name="T10" fmla="*/ 144463 w 21600"/>
              <a:gd name="T11" fmla="*/ 288925 h 21600"/>
              <a:gd name="T12" fmla="*/ 288925 w 21600"/>
              <a:gd name="T13" fmla="*/ 433388 h 21600"/>
              <a:gd name="T14" fmla="*/ 433388 w 21600"/>
              <a:gd name="T15" fmla="*/ 288925 h 21600"/>
              <a:gd name="T16" fmla="*/ 288925 w 21600"/>
              <a:gd name="T17" fmla="*/ 144463 h 21600"/>
              <a:gd name="T18" fmla="*/ 144463 w 21600"/>
              <a:gd name="T19" fmla="*/ 288925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ysClr val="window" lastClr="FFFFFF">
              <a:lumMod val="50000"/>
              <a:alpha val="30000"/>
            </a:sysClr>
          </a:solidFill>
          <a:ln w="9525">
            <a:noFill/>
            <a:round/>
            <a:headEnd/>
            <a:tailEnd/>
          </a:ln>
        </p:spPr>
        <p:txBody>
          <a:bodyPr lIns="91429" tIns="45715" rIns="91429" bIns="45715" anchor="ctr"/>
          <a:lstStyle/>
          <a:p>
            <a:pPr fontAlgn="base">
              <a:defRPr/>
            </a:pPr>
            <a:endParaRPr lang="zh-CN" altLang="en-US" sz="1799" kern="0">
              <a:latin typeface="+mn-ea"/>
              <a:ea typeface="+mn-ea"/>
            </a:endParaRPr>
          </a:p>
        </p:txBody>
      </p:sp>
      <p:sp>
        <p:nvSpPr>
          <p:cNvPr id="46" name="AutoShape 55"/>
          <p:cNvSpPr>
            <a:spLocks/>
          </p:cNvSpPr>
          <p:nvPr/>
        </p:nvSpPr>
        <p:spPr bwMode="auto">
          <a:xfrm>
            <a:off x="1770180" y="4910337"/>
            <a:ext cx="216029" cy="215966"/>
          </a:xfrm>
          <a:custGeom>
            <a:avLst/>
            <a:gdLst>
              <a:gd name="T0" fmla="*/ 0 w 21600"/>
              <a:gd name="T1" fmla="*/ 288925 h 21600"/>
              <a:gd name="T2" fmla="*/ 288925 w 21600"/>
              <a:gd name="T3" fmla="*/ 0 h 21600"/>
              <a:gd name="T4" fmla="*/ 577850 w 21600"/>
              <a:gd name="T5" fmla="*/ 288925 h 21600"/>
              <a:gd name="T6" fmla="*/ 288925 w 21600"/>
              <a:gd name="T7" fmla="*/ 577850 h 21600"/>
              <a:gd name="T8" fmla="*/ 0 w 21600"/>
              <a:gd name="T9" fmla="*/ 288925 h 21600"/>
              <a:gd name="T10" fmla="*/ 144463 w 21600"/>
              <a:gd name="T11" fmla="*/ 288925 h 21600"/>
              <a:gd name="T12" fmla="*/ 288925 w 21600"/>
              <a:gd name="T13" fmla="*/ 433388 h 21600"/>
              <a:gd name="T14" fmla="*/ 433388 w 21600"/>
              <a:gd name="T15" fmla="*/ 288925 h 21600"/>
              <a:gd name="T16" fmla="*/ 288925 w 21600"/>
              <a:gd name="T17" fmla="*/ 144463 h 21600"/>
              <a:gd name="T18" fmla="*/ 144463 w 21600"/>
              <a:gd name="T19" fmla="*/ 288925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ysClr val="window" lastClr="FFFFFF">
              <a:lumMod val="50000"/>
              <a:alpha val="30000"/>
            </a:sysClr>
          </a:solidFill>
          <a:ln w="9525">
            <a:noFill/>
            <a:round/>
            <a:headEnd/>
            <a:tailEnd/>
          </a:ln>
        </p:spPr>
        <p:txBody>
          <a:bodyPr lIns="91429" tIns="45715" rIns="91429" bIns="45715" anchor="ctr"/>
          <a:lstStyle/>
          <a:p>
            <a:pPr fontAlgn="base">
              <a:defRPr/>
            </a:pPr>
            <a:endParaRPr lang="zh-CN" altLang="en-US" sz="1799" kern="0">
              <a:latin typeface="+mn-ea"/>
              <a:ea typeface="+mn-ea"/>
            </a:endParaRPr>
          </a:p>
        </p:txBody>
      </p:sp>
      <p:pic>
        <p:nvPicPr>
          <p:cNvPr id="47" name="Picture 2" descr="C:\Users\w00130581\Desktop\1111_副本.png"/>
          <p:cNvPicPr>
            <a:picLocks noChangeAspect="1" noChangeArrowheads="1"/>
          </p:cNvPicPr>
          <p:nvPr/>
        </p:nvPicPr>
        <p:blipFill>
          <a:blip r:embed="rId5" cstate="print"/>
          <a:srcRect/>
          <a:stretch>
            <a:fillRect/>
          </a:stretch>
        </p:blipFill>
        <p:spPr bwMode="auto">
          <a:xfrm>
            <a:off x="6010594" y="2263883"/>
            <a:ext cx="1204373" cy="1204025"/>
          </a:xfrm>
          <a:prstGeom prst="rect">
            <a:avLst/>
          </a:prstGeom>
          <a:noFill/>
        </p:spPr>
      </p:pic>
      <p:sp>
        <p:nvSpPr>
          <p:cNvPr id="48" name="椭圆 47"/>
          <p:cNvSpPr/>
          <p:nvPr/>
        </p:nvSpPr>
        <p:spPr>
          <a:xfrm>
            <a:off x="6646850" y="2507501"/>
            <a:ext cx="60966" cy="60949"/>
          </a:xfrm>
          <a:prstGeom prst="ellipse">
            <a:avLst/>
          </a:prstGeom>
          <a:solidFill>
            <a:sysClr val="window" lastClr="FFFFFF"/>
          </a:solidFill>
          <a:ln w="25400" cap="flat" cmpd="sng" algn="ctr">
            <a:noFill/>
            <a:prstDash val="solid"/>
          </a:ln>
          <a:effectLst/>
        </p:spPr>
        <p:txBody>
          <a:bodyPr lIns="91412" tIns="45706" rIns="91412" bIns="45706" rtlCol="0" anchor="ctr"/>
          <a:lstStyle/>
          <a:p>
            <a:pPr algn="ctr" fontAlgn="base">
              <a:defRPr/>
            </a:pPr>
            <a:endParaRPr lang="zh-CN" altLang="en-US" sz="1799" kern="0">
              <a:latin typeface="+mn-ea"/>
              <a:ea typeface="+mn-ea"/>
            </a:endParaRPr>
          </a:p>
        </p:txBody>
      </p:sp>
      <p:sp>
        <p:nvSpPr>
          <p:cNvPr id="49" name="椭圆 48"/>
          <p:cNvSpPr/>
          <p:nvPr/>
        </p:nvSpPr>
        <p:spPr>
          <a:xfrm>
            <a:off x="6646850" y="3075752"/>
            <a:ext cx="60966" cy="60949"/>
          </a:xfrm>
          <a:prstGeom prst="ellipse">
            <a:avLst/>
          </a:prstGeom>
          <a:solidFill>
            <a:sysClr val="window" lastClr="FFFFFF"/>
          </a:solidFill>
          <a:ln w="25400" cap="flat" cmpd="sng" algn="ctr">
            <a:noFill/>
            <a:prstDash val="solid"/>
          </a:ln>
          <a:effectLst/>
        </p:spPr>
        <p:txBody>
          <a:bodyPr lIns="91412" tIns="45706" rIns="91412" bIns="45706" rtlCol="0" anchor="ctr"/>
          <a:lstStyle/>
          <a:p>
            <a:pPr algn="ctr" fontAlgn="base">
              <a:defRPr/>
            </a:pPr>
            <a:endParaRPr lang="zh-CN" altLang="en-US" sz="1799" kern="0">
              <a:latin typeface="+mn-ea"/>
              <a:ea typeface="+mn-ea"/>
            </a:endParaRPr>
          </a:p>
        </p:txBody>
      </p:sp>
      <p:cxnSp>
        <p:nvCxnSpPr>
          <p:cNvPr id="50" name="Straight Connector 55"/>
          <p:cNvCxnSpPr>
            <a:cxnSpLocks noChangeShapeType="1"/>
            <a:stCxn id="49" idx="6"/>
          </p:cNvCxnSpPr>
          <p:nvPr/>
        </p:nvCxnSpPr>
        <p:spPr bwMode="auto">
          <a:xfrm flipV="1">
            <a:off x="6707816" y="2838325"/>
            <a:ext cx="970907" cy="267901"/>
          </a:xfrm>
          <a:prstGeom prst="line">
            <a:avLst/>
          </a:prstGeom>
          <a:noFill/>
          <a:ln w="6350">
            <a:solidFill>
              <a:srgbClr val="FF0000"/>
            </a:solidFill>
            <a:prstDash val="dash"/>
            <a:round/>
            <a:headEnd/>
            <a:tailEnd type="oval" w="med" len="med"/>
          </a:ln>
        </p:spPr>
      </p:cxnSp>
      <p:cxnSp>
        <p:nvCxnSpPr>
          <p:cNvPr id="51" name="Straight Connector 55"/>
          <p:cNvCxnSpPr>
            <a:cxnSpLocks noChangeShapeType="1"/>
            <a:stCxn id="48" idx="6"/>
          </p:cNvCxnSpPr>
          <p:nvPr/>
        </p:nvCxnSpPr>
        <p:spPr bwMode="auto">
          <a:xfrm>
            <a:off x="6707817" y="2537976"/>
            <a:ext cx="984306" cy="300350"/>
          </a:xfrm>
          <a:prstGeom prst="line">
            <a:avLst/>
          </a:prstGeom>
          <a:noFill/>
          <a:ln w="6350">
            <a:solidFill>
              <a:srgbClr val="FF0000"/>
            </a:solidFill>
            <a:prstDash val="dash"/>
            <a:round/>
            <a:headEnd/>
            <a:tailEnd type="oval" w="med" len="med"/>
          </a:ln>
        </p:spPr>
      </p:cxnSp>
      <p:sp>
        <p:nvSpPr>
          <p:cNvPr id="52" name="TextBox 64"/>
          <p:cNvSpPr txBox="1"/>
          <p:nvPr/>
        </p:nvSpPr>
        <p:spPr>
          <a:xfrm>
            <a:off x="7258407" y="2414663"/>
            <a:ext cx="2357607" cy="495557"/>
          </a:xfrm>
          <a:prstGeom prst="rect">
            <a:avLst/>
          </a:prstGeom>
          <a:noFill/>
        </p:spPr>
        <p:txBody>
          <a:bodyPr wrap="square" lIns="91412" tIns="45706" rIns="91412" bIns="45706" rtlCol="0" anchor="ctr">
            <a:spAutoFit/>
          </a:bodyPr>
          <a:lstStyle/>
          <a:p>
            <a:pPr algn="ctr" fontAlgn="base">
              <a:lnSpc>
                <a:spcPct val="140000"/>
              </a:lnSpc>
            </a:pPr>
            <a:r>
              <a:rPr lang="zh-CN" altLang="en-US" sz="2099" dirty="0">
                <a:latin typeface="+mn-ea"/>
                <a:ea typeface="+mn-ea"/>
                <a:sym typeface="Arial" pitchFamily="34" charset="0"/>
              </a:rPr>
              <a:t>减振螺钉</a:t>
            </a:r>
            <a:endParaRPr lang="en-US" altLang="en-US" sz="2099" dirty="0">
              <a:latin typeface="+mn-ea"/>
              <a:ea typeface="+mn-ea"/>
              <a:sym typeface="Arial" pitchFamily="34" charset="0"/>
            </a:endParaRPr>
          </a:p>
        </p:txBody>
      </p:sp>
      <p:sp>
        <p:nvSpPr>
          <p:cNvPr id="53" name="TextBox 65"/>
          <p:cNvSpPr txBox="1"/>
          <p:nvPr/>
        </p:nvSpPr>
        <p:spPr>
          <a:xfrm>
            <a:off x="7320940" y="2969772"/>
            <a:ext cx="2821090" cy="584556"/>
          </a:xfrm>
          <a:prstGeom prst="rect">
            <a:avLst/>
          </a:prstGeom>
          <a:noFill/>
        </p:spPr>
        <p:txBody>
          <a:bodyPr wrap="square" lIns="91412" tIns="45706" rIns="91412" bIns="45706" rtlCol="0">
            <a:spAutoFit/>
          </a:bodyPr>
          <a:lstStyle/>
          <a:p>
            <a:pPr algn="ctr" fontAlgn="base"/>
            <a:r>
              <a:rPr lang="zh-CN" altLang="en-US" sz="1599" dirty="0">
                <a:latin typeface="+mn-ea"/>
                <a:ea typeface="+mn-ea"/>
                <a:sym typeface="Arial" pitchFamily="34" charset="0"/>
              </a:rPr>
              <a:t>振动源头：</a:t>
            </a:r>
            <a:r>
              <a:rPr lang="en-US" altLang="zh-CN" sz="1599" dirty="0">
                <a:latin typeface="+mn-ea"/>
                <a:ea typeface="+mn-ea"/>
                <a:sym typeface="Arial" pitchFamily="34" charset="0"/>
              </a:rPr>
              <a:t>8</a:t>
            </a:r>
            <a:r>
              <a:rPr lang="zh-CN" altLang="en-US" sz="1599" dirty="0">
                <a:latin typeface="+mn-ea"/>
                <a:ea typeface="+mn-ea"/>
                <a:sym typeface="Arial" pitchFamily="34" charset="0"/>
              </a:rPr>
              <a:t>个减振螺钉，减少风扇振动对风扇框的影响</a:t>
            </a:r>
            <a:endParaRPr lang="en-US" altLang="en-US" sz="1599" dirty="0">
              <a:latin typeface="+mn-ea"/>
              <a:ea typeface="+mn-ea"/>
              <a:sym typeface="Arial" pitchFamily="34" charset="0"/>
            </a:endParaRPr>
          </a:p>
        </p:txBody>
      </p:sp>
      <p:cxnSp>
        <p:nvCxnSpPr>
          <p:cNvPr id="54" name="Straight Connector 55"/>
          <p:cNvCxnSpPr>
            <a:cxnSpLocks noChangeShapeType="1"/>
          </p:cNvCxnSpPr>
          <p:nvPr/>
        </p:nvCxnSpPr>
        <p:spPr bwMode="auto">
          <a:xfrm flipV="1">
            <a:off x="6174917" y="4671341"/>
            <a:ext cx="1080261" cy="467"/>
          </a:xfrm>
          <a:prstGeom prst="line">
            <a:avLst/>
          </a:prstGeom>
          <a:noFill/>
          <a:ln w="6350">
            <a:solidFill>
              <a:srgbClr val="FF0000"/>
            </a:solidFill>
            <a:prstDash val="dash"/>
            <a:round/>
            <a:headEnd/>
            <a:tailEnd type="oval" w="med" len="med"/>
          </a:ln>
        </p:spPr>
      </p:cxnSp>
      <p:sp>
        <p:nvSpPr>
          <p:cNvPr id="55" name="TextBox 67"/>
          <p:cNvSpPr txBox="1"/>
          <p:nvPr/>
        </p:nvSpPr>
        <p:spPr>
          <a:xfrm>
            <a:off x="6895090" y="4222869"/>
            <a:ext cx="2357607" cy="495557"/>
          </a:xfrm>
          <a:prstGeom prst="rect">
            <a:avLst/>
          </a:prstGeom>
          <a:noFill/>
        </p:spPr>
        <p:txBody>
          <a:bodyPr wrap="square" lIns="91412" tIns="45706" rIns="91412" bIns="45706" rtlCol="0" anchor="ctr">
            <a:spAutoFit/>
          </a:bodyPr>
          <a:lstStyle/>
          <a:p>
            <a:pPr algn="ctr" fontAlgn="base">
              <a:lnSpc>
                <a:spcPct val="140000"/>
              </a:lnSpc>
            </a:pPr>
            <a:r>
              <a:rPr lang="zh-CN" altLang="en-US" sz="2099" dirty="0">
                <a:latin typeface="+mn-ea"/>
                <a:ea typeface="+mn-ea"/>
                <a:sym typeface="Arial" pitchFamily="34" charset="0"/>
              </a:rPr>
              <a:t>刚度加强</a:t>
            </a:r>
            <a:endParaRPr lang="en-US" altLang="en-US" sz="2099" dirty="0">
              <a:latin typeface="+mn-ea"/>
              <a:ea typeface="+mn-ea"/>
              <a:sym typeface="Arial" pitchFamily="34" charset="0"/>
            </a:endParaRPr>
          </a:p>
        </p:txBody>
      </p:sp>
      <p:sp>
        <p:nvSpPr>
          <p:cNvPr id="56" name="TextBox 68"/>
          <p:cNvSpPr txBox="1"/>
          <p:nvPr/>
        </p:nvSpPr>
        <p:spPr>
          <a:xfrm>
            <a:off x="6957625" y="4775128"/>
            <a:ext cx="2232539" cy="584658"/>
          </a:xfrm>
          <a:prstGeom prst="rect">
            <a:avLst/>
          </a:prstGeom>
          <a:noFill/>
        </p:spPr>
        <p:txBody>
          <a:bodyPr wrap="square" lIns="91412" tIns="45706" rIns="91412" bIns="45706" rtlCol="0">
            <a:spAutoFit/>
          </a:bodyPr>
          <a:lstStyle/>
          <a:p>
            <a:pPr algn="ctr" fontAlgn="base"/>
            <a:r>
              <a:rPr lang="zh-CN" altLang="en-US" sz="1599" dirty="0">
                <a:latin typeface="+mn-ea"/>
                <a:ea typeface="+mn-ea"/>
                <a:sym typeface="Arial" pitchFamily="34" charset="0"/>
              </a:rPr>
              <a:t>振动路径：机框刚度加强，缓解振动传导</a:t>
            </a:r>
            <a:endParaRPr lang="en-US" altLang="en-US" sz="1599" dirty="0">
              <a:latin typeface="+mn-ea"/>
              <a:ea typeface="+mn-ea"/>
              <a:sym typeface="Arial" pitchFamily="34" charset="0"/>
            </a:endParaRPr>
          </a:p>
        </p:txBody>
      </p:sp>
      <p:grpSp>
        <p:nvGrpSpPr>
          <p:cNvPr id="57" name="组合 125"/>
          <p:cNvGrpSpPr/>
          <p:nvPr/>
        </p:nvGrpSpPr>
        <p:grpSpPr>
          <a:xfrm>
            <a:off x="5987988" y="2241283"/>
            <a:ext cx="1248162" cy="1247802"/>
            <a:chOff x="6470445" y="-1219082"/>
            <a:chExt cx="1620000" cy="1620000"/>
          </a:xfrm>
        </p:grpSpPr>
        <p:sp>
          <p:nvSpPr>
            <p:cNvPr id="58" name="Block Arc 5"/>
            <p:cNvSpPr/>
            <p:nvPr/>
          </p:nvSpPr>
          <p:spPr>
            <a:xfrm>
              <a:off x="6470445" y="-1219082"/>
              <a:ext cx="1620000" cy="1620000"/>
            </a:xfrm>
            <a:prstGeom prst="blockArc">
              <a:avLst>
                <a:gd name="adj1" fmla="val 14754427"/>
                <a:gd name="adj2" fmla="val 10777283"/>
                <a:gd name="adj3" fmla="val 2218"/>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sp>
          <p:nvSpPr>
            <p:cNvPr id="59" name="Donut 4"/>
            <p:cNvSpPr/>
            <p:nvPr/>
          </p:nvSpPr>
          <p:spPr>
            <a:xfrm>
              <a:off x="6470445" y="-1219082"/>
              <a:ext cx="1620000" cy="1620000"/>
            </a:xfrm>
            <a:prstGeom prst="donut">
              <a:avLst>
                <a:gd name="adj" fmla="val 3238"/>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grpSp>
      <p:grpSp>
        <p:nvGrpSpPr>
          <p:cNvPr id="60" name="组合 126"/>
          <p:cNvGrpSpPr/>
          <p:nvPr/>
        </p:nvGrpSpPr>
        <p:grpSpPr>
          <a:xfrm>
            <a:off x="5187873" y="3960375"/>
            <a:ext cx="1191094" cy="1195877"/>
            <a:chOff x="7154341" y="1769070"/>
            <a:chExt cx="1404000" cy="1404000"/>
          </a:xfrm>
        </p:grpSpPr>
        <p:sp>
          <p:nvSpPr>
            <p:cNvPr id="61" name="Block Arc 5"/>
            <p:cNvSpPr/>
            <p:nvPr/>
          </p:nvSpPr>
          <p:spPr>
            <a:xfrm>
              <a:off x="7154341" y="1769070"/>
              <a:ext cx="1404000" cy="1404000"/>
            </a:xfrm>
            <a:prstGeom prst="blockArc">
              <a:avLst>
                <a:gd name="adj1" fmla="val 13310856"/>
                <a:gd name="adj2" fmla="val 10777283"/>
                <a:gd name="adj3" fmla="val 2218"/>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sp>
          <p:nvSpPr>
            <p:cNvPr id="62" name="Donut 4"/>
            <p:cNvSpPr/>
            <p:nvPr/>
          </p:nvSpPr>
          <p:spPr>
            <a:xfrm>
              <a:off x="7154341" y="1769070"/>
              <a:ext cx="1404000" cy="1404000"/>
            </a:xfrm>
            <a:prstGeom prst="donut">
              <a:avLst>
                <a:gd name="adj" fmla="val 3238"/>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grpSp>
      <p:sp>
        <p:nvSpPr>
          <p:cNvPr id="63" name="TextBox 71"/>
          <p:cNvSpPr txBox="1"/>
          <p:nvPr/>
        </p:nvSpPr>
        <p:spPr>
          <a:xfrm>
            <a:off x="3002497" y="5256557"/>
            <a:ext cx="2736660" cy="495557"/>
          </a:xfrm>
          <a:prstGeom prst="rect">
            <a:avLst/>
          </a:prstGeom>
          <a:noFill/>
        </p:spPr>
        <p:txBody>
          <a:bodyPr wrap="square" lIns="91412" tIns="45706" rIns="91412" bIns="45706" rtlCol="0" anchor="ctr">
            <a:spAutoFit/>
          </a:bodyPr>
          <a:lstStyle/>
          <a:p>
            <a:pPr algn="ctr" fontAlgn="base">
              <a:lnSpc>
                <a:spcPct val="140000"/>
              </a:lnSpc>
            </a:pPr>
            <a:r>
              <a:rPr lang="zh-CN" altLang="en-US" sz="2099" dirty="0">
                <a:latin typeface="+mn-ea"/>
                <a:ea typeface="+mn-ea"/>
                <a:sym typeface="Arial" pitchFamily="34" charset="0"/>
              </a:rPr>
              <a:t>弹片</a:t>
            </a:r>
            <a:r>
              <a:rPr lang="en-US" altLang="zh-CN" sz="2099" dirty="0">
                <a:latin typeface="+mn-ea"/>
                <a:ea typeface="+mn-ea"/>
                <a:sym typeface="Arial" pitchFamily="34" charset="0"/>
              </a:rPr>
              <a:t>&amp;</a:t>
            </a:r>
            <a:r>
              <a:rPr lang="zh-CN" altLang="en-US" sz="2099" dirty="0">
                <a:latin typeface="+mn-ea"/>
                <a:ea typeface="+mn-ea"/>
                <a:sym typeface="Arial" pitchFamily="34" charset="0"/>
              </a:rPr>
              <a:t>阻尼垫片</a:t>
            </a:r>
            <a:endParaRPr lang="en-US" altLang="en-US" sz="2099" dirty="0">
              <a:latin typeface="+mn-ea"/>
              <a:ea typeface="+mn-ea"/>
              <a:sym typeface="Arial" pitchFamily="34" charset="0"/>
            </a:endParaRPr>
          </a:p>
        </p:txBody>
      </p:sp>
      <p:sp>
        <p:nvSpPr>
          <p:cNvPr id="64" name="TextBox 72"/>
          <p:cNvSpPr txBox="1"/>
          <p:nvPr/>
        </p:nvSpPr>
        <p:spPr>
          <a:xfrm>
            <a:off x="3254558" y="5768982"/>
            <a:ext cx="2519004" cy="584658"/>
          </a:xfrm>
          <a:prstGeom prst="rect">
            <a:avLst/>
          </a:prstGeom>
          <a:noFill/>
        </p:spPr>
        <p:txBody>
          <a:bodyPr wrap="square" lIns="91412" tIns="45706" rIns="91412" bIns="45706" rtlCol="0">
            <a:spAutoFit/>
          </a:bodyPr>
          <a:lstStyle/>
          <a:p>
            <a:pPr algn="ctr" fontAlgn="base"/>
            <a:r>
              <a:rPr lang="zh-CN" altLang="en-US" sz="1599" dirty="0">
                <a:latin typeface="+mn-ea"/>
                <a:ea typeface="+mn-ea"/>
                <a:sym typeface="Arial" pitchFamily="34" charset="0"/>
              </a:rPr>
              <a:t>受体保护：硬盘托架上新增金属弹片与阻尼垫片</a:t>
            </a:r>
            <a:endParaRPr lang="en-US" altLang="en-US" sz="1599" dirty="0">
              <a:latin typeface="+mn-ea"/>
              <a:ea typeface="+mn-ea"/>
              <a:sym typeface="Arial" pitchFamily="34" charset="0"/>
            </a:endParaRPr>
          </a:p>
        </p:txBody>
      </p:sp>
      <p:grpSp>
        <p:nvGrpSpPr>
          <p:cNvPr id="65" name="组合 133"/>
          <p:cNvGrpSpPr/>
          <p:nvPr/>
        </p:nvGrpSpPr>
        <p:grpSpPr>
          <a:xfrm>
            <a:off x="1346097" y="5139016"/>
            <a:ext cx="1056137" cy="1057545"/>
            <a:chOff x="7154341" y="1769070"/>
            <a:chExt cx="1404000" cy="1404000"/>
          </a:xfrm>
        </p:grpSpPr>
        <p:sp>
          <p:nvSpPr>
            <p:cNvPr id="66" name="Block Arc 5"/>
            <p:cNvSpPr/>
            <p:nvPr/>
          </p:nvSpPr>
          <p:spPr>
            <a:xfrm>
              <a:off x="7154341" y="1769070"/>
              <a:ext cx="1404000" cy="1404000"/>
            </a:xfrm>
            <a:prstGeom prst="blockArc">
              <a:avLst>
                <a:gd name="adj1" fmla="val 13310856"/>
                <a:gd name="adj2" fmla="val 10777283"/>
                <a:gd name="adj3" fmla="val 2218"/>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sp>
          <p:nvSpPr>
            <p:cNvPr id="67" name="Donut 4"/>
            <p:cNvSpPr/>
            <p:nvPr/>
          </p:nvSpPr>
          <p:spPr>
            <a:xfrm>
              <a:off x="7154341" y="1769070"/>
              <a:ext cx="1404000" cy="1404000"/>
            </a:xfrm>
            <a:prstGeom prst="donut">
              <a:avLst>
                <a:gd name="adj" fmla="val 1789"/>
              </a:avLst>
            </a:prstGeom>
            <a:solidFill>
              <a:sysClr val="window" lastClr="FFFFFF">
                <a:lumMod val="65000"/>
                <a:alpha val="45000"/>
              </a:sysClr>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grpSp>
      <p:sp>
        <p:nvSpPr>
          <p:cNvPr id="68" name="TextBox 13"/>
          <p:cNvSpPr txBox="1">
            <a:spLocks noChangeArrowheads="1"/>
          </p:cNvSpPr>
          <p:nvPr/>
        </p:nvSpPr>
        <p:spPr bwMode="auto">
          <a:xfrm>
            <a:off x="9937840" y="5659432"/>
            <a:ext cx="1521658" cy="541475"/>
          </a:xfrm>
          <a:prstGeom prst="rect">
            <a:avLst/>
          </a:prstGeom>
          <a:noFill/>
          <a:ln w="9525">
            <a:noFill/>
            <a:miter lim="800000"/>
            <a:headEnd/>
            <a:tailEnd/>
          </a:ln>
        </p:spPr>
        <p:txBody>
          <a:bodyPr wrap="square" lIns="0" tIns="0" rIns="0" bIns="0">
            <a:spAutoFit/>
          </a:bodyPr>
          <a:lstStyle/>
          <a:p>
            <a:pPr algn="ctr" defTabSz="1215883" fontAlgn="base">
              <a:spcBef>
                <a:spcPct val="20000"/>
              </a:spcBef>
            </a:pPr>
            <a:r>
              <a:rPr lang="zh-CN" altLang="en-US" sz="1599" b="1" dirty="0">
                <a:latin typeface="+mn-ea"/>
                <a:ea typeface="+mn-ea"/>
                <a:sym typeface="Arial" pitchFamily="34" charset="0"/>
              </a:rPr>
              <a:t>华为服务器硬盘</a:t>
            </a:r>
            <a:endParaRPr lang="en-US" altLang="zh-CN" sz="1599" b="1" dirty="0">
              <a:latin typeface="+mn-ea"/>
              <a:ea typeface="+mn-ea"/>
              <a:sym typeface="Arial" pitchFamily="34" charset="0"/>
            </a:endParaRPr>
          </a:p>
          <a:p>
            <a:pPr algn="ctr" defTabSz="1215883" fontAlgn="base">
              <a:spcBef>
                <a:spcPct val="20000"/>
              </a:spcBef>
            </a:pPr>
            <a:r>
              <a:rPr lang="zh-CN" altLang="en-US" sz="1599" b="1" dirty="0">
                <a:latin typeface="+mn-ea"/>
                <a:ea typeface="+mn-ea"/>
                <a:sym typeface="Arial" pitchFamily="34" charset="0"/>
              </a:rPr>
              <a:t>故障率</a:t>
            </a:r>
            <a:endParaRPr lang="en-US" altLang="zh-CN" sz="1599" b="1" dirty="0">
              <a:latin typeface="+mn-ea"/>
              <a:ea typeface="+mn-ea"/>
              <a:sym typeface="Arial" pitchFamily="34" charset="0"/>
            </a:endParaRPr>
          </a:p>
        </p:txBody>
      </p:sp>
      <p:sp>
        <p:nvSpPr>
          <p:cNvPr id="69" name="矩形 68"/>
          <p:cNvSpPr/>
          <p:nvPr/>
        </p:nvSpPr>
        <p:spPr>
          <a:xfrm>
            <a:off x="10222843" y="5087390"/>
            <a:ext cx="750470" cy="369175"/>
          </a:xfrm>
          <a:prstGeom prst="rect">
            <a:avLst/>
          </a:prstGeom>
        </p:spPr>
        <p:txBody>
          <a:bodyPr wrap="none" lIns="91412" tIns="45706" rIns="91412" bIns="45706">
            <a:spAutoFit/>
          </a:bodyPr>
          <a:lstStyle/>
          <a:p>
            <a:pPr fontAlgn="base"/>
            <a:r>
              <a:rPr lang="en-US" altLang="zh-CN" sz="1799" b="1" dirty="0">
                <a:latin typeface="+mn-ea"/>
                <a:ea typeface="+mn-ea"/>
              </a:rPr>
              <a:t>2.5</a:t>
            </a:r>
            <a:r>
              <a:rPr lang="en-US" altLang="zh-CN" sz="1799" b="1" dirty="0" smtClean="0">
                <a:latin typeface="+mn-ea"/>
                <a:ea typeface="+mn-ea"/>
              </a:rPr>
              <a:t>%</a:t>
            </a:r>
            <a:endParaRPr lang="zh-CN" altLang="en-US" sz="1799" b="1" dirty="0">
              <a:latin typeface="+mn-ea"/>
              <a:ea typeface="+mn-ea"/>
            </a:endParaRPr>
          </a:p>
        </p:txBody>
      </p:sp>
      <p:sp>
        <p:nvSpPr>
          <p:cNvPr id="72" name="AutoShape 55"/>
          <p:cNvSpPr>
            <a:spLocks/>
          </p:cNvSpPr>
          <p:nvPr/>
        </p:nvSpPr>
        <p:spPr bwMode="auto">
          <a:xfrm>
            <a:off x="5461133" y="2631446"/>
            <a:ext cx="504066" cy="503920"/>
          </a:xfrm>
          <a:custGeom>
            <a:avLst/>
            <a:gdLst>
              <a:gd name="T0" fmla="*/ 0 w 21600"/>
              <a:gd name="T1" fmla="*/ 288925 h 21600"/>
              <a:gd name="T2" fmla="*/ 288925 w 21600"/>
              <a:gd name="T3" fmla="*/ 0 h 21600"/>
              <a:gd name="T4" fmla="*/ 577850 w 21600"/>
              <a:gd name="T5" fmla="*/ 288925 h 21600"/>
              <a:gd name="T6" fmla="*/ 288925 w 21600"/>
              <a:gd name="T7" fmla="*/ 577850 h 21600"/>
              <a:gd name="T8" fmla="*/ 0 w 21600"/>
              <a:gd name="T9" fmla="*/ 288925 h 21600"/>
              <a:gd name="T10" fmla="*/ 144463 w 21600"/>
              <a:gd name="T11" fmla="*/ 288925 h 21600"/>
              <a:gd name="T12" fmla="*/ 288925 w 21600"/>
              <a:gd name="T13" fmla="*/ 433388 h 21600"/>
              <a:gd name="T14" fmla="*/ 433388 w 21600"/>
              <a:gd name="T15" fmla="*/ 288925 h 21600"/>
              <a:gd name="T16" fmla="*/ 288925 w 21600"/>
              <a:gd name="T17" fmla="*/ 144463 h 21600"/>
              <a:gd name="T18" fmla="*/ 144463 w 21600"/>
              <a:gd name="T19" fmla="*/ 288925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ysClr val="window" lastClr="FFFFFF">
              <a:lumMod val="50000"/>
              <a:alpha val="30000"/>
            </a:sysClr>
          </a:solidFill>
          <a:ln w="9525">
            <a:noFill/>
            <a:round/>
            <a:headEnd/>
            <a:tailEnd/>
          </a:ln>
        </p:spPr>
        <p:txBody>
          <a:bodyPr lIns="91429" tIns="45715" rIns="91429" bIns="45715" anchor="ctr"/>
          <a:lstStyle/>
          <a:p>
            <a:pPr fontAlgn="base">
              <a:defRPr/>
            </a:pPr>
            <a:endParaRPr lang="zh-CN" altLang="en-US" sz="1799" kern="0">
              <a:latin typeface="+mn-ea"/>
              <a:ea typeface="+mn-ea"/>
            </a:endParaRPr>
          </a:p>
        </p:txBody>
      </p:sp>
      <p:sp>
        <p:nvSpPr>
          <p:cNvPr id="73" name="Freeform 16"/>
          <p:cNvSpPr>
            <a:spLocks/>
          </p:cNvSpPr>
          <p:nvPr/>
        </p:nvSpPr>
        <p:spPr bwMode="auto">
          <a:xfrm rot="17995718">
            <a:off x="8751862" y="4499531"/>
            <a:ext cx="1891775" cy="1085513"/>
          </a:xfrm>
          <a:custGeom>
            <a:avLst/>
            <a:gdLst>
              <a:gd name="T0" fmla="*/ 1190 w 1190"/>
              <a:gd name="T1" fmla="*/ 0 h 574"/>
              <a:gd name="T2" fmla="*/ 704 w 1190"/>
              <a:gd name="T3" fmla="*/ 0 h 574"/>
              <a:gd name="T4" fmla="*/ 595 w 1190"/>
              <a:gd name="T5" fmla="*/ 166 h 574"/>
              <a:gd name="T6" fmla="*/ 595 w 1190"/>
              <a:gd name="T7" fmla="*/ 166 h 574"/>
              <a:gd name="T8" fmla="*/ 595 w 1190"/>
              <a:gd name="T9" fmla="*/ 166 h 574"/>
              <a:gd name="T10" fmla="*/ 486 w 1190"/>
              <a:gd name="T11" fmla="*/ 0 h 574"/>
              <a:gd name="T12" fmla="*/ 0 w 1190"/>
              <a:gd name="T13" fmla="*/ 0 h 574"/>
              <a:gd name="T14" fmla="*/ 501 w 1190"/>
              <a:gd name="T15" fmla="*/ 424 h 574"/>
              <a:gd name="T16" fmla="*/ 501 w 1190"/>
              <a:gd name="T17" fmla="*/ 424 h 574"/>
              <a:gd name="T18" fmla="*/ 501 w 1190"/>
              <a:gd name="T19" fmla="*/ 424 h 574"/>
              <a:gd name="T20" fmla="*/ 501 w 1190"/>
              <a:gd name="T21" fmla="*/ 425 h 574"/>
              <a:gd name="T22" fmla="*/ 395 w 1190"/>
              <a:gd name="T23" fmla="*/ 425 h 574"/>
              <a:gd name="T24" fmla="*/ 598 w 1190"/>
              <a:gd name="T25" fmla="*/ 574 h 574"/>
              <a:gd name="T26" fmla="*/ 801 w 1190"/>
              <a:gd name="T27" fmla="*/ 425 h 574"/>
              <a:gd name="T28" fmla="*/ 689 w 1190"/>
              <a:gd name="T29" fmla="*/ 425 h 574"/>
              <a:gd name="T30" fmla="*/ 689 w 1190"/>
              <a:gd name="T31" fmla="*/ 424 h 574"/>
              <a:gd name="T32" fmla="*/ 1190 w 1190"/>
              <a:gd name="T3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0" h="574">
                <a:moveTo>
                  <a:pt x="1190" y="0"/>
                </a:moveTo>
                <a:cubicBezTo>
                  <a:pt x="704" y="0"/>
                  <a:pt x="704" y="0"/>
                  <a:pt x="704" y="0"/>
                </a:cubicBezTo>
                <a:cubicBezTo>
                  <a:pt x="704" y="0"/>
                  <a:pt x="649" y="65"/>
                  <a:pt x="595" y="166"/>
                </a:cubicBezTo>
                <a:cubicBezTo>
                  <a:pt x="595" y="166"/>
                  <a:pt x="595" y="166"/>
                  <a:pt x="595" y="166"/>
                </a:cubicBezTo>
                <a:cubicBezTo>
                  <a:pt x="595" y="166"/>
                  <a:pt x="595" y="166"/>
                  <a:pt x="595" y="166"/>
                </a:cubicBezTo>
                <a:cubicBezTo>
                  <a:pt x="541" y="65"/>
                  <a:pt x="486" y="0"/>
                  <a:pt x="486" y="0"/>
                </a:cubicBezTo>
                <a:cubicBezTo>
                  <a:pt x="0" y="0"/>
                  <a:pt x="0" y="0"/>
                  <a:pt x="0" y="0"/>
                </a:cubicBezTo>
                <a:cubicBezTo>
                  <a:pt x="313" y="135"/>
                  <a:pt x="468" y="369"/>
                  <a:pt x="501" y="424"/>
                </a:cubicBezTo>
                <a:cubicBezTo>
                  <a:pt x="501" y="424"/>
                  <a:pt x="501" y="424"/>
                  <a:pt x="501" y="424"/>
                </a:cubicBezTo>
                <a:cubicBezTo>
                  <a:pt x="501" y="424"/>
                  <a:pt x="501" y="424"/>
                  <a:pt x="501" y="424"/>
                </a:cubicBezTo>
                <a:cubicBezTo>
                  <a:pt x="501" y="424"/>
                  <a:pt x="501" y="424"/>
                  <a:pt x="501" y="425"/>
                </a:cubicBezTo>
                <a:cubicBezTo>
                  <a:pt x="395" y="425"/>
                  <a:pt x="395" y="425"/>
                  <a:pt x="395" y="425"/>
                </a:cubicBezTo>
                <a:cubicBezTo>
                  <a:pt x="598" y="574"/>
                  <a:pt x="598" y="574"/>
                  <a:pt x="598" y="574"/>
                </a:cubicBezTo>
                <a:cubicBezTo>
                  <a:pt x="801" y="425"/>
                  <a:pt x="801" y="425"/>
                  <a:pt x="801" y="425"/>
                </a:cubicBezTo>
                <a:cubicBezTo>
                  <a:pt x="689" y="425"/>
                  <a:pt x="689" y="425"/>
                  <a:pt x="689" y="425"/>
                </a:cubicBezTo>
                <a:cubicBezTo>
                  <a:pt x="689" y="424"/>
                  <a:pt x="689" y="424"/>
                  <a:pt x="689" y="424"/>
                </a:cubicBezTo>
                <a:cubicBezTo>
                  <a:pt x="722" y="369"/>
                  <a:pt x="877" y="135"/>
                  <a:pt x="1190" y="0"/>
                </a:cubicBezTo>
                <a:close/>
              </a:path>
            </a:pathLst>
          </a:custGeom>
          <a:gradFill flip="none" rotWithShape="1">
            <a:gsLst>
              <a:gs pos="0">
                <a:srgbClr val="000000">
                  <a:alpha val="0"/>
                </a:srgbClr>
              </a:gs>
              <a:gs pos="100000">
                <a:srgbClr val="0072C8"/>
              </a:gs>
            </a:gsLst>
            <a:lin ang="5400000" scaled="0"/>
            <a:tileRect/>
          </a:gradFill>
          <a:ln w="12700" algn="ctr">
            <a:noFill/>
            <a:round/>
            <a:headEnd/>
            <a:tailEnd/>
          </a:ln>
          <a:effectLst/>
        </p:spPr>
        <p:txBody>
          <a:bodyPr wrap="none" lIns="91383" tIns="45691" rIns="91383" bIns="45691" anchor="ctr"/>
          <a:lstStyle/>
          <a:p>
            <a:pPr defTabSz="1219301" eaLnBrk="0" fontAlgn="base" hangingPunct="0">
              <a:buClr>
                <a:srgbClr val="990000"/>
              </a:buClr>
              <a:buSzPct val="60000"/>
            </a:pPr>
            <a:endParaRPr lang="zh-CN" altLang="en-US" sz="2499" b="1" kern="0" dirty="0">
              <a:latin typeface="+mn-ea"/>
              <a:ea typeface="+mn-ea"/>
              <a:cs typeface="Arial" pitchFamily="34" charset="0"/>
            </a:endParaRPr>
          </a:p>
        </p:txBody>
      </p:sp>
      <p:pic>
        <p:nvPicPr>
          <p:cNvPr id="74" name="Picture 5" descr="E:\Onebox\服务器\V5上市\V5 2路机架服务器 MOR\02 产品照片集\IMG_5962.JPG"/>
          <p:cNvPicPr>
            <a:picLocks noChangeAspect="1" noChangeArrowheads="1"/>
          </p:cNvPicPr>
          <p:nvPr/>
        </p:nvPicPr>
        <p:blipFill>
          <a:blip r:embed="rId6" cstate="print"/>
          <a:srcRect/>
          <a:stretch>
            <a:fillRect/>
          </a:stretch>
        </p:blipFill>
        <p:spPr bwMode="auto">
          <a:xfrm>
            <a:off x="1386707" y="5184897"/>
            <a:ext cx="972078" cy="963406"/>
          </a:xfrm>
          <a:prstGeom prst="ellipse">
            <a:avLst/>
          </a:prstGeom>
          <a:noFill/>
        </p:spPr>
      </p:pic>
      <p:cxnSp>
        <p:nvCxnSpPr>
          <p:cNvPr id="75" name="Straight Connector 55"/>
          <p:cNvCxnSpPr>
            <a:cxnSpLocks noChangeShapeType="1"/>
          </p:cNvCxnSpPr>
          <p:nvPr/>
        </p:nvCxnSpPr>
        <p:spPr bwMode="auto">
          <a:xfrm>
            <a:off x="2064309" y="5473194"/>
            <a:ext cx="1154242" cy="283072"/>
          </a:xfrm>
          <a:prstGeom prst="line">
            <a:avLst/>
          </a:prstGeom>
          <a:noFill/>
          <a:ln w="6350">
            <a:solidFill>
              <a:srgbClr val="FF0000"/>
            </a:solidFill>
            <a:prstDash val="dash"/>
            <a:round/>
            <a:headEnd/>
            <a:tailEnd type="oval" w="med" len="med"/>
          </a:ln>
        </p:spPr>
      </p:cxnSp>
      <p:cxnSp>
        <p:nvCxnSpPr>
          <p:cNvPr id="76" name="Straight Connector 55"/>
          <p:cNvCxnSpPr>
            <a:cxnSpLocks noChangeShapeType="1"/>
          </p:cNvCxnSpPr>
          <p:nvPr/>
        </p:nvCxnSpPr>
        <p:spPr bwMode="auto">
          <a:xfrm flipV="1">
            <a:off x="2184904" y="5756267"/>
            <a:ext cx="1033646" cy="38423"/>
          </a:xfrm>
          <a:prstGeom prst="line">
            <a:avLst/>
          </a:prstGeom>
          <a:noFill/>
          <a:ln w="6350">
            <a:solidFill>
              <a:srgbClr val="FF0000"/>
            </a:solidFill>
            <a:prstDash val="dash"/>
            <a:round/>
            <a:headEnd/>
            <a:tailEnd type="oval" w="med" len="med"/>
          </a:ln>
        </p:spPr>
      </p:cxnSp>
      <p:sp>
        <p:nvSpPr>
          <p:cNvPr id="77" name="Block Arc 5"/>
          <p:cNvSpPr/>
          <p:nvPr/>
        </p:nvSpPr>
        <p:spPr>
          <a:xfrm>
            <a:off x="1145939" y="2859842"/>
            <a:ext cx="1440187" cy="1439771"/>
          </a:xfrm>
          <a:prstGeom prst="blockArc">
            <a:avLst>
              <a:gd name="adj1" fmla="val 11123075"/>
              <a:gd name="adj2" fmla="val 8392234"/>
              <a:gd name="adj3" fmla="val 3394"/>
            </a:avLst>
          </a:prstGeom>
          <a:solidFill>
            <a:srgbClr val="00B0F0"/>
          </a:solidFill>
          <a:ln w="25400" cap="flat" cmpd="sng" algn="ctr">
            <a:noFill/>
            <a:prstDash val="solid"/>
          </a:ln>
          <a:effectLst/>
        </p:spPr>
        <p:txBody>
          <a:bodyPr rot="0" spcFirstLastPara="0" vertOverflow="overflow" horzOverflow="overflow" vert="horz" wrap="square" lIns="91412" tIns="45706" rIns="91412" bIns="45706" numCol="1" spcCol="0" rtlCol="0" fromWordArt="0" anchor="ctr" anchorCtr="0" forceAA="0" compatLnSpc="1">
            <a:prstTxWarp prst="textNoShape">
              <a:avLst/>
            </a:prstTxWarp>
            <a:noAutofit/>
          </a:bodyPr>
          <a:lstStyle/>
          <a:p>
            <a:pPr algn="ctr" fontAlgn="base">
              <a:defRPr/>
            </a:pPr>
            <a:endParaRPr lang="en-US" sz="1799" kern="0" dirty="0">
              <a:latin typeface="+mn-ea"/>
              <a:ea typeface="+mn-ea"/>
            </a:endParaRPr>
          </a:p>
        </p:txBody>
      </p:sp>
      <p:sp>
        <p:nvSpPr>
          <p:cNvPr id="78" name="矩形 77"/>
          <p:cNvSpPr/>
          <p:nvPr/>
        </p:nvSpPr>
        <p:spPr>
          <a:xfrm>
            <a:off x="1010279" y="1150710"/>
            <a:ext cx="10329276" cy="969125"/>
          </a:xfrm>
          <a:prstGeom prst="rect">
            <a:avLst/>
          </a:prstGeom>
        </p:spPr>
        <p:txBody>
          <a:bodyPr wrap="square" lIns="91412" tIns="45706" rIns="91412" bIns="45706">
            <a:spAutoFit/>
          </a:bodyPr>
          <a:lstStyle/>
          <a:p>
            <a:pPr marL="342763" indent="-342763" fontAlgn="base">
              <a:lnSpc>
                <a:spcPct val="150000"/>
              </a:lnSpc>
              <a:buFont typeface="Arial" panose="020B0604020202020204" pitchFamily="34" charset="0"/>
              <a:buChar char="•"/>
            </a:pPr>
            <a:r>
              <a:rPr lang="zh-CN" altLang="en-US" sz="1899" dirty="0">
                <a:solidFill>
                  <a:srgbClr val="1D1D1A"/>
                </a:solidFill>
                <a:latin typeface="+mn-ea"/>
                <a:ea typeface="+mn-ea"/>
              </a:rPr>
              <a:t>机械硬盘故障率在服务器中占</a:t>
            </a:r>
            <a:r>
              <a:rPr lang="zh-CN" altLang="en-US" sz="1899" dirty="0" smtClean="0">
                <a:solidFill>
                  <a:srgbClr val="1D1D1A"/>
                </a:solidFill>
                <a:latin typeface="+mn-ea"/>
                <a:ea typeface="+mn-ea"/>
              </a:rPr>
              <a:t>比高</a:t>
            </a:r>
            <a:r>
              <a:rPr lang="zh-CN" altLang="en-US" sz="1899" dirty="0">
                <a:solidFill>
                  <a:srgbClr val="1D1D1A"/>
                </a:solidFill>
                <a:latin typeface="+mn-ea"/>
                <a:ea typeface="+mn-ea"/>
              </a:rPr>
              <a:t>。</a:t>
            </a:r>
            <a:endParaRPr lang="en-US" altLang="zh-CN" sz="1899" dirty="0">
              <a:solidFill>
                <a:srgbClr val="1D1D1A"/>
              </a:solidFill>
              <a:latin typeface="+mn-ea"/>
              <a:ea typeface="+mn-ea"/>
            </a:endParaRPr>
          </a:p>
          <a:p>
            <a:pPr marL="342763" indent="-342763" fontAlgn="base">
              <a:lnSpc>
                <a:spcPct val="150000"/>
              </a:lnSpc>
              <a:buFont typeface="Arial" panose="020B0604020202020204" pitchFamily="34" charset="0"/>
              <a:buChar char="•"/>
            </a:pPr>
            <a:r>
              <a:rPr lang="zh-CN" altLang="en-US" sz="1899" dirty="0">
                <a:solidFill>
                  <a:srgbClr val="1D1D1A"/>
                </a:solidFill>
                <a:latin typeface="+mn-ea"/>
                <a:ea typeface="+mn-ea"/>
              </a:rPr>
              <a:t>通过硬盘三重防振设计，提升稳定性，降低硬盘故障率。</a:t>
            </a:r>
          </a:p>
        </p:txBody>
      </p:sp>
    </p:spTree>
    <p:extLst>
      <p:ext uri="{BB962C8B-B14F-4D97-AF65-F5344CB8AC3E}">
        <p14:creationId xmlns:p14="http://schemas.microsoft.com/office/powerpoint/2010/main" val="8315514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1219057" fontAlgn="auto">
              <a:spcAft>
                <a:spcPts val="0"/>
              </a:spcAft>
            </a:pPr>
            <a:r>
              <a:rPr lang="zh-CN" altLang="en-US" dirty="0">
                <a:solidFill>
                  <a:schemeClr val="tx1"/>
                </a:solidFill>
              </a:rPr>
              <a:t>高可靠设计：高效散热支持更高环温</a:t>
            </a:r>
          </a:p>
        </p:txBody>
      </p:sp>
      <p:cxnSp>
        <p:nvCxnSpPr>
          <p:cNvPr id="71" name="Straight Connector 55"/>
          <p:cNvCxnSpPr>
            <a:cxnSpLocks noChangeShapeType="1"/>
          </p:cNvCxnSpPr>
          <p:nvPr/>
        </p:nvCxnSpPr>
        <p:spPr bwMode="auto">
          <a:xfrm flipV="1">
            <a:off x="5466806" y="3841919"/>
            <a:ext cx="0" cy="237434"/>
          </a:xfrm>
          <a:prstGeom prst="line">
            <a:avLst/>
          </a:prstGeom>
          <a:noFill/>
          <a:ln w="6350">
            <a:solidFill>
              <a:srgbClr val="FF0000"/>
            </a:solidFill>
            <a:prstDash val="dash"/>
            <a:round/>
            <a:headEnd/>
            <a:tailEnd type="oval" w="med" len="med"/>
          </a:ln>
        </p:spPr>
      </p:cxnSp>
      <p:cxnSp>
        <p:nvCxnSpPr>
          <p:cNvPr id="79" name="Straight Connector 56"/>
          <p:cNvCxnSpPr>
            <a:cxnSpLocks noChangeShapeType="1"/>
          </p:cNvCxnSpPr>
          <p:nvPr/>
        </p:nvCxnSpPr>
        <p:spPr bwMode="auto">
          <a:xfrm>
            <a:off x="7630525" y="3474454"/>
            <a:ext cx="0" cy="671894"/>
          </a:xfrm>
          <a:prstGeom prst="line">
            <a:avLst/>
          </a:prstGeom>
          <a:noFill/>
          <a:ln w="6350">
            <a:solidFill>
              <a:srgbClr val="FF0000"/>
            </a:solidFill>
            <a:prstDash val="dash"/>
            <a:round/>
            <a:headEnd/>
            <a:tailEnd type="oval" w="med" len="med"/>
          </a:ln>
        </p:spPr>
      </p:cxnSp>
      <p:cxnSp>
        <p:nvCxnSpPr>
          <p:cNvPr id="80" name="Straight Connector 57"/>
          <p:cNvCxnSpPr>
            <a:cxnSpLocks noChangeShapeType="1"/>
          </p:cNvCxnSpPr>
          <p:nvPr/>
        </p:nvCxnSpPr>
        <p:spPr bwMode="auto">
          <a:xfrm flipV="1">
            <a:off x="9467715" y="2762175"/>
            <a:ext cx="0" cy="237435"/>
          </a:xfrm>
          <a:prstGeom prst="line">
            <a:avLst/>
          </a:prstGeom>
          <a:noFill/>
          <a:ln w="6350">
            <a:solidFill>
              <a:srgbClr val="FF0000"/>
            </a:solidFill>
            <a:prstDash val="dash"/>
            <a:round/>
            <a:headEnd/>
            <a:tailEnd type="oval" w="med" len="med"/>
          </a:ln>
        </p:spPr>
      </p:cxnSp>
      <p:cxnSp>
        <p:nvCxnSpPr>
          <p:cNvPr id="81" name="Straight Connector 60"/>
          <p:cNvCxnSpPr>
            <a:cxnSpLocks noChangeShapeType="1"/>
          </p:cNvCxnSpPr>
          <p:nvPr/>
        </p:nvCxnSpPr>
        <p:spPr bwMode="auto">
          <a:xfrm flipV="1">
            <a:off x="3340866" y="3335046"/>
            <a:ext cx="0" cy="237874"/>
          </a:xfrm>
          <a:prstGeom prst="line">
            <a:avLst/>
          </a:prstGeom>
          <a:noFill/>
          <a:ln w="6350">
            <a:solidFill>
              <a:srgbClr val="FF0000"/>
            </a:solidFill>
            <a:prstDash val="dash"/>
            <a:round/>
            <a:headEnd/>
            <a:tailEnd type="oval" w="med" len="med"/>
          </a:ln>
        </p:spPr>
      </p:cxnSp>
      <p:sp>
        <p:nvSpPr>
          <p:cNvPr id="82" name="Freeform 21"/>
          <p:cNvSpPr>
            <a:spLocks/>
          </p:cNvSpPr>
          <p:nvPr/>
        </p:nvSpPr>
        <p:spPr bwMode="auto">
          <a:xfrm>
            <a:off x="1008062" y="2333161"/>
            <a:ext cx="10418337" cy="3808641"/>
          </a:xfrm>
          <a:custGeom>
            <a:avLst/>
            <a:gdLst>
              <a:gd name="T0" fmla="*/ 0 w 2828"/>
              <a:gd name="T1" fmla="*/ 2971935 h 1032"/>
              <a:gd name="T2" fmla="*/ 2285933 w 2828"/>
              <a:gd name="T3" fmla="*/ 1874819 h 1032"/>
              <a:gd name="T4" fmla="*/ 4267074 w 2828"/>
              <a:gd name="T5" fmla="*/ 2499758 h 1032"/>
              <a:gd name="T6" fmla="*/ 6137383 w 2828"/>
              <a:gd name="T7" fmla="*/ 1111004 h 1032"/>
              <a:gd name="T8" fmla="*/ 8018082 w 2828"/>
              <a:gd name="T9" fmla="*/ 1663034 h 1032"/>
              <a:gd name="T10" fmla="*/ 9794875 w 2828"/>
              <a:gd name="T11" fmla="*/ 0 h 10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cmpd="sng">
            <a:solidFill>
              <a:srgbClr val="ADBACA"/>
            </a:solidFill>
            <a:prstDash val="dash"/>
            <a:round/>
            <a:headEnd/>
            <a:tailEnd/>
          </a:ln>
        </p:spPr>
        <p:txBody>
          <a:bodyPr lIns="121915" tIns="60957" rIns="121915" bIns="60957"/>
          <a:lstStyle/>
          <a:p>
            <a:pPr fontAlgn="base"/>
            <a:endParaRPr lang="zh-CN" altLang="en-US" sz="1799">
              <a:latin typeface="+mn-ea"/>
              <a:ea typeface="+mn-ea"/>
            </a:endParaRPr>
          </a:p>
        </p:txBody>
      </p:sp>
      <p:sp>
        <p:nvSpPr>
          <p:cNvPr id="83" name="Oval 19"/>
          <p:cNvSpPr>
            <a:spLocks noChangeArrowheads="1"/>
          </p:cNvSpPr>
          <p:nvPr/>
        </p:nvSpPr>
        <p:spPr bwMode="auto">
          <a:xfrm>
            <a:off x="4980835" y="4048766"/>
            <a:ext cx="1056137" cy="1065424"/>
          </a:xfrm>
          <a:prstGeom prst="ellipse">
            <a:avLst/>
          </a:prstGeom>
          <a:solidFill>
            <a:sysClr val="window" lastClr="FFFFFF">
              <a:lumMod val="85000"/>
              <a:alpha val="10000"/>
            </a:sysClr>
          </a:solidFill>
          <a:ln w="6350">
            <a:solidFill>
              <a:srgbClr val="00B0F0">
                <a:alpha val="76000"/>
              </a:srgbClr>
            </a:solidFill>
            <a:prstDash val="dash"/>
            <a:round/>
            <a:headEnd/>
            <a:tailEnd/>
          </a:ln>
        </p:spPr>
        <p:txBody>
          <a:bodyPr lIns="121915" tIns="60957" rIns="121915" bIns="60957" anchor="ctr"/>
          <a:lstStyle/>
          <a:p>
            <a:pPr algn="ctr" fontAlgn="base">
              <a:defRPr/>
            </a:pPr>
            <a:r>
              <a:rPr lang="en-AU" altLang="en-US" sz="1799" kern="0" dirty="0">
                <a:latin typeface="+mn-ea"/>
                <a:ea typeface="+mn-ea"/>
                <a:sym typeface="Arial" pitchFamily="34" charset="0"/>
              </a:rPr>
              <a:t></a:t>
            </a:r>
            <a:endParaRPr lang="en-US" altLang="zh-CN" sz="1799" kern="0" dirty="0">
              <a:latin typeface="+mn-ea"/>
              <a:ea typeface="+mn-ea"/>
              <a:sym typeface="Arial" pitchFamily="34" charset="0"/>
            </a:endParaRPr>
          </a:p>
        </p:txBody>
      </p:sp>
      <p:sp>
        <p:nvSpPr>
          <p:cNvPr id="84" name="Oval 19"/>
          <p:cNvSpPr>
            <a:spLocks noChangeArrowheads="1"/>
          </p:cNvSpPr>
          <p:nvPr/>
        </p:nvSpPr>
        <p:spPr bwMode="auto">
          <a:xfrm>
            <a:off x="7110683" y="2802334"/>
            <a:ext cx="1056137" cy="1065424"/>
          </a:xfrm>
          <a:prstGeom prst="ellipse">
            <a:avLst/>
          </a:prstGeom>
          <a:solidFill>
            <a:sysClr val="window" lastClr="FFFFFF">
              <a:lumMod val="85000"/>
              <a:alpha val="10000"/>
            </a:sysClr>
          </a:solidFill>
          <a:ln w="6350">
            <a:solidFill>
              <a:srgbClr val="00B0F0">
                <a:alpha val="76000"/>
              </a:srgbClr>
            </a:solidFill>
            <a:prstDash val="dash"/>
            <a:round/>
            <a:headEnd/>
            <a:tailEnd/>
          </a:ln>
        </p:spPr>
        <p:txBody>
          <a:bodyPr lIns="121915" tIns="60957" rIns="121915" bIns="60957" anchor="ctr"/>
          <a:lstStyle/>
          <a:p>
            <a:pPr algn="ctr" fontAlgn="base">
              <a:defRPr/>
            </a:pPr>
            <a:r>
              <a:rPr lang="en-AU" altLang="en-US" sz="1799" kern="0" dirty="0">
                <a:latin typeface="+mn-ea"/>
                <a:ea typeface="+mn-ea"/>
                <a:sym typeface="Arial" pitchFamily="34" charset="0"/>
              </a:rPr>
              <a:t></a:t>
            </a:r>
            <a:endParaRPr lang="en-US" altLang="zh-CN" sz="1799" kern="0" dirty="0">
              <a:latin typeface="+mn-ea"/>
              <a:ea typeface="+mn-ea"/>
              <a:sym typeface="Arial" pitchFamily="34" charset="0"/>
            </a:endParaRPr>
          </a:p>
        </p:txBody>
      </p:sp>
      <p:sp>
        <p:nvSpPr>
          <p:cNvPr id="85" name="Oval 19"/>
          <p:cNvSpPr>
            <a:spLocks noChangeArrowheads="1"/>
          </p:cNvSpPr>
          <p:nvPr/>
        </p:nvSpPr>
        <p:spPr bwMode="auto">
          <a:xfrm>
            <a:off x="8964806" y="3076554"/>
            <a:ext cx="1056137" cy="1065424"/>
          </a:xfrm>
          <a:prstGeom prst="ellipse">
            <a:avLst/>
          </a:prstGeom>
          <a:solidFill>
            <a:sysClr val="window" lastClr="FFFFFF">
              <a:lumMod val="85000"/>
              <a:alpha val="10000"/>
            </a:sysClr>
          </a:solidFill>
          <a:ln w="6350">
            <a:solidFill>
              <a:srgbClr val="00B0F0">
                <a:alpha val="76000"/>
              </a:srgbClr>
            </a:solidFill>
            <a:prstDash val="dash"/>
            <a:round/>
            <a:headEnd/>
            <a:tailEnd/>
          </a:ln>
        </p:spPr>
        <p:txBody>
          <a:bodyPr lIns="121915" tIns="60957" rIns="121915" bIns="60957" anchor="ctr"/>
          <a:lstStyle/>
          <a:p>
            <a:pPr algn="ctr" fontAlgn="base">
              <a:defRPr/>
            </a:pPr>
            <a:r>
              <a:rPr lang="en-AU" altLang="en-US" sz="1799" kern="0" dirty="0">
                <a:latin typeface="+mn-ea"/>
                <a:ea typeface="+mn-ea"/>
                <a:sym typeface="Arial" pitchFamily="34" charset="0"/>
              </a:rPr>
              <a:t></a:t>
            </a:r>
            <a:endParaRPr lang="en-US" altLang="zh-CN" sz="1799" kern="0" dirty="0">
              <a:latin typeface="+mn-ea"/>
              <a:ea typeface="+mn-ea"/>
              <a:sym typeface="Arial" pitchFamily="34" charset="0"/>
            </a:endParaRPr>
          </a:p>
        </p:txBody>
      </p:sp>
      <p:sp>
        <p:nvSpPr>
          <p:cNvPr id="86" name="Oval 19"/>
          <p:cNvSpPr>
            <a:spLocks noChangeArrowheads="1"/>
          </p:cNvSpPr>
          <p:nvPr/>
        </p:nvSpPr>
        <p:spPr bwMode="auto">
          <a:xfrm>
            <a:off x="2854894" y="3604814"/>
            <a:ext cx="1056137" cy="1065424"/>
          </a:xfrm>
          <a:prstGeom prst="ellipse">
            <a:avLst/>
          </a:prstGeom>
          <a:solidFill>
            <a:sysClr val="window" lastClr="FFFFFF">
              <a:lumMod val="85000"/>
              <a:alpha val="10000"/>
            </a:sysClr>
          </a:solidFill>
          <a:ln w="6350">
            <a:solidFill>
              <a:srgbClr val="00B0F0">
                <a:alpha val="76000"/>
              </a:srgbClr>
            </a:solidFill>
            <a:prstDash val="dash"/>
            <a:round/>
            <a:headEnd/>
            <a:tailEnd/>
          </a:ln>
        </p:spPr>
        <p:txBody>
          <a:bodyPr lIns="121915" tIns="60957" rIns="121915" bIns="60957" anchor="ctr"/>
          <a:lstStyle/>
          <a:p>
            <a:pPr algn="ctr" fontAlgn="base">
              <a:defRPr/>
            </a:pPr>
            <a:r>
              <a:rPr lang="en-AU" altLang="en-US" sz="1799" kern="0" dirty="0">
                <a:latin typeface="+mn-ea"/>
                <a:ea typeface="+mn-ea"/>
                <a:sym typeface="Arial" pitchFamily="34" charset="0"/>
              </a:rPr>
              <a:t></a:t>
            </a:r>
            <a:endParaRPr lang="en-US" altLang="zh-CN" sz="1799" kern="0" dirty="0">
              <a:latin typeface="+mn-ea"/>
              <a:ea typeface="+mn-ea"/>
              <a:sym typeface="Arial" pitchFamily="34" charset="0"/>
            </a:endParaRPr>
          </a:p>
        </p:txBody>
      </p:sp>
      <p:sp>
        <p:nvSpPr>
          <p:cNvPr id="87" name="TextBox 72"/>
          <p:cNvSpPr txBox="1">
            <a:spLocks noChangeArrowheads="1"/>
          </p:cNvSpPr>
          <p:nvPr/>
        </p:nvSpPr>
        <p:spPr bwMode="auto">
          <a:xfrm flipH="1">
            <a:off x="4603880" y="2919710"/>
            <a:ext cx="1748102" cy="415336"/>
          </a:xfrm>
          <a:prstGeom prst="rect">
            <a:avLst/>
          </a:prstGeom>
          <a:noFill/>
          <a:ln w="9525">
            <a:noFill/>
            <a:miter lim="800000"/>
            <a:headEnd/>
            <a:tailEnd/>
          </a:ln>
        </p:spPr>
        <p:txBody>
          <a:bodyPr wrap="square" lIns="0" tIns="0" rIns="0" bIns="0" anchor="ctr">
            <a:spAutoFit/>
          </a:bodyPr>
          <a:lstStyle/>
          <a:p>
            <a:pPr algn="ctr" fontAlgn="base"/>
            <a:r>
              <a:rPr lang="en-AU" altLang="en-US" sz="2699" b="1" dirty="0">
                <a:latin typeface="+mn-ea"/>
                <a:ea typeface="+mn-ea"/>
                <a:sym typeface="Arial" pitchFamily="34" charset="0"/>
              </a:rPr>
              <a:t>30%</a:t>
            </a:r>
          </a:p>
        </p:txBody>
      </p:sp>
      <p:sp>
        <p:nvSpPr>
          <p:cNvPr id="88" name="TextBox 76"/>
          <p:cNvSpPr txBox="1">
            <a:spLocks noChangeArrowheads="1"/>
          </p:cNvSpPr>
          <p:nvPr/>
        </p:nvSpPr>
        <p:spPr bwMode="auto">
          <a:xfrm flipH="1">
            <a:off x="6829434" y="4160907"/>
            <a:ext cx="1748103" cy="415336"/>
          </a:xfrm>
          <a:prstGeom prst="rect">
            <a:avLst/>
          </a:prstGeom>
          <a:noFill/>
          <a:ln w="9525">
            <a:noFill/>
            <a:miter lim="800000"/>
            <a:headEnd/>
            <a:tailEnd/>
          </a:ln>
        </p:spPr>
        <p:txBody>
          <a:bodyPr wrap="square" lIns="0" tIns="0" rIns="0" bIns="0" anchor="ctr">
            <a:spAutoFit/>
          </a:bodyPr>
          <a:lstStyle/>
          <a:p>
            <a:pPr algn="ctr" fontAlgn="base"/>
            <a:r>
              <a:rPr lang="en-AU" altLang="en-US" sz="2699" b="1" dirty="0">
                <a:latin typeface="+mn-ea"/>
                <a:ea typeface="+mn-ea"/>
                <a:sym typeface="Arial" pitchFamily="34" charset="0"/>
              </a:rPr>
              <a:t>3%</a:t>
            </a:r>
          </a:p>
        </p:txBody>
      </p:sp>
      <p:sp>
        <p:nvSpPr>
          <p:cNvPr id="89" name="TextBox 79"/>
          <p:cNvSpPr txBox="1">
            <a:spLocks noChangeArrowheads="1"/>
          </p:cNvSpPr>
          <p:nvPr/>
        </p:nvSpPr>
        <p:spPr bwMode="auto">
          <a:xfrm flipH="1">
            <a:off x="8655594" y="1857602"/>
            <a:ext cx="1748103" cy="415336"/>
          </a:xfrm>
          <a:prstGeom prst="rect">
            <a:avLst/>
          </a:prstGeom>
          <a:noFill/>
          <a:ln w="9525">
            <a:noFill/>
            <a:miter lim="800000"/>
            <a:headEnd/>
            <a:tailEnd/>
          </a:ln>
        </p:spPr>
        <p:txBody>
          <a:bodyPr wrap="square" lIns="0" tIns="0" rIns="0" bIns="0" anchor="ctr">
            <a:spAutoFit/>
          </a:bodyPr>
          <a:lstStyle/>
          <a:p>
            <a:pPr algn="ctr" fontAlgn="base"/>
            <a:r>
              <a:rPr lang="en-AU" altLang="en-US" sz="2699" b="1" dirty="0">
                <a:latin typeface="+mn-ea"/>
                <a:ea typeface="+mn-ea"/>
                <a:sym typeface="Arial" pitchFamily="34" charset="0"/>
              </a:rPr>
              <a:t>9%</a:t>
            </a:r>
          </a:p>
        </p:txBody>
      </p:sp>
      <p:sp>
        <p:nvSpPr>
          <p:cNvPr id="90" name="TextBox 13"/>
          <p:cNvSpPr txBox="1">
            <a:spLocks noChangeArrowheads="1"/>
          </p:cNvSpPr>
          <p:nvPr/>
        </p:nvSpPr>
        <p:spPr bwMode="auto">
          <a:xfrm>
            <a:off x="1000058" y="3909506"/>
            <a:ext cx="1054583" cy="492365"/>
          </a:xfrm>
          <a:prstGeom prst="rect">
            <a:avLst/>
          </a:prstGeom>
          <a:noFill/>
          <a:ln w="9525">
            <a:noFill/>
            <a:miter lim="800000"/>
            <a:headEnd/>
            <a:tailEnd/>
          </a:ln>
        </p:spPr>
        <p:txBody>
          <a:bodyPr wrap="square" lIns="0" tIns="0" rIns="0" bIns="0">
            <a:spAutoFit/>
          </a:bodyPr>
          <a:lstStyle/>
          <a:p>
            <a:pPr algn="ctr" defTabSz="1621609" fontAlgn="base">
              <a:spcBef>
                <a:spcPct val="20000"/>
              </a:spcBef>
            </a:pPr>
            <a:r>
              <a:rPr lang="zh-CN" altLang="en-US" sz="1599" dirty="0">
                <a:latin typeface="+mn-ea"/>
                <a:ea typeface="+mn-ea"/>
                <a:sym typeface="Arial" pitchFamily="34" charset="0"/>
              </a:rPr>
              <a:t>元器件降额裕量预留值</a:t>
            </a:r>
            <a:endParaRPr lang="en-US" altLang="zh-CN" sz="1599" dirty="0">
              <a:latin typeface="+mn-ea"/>
              <a:ea typeface="+mn-ea"/>
              <a:sym typeface="Arial" pitchFamily="34" charset="0"/>
            </a:endParaRPr>
          </a:p>
        </p:txBody>
      </p:sp>
      <p:sp>
        <p:nvSpPr>
          <p:cNvPr id="91" name="TextBox 13"/>
          <p:cNvSpPr txBox="1">
            <a:spLocks noChangeArrowheads="1"/>
          </p:cNvSpPr>
          <p:nvPr/>
        </p:nvSpPr>
        <p:spPr bwMode="auto">
          <a:xfrm>
            <a:off x="4545698" y="3433824"/>
            <a:ext cx="1996636" cy="246182"/>
          </a:xfrm>
          <a:prstGeom prst="rect">
            <a:avLst/>
          </a:prstGeom>
          <a:noFill/>
          <a:ln w="9525">
            <a:noFill/>
            <a:miter lim="800000"/>
            <a:headEnd/>
            <a:tailEnd/>
          </a:ln>
        </p:spPr>
        <p:txBody>
          <a:bodyPr wrap="square" lIns="0" tIns="0" rIns="0" bIns="0">
            <a:spAutoFit/>
          </a:bodyPr>
          <a:lstStyle/>
          <a:p>
            <a:pPr algn="ctr" defTabSz="1621609" fontAlgn="base">
              <a:spcBef>
                <a:spcPct val="20000"/>
              </a:spcBef>
            </a:pPr>
            <a:r>
              <a:rPr lang="zh-CN" altLang="en-US" sz="1599" dirty="0">
                <a:latin typeface="+mn-ea"/>
                <a:ea typeface="+mn-ea"/>
                <a:sym typeface="Arial" pitchFamily="34" charset="0"/>
              </a:rPr>
              <a:t>对旋风扇，风速提升</a:t>
            </a:r>
            <a:endParaRPr lang="en-US" altLang="zh-CN" sz="1599" dirty="0">
              <a:latin typeface="+mn-ea"/>
              <a:ea typeface="+mn-ea"/>
              <a:sym typeface="Arial" pitchFamily="34" charset="0"/>
            </a:endParaRPr>
          </a:p>
        </p:txBody>
      </p:sp>
      <p:sp>
        <p:nvSpPr>
          <p:cNvPr id="92" name="TextBox 13"/>
          <p:cNvSpPr txBox="1">
            <a:spLocks noChangeArrowheads="1"/>
          </p:cNvSpPr>
          <p:nvPr/>
        </p:nvSpPr>
        <p:spPr bwMode="auto">
          <a:xfrm>
            <a:off x="6859676" y="4571806"/>
            <a:ext cx="1687617" cy="492251"/>
          </a:xfrm>
          <a:prstGeom prst="rect">
            <a:avLst/>
          </a:prstGeom>
          <a:noFill/>
          <a:ln w="9525">
            <a:noFill/>
            <a:miter lim="800000"/>
            <a:headEnd/>
            <a:tailEnd/>
          </a:ln>
        </p:spPr>
        <p:txBody>
          <a:bodyPr wrap="square" lIns="0" tIns="0" rIns="0" bIns="0">
            <a:spAutoFit/>
          </a:bodyPr>
          <a:lstStyle/>
          <a:p>
            <a:pPr algn="ctr" defTabSz="1621609" fontAlgn="base">
              <a:spcBef>
                <a:spcPct val="20000"/>
              </a:spcBef>
            </a:pPr>
            <a:r>
              <a:rPr lang="en-US" altLang="zh-CN" sz="1599" dirty="0">
                <a:latin typeface="+mn-ea"/>
                <a:ea typeface="+mn-ea"/>
                <a:sym typeface="Arial" pitchFamily="34" charset="0"/>
              </a:rPr>
              <a:t>3D VC</a:t>
            </a:r>
            <a:r>
              <a:rPr lang="zh-CN" altLang="en-US" sz="1599" dirty="0">
                <a:latin typeface="+mn-ea"/>
                <a:ea typeface="+mn-ea"/>
                <a:sym typeface="Arial" pitchFamily="34" charset="0"/>
              </a:rPr>
              <a:t>散热效率高于普通</a:t>
            </a:r>
            <a:r>
              <a:rPr lang="en-US" altLang="zh-CN" sz="1599" dirty="0">
                <a:latin typeface="+mn-ea"/>
                <a:ea typeface="+mn-ea"/>
                <a:sym typeface="Arial" pitchFamily="34" charset="0"/>
              </a:rPr>
              <a:t>VC</a:t>
            </a:r>
            <a:r>
              <a:rPr lang="zh-CN" altLang="en-US" sz="1599" dirty="0">
                <a:latin typeface="+mn-ea"/>
                <a:ea typeface="+mn-ea"/>
                <a:sym typeface="Arial" pitchFamily="34" charset="0"/>
              </a:rPr>
              <a:t>散热</a:t>
            </a:r>
            <a:endParaRPr lang="en-US" altLang="zh-CN" sz="1599" dirty="0">
              <a:latin typeface="+mn-ea"/>
              <a:ea typeface="+mn-ea"/>
              <a:sym typeface="Arial" pitchFamily="34" charset="0"/>
            </a:endParaRPr>
          </a:p>
        </p:txBody>
      </p:sp>
      <p:sp>
        <p:nvSpPr>
          <p:cNvPr id="93" name="TextBox 13"/>
          <p:cNvSpPr txBox="1">
            <a:spLocks noChangeArrowheads="1"/>
          </p:cNvSpPr>
          <p:nvPr/>
        </p:nvSpPr>
        <p:spPr bwMode="auto">
          <a:xfrm>
            <a:off x="8092637" y="2237410"/>
            <a:ext cx="2777428" cy="492251"/>
          </a:xfrm>
          <a:prstGeom prst="rect">
            <a:avLst/>
          </a:prstGeom>
          <a:noFill/>
          <a:ln w="9525">
            <a:noFill/>
            <a:miter lim="800000"/>
            <a:headEnd/>
            <a:tailEnd/>
          </a:ln>
        </p:spPr>
        <p:txBody>
          <a:bodyPr wrap="square" lIns="0" tIns="0" rIns="0" bIns="0">
            <a:spAutoFit/>
          </a:bodyPr>
          <a:lstStyle/>
          <a:p>
            <a:pPr algn="ctr" defTabSz="1621609" fontAlgn="base">
              <a:spcBef>
                <a:spcPct val="20000"/>
              </a:spcBef>
            </a:pPr>
            <a:r>
              <a:rPr lang="zh-CN" altLang="en-US" sz="1599" dirty="0">
                <a:latin typeface="+mn-ea"/>
                <a:ea typeface="+mn-ea"/>
                <a:sym typeface="Arial" pitchFamily="34" charset="0"/>
              </a:rPr>
              <a:t>分流式导风罩、后端</a:t>
            </a:r>
            <a:r>
              <a:rPr lang="en-US" altLang="zh-CN" sz="1599" dirty="0">
                <a:latin typeface="+mn-ea"/>
                <a:ea typeface="+mn-ea"/>
                <a:sym typeface="Arial" pitchFamily="34" charset="0"/>
              </a:rPr>
              <a:t>IO</a:t>
            </a:r>
            <a:r>
              <a:rPr lang="zh-CN" altLang="en-US" sz="1599" dirty="0">
                <a:latin typeface="+mn-ea"/>
                <a:ea typeface="+mn-ea"/>
                <a:sym typeface="Arial" pitchFamily="34" charset="0"/>
              </a:rPr>
              <a:t>模组独立风道设计，散热效率提升</a:t>
            </a:r>
            <a:endParaRPr lang="en-US" altLang="zh-CN" sz="1599" dirty="0">
              <a:latin typeface="+mn-ea"/>
              <a:ea typeface="+mn-ea"/>
              <a:sym typeface="Arial" pitchFamily="34" charset="0"/>
            </a:endParaRPr>
          </a:p>
        </p:txBody>
      </p:sp>
      <p:cxnSp>
        <p:nvCxnSpPr>
          <p:cNvPr id="94" name="Straight Connector 60"/>
          <p:cNvCxnSpPr>
            <a:cxnSpLocks noChangeShapeType="1"/>
          </p:cNvCxnSpPr>
          <p:nvPr/>
        </p:nvCxnSpPr>
        <p:spPr bwMode="auto">
          <a:xfrm flipV="1">
            <a:off x="1463667" y="4473958"/>
            <a:ext cx="0" cy="237874"/>
          </a:xfrm>
          <a:prstGeom prst="line">
            <a:avLst/>
          </a:prstGeom>
          <a:noFill/>
          <a:ln w="6350">
            <a:solidFill>
              <a:srgbClr val="FF0000"/>
            </a:solidFill>
            <a:prstDash val="dash"/>
            <a:round/>
            <a:headEnd/>
            <a:tailEnd type="oval" w="med" len="med"/>
          </a:ln>
        </p:spPr>
      </p:cxnSp>
      <p:sp>
        <p:nvSpPr>
          <p:cNvPr id="95" name="Oval 19"/>
          <p:cNvSpPr>
            <a:spLocks noChangeArrowheads="1"/>
          </p:cNvSpPr>
          <p:nvPr/>
        </p:nvSpPr>
        <p:spPr bwMode="auto">
          <a:xfrm>
            <a:off x="926890" y="4730366"/>
            <a:ext cx="1056137" cy="1065424"/>
          </a:xfrm>
          <a:prstGeom prst="ellipse">
            <a:avLst/>
          </a:prstGeom>
          <a:solidFill>
            <a:sysClr val="window" lastClr="FFFFFF">
              <a:lumMod val="85000"/>
              <a:alpha val="10000"/>
            </a:sysClr>
          </a:solidFill>
          <a:ln w="6350">
            <a:solidFill>
              <a:srgbClr val="00B0F0">
                <a:alpha val="76000"/>
              </a:srgbClr>
            </a:solidFill>
            <a:prstDash val="dash"/>
            <a:round/>
            <a:headEnd/>
            <a:tailEnd/>
          </a:ln>
        </p:spPr>
        <p:txBody>
          <a:bodyPr lIns="121915" tIns="60957" rIns="121915" bIns="60957" anchor="ctr"/>
          <a:lstStyle/>
          <a:p>
            <a:pPr algn="ctr" fontAlgn="base">
              <a:defRPr/>
            </a:pPr>
            <a:r>
              <a:rPr lang="en-AU" altLang="en-US" sz="1799" kern="0" dirty="0">
                <a:latin typeface="+mn-ea"/>
                <a:ea typeface="+mn-ea"/>
                <a:sym typeface="Arial" pitchFamily="34" charset="0"/>
              </a:rPr>
              <a:t></a:t>
            </a:r>
            <a:endParaRPr lang="en-US" altLang="zh-CN" sz="1799" kern="0" dirty="0">
              <a:latin typeface="+mn-ea"/>
              <a:ea typeface="+mn-ea"/>
              <a:sym typeface="Arial" pitchFamily="34" charset="0"/>
            </a:endParaRPr>
          </a:p>
        </p:txBody>
      </p:sp>
      <p:sp>
        <p:nvSpPr>
          <p:cNvPr id="96" name="TextBox 73"/>
          <p:cNvSpPr txBox="1">
            <a:spLocks noChangeArrowheads="1"/>
          </p:cNvSpPr>
          <p:nvPr/>
        </p:nvSpPr>
        <p:spPr bwMode="auto">
          <a:xfrm flipH="1">
            <a:off x="2477940" y="2425140"/>
            <a:ext cx="1748102" cy="415336"/>
          </a:xfrm>
          <a:prstGeom prst="rect">
            <a:avLst/>
          </a:prstGeom>
          <a:noFill/>
          <a:ln w="9525">
            <a:noFill/>
            <a:miter lim="800000"/>
            <a:headEnd/>
            <a:tailEnd/>
          </a:ln>
        </p:spPr>
        <p:txBody>
          <a:bodyPr wrap="square" lIns="0" tIns="0" rIns="0" bIns="0" anchor="ctr">
            <a:spAutoFit/>
          </a:bodyPr>
          <a:lstStyle/>
          <a:p>
            <a:pPr algn="ctr" fontAlgn="base"/>
            <a:r>
              <a:rPr lang="en-AU" altLang="en-US" sz="2699" b="1" dirty="0">
                <a:latin typeface="+mn-ea"/>
                <a:ea typeface="+mn-ea"/>
                <a:sym typeface="Arial" pitchFamily="34" charset="0"/>
              </a:rPr>
              <a:t>75%</a:t>
            </a:r>
          </a:p>
        </p:txBody>
      </p:sp>
      <p:sp>
        <p:nvSpPr>
          <p:cNvPr id="97" name="TextBox 13"/>
          <p:cNvSpPr txBox="1">
            <a:spLocks noChangeArrowheads="1"/>
          </p:cNvSpPr>
          <p:nvPr/>
        </p:nvSpPr>
        <p:spPr bwMode="auto">
          <a:xfrm>
            <a:off x="2380385" y="2936459"/>
            <a:ext cx="1960851" cy="246182"/>
          </a:xfrm>
          <a:prstGeom prst="rect">
            <a:avLst/>
          </a:prstGeom>
          <a:noFill/>
          <a:ln w="9525">
            <a:noFill/>
            <a:miter lim="800000"/>
            <a:headEnd/>
            <a:tailEnd/>
          </a:ln>
        </p:spPr>
        <p:txBody>
          <a:bodyPr wrap="square" lIns="0" tIns="0" rIns="0" bIns="0">
            <a:spAutoFit/>
          </a:bodyPr>
          <a:lstStyle/>
          <a:p>
            <a:pPr algn="ctr" defTabSz="1621609" fontAlgn="base">
              <a:spcBef>
                <a:spcPct val="20000"/>
              </a:spcBef>
            </a:pPr>
            <a:r>
              <a:rPr lang="zh-CN" altLang="en-US" sz="1599" dirty="0">
                <a:latin typeface="+mn-ea"/>
                <a:ea typeface="+mn-ea"/>
                <a:sym typeface="Arial" pitchFamily="34" charset="0"/>
              </a:rPr>
              <a:t>前面板蜂窝状开孔率</a:t>
            </a:r>
            <a:endParaRPr lang="en-US" altLang="zh-CN" sz="1599" dirty="0">
              <a:latin typeface="+mn-ea"/>
              <a:ea typeface="+mn-ea"/>
              <a:sym typeface="Arial" pitchFamily="34" charset="0"/>
            </a:endParaRPr>
          </a:p>
        </p:txBody>
      </p:sp>
      <p:sp>
        <p:nvSpPr>
          <p:cNvPr id="98" name="矩形 97"/>
          <p:cNvSpPr/>
          <p:nvPr/>
        </p:nvSpPr>
        <p:spPr>
          <a:xfrm>
            <a:off x="10543840" y="1820643"/>
            <a:ext cx="1049898" cy="399996"/>
          </a:xfrm>
          <a:prstGeom prst="rect">
            <a:avLst/>
          </a:prstGeom>
        </p:spPr>
        <p:txBody>
          <a:bodyPr wrap="square" lIns="121915" tIns="60957" rIns="121915" bIns="60957">
            <a:spAutoFit/>
          </a:bodyPr>
          <a:lstStyle/>
          <a:p>
            <a:pPr algn="ctr" fontAlgn="base"/>
            <a:r>
              <a:rPr lang="en-US" altLang="zh-CN" sz="1799" b="1" dirty="0">
                <a:latin typeface="+mn-ea"/>
                <a:ea typeface="+mn-ea"/>
              </a:rPr>
              <a:t>40°C</a:t>
            </a:r>
            <a:endParaRPr lang="zh-CN" altLang="en-US" sz="1799" b="1" dirty="0">
              <a:latin typeface="+mn-ea"/>
              <a:ea typeface="+mn-ea"/>
            </a:endParaRPr>
          </a:p>
        </p:txBody>
      </p:sp>
      <p:sp>
        <p:nvSpPr>
          <p:cNvPr id="99" name="TextBox 13"/>
          <p:cNvSpPr txBox="1">
            <a:spLocks noChangeArrowheads="1"/>
          </p:cNvSpPr>
          <p:nvPr/>
        </p:nvSpPr>
        <p:spPr bwMode="auto">
          <a:xfrm>
            <a:off x="10466810" y="2877511"/>
            <a:ext cx="1126845" cy="292274"/>
          </a:xfrm>
          <a:prstGeom prst="rect">
            <a:avLst/>
          </a:prstGeom>
          <a:noFill/>
          <a:ln w="9525">
            <a:noFill/>
            <a:miter lim="800000"/>
            <a:headEnd/>
            <a:tailEnd/>
          </a:ln>
        </p:spPr>
        <p:txBody>
          <a:bodyPr wrap="square" lIns="0" tIns="0" rIns="0" bIns="0">
            <a:spAutoFit/>
          </a:bodyPr>
          <a:lstStyle/>
          <a:p>
            <a:pPr algn="ctr" defTabSz="1621609" fontAlgn="base">
              <a:spcBef>
                <a:spcPct val="20000"/>
              </a:spcBef>
            </a:pPr>
            <a:r>
              <a:rPr lang="zh-CN" altLang="en-US" sz="1899" dirty="0">
                <a:latin typeface="+mn-ea"/>
                <a:ea typeface="+mn-ea"/>
                <a:sym typeface="Arial" pitchFamily="34" charset="0"/>
              </a:rPr>
              <a:t>高温运行</a:t>
            </a:r>
            <a:endParaRPr lang="en-US" altLang="zh-CN" sz="1899" dirty="0">
              <a:latin typeface="+mn-ea"/>
              <a:ea typeface="+mn-ea"/>
              <a:sym typeface="Arial" pitchFamily="34" charset="0"/>
            </a:endParaRPr>
          </a:p>
        </p:txBody>
      </p:sp>
      <p:pic>
        <p:nvPicPr>
          <p:cNvPr id="100" name="Picture 3"/>
          <p:cNvPicPr>
            <a:picLocks noChangeAspect="1" noChangeArrowheads="1"/>
          </p:cNvPicPr>
          <p:nvPr/>
        </p:nvPicPr>
        <p:blipFill>
          <a:blip r:embed="rId3" cstate="print"/>
          <a:srcRect/>
          <a:stretch>
            <a:fillRect/>
          </a:stretch>
        </p:blipFill>
        <p:spPr bwMode="auto">
          <a:xfrm>
            <a:off x="2889520" y="3658731"/>
            <a:ext cx="1009282" cy="959742"/>
          </a:xfrm>
          <a:prstGeom prst="ellipse">
            <a:avLst/>
          </a:prstGeom>
          <a:noFill/>
          <a:ln w="9525">
            <a:noFill/>
            <a:miter lim="800000"/>
            <a:headEnd/>
            <a:tailEnd/>
          </a:ln>
        </p:spPr>
      </p:pic>
      <p:pic>
        <p:nvPicPr>
          <p:cNvPr id="101" name="Picture 8"/>
          <p:cNvPicPr>
            <a:picLocks noChangeAspect="1" noChangeArrowheads="1"/>
          </p:cNvPicPr>
          <p:nvPr/>
        </p:nvPicPr>
        <p:blipFill>
          <a:blip r:embed="rId4" cstate="print"/>
          <a:srcRect/>
          <a:stretch>
            <a:fillRect/>
          </a:stretch>
        </p:blipFill>
        <p:spPr bwMode="auto">
          <a:xfrm>
            <a:off x="7138241" y="2848890"/>
            <a:ext cx="1008131" cy="949624"/>
          </a:xfrm>
          <a:prstGeom prst="ellipse">
            <a:avLst/>
          </a:prstGeom>
          <a:noFill/>
          <a:ln w="9525">
            <a:noFill/>
            <a:miter lim="800000"/>
            <a:headEnd/>
            <a:tailEnd/>
          </a:ln>
        </p:spPr>
      </p:pic>
      <p:pic>
        <p:nvPicPr>
          <p:cNvPr id="102" name="Picture 12"/>
          <p:cNvPicPr>
            <a:picLocks noChangeAspect="1" noChangeArrowheads="1"/>
          </p:cNvPicPr>
          <p:nvPr/>
        </p:nvPicPr>
        <p:blipFill>
          <a:blip r:embed="rId5" cstate="print"/>
          <a:srcRect/>
          <a:stretch>
            <a:fillRect/>
          </a:stretch>
        </p:blipFill>
        <p:spPr bwMode="auto">
          <a:xfrm>
            <a:off x="5019430" y="4088722"/>
            <a:ext cx="1000050" cy="999731"/>
          </a:xfrm>
          <a:prstGeom prst="ellipse">
            <a:avLst/>
          </a:prstGeom>
          <a:noFill/>
          <a:ln w="9525">
            <a:noFill/>
            <a:miter lim="800000"/>
            <a:headEnd/>
            <a:tailEnd/>
          </a:ln>
        </p:spPr>
      </p:pic>
      <p:pic>
        <p:nvPicPr>
          <p:cNvPr id="103" name="Picture 16" descr="“Paper plane png”的图片搜索结果"/>
          <p:cNvPicPr>
            <a:picLocks noChangeAspect="1" noChangeArrowheads="1"/>
          </p:cNvPicPr>
          <p:nvPr/>
        </p:nvPicPr>
        <p:blipFill>
          <a:blip r:embed="rId6" cstate="print"/>
          <a:srcRect/>
          <a:stretch>
            <a:fillRect/>
          </a:stretch>
        </p:blipFill>
        <p:spPr bwMode="auto">
          <a:xfrm>
            <a:off x="10659834" y="2167453"/>
            <a:ext cx="817910" cy="639900"/>
          </a:xfrm>
          <a:prstGeom prst="rect">
            <a:avLst/>
          </a:prstGeom>
          <a:noFill/>
        </p:spPr>
      </p:pic>
      <p:pic>
        <p:nvPicPr>
          <p:cNvPr id="104" name="Picture 4"/>
          <p:cNvPicPr>
            <a:picLocks noChangeAspect="1" noChangeArrowheads="1"/>
          </p:cNvPicPr>
          <p:nvPr/>
        </p:nvPicPr>
        <p:blipFill>
          <a:blip r:embed="rId7" cstate="print"/>
          <a:srcRect/>
          <a:stretch>
            <a:fillRect/>
          </a:stretch>
        </p:blipFill>
        <p:spPr bwMode="auto">
          <a:xfrm>
            <a:off x="8995013" y="3128409"/>
            <a:ext cx="1002242" cy="999733"/>
          </a:xfrm>
          <a:prstGeom prst="ellipse">
            <a:avLst/>
          </a:prstGeom>
          <a:noFill/>
          <a:ln w="9525">
            <a:noFill/>
            <a:miter lim="800000"/>
            <a:headEnd/>
            <a:tailEnd/>
          </a:ln>
        </p:spPr>
      </p:pic>
      <p:pic>
        <p:nvPicPr>
          <p:cNvPr id="105" name="Picture 8" descr="“electronics components”的图片搜索结果"/>
          <p:cNvPicPr>
            <a:picLocks noChangeAspect="1" noChangeArrowheads="1"/>
          </p:cNvPicPr>
          <p:nvPr/>
        </p:nvPicPr>
        <p:blipFill>
          <a:blip r:embed="rId8" cstate="print"/>
          <a:srcRect/>
          <a:stretch>
            <a:fillRect/>
          </a:stretch>
        </p:blipFill>
        <p:spPr bwMode="auto">
          <a:xfrm>
            <a:off x="963394" y="4769430"/>
            <a:ext cx="1000050" cy="999731"/>
          </a:xfrm>
          <a:prstGeom prst="ellipse">
            <a:avLst/>
          </a:prstGeom>
          <a:noFill/>
        </p:spPr>
      </p:pic>
      <p:sp>
        <p:nvSpPr>
          <p:cNvPr id="106" name="矩形 105"/>
          <p:cNvSpPr/>
          <p:nvPr/>
        </p:nvSpPr>
        <p:spPr>
          <a:xfrm>
            <a:off x="971935" y="1207618"/>
            <a:ext cx="10329276" cy="917467"/>
          </a:xfrm>
          <a:prstGeom prst="rect">
            <a:avLst/>
          </a:prstGeom>
        </p:spPr>
        <p:txBody>
          <a:bodyPr wrap="square" lIns="91412" tIns="45706" rIns="91412" bIns="45706">
            <a:spAutoFit/>
          </a:bodyPr>
          <a:lstStyle/>
          <a:p>
            <a:pPr marL="342763" indent="-342763" fontAlgn="base">
              <a:lnSpc>
                <a:spcPct val="150000"/>
              </a:lnSpc>
              <a:buFont typeface="Arial" panose="020B0604020202020204" pitchFamily="34" charset="0"/>
              <a:buChar char="•"/>
            </a:pPr>
            <a:r>
              <a:rPr lang="zh-CN" altLang="en-US" sz="1899" dirty="0">
                <a:latin typeface="+mn-ea"/>
                <a:ea typeface="+mn-ea"/>
              </a:rPr>
              <a:t>从元器件选型，到沿风向运行路径，端到端散热设计提升散热</a:t>
            </a:r>
            <a:r>
              <a:rPr lang="zh-CN" altLang="en-US" sz="1899" dirty="0" smtClean="0">
                <a:latin typeface="+mn-ea"/>
                <a:ea typeface="+mn-ea"/>
              </a:rPr>
              <a:t>效率。</a:t>
            </a:r>
            <a:endParaRPr lang="en-US" altLang="zh-CN" sz="1899" dirty="0">
              <a:latin typeface="+mn-ea"/>
              <a:ea typeface="+mn-ea"/>
            </a:endParaRPr>
          </a:p>
          <a:p>
            <a:pPr marL="342763" indent="-342763" fontAlgn="base">
              <a:lnSpc>
                <a:spcPct val="150000"/>
              </a:lnSpc>
              <a:buFont typeface="Arial" panose="020B0604020202020204" pitchFamily="34" charset="0"/>
              <a:buChar char="•"/>
            </a:pPr>
            <a:r>
              <a:rPr lang="zh-CN" altLang="en-US" sz="1899" dirty="0">
                <a:latin typeface="+mn-ea"/>
                <a:ea typeface="+mn-ea"/>
              </a:rPr>
              <a:t>延长电子元器件寿命与机房空调异常情况下服务器的稳定</a:t>
            </a:r>
            <a:r>
              <a:rPr lang="zh-CN" altLang="en-US" sz="1899" dirty="0" smtClean="0">
                <a:latin typeface="+mn-ea"/>
                <a:ea typeface="+mn-ea"/>
              </a:rPr>
              <a:t>运行。</a:t>
            </a:r>
            <a:endParaRPr lang="zh-CN" altLang="en-US" sz="1899" dirty="0">
              <a:latin typeface="+mn-ea"/>
              <a:ea typeface="+mn-ea"/>
            </a:endParaRPr>
          </a:p>
        </p:txBody>
      </p:sp>
    </p:spTree>
    <p:extLst>
      <p:ext uri="{BB962C8B-B14F-4D97-AF65-F5344CB8AC3E}">
        <p14:creationId xmlns:p14="http://schemas.microsoft.com/office/powerpoint/2010/main" val="33041951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b="1" dirty="0" err="1" smtClean="0"/>
              <a:t>Taishan</a:t>
            </a:r>
            <a:r>
              <a:rPr lang="zh-CN" altLang="en-US" sz="1800" b="1" dirty="0"/>
              <a:t>服务器介绍</a:t>
            </a:r>
            <a:endParaRPr lang="en-US" altLang="zh-CN" sz="1800" b="1" dirty="0"/>
          </a:p>
          <a:p>
            <a:pPr lvl="1">
              <a:buClrTx/>
            </a:pPr>
            <a:r>
              <a:rPr lang="en-US" altLang="zh-CN" sz="1600" dirty="0" err="1">
                <a:solidFill>
                  <a:schemeClr val="bg1">
                    <a:lumMod val="50000"/>
                  </a:schemeClr>
                </a:solidFill>
                <a:latin typeface="+mn-ea"/>
              </a:rPr>
              <a:t>TaiShan</a:t>
            </a:r>
            <a:r>
              <a:rPr lang="zh-CN" altLang="en-US" sz="1600" dirty="0">
                <a:solidFill>
                  <a:schemeClr val="bg1">
                    <a:lumMod val="50000"/>
                  </a:schemeClr>
                </a:solidFill>
                <a:latin typeface="+mn-ea"/>
              </a:rPr>
              <a:t>服务器概述</a:t>
            </a: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机架服务器产品介绍</a:t>
            </a:r>
            <a:endParaRPr lang="zh-CN" altLang="zh-CN" sz="1600" dirty="0">
              <a:solidFill>
                <a:schemeClr val="bg1">
                  <a:lumMod val="50000"/>
                </a:schemeClr>
              </a:solidFill>
              <a:latin typeface="+mn-ea"/>
              <a:sym typeface="Lucida Grande" charset="0"/>
            </a:endParaRPr>
          </a:p>
          <a:p>
            <a:pPr lvl="1">
              <a:buClrTx/>
            </a:pPr>
            <a:r>
              <a:rPr lang="en-US" altLang="zh-CN" sz="1600" dirty="0" err="1">
                <a:solidFill>
                  <a:schemeClr val="bg1">
                    <a:lumMod val="50000"/>
                  </a:schemeClr>
                </a:solidFill>
                <a:latin typeface="+mn-ea"/>
                <a:sym typeface="Lucida Grande" charset="0"/>
              </a:rPr>
              <a:t>TaiShan</a:t>
            </a:r>
            <a:r>
              <a:rPr lang="en-US" altLang="zh-CN" sz="1600" dirty="0">
                <a:solidFill>
                  <a:schemeClr val="bg1">
                    <a:lumMod val="50000"/>
                  </a:schemeClr>
                </a:solidFill>
                <a:latin typeface="+mn-ea"/>
                <a:sym typeface="Lucida Grande" charset="0"/>
              </a:rPr>
              <a:t> 200</a:t>
            </a:r>
            <a:r>
              <a:rPr lang="zh-CN" altLang="en-US" sz="1600" dirty="0">
                <a:solidFill>
                  <a:schemeClr val="bg1">
                    <a:lumMod val="50000"/>
                  </a:schemeClr>
                </a:solidFill>
                <a:latin typeface="+mn-ea"/>
                <a:sym typeface="Lucida Grande" charset="0"/>
              </a:rPr>
              <a:t>机架服务器价值特性</a:t>
            </a:r>
            <a:endParaRPr lang="en-US" altLang="zh-CN" sz="1600" dirty="0">
              <a:solidFill>
                <a:schemeClr val="bg1">
                  <a:lumMod val="50000"/>
                </a:schemeClr>
              </a:solidFill>
              <a:latin typeface="+mn-ea"/>
              <a:sym typeface="Lucida Grande" charset="0"/>
            </a:endParaRPr>
          </a:p>
          <a:p>
            <a:pPr lvl="1">
              <a:buClrTx/>
              <a:buSzPct val="60000"/>
              <a:buFont typeface="Wingdings" panose="05000000000000000000" pitchFamily="2" charset="2"/>
              <a:buChar char="n"/>
            </a:pPr>
            <a:r>
              <a:rPr lang="en-US" altLang="zh-CN" sz="1600" dirty="0" err="1">
                <a:latin typeface="+mn-ea"/>
                <a:sym typeface="Lucida Grande" charset="0"/>
              </a:rPr>
              <a:t>TaiShan</a:t>
            </a:r>
            <a:r>
              <a:rPr lang="en-US" altLang="zh-CN" sz="1600" dirty="0">
                <a:latin typeface="+mn-ea"/>
                <a:sym typeface="Lucida Grande" charset="0"/>
              </a:rPr>
              <a:t> 200</a:t>
            </a:r>
            <a:r>
              <a:rPr lang="zh-CN" altLang="en-US" sz="1600" dirty="0">
                <a:latin typeface="+mn-ea"/>
                <a:sym typeface="Lucida Grande" charset="0"/>
              </a:rPr>
              <a:t>高密服务器介绍</a:t>
            </a:r>
            <a:endParaRPr lang="en-US" altLang="zh-CN" sz="1600" dirty="0">
              <a:latin typeface="+mn-ea"/>
            </a:endParaRPr>
          </a:p>
          <a:p>
            <a:r>
              <a:rPr lang="zh-CN" altLang="en-US" sz="1800" dirty="0" smtClean="0">
                <a:solidFill>
                  <a:schemeClr val="bg1">
                    <a:lumMod val="50000"/>
                  </a:schemeClr>
                </a:solidFill>
              </a:rPr>
              <a:t>华为云鲲鹏</a:t>
            </a:r>
            <a:r>
              <a:rPr lang="zh-CN" altLang="en-US" sz="1800" dirty="0">
                <a:solidFill>
                  <a:schemeClr val="bg1">
                    <a:lumMod val="50000"/>
                  </a:schemeClr>
                </a:solidFill>
              </a:rPr>
              <a:t>云服务介绍</a:t>
            </a:r>
            <a:endParaRPr lang="en-US" altLang="zh-CN" sz="1800" dirty="0">
              <a:solidFill>
                <a:schemeClr val="bg1">
                  <a:lumMod val="50000"/>
                </a:schemeClr>
              </a:solidFill>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40152200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98573" y="1405724"/>
            <a:ext cx="5374290" cy="461665"/>
          </a:xfrm>
          <a:prstGeom prst="rect">
            <a:avLst/>
          </a:prstGeom>
          <a:solidFill>
            <a:sysClr val="window" lastClr="FFFFFF">
              <a:lumMod val="95000"/>
            </a:sysClr>
          </a:solidFill>
        </p:spPr>
        <p:txBody>
          <a:bodyPr wrap="square"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smtClean="0">
              <a:ln>
                <a:noFill/>
              </a:ln>
              <a:solidFill>
                <a:prstClr val="black"/>
              </a:solidFill>
              <a:effectLst/>
              <a:uLnTx/>
              <a:uFillTx/>
              <a:latin typeface="+mn-ea"/>
              <a:ea typeface="+mn-ea"/>
            </a:endParaRPr>
          </a:p>
        </p:txBody>
      </p:sp>
      <p:pic>
        <p:nvPicPr>
          <p:cNvPr id="5" name="图片 4"/>
          <p:cNvPicPr>
            <a:picLocks noChangeAspect="1"/>
          </p:cNvPicPr>
          <p:nvPr/>
        </p:nvPicPr>
        <p:blipFill>
          <a:blip r:embed="rId3"/>
          <a:stretch>
            <a:fillRect/>
          </a:stretch>
        </p:blipFill>
        <p:spPr>
          <a:xfrm>
            <a:off x="6116079" y="1967542"/>
            <a:ext cx="2688657" cy="825134"/>
          </a:xfrm>
          <a:prstGeom prst="rect">
            <a:avLst/>
          </a:prstGeom>
        </p:spPr>
      </p:pic>
      <p:sp>
        <p:nvSpPr>
          <p:cNvPr id="6" name="文本框 5"/>
          <p:cNvSpPr txBox="1"/>
          <p:nvPr/>
        </p:nvSpPr>
        <p:spPr>
          <a:xfrm>
            <a:off x="1028094" y="1386090"/>
            <a:ext cx="5056562" cy="461665"/>
          </a:xfrm>
          <a:prstGeom prst="rect">
            <a:avLst/>
          </a:prstGeom>
          <a:solidFill>
            <a:sysClr val="window" lastClr="FFFFFF">
              <a:lumMod val="95000"/>
            </a:sysClr>
          </a:solidFill>
        </p:spPr>
        <p:txBody>
          <a:bodyPr wrap="square"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smtClean="0">
              <a:ln>
                <a:noFill/>
              </a:ln>
              <a:solidFill>
                <a:prstClr val="black"/>
              </a:solidFill>
              <a:effectLst/>
              <a:uLnTx/>
              <a:uFillTx/>
              <a:latin typeface="+mn-ea"/>
              <a:ea typeface="+mn-ea"/>
            </a:endParaRPr>
          </a:p>
        </p:txBody>
      </p:sp>
      <p:pic>
        <p:nvPicPr>
          <p:cNvPr id="7" name="图片 6"/>
          <p:cNvPicPr>
            <a:picLocks noChangeAspect="1"/>
          </p:cNvPicPr>
          <p:nvPr/>
        </p:nvPicPr>
        <p:blipFill>
          <a:blip r:embed="rId4"/>
          <a:stretch>
            <a:fillRect/>
          </a:stretch>
        </p:blipFill>
        <p:spPr>
          <a:xfrm>
            <a:off x="1008063" y="1944147"/>
            <a:ext cx="2442188" cy="865546"/>
          </a:xfrm>
          <a:prstGeom prst="rect">
            <a:avLst/>
          </a:prstGeom>
        </p:spPr>
      </p:pic>
      <p:pic>
        <p:nvPicPr>
          <p:cNvPr id="8" name="图片 7"/>
          <p:cNvPicPr>
            <a:picLocks noChangeAspect="1"/>
          </p:cNvPicPr>
          <p:nvPr/>
        </p:nvPicPr>
        <p:blipFill>
          <a:blip r:embed="rId5"/>
          <a:stretch>
            <a:fillRect/>
          </a:stretch>
        </p:blipFill>
        <p:spPr>
          <a:xfrm>
            <a:off x="3451536" y="2046304"/>
            <a:ext cx="2647028" cy="611716"/>
          </a:xfrm>
          <a:prstGeom prst="rect">
            <a:avLst/>
          </a:prstGeom>
        </p:spPr>
      </p:pic>
      <p:sp>
        <p:nvSpPr>
          <p:cNvPr id="9" name="904272231"/>
          <p:cNvSpPr txBox="1">
            <a:spLocks/>
          </p:cNvSpPr>
          <p:nvPr/>
        </p:nvSpPr>
        <p:spPr>
          <a:xfrm>
            <a:off x="1517052" y="368537"/>
            <a:ext cx="11314103" cy="745957"/>
          </a:xfrm>
          <a:prstGeom prst="rect">
            <a:avLst/>
          </a:prstGeom>
          <a:noFill/>
          <a:ln w="9525">
            <a:noFill/>
            <a:miter lim="800000"/>
            <a:headEnd/>
            <a:tailEnd/>
          </a:ln>
        </p:spPr>
        <p:txBody>
          <a:bodyPr vert="horz" wrap="square" lIns="100800" tIns="50400" rIns="100800" bIns="50400" numCol="1" anchor="t" anchorCtr="0" compatLnSpc="1">
            <a:prstTxWarp prst="textNoShape">
              <a:avLst/>
            </a:prstTxWarp>
          </a:bodyPr>
          <a:lstStyle>
            <a:lvl1pPr defTabSz="801688" eaLnBrk="0" fontAlgn="base" hangingPunct="0">
              <a:defRPr sz="3500" b="1">
                <a:solidFill>
                  <a:schemeClr val="tx1">
                    <a:lumMod val="75000"/>
                    <a:lumOff val="25000"/>
                  </a:schemeClr>
                </a:solidFill>
                <a:latin typeface="+mn-ea"/>
                <a:ea typeface="+mn-ea"/>
                <a:cs typeface="+mj-cs"/>
              </a:defRPr>
            </a:lvl1pPr>
            <a:lvl2pPr defTabSz="801688" eaLnBrk="0" fontAlgn="base" hangingPunct="0">
              <a:defRPr sz="3500">
                <a:solidFill>
                  <a:srgbClr val="990000"/>
                </a:solidFill>
                <a:latin typeface="FrutigerNext LT Medium" pitchFamily="34" charset="0"/>
                <a:ea typeface="黑体" pitchFamily="2" charset="-122"/>
              </a:defRPr>
            </a:lvl2pPr>
            <a:lvl3pPr defTabSz="801688" eaLnBrk="0" fontAlgn="base" hangingPunct="0">
              <a:defRPr sz="3500">
                <a:solidFill>
                  <a:srgbClr val="990000"/>
                </a:solidFill>
                <a:latin typeface="FrutigerNext LT Medium" pitchFamily="34" charset="0"/>
                <a:ea typeface="黑体" pitchFamily="2" charset="-122"/>
              </a:defRPr>
            </a:lvl3pPr>
            <a:lvl4pPr defTabSz="801688" eaLnBrk="0" fontAlgn="base" hangingPunct="0">
              <a:defRPr sz="3500">
                <a:solidFill>
                  <a:srgbClr val="990000"/>
                </a:solidFill>
                <a:latin typeface="FrutigerNext LT Medium" pitchFamily="34" charset="0"/>
                <a:ea typeface="黑体" pitchFamily="2" charset="-122"/>
              </a:defRPr>
            </a:lvl4pPr>
            <a:lvl5pPr defTabSz="801688" eaLnBrk="0" fontAlgn="base" hangingPunct="0">
              <a:defRPr sz="3500">
                <a:solidFill>
                  <a:srgbClr val="990000"/>
                </a:solidFill>
                <a:latin typeface="FrutigerNext LT Medium" pitchFamily="34" charset="0"/>
                <a:ea typeface="黑体" pitchFamily="2" charset="-122"/>
              </a:defRPr>
            </a:lvl5pPr>
            <a:lvl6pPr marL="457200" defTabSz="801688" fontAlgn="base">
              <a:spcBef>
                <a:spcPct val="0"/>
              </a:spcBef>
              <a:spcAft>
                <a:spcPct val="0"/>
              </a:spcAft>
              <a:defRPr sz="3500">
                <a:solidFill>
                  <a:srgbClr val="990000"/>
                </a:solidFill>
                <a:latin typeface="FrutigerNext LT Medium" pitchFamily="34" charset="0"/>
                <a:ea typeface="黑体" pitchFamily="2" charset="-122"/>
              </a:defRPr>
            </a:lvl6pPr>
            <a:lvl7pPr marL="914400" defTabSz="801688" fontAlgn="base">
              <a:spcBef>
                <a:spcPct val="0"/>
              </a:spcBef>
              <a:spcAft>
                <a:spcPct val="0"/>
              </a:spcAft>
              <a:defRPr sz="3500">
                <a:solidFill>
                  <a:srgbClr val="990000"/>
                </a:solidFill>
                <a:latin typeface="FrutigerNext LT Medium" pitchFamily="34" charset="0"/>
                <a:ea typeface="黑体" pitchFamily="2" charset="-122"/>
              </a:defRPr>
            </a:lvl7pPr>
            <a:lvl8pPr marL="1371600" defTabSz="801688" fontAlgn="base">
              <a:spcBef>
                <a:spcPct val="0"/>
              </a:spcBef>
              <a:spcAft>
                <a:spcPct val="0"/>
              </a:spcAft>
              <a:defRPr sz="3500">
                <a:solidFill>
                  <a:srgbClr val="990000"/>
                </a:solidFill>
                <a:latin typeface="FrutigerNext LT Medium" pitchFamily="34" charset="0"/>
                <a:ea typeface="黑体" pitchFamily="2" charset="-122"/>
              </a:defRPr>
            </a:lvl8pPr>
            <a:lvl9pPr marL="1828800" defTabSz="801688" fontAlgn="base">
              <a:spcBef>
                <a:spcPct val="0"/>
              </a:spcBef>
              <a:spcAft>
                <a:spcPct val="0"/>
              </a:spcAft>
              <a:defRPr sz="3500">
                <a:solidFill>
                  <a:srgbClr val="990000"/>
                </a:solidFill>
                <a:latin typeface="FrutigerNext LT Medium" pitchFamily="34" charset="0"/>
                <a:ea typeface="黑体" pitchFamily="2" charset="-122"/>
              </a:defRPr>
            </a:lvl9pPr>
          </a:lstStyle>
          <a:p>
            <a:r>
              <a:rPr lang="en-US" altLang="zh-CN" dirty="0">
                <a:solidFill>
                  <a:schemeClr val="tx1"/>
                </a:solidFill>
              </a:rPr>
              <a:t>XA320&amp;XA320C</a:t>
            </a:r>
            <a:r>
              <a:rPr lang="zh-CN" altLang="en-US" dirty="0">
                <a:solidFill>
                  <a:schemeClr val="tx1"/>
                </a:solidFill>
              </a:rPr>
              <a:t>计算节点规格</a:t>
            </a:r>
          </a:p>
        </p:txBody>
      </p:sp>
      <p:graphicFrame>
        <p:nvGraphicFramePr>
          <p:cNvPr id="10" name="表格 9"/>
          <p:cNvGraphicFramePr>
            <a:graphicFrameLocks noGrp="1"/>
          </p:cNvGraphicFramePr>
          <p:nvPr>
            <p:extLst>
              <p:ext uri="{D42A27DB-BD31-4B8C-83A1-F6EECF244321}">
                <p14:modId xmlns:p14="http://schemas.microsoft.com/office/powerpoint/2010/main" val="2447166546"/>
              </p:ext>
            </p:extLst>
          </p:nvPr>
        </p:nvGraphicFramePr>
        <p:xfrm>
          <a:off x="1028095" y="3429000"/>
          <a:ext cx="10440943" cy="2822700"/>
        </p:xfrm>
        <a:graphic>
          <a:graphicData uri="http://schemas.openxmlformats.org/drawingml/2006/table">
            <a:tbl>
              <a:tblPr firstRow="1" firstCol="1" lastRow="1" lastCol="1" bandRow="1" bandCol="1">
                <a:tableStyleId>{912C8C85-51F0-491E-9774-3900AFEF0FD7}</a:tableStyleId>
              </a:tblPr>
              <a:tblGrid>
                <a:gridCol w="1647525"/>
                <a:gridCol w="2819744"/>
                <a:gridCol w="2887147"/>
                <a:gridCol w="3086527"/>
              </a:tblGrid>
              <a:tr h="315889">
                <a:tc>
                  <a:txBody>
                    <a:bodyPr/>
                    <a:lstStyle/>
                    <a:p>
                      <a:r>
                        <a:rPr lang="zh-CN" altLang="en-US" sz="1200" b="1" kern="1200" dirty="0" smtClean="0">
                          <a:solidFill>
                            <a:schemeClr val="tx1"/>
                          </a:solidFill>
                          <a:latin typeface="微软雅黑" pitchFamily="34" charset="-122"/>
                          <a:ea typeface="微软雅黑" pitchFamily="34" charset="-122"/>
                          <a:cs typeface="微软雅黑" pitchFamily="18" charset="0"/>
                        </a:rPr>
                        <a:t>形态</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XA320</a:t>
                      </a:r>
                      <a:r>
                        <a:rPr lang="zh-CN" altLang="en-US" sz="1200" b="0" kern="1200" dirty="0" smtClean="0">
                          <a:solidFill>
                            <a:schemeClr val="tx1"/>
                          </a:solidFill>
                          <a:latin typeface="微软雅黑" pitchFamily="34" charset="-122"/>
                          <a:ea typeface="微软雅黑" pitchFamily="34" charset="-122"/>
                          <a:cs typeface="微软雅黑" pitchFamily="18" charset="0"/>
                        </a:rPr>
                        <a:t>计算节点</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XA320C</a:t>
                      </a:r>
                      <a:r>
                        <a:rPr lang="zh-CN" altLang="en-US" sz="1200" b="0" kern="1200" dirty="0" smtClean="0">
                          <a:solidFill>
                            <a:schemeClr val="tx1"/>
                          </a:solidFill>
                          <a:latin typeface="微软雅黑" pitchFamily="34" charset="-122"/>
                          <a:ea typeface="微软雅黑" pitchFamily="34" charset="-122"/>
                          <a:cs typeface="微软雅黑" pitchFamily="18" charset="0"/>
                        </a:rPr>
                        <a:t>计算节点</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latin typeface="微软雅黑" pitchFamily="34" charset="-122"/>
                          <a:ea typeface="微软雅黑" pitchFamily="34" charset="-122"/>
                          <a:cs typeface="微软雅黑" pitchFamily="18" charset="0"/>
                        </a:rPr>
                        <a:t>说明</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zh-CN" altLang="en-US" sz="1200" b="1" kern="1200" dirty="0" smtClean="0">
                          <a:solidFill>
                            <a:schemeClr val="tx1"/>
                          </a:solidFill>
                          <a:latin typeface="微软雅黑" pitchFamily="34" charset="-122"/>
                          <a:ea typeface="微软雅黑" pitchFamily="34" charset="-122"/>
                          <a:cs typeface="微软雅黑" pitchFamily="18" charset="0"/>
                        </a:rPr>
                        <a:t>处理器</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2*Kunpeng920</a:t>
                      </a:r>
                      <a:r>
                        <a:rPr lang="zh-CN" altLang="en-US" sz="1200" b="0" kern="1200" dirty="0" smtClean="0">
                          <a:solidFill>
                            <a:schemeClr val="tx1"/>
                          </a:solidFill>
                          <a:latin typeface="微软雅黑" pitchFamily="34" charset="-122"/>
                          <a:ea typeface="微软雅黑" pitchFamily="34" charset="-122"/>
                          <a:cs typeface="微软雅黑" pitchFamily="18" charset="0"/>
                        </a:rPr>
                        <a:t>（</a:t>
                      </a:r>
                      <a:r>
                        <a:rPr lang="en-US" altLang="zh-CN" sz="1200" b="0" kern="1200" dirty="0" smtClean="0">
                          <a:solidFill>
                            <a:schemeClr val="tx1"/>
                          </a:solidFill>
                          <a:latin typeface="微软雅黑" pitchFamily="34" charset="-122"/>
                          <a:ea typeface="微软雅黑" pitchFamily="34" charset="-122"/>
                          <a:cs typeface="微软雅黑" pitchFamily="18" charset="0"/>
                        </a:rPr>
                        <a:t>48</a:t>
                      </a:r>
                      <a:r>
                        <a:rPr lang="zh-CN" altLang="en-US" sz="1200" b="0" kern="1200" dirty="0" smtClean="0">
                          <a:solidFill>
                            <a:schemeClr val="tx1"/>
                          </a:solidFill>
                          <a:latin typeface="微软雅黑" pitchFamily="34" charset="-122"/>
                          <a:ea typeface="微软雅黑" pitchFamily="34" charset="-122"/>
                          <a:cs typeface="微软雅黑" pitchFamily="18" charset="0"/>
                        </a:rPr>
                        <a:t>核</a:t>
                      </a:r>
                      <a:r>
                        <a:rPr lang="en-US" altLang="zh-CN" sz="1200" b="0" kern="1200" dirty="0" smtClean="0">
                          <a:solidFill>
                            <a:schemeClr val="tx1"/>
                          </a:solidFill>
                          <a:latin typeface="微软雅黑" pitchFamily="34" charset="-122"/>
                          <a:ea typeface="微软雅黑" pitchFamily="34" charset="-122"/>
                          <a:cs typeface="微软雅黑" pitchFamily="18" charset="0"/>
                        </a:rPr>
                        <a:t>2.6G</a:t>
                      </a:r>
                      <a:r>
                        <a:rPr lang="zh-CN" altLang="en-US" sz="1200" b="0" kern="1200" dirty="0" smtClean="0">
                          <a:solidFill>
                            <a:schemeClr val="tx1"/>
                          </a:solidFill>
                          <a:latin typeface="微软雅黑" pitchFamily="34" charset="-122"/>
                          <a:ea typeface="微软雅黑" pitchFamily="34" charset="-122"/>
                          <a:cs typeface="微软雅黑" pitchFamily="18" charset="0"/>
                        </a:rPr>
                        <a:t>）</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2*Kunpeng920</a:t>
                      </a:r>
                      <a:r>
                        <a:rPr lang="zh-CN" altLang="en-US" sz="1200" b="0" kern="1200" dirty="0" smtClean="0">
                          <a:solidFill>
                            <a:schemeClr val="tx1"/>
                          </a:solidFill>
                          <a:latin typeface="微软雅黑" pitchFamily="34" charset="-122"/>
                          <a:ea typeface="微软雅黑" pitchFamily="34" charset="-122"/>
                          <a:cs typeface="微软雅黑" pitchFamily="18" charset="0"/>
                        </a:rPr>
                        <a:t>（</a:t>
                      </a:r>
                      <a:r>
                        <a:rPr lang="en-US" altLang="zh-CN" sz="1200" b="0" kern="1200" dirty="0" smtClean="0">
                          <a:solidFill>
                            <a:schemeClr val="tx1"/>
                          </a:solidFill>
                          <a:latin typeface="微软雅黑" pitchFamily="34" charset="-122"/>
                          <a:ea typeface="微软雅黑" pitchFamily="34" charset="-122"/>
                          <a:cs typeface="微软雅黑" pitchFamily="18" charset="0"/>
                        </a:rPr>
                        <a:t>48</a:t>
                      </a:r>
                      <a:r>
                        <a:rPr lang="zh-CN" altLang="en-US" sz="1200" b="0" kern="1200" dirty="0" smtClean="0">
                          <a:solidFill>
                            <a:schemeClr val="tx1"/>
                          </a:solidFill>
                          <a:latin typeface="微软雅黑" pitchFamily="34" charset="-122"/>
                          <a:ea typeface="微软雅黑" pitchFamily="34" charset="-122"/>
                          <a:cs typeface="微软雅黑" pitchFamily="18" charset="0"/>
                        </a:rPr>
                        <a:t>核</a:t>
                      </a:r>
                      <a:r>
                        <a:rPr lang="en-US" altLang="zh-CN" sz="1200" b="0" kern="1200" dirty="0" smtClean="0">
                          <a:solidFill>
                            <a:schemeClr val="tx1"/>
                          </a:solidFill>
                          <a:latin typeface="微软雅黑" pitchFamily="34" charset="-122"/>
                          <a:ea typeface="微软雅黑" pitchFamily="34" charset="-122"/>
                          <a:cs typeface="微软雅黑" pitchFamily="18" charset="0"/>
                        </a:rPr>
                        <a:t>2.6G/64</a:t>
                      </a:r>
                      <a:r>
                        <a:rPr lang="zh-CN" altLang="en-US" sz="1200" b="0" kern="1200" dirty="0" smtClean="0">
                          <a:solidFill>
                            <a:schemeClr val="tx1"/>
                          </a:solidFill>
                          <a:latin typeface="微软雅黑" pitchFamily="34" charset="-122"/>
                          <a:ea typeface="微软雅黑" pitchFamily="34" charset="-122"/>
                          <a:cs typeface="微软雅黑" pitchFamily="18" charset="0"/>
                        </a:rPr>
                        <a:t>核</a:t>
                      </a:r>
                      <a:r>
                        <a:rPr lang="en-US" altLang="zh-CN" sz="1200" b="0" kern="1200" dirty="0" smtClean="0">
                          <a:solidFill>
                            <a:schemeClr val="tx1"/>
                          </a:solidFill>
                          <a:latin typeface="微软雅黑" pitchFamily="34" charset="-122"/>
                          <a:ea typeface="微软雅黑" pitchFamily="34" charset="-122"/>
                          <a:cs typeface="微软雅黑" pitchFamily="18" charset="0"/>
                        </a:rPr>
                        <a:t>2.6G</a:t>
                      </a:r>
                      <a:r>
                        <a:rPr lang="zh-CN" altLang="en-US" sz="1200" b="0" kern="1200" dirty="0" smtClean="0">
                          <a:solidFill>
                            <a:schemeClr val="tx1"/>
                          </a:solidFill>
                          <a:latin typeface="微软雅黑" pitchFamily="34" charset="-122"/>
                          <a:ea typeface="微软雅黑" pitchFamily="34" charset="-122"/>
                          <a:cs typeface="微软雅黑" pitchFamily="18" charset="0"/>
                        </a:rPr>
                        <a:t>）</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64</a:t>
                      </a:r>
                      <a:r>
                        <a:rPr lang="zh-CN" altLang="en-US" sz="1200" b="0" kern="1200" dirty="0" smtClean="0">
                          <a:solidFill>
                            <a:schemeClr val="tx1"/>
                          </a:solidFill>
                          <a:latin typeface="微软雅黑" pitchFamily="34" charset="-122"/>
                          <a:ea typeface="微软雅黑" pitchFamily="34" charset="-122"/>
                          <a:cs typeface="微软雅黑" pitchFamily="18" charset="0"/>
                        </a:rPr>
                        <a:t>核</a:t>
                      </a:r>
                      <a:r>
                        <a:rPr lang="en-US" altLang="zh-CN" sz="1200" b="0" kern="1200" dirty="0" smtClean="0">
                          <a:solidFill>
                            <a:schemeClr val="tx1"/>
                          </a:solidFill>
                          <a:latin typeface="微软雅黑" pitchFamily="34" charset="-122"/>
                          <a:ea typeface="微软雅黑" pitchFamily="34" charset="-122"/>
                          <a:cs typeface="微软雅黑" pitchFamily="18" charset="0"/>
                        </a:rPr>
                        <a:t>2.6G</a:t>
                      </a:r>
                      <a:r>
                        <a:rPr lang="zh-CN" altLang="en-US" sz="1200" b="0" kern="1200" dirty="0" smtClean="0">
                          <a:solidFill>
                            <a:schemeClr val="tx1"/>
                          </a:solidFill>
                          <a:latin typeface="微软雅黑" pitchFamily="34" charset="-122"/>
                          <a:ea typeface="微软雅黑" pitchFamily="34" charset="-122"/>
                          <a:cs typeface="微软雅黑" pitchFamily="18" charset="0"/>
                        </a:rPr>
                        <a:t>风冷</a:t>
                      </a:r>
                      <a:r>
                        <a:rPr lang="en-US" altLang="zh-CN" sz="1200" b="0" kern="1200" dirty="0" smtClean="0">
                          <a:solidFill>
                            <a:schemeClr val="tx1"/>
                          </a:solidFill>
                          <a:latin typeface="微软雅黑" pitchFamily="34" charset="-122"/>
                          <a:ea typeface="微软雅黑" pitchFamily="34" charset="-122"/>
                          <a:cs typeface="微软雅黑" pitchFamily="18" charset="0"/>
                        </a:rPr>
                        <a:t>Q3</a:t>
                      </a:r>
                      <a:r>
                        <a:rPr lang="zh-CN" altLang="en-US" sz="1200" b="0" kern="1200" dirty="0" smtClean="0">
                          <a:solidFill>
                            <a:schemeClr val="tx1"/>
                          </a:solidFill>
                          <a:latin typeface="微软雅黑" pitchFamily="34" charset="-122"/>
                          <a:ea typeface="微软雅黑" pitchFamily="34" charset="-122"/>
                          <a:cs typeface="微软雅黑" pitchFamily="18" charset="0"/>
                        </a:rPr>
                        <a:t>支持</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9796">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zh-CN" altLang="en-US" sz="1200" b="1" kern="1200" dirty="0" smtClean="0">
                          <a:solidFill>
                            <a:schemeClr val="tx1"/>
                          </a:solidFill>
                          <a:latin typeface="微软雅黑" pitchFamily="34" charset="-122"/>
                          <a:ea typeface="微软雅黑" pitchFamily="34" charset="-122"/>
                          <a:cs typeface="微软雅黑" pitchFamily="18" charset="0"/>
                        </a:rPr>
                        <a:t>内存插槽</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16</a:t>
                      </a:r>
                      <a:r>
                        <a:rPr lang="zh-CN" altLang="zh-CN" sz="1200" b="0" kern="1200" dirty="0" smtClean="0">
                          <a:solidFill>
                            <a:schemeClr val="tx1"/>
                          </a:solidFill>
                          <a:latin typeface="微软雅黑" pitchFamily="34" charset="-122"/>
                          <a:ea typeface="微软雅黑" pitchFamily="34" charset="-122"/>
                          <a:cs typeface="微软雅黑" pitchFamily="18" charset="0"/>
                        </a:rPr>
                        <a:t>个</a:t>
                      </a:r>
                      <a:r>
                        <a:rPr lang="en-US" altLang="zh-CN" sz="1200" b="0" kern="1200" dirty="0" smtClean="0">
                          <a:solidFill>
                            <a:schemeClr val="tx1"/>
                          </a:solidFill>
                          <a:latin typeface="微软雅黑" pitchFamily="34" charset="-122"/>
                          <a:ea typeface="微软雅黑" pitchFamily="34" charset="-122"/>
                          <a:cs typeface="微软雅黑" pitchFamily="18" charset="0"/>
                        </a:rPr>
                        <a:t>DDR4 2933 </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itchFamily="34" charset="-122"/>
                          <a:ea typeface="微软雅黑" pitchFamily="34" charset="-122"/>
                          <a:cs typeface="微软雅黑" pitchFamily="18" charset="0"/>
                        </a:rPr>
                        <a:t>目前最大支持</a:t>
                      </a:r>
                      <a:r>
                        <a:rPr lang="en-US" altLang="zh-CN" sz="1200" b="0" kern="1200" dirty="0" smtClean="0">
                          <a:solidFill>
                            <a:schemeClr val="tx1"/>
                          </a:solidFill>
                          <a:latin typeface="微软雅黑" pitchFamily="34" charset="-122"/>
                          <a:ea typeface="微软雅黑" pitchFamily="34" charset="-122"/>
                          <a:cs typeface="微软雅黑" pitchFamily="18" charset="0"/>
                        </a:rPr>
                        <a:t>32GB</a:t>
                      </a:r>
                      <a:r>
                        <a:rPr lang="zh-CN" altLang="en-US" sz="1200" b="0" kern="1200" dirty="0" smtClean="0">
                          <a:solidFill>
                            <a:schemeClr val="tx1"/>
                          </a:solidFill>
                          <a:latin typeface="微软雅黑" pitchFamily="34" charset="-122"/>
                          <a:ea typeface="微软雅黑" pitchFamily="34" charset="-122"/>
                          <a:cs typeface="微软雅黑" pitchFamily="18" charset="0"/>
                        </a:rPr>
                        <a:t>，</a:t>
                      </a:r>
                      <a:r>
                        <a:rPr lang="en-US" altLang="zh-CN" sz="1200" b="0" kern="1200" dirty="0" smtClean="0">
                          <a:solidFill>
                            <a:schemeClr val="tx1"/>
                          </a:solidFill>
                          <a:latin typeface="微软雅黑" pitchFamily="34" charset="-122"/>
                          <a:ea typeface="微软雅黑" pitchFamily="34" charset="-122"/>
                          <a:cs typeface="微软雅黑" pitchFamily="18" charset="0"/>
                        </a:rPr>
                        <a:t>64GB</a:t>
                      </a:r>
                      <a:r>
                        <a:rPr lang="zh-CN" altLang="en-US" sz="1200" b="0" kern="1200" dirty="0" smtClean="0">
                          <a:solidFill>
                            <a:schemeClr val="tx1"/>
                          </a:solidFill>
                          <a:latin typeface="微软雅黑" pitchFamily="34" charset="-122"/>
                          <a:ea typeface="微软雅黑" pitchFamily="34" charset="-122"/>
                          <a:cs typeface="微软雅黑" pitchFamily="18" charset="0"/>
                        </a:rPr>
                        <a:t>在</a:t>
                      </a:r>
                      <a:r>
                        <a:rPr lang="en-US" altLang="zh-CN" sz="1200" b="0" kern="1200" dirty="0" smtClean="0">
                          <a:solidFill>
                            <a:schemeClr val="tx1"/>
                          </a:solidFill>
                          <a:latin typeface="微软雅黑" pitchFamily="34" charset="-122"/>
                          <a:ea typeface="微软雅黑" pitchFamily="34" charset="-122"/>
                          <a:cs typeface="微软雅黑" pitchFamily="18" charset="0"/>
                        </a:rPr>
                        <a:t>Q3</a:t>
                      </a:r>
                      <a:r>
                        <a:rPr lang="zh-CN" altLang="en-US" sz="1200" b="0" kern="1200" dirty="0" smtClean="0">
                          <a:solidFill>
                            <a:schemeClr val="tx1"/>
                          </a:solidFill>
                          <a:latin typeface="微软雅黑" pitchFamily="34" charset="-122"/>
                          <a:ea typeface="微软雅黑" pitchFamily="34" charset="-122"/>
                          <a:cs typeface="微软雅黑" pitchFamily="18" charset="0"/>
                        </a:rPr>
                        <a:t>支持</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75614">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zh-CN" altLang="en-US" sz="1200" b="1" kern="1200" dirty="0" smtClean="0">
                          <a:solidFill>
                            <a:schemeClr val="tx1"/>
                          </a:solidFill>
                          <a:latin typeface="微软雅黑" pitchFamily="34" charset="-122"/>
                          <a:ea typeface="微软雅黑" pitchFamily="34" charset="-122"/>
                          <a:cs typeface="微软雅黑" pitchFamily="18" charset="0"/>
                        </a:rPr>
                        <a:t>硬盘数量</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1187798"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itchFamily="34" charset="-122"/>
                          <a:ea typeface="微软雅黑" pitchFamily="34" charset="-122"/>
                          <a:cs typeface="微软雅黑" pitchFamily="18" charset="0"/>
                        </a:rPr>
                        <a:t>支持</a:t>
                      </a:r>
                      <a:r>
                        <a:rPr lang="en-US" altLang="zh-CN" sz="1200" b="0" kern="1200" dirty="0" smtClean="0">
                          <a:solidFill>
                            <a:schemeClr val="tx1"/>
                          </a:solidFill>
                          <a:latin typeface="微软雅黑" pitchFamily="34" charset="-122"/>
                          <a:ea typeface="微软雅黑" pitchFamily="34" charset="-122"/>
                          <a:cs typeface="微软雅黑" pitchFamily="18" charset="0"/>
                        </a:rPr>
                        <a:t>2~6</a:t>
                      </a:r>
                      <a:r>
                        <a:rPr lang="zh-CN" altLang="en-US" sz="1200" b="0" kern="1200" dirty="0" smtClean="0">
                          <a:solidFill>
                            <a:schemeClr val="tx1"/>
                          </a:solidFill>
                          <a:latin typeface="微软雅黑" pitchFamily="34" charset="-122"/>
                          <a:ea typeface="微软雅黑" pitchFamily="34" charset="-122"/>
                          <a:cs typeface="微软雅黑" pitchFamily="18" charset="0"/>
                        </a:rPr>
                        <a:t>个</a:t>
                      </a:r>
                      <a:r>
                        <a:rPr lang="en-US" altLang="zh-CN" sz="1200" b="0" kern="1200" dirty="0" smtClean="0">
                          <a:solidFill>
                            <a:schemeClr val="tx1"/>
                          </a:solidFill>
                          <a:latin typeface="微软雅黑" pitchFamily="34" charset="-122"/>
                          <a:ea typeface="微软雅黑" pitchFamily="34" charset="-122"/>
                          <a:cs typeface="微软雅黑" pitchFamily="18" charset="0"/>
                        </a:rPr>
                        <a:t>2.5”SAS/SATA</a:t>
                      </a:r>
                      <a:r>
                        <a:rPr lang="zh-CN" altLang="en-US" sz="1200" b="0" kern="1200" dirty="0" smtClean="0">
                          <a:solidFill>
                            <a:schemeClr val="tx1"/>
                          </a:solidFill>
                          <a:latin typeface="微软雅黑" pitchFamily="34" charset="-122"/>
                          <a:ea typeface="微软雅黑" pitchFamily="34" charset="-122"/>
                          <a:cs typeface="微软雅黑" pitchFamily="18" charset="0"/>
                        </a:rPr>
                        <a:t>硬盘</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marL="0" marR="0" lvl="0" indent="0" algn="l" defTabSz="1187798"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1</a:t>
                      </a:r>
                      <a:r>
                        <a:rPr lang="zh-CN" altLang="en-US" sz="1200" b="0" kern="1200" dirty="0" smtClean="0">
                          <a:solidFill>
                            <a:schemeClr val="tx1"/>
                          </a:solidFill>
                          <a:latin typeface="微软雅黑" pitchFamily="34" charset="-122"/>
                          <a:ea typeface="微软雅黑" pitchFamily="34" charset="-122"/>
                          <a:cs typeface="微软雅黑" pitchFamily="18" charset="0"/>
                        </a:rPr>
                        <a:t>、</a:t>
                      </a:r>
                      <a:r>
                        <a:rPr lang="en-US" altLang="zh-CN" sz="1200" b="0" kern="1200" dirty="0" err="1" smtClean="0">
                          <a:solidFill>
                            <a:schemeClr val="tx1"/>
                          </a:solidFill>
                          <a:latin typeface="微软雅黑" pitchFamily="34" charset="-122"/>
                          <a:ea typeface="微软雅黑" pitchFamily="34" charset="-122"/>
                          <a:cs typeface="微软雅黑" pitchFamily="18" charset="0"/>
                        </a:rPr>
                        <a:t>NVMe</a:t>
                      </a:r>
                      <a:r>
                        <a:rPr lang="zh-CN" altLang="en-US" sz="1200" b="0" kern="1200" dirty="0" smtClean="0">
                          <a:solidFill>
                            <a:schemeClr val="tx1"/>
                          </a:solidFill>
                          <a:latin typeface="微软雅黑" pitchFamily="34" charset="-122"/>
                          <a:ea typeface="微软雅黑" pitchFamily="34" charset="-122"/>
                          <a:cs typeface="微软雅黑" pitchFamily="18" charset="0"/>
                        </a:rPr>
                        <a:t>在</a:t>
                      </a:r>
                      <a:r>
                        <a:rPr lang="en-US" altLang="zh-CN" sz="1200" b="0" kern="1200" dirty="0" smtClean="0">
                          <a:solidFill>
                            <a:schemeClr val="tx1"/>
                          </a:solidFill>
                          <a:latin typeface="微软雅黑" pitchFamily="34" charset="-122"/>
                          <a:ea typeface="微软雅黑" pitchFamily="34" charset="-122"/>
                          <a:cs typeface="微软雅黑" pitchFamily="18" charset="0"/>
                        </a:rPr>
                        <a:t>Q3</a:t>
                      </a:r>
                      <a:r>
                        <a:rPr lang="zh-CN" altLang="en-US" sz="1200" b="0" kern="1200" dirty="0" smtClean="0">
                          <a:solidFill>
                            <a:schemeClr val="tx1"/>
                          </a:solidFill>
                          <a:latin typeface="微软雅黑" pitchFamily="34" charset="-122"/>
                          <a:ea typeface="微软雅黑" pitchFamily="34" charset="-122"/>
                          <a:cs typeface="微软雅黑" pitchFamily="18" charset="0"/>
                        </a:rPr>
                        <a:t>支持</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p>
                      <a:pPr marL="0" marR="0" lvl="0" indent="0" algn="l" defTabSz="1187798"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2</a:t>
                      </a:r>
                      <a:r>
                        <a:rPr lang="zh-CN" altLang="en-US" sz="1200" b="0" kern="1200" dirty="0" smtClean="0">
                          <a:solidFill>
                            <a:schemeClr val="tx1"/>
                          </a:solidFill>
                          <a:latin typeface="微软雅黑" pitchFamily="34" charset="-122"/>
                          <a:ea typeface="微软雅黑" pitchFamily="34" charset="-122"/>
                          <a:cs typeface="微软雅黑" pitchFamily="18" charset="0"/>
                        </a:rPr>
                        <a:t>、风冷目前只支持</a:t>
                      </a:r>
                      <a:r>
                        <a:rPr lang="en-US" altLang="zh-CN" sz="1200" b="0" kern="1200" dirty="0" smtClean="0">
                          <a:solidFill>
                            <a:schemeClr val="tx1"/>
                          </a:solidFill>
                          <a:latin typeface="微软雅黑" pitchFamily="34" charset="-122"/>
                          <a:ea typeface="微软雅黑" pitchFamily="34" charset="-122"/>
                          <a:cs typeface="微软雅黑" pitchFamily="18" charset="0"/>
                        </a:rPr>
                        <a:t>2</a:t>
                      </a:r>
                      <a:r>
                        <a:rPr lang="zh-CN" altLang="en-US" sz="1200" b="0" kern="1200" dirty="0" smtClean="0">
                          <a:solidFill>
                            <a:schemeClr val="tx1"/>
                          </a:solidFill>
                          <a:latin typeface="微软雅黑" pitchFamily="34" charset="-122"/>
                          <a:ea typeface="微软雅黑" pitchFamily="34" charset="-122"/>
                          <a:cs typeface="微软雅黑" pitchFamily="18" charset="0"/>
                        </a:rPr>
                        <a:t>个硬盘，</a:t>
                      </a:r>
                      <a:r>
                        <a:rPr lang="en-US" altLang="zh-CN" sz="1200" b="0" kern="1200" dirty="0" smtClean="0">
                          <a:solidFill>
                            <a:schemeClr val="tx1"/>
                          </a:solidFill>
                          <a:latin typeface="微软雅黑" pitchFamily="34" charset="-122"/>
                          <a:ea typeface="微软雅黑" pitchFamily="34" charset="-122"/>
                          <a:cs typeface="微软雅黑" pitchFamily="18" charset="0"/>
                        </a:rPr>
                        <a:t>Q3</a:t>
                      </a:r>
                      <a:r>
                        <a:rPr lang="zh-CN" altLang="en-US" sz="1200" b="0" kern="1200" dirty="0" smtClean="0">
                          <a:solidFill>
                            <a:schemeClr val="tx1"/>
                          </a:solidFill>
                          <a:latin typeface="微软雅黑" pitchFamily="34" charset="-122"/>
                          <a:ea typeface="微软雅黑" pitchFamily="34" charset="-122"/>
                          <a:cs typeface="微软雅黑" pitchFamily="18" charset="0"/>
                        </a:rPr>
                        <a:t>优化后</a:t>
                      </a:r>
                      <a:r>
                        <a:rPr lang="en-US" altLang="zh-CN" sz="1200" b="0" kern="1200" dirty="0" smtClean="0">
                          <a:solidFill>
                            <a:schemeClr val="tx1"/>
                          </a:solidFill>
                          <a:latin typeface="微软雅黑" pitchFamily="34" charset="-122"/>
                          <a:ea typeface="微软雅黑" pitchFamily="34" charset="-122"/>
                          <a:cs typeface="微软雅黑" pitchFamily="18" charset="0"/>
                        </a:rPr>
                        <a:t>48</a:t>
                      </a:r>
                      <a:r>
                        <a:rPr lang="zh-CN" altLang="en-US" sz="1200" b="0" kern="1200" dirty="0" smtClean="0">
                          <a:solidFill>
                            <a:schemeClr val="tx1"/>
                          </a:solidFill>
                          <a:latin typeface="微软雅黑" pitchFamily="34" charset="-122"/>
                          <a:ea typeface="微软雅黑" pitchFamily="34" charset="-122"/>
                          <a:cs typeface="微软雅黑" pitchFamily="18" charset="0"/>
                        </a:rPr>
                        <a:t>核可以支持</a:t>
                      </a:r>
                      <a:r>
                        <a:rPr lang="en-US" altLang="zh-CN" sz="1200" b="0" kern="1200" dirty="0" smtClean="0">
                          <a:solidFill>
                            <a:schemeClr val="tx1"/>
                          </a:solidFill>
                          <a:latin typeface="微软雅黑" pitchFamily="34" charset="-122"/>
                          <a:ea typeface="微软雅黑" pitchFamily="34" charset="-122"/>
                          <a:cs typeface="微软雅黑" pitchFamily="18" charset="0"/>
                        </a:rPr>
                        <a:t>6</a:t>
                      </a:r>
                      <a:r>
                        <a:rPr lang="zh-CN" altLang="en-US" sz="1200" b="0" kern="1200" dirty="0" smtClean="0">
                          <a:solidFill>
                            <a:schemeClr val="tx1"/>
                          </a:solidFill>
                          <a:latin typeface="微软雅黑" pitchFamily="34" charset="-122"/>
                          <a:ea typeface="微软雅黑" pitchFamily="34" charset="-122"/>
                          <a:cs typeface="微软雅黑" pitchFamily="18" charset="0"/>
                        </a:rPr>
                        <a:t>个硬盘</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p>
                      <a:pPr marL="0" marR="0" lvl="0" indent="0" algn="l" defTabSz="1187798"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3</a:t>
                      </a:r>
                      <a:r>
                        <a:rPr lang="zh-CN" altLang="en-US" sz="1200" b="0" kern="1200" dirty="0" smtClean="0">
                          <a:solidFill>
                            <a:schemeClr val="tx1"/>
                          </a:solidFill>
                          <a:latin typeface="微软雅黑" pitchFamily="34" charset="-122"/>
                          <a:ea typeface="微软雅黑" pitchFamily="34" charset="-122"/>
                          <a:cs typeface="微软雅黑" pitchFamily="18" charset="0"/>
                        </a:rPr>
                        <a:t>、风冷</a:t>
                      </a:r>
                      <a:r>
                        <a:rPr lang="en-US" altLang="zh-CN" sz="1200" b="0" kern="1200" dirty="0" smtClean="0">
                          <a:solidFill>
                            <a:schemeClr val="tx1"/>
                          </a:solidFill>
                          <a:latin typeface="微软雅黑" pitchFamily="34" charset="-122"/>
                          <a:ea typeface="微软雅黑" pitchFamily="34" charset="-122"/>
                          <a:cs typeface="微软雅黑" pitchFamily="18" charset="0"/>
                        </a:rPr>
                        <a:t>64</a:t>
                      </a:r>
                      <a:r>
                        <a:rPr lang="zh-CN" altLang="en-US" sz="1200" b="0" kern="1200" dirty="0" smtClean="0">
                          <a:solidFill>
                            <a:schemeClr val="tx1"/>
                          </a:solidFill>
                          <a:latin typeface="微软雅黑" pitchFamily="34" charset="-122"/>
                          <a:ea typeface="微软雅黑" pitchFamily="34" charset="-122"/>
                          <a:cs typeface="微软雅黑" pitchFamily="18" charset="0"/>
                        </a:rPr>
                        <a:t>核只能支持</a:t>
                      </a:r>
                      <a:r>
                        <a:rPr lang="en-US" altLang="zh-CN" sz="1200" b="0" kern="1200" dirty="0" smtClean="0">
                          <a:solidFill>
                            <a:schemeClr val="tx1"/>
                          </a:solidFill>
                          <a:latin typeface="微软雅黑" pitchFamily="34" charset="-122"/>
                          <a:ea typeface="微软雅黑" pitchFamily="34" charset="-122"/>
                          <a:cs typeface="微软雅黑" pitchFamily="18" charset="0"/>
                        </a:rPr>
                        <a:t>2</a:t>
                      </a:r>
                      <a:r>
                        <a:rPr lang="zh-CN" altLang="en-US" sz="1200" b="0" kern="1200" dirty="0" smtClean="0">
                          <a:solidFill>
                            <a:schemeClr val="tx1"/>
                          </a:solidFill>
                          <a:latin typeface="微软雅黑" pitchFamily="34" charset="-122"/>
                          <a:ea typeface="微软雅黑" pitchFamily="34" charset="-122"/>
                          <a:cs typeface="微软雅黑" pitchFamily="18" charset="0"/>
                        </a:rPr>
                        <a:t>个硬盘</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zh-CN" altLang="zh-CN" sz="1200" b="1" kern="1200" dirty="0" smtClean="0">
                          <a:solidFill>
                            <a:schemeClr val="tx1"/>
                          </a:solidFill>
                          <a:latin typeface="微软雅黑" pitchFamily="34" charset="-122"/>
                          <a:ea typeface="微软雅黑" pitchFamily="34" charset="-122"/>
                          <a:cs typeface="微软雅黑" pitchFamily="18" charset="0"/>
                        </a:rPr>
                        <a:t>板载网络</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2*GE</a:t>
                      </a:r>
                      <a:r>
                        <a:rPr lang="zh-CN" altLang="en-US" sz="1200" b="0" kern="1200" dirty="0" smtClean="0">
                          <a:solidFill>
                            <a:schemeClr val="tx1"/>
                          </a:solidFill>
                          <a:latin typeface="微软雅黑" pitchFamily="34" charset="-122"/>
                          <a:ea typeface="微软雅黑" pitchFamily="34" charset="-122"/>
                          <a:cs typeface="微软雅黑" pitchFamily="18" charset="0"/>
                        </a:rPr>
                        <a:t>电口</a:t>
                      </a:r>
                      <a:r>
                        <a:rPr lang="en-US" altLang="zh-CN" sz="1200" b="0" kern="1200" dirty="0" smtClean="0">
                          <a:solidFill>
                            <a:schemeClr val="tx1"/>
                          </a:solidFill>
                          <a:latin typeface="微软雅黑" pitchFamily="34" charset="-122"/>
                          <a:ea typeface="微软雅黑" pitchFamily="34" charset="-122"/>
                          <a:cs typeface="微软雅黑" pitchFamily="18" charset="0"/>
                        </a:rPr>
                        <a:t>+1*100GE</a:t>
                      </a:r>
                      <a:r>
                        <a:rPr lang="zh-CN" altLang="en-US" sz="1200" b="0" kern="1200" dirty="0" smtClean="0">
                          <a:solidFill>
                            <a:schemeClr val="tx1"/>
                          </a:solidFill>
                          <a:latin typeface="微软雅黑" pitchFamily="34" charset="-122"/>
                          <a:ea typeface="微软雅黑" pitchFamily="34" charset="-122"/>
                          <a:cs typeface="微软雅黑" pitchFamily="18" charset="0"/>
                        </a:rPr>
                        <a:t>光口</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en-US" altLang="zh-CN" sz="1200" b="1" kern="1200" dirty="0" err="1" smtClean="0">
                          <a:solidFill>
                            <a:schemeClr val="tx1"/>
                          </a:solidFill>
                          <a:latin typeface="微软雅黑" pitchFamily="34" charset="-122"/>
                          <a:ea typeface="微软雅黑" pitchFamily="34" charset="-122"/>
                          <a:cs typeface="微软雅黑" pitchFamily="18" charset="0"/>
                        </a:rPr>
                        <a:t>PCIe</a:t>
                      </a:r>
                      <a:r>
                        <a:rPr lang="zh-CN" altLang="en-US" sz="1200" b="1" kern="1200" dirty="0" smtClean="0">
                          <a:solidFill>
                            <a:schemeClr val="tx1"/>
                          </a:solidFill>
                          <a:latin typeface="微软雅黑" pitchFamily="34" charset="-122"/>
                          <a:ea typeface="微软雅黑" pitchFamily="34" charset="-122"/>
                          <a:cs typeface="微软雅黑" pitchFamily="18" charset="0"/>
                        </a:rPr>
                        <a:t>扩展</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itchFamily="34" charset="-122"/>
                          <a:ea typeface="微软雅黑" pitchFamily="34" charset="-122"/>
                          <a:cs typeface="微软雅黑" pitchFamily="18" charset="0"/>
                        </a:rPr>
                        <a:t>支持</a:t>
                      </a:r>
                      <a:r>
                        <a:rPr lang="en-US" altLang="zh-CN" sz="1200" b="0" kern="1200" dirty="0" smtClean="0">
                          <a:solidFill>
                            <a:schemeClr val="tx1"/>
                          </a:solidFill>
                          <a:latin typeface="微软雅黑" pitchFamily="34" charset="-122"/>
                          <a:ea typeface="微软雅黑" pitchFamily="34" charset="-122"/>
                          <a:cs typeface="微软雅黑" pitchFamily="18" charset="0"/>
                        </a:rPr>
                        <a:t>2</a:t>
                      </a:r>
                      <a:r>
                        <a:rPr lang="zh-CN" altLang="en-US" sz="1200" b="0" kern="1200" dirty="0" smtClean="0">
                          <a:solidFill>
                            <a:schemeClr val="tx1"/>
                          </a:solidFill>
                          <a:latin typeface="微软雅黑" pitchFamily="34" charset="-122"/>
                          <a:ea typeface="微软雅黑" pitchFamily="34" charset="-122"/>
                          <a:cs typeface="微软雅黑" pitchFamily="18" charset="0"/>
                        </a:rPr>
                        <a:t>个</a:t>
                      </a:r>
                      <a:r>
                        <a:rPr lang="en-US" altLang="zh-CN" sz="1200" b="0" kern="1200" dirty="0" err="1" smtClean="0">
                          <a:solidFill>
                            <a:schemeClr val="tx1"/>
                          </a:solidFill>
                          <a:latin typeface="微软雅黑" pitchFamily="34" charset="-122"/>
                          <a:ea typeface="微软雅黑" pitchFamily="34" charset="-122"/>
                          <a:cs typeface="微软雅黑" pitchFamily="18" charset="0"/>
                        </a:rPr>
                        <a:t>PCIe</a:t>
                      </a:r>
                      <a:r>
                        <a:rPr lang="zh-CN" altLang="en-US" sz="1200" b="0" kern="1200" dirty="0" smtClean="0">
                          <a:solidFill>
                            <a:schemeClr val="tx1"/>
                          </a:solidFill>
                          <a:latin typeface="微软雅黑" pitchFamily="34" charset="-122"/>
                          <a:ea typeface="微软雅黑" pitchFamily="34" charset="-122"/>
                          <a:cs typeface="微软雅黑" pitchFamily="18" charset="0"/>
                        </a:rPr>
                        <a:t>半高半长的标准扩展插槽</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zh-CN" altLang="en-US" sz="1200" b="0" kern="1200" dirty="0" smtClean="0">
                          <a:solidFill>
                            <a:schemeClr val="tx1"/>
                          </a:solidFill>
                          <a:latin typeface="微软雅黑" pitchFamily="34" charset="-122"/>
                          <a:ea typeface="微软雅黑" pitchFamily="34" charset="-122"/>
                          <a:cs typeface="微软雅黑" pitchFamily="18" charset="0"/>
                        </a:rPr>
                        <a:t>支持</a:t>
                      </a:r>
                      <a:r>
                        <a:rPr lang="en-US" altLang="zh-CN" sz="1200" b="0" kern="1200" dirty="0" smtClean="0">
                          <a:solidFill>
                            <a:schemeClr val="tx1"/>
                          </a:solidFill>
                          <a:latin typeface="微软雅黑" pitchFamily="34" charset="-122"/>
                          <a:ea typeface="微软雅黑" pitchFamily="34" charset="-122"/>
                          <a:cs typeface="微软雅黑" pitchFamily="18" charset="0"/>
                        </a:rPr>
                        <a:t>1</a:t>
                      </a:r>
                      <a:r>
                        <a:rPr lang="zh-CN" altLang="en-US" sz="1200" b="0" kern="1200" dirty="0" smtClean="0">
                          <a:solidFill>
                            <a:schemeClr val="tx1"/>
                          </a:solidFill>
                          <a:latin typeface="微软雅黑" pitchFamily="34" charset="-122"/>
                          <a:ea typeface="微软雅黑" pitchFamily="34" charset="-122"/>
                          <a:cs typeface="微软雅黑" pitchFamily="18" charset="0"/>
                        </a:rPr>
                        <a:t>个</a:t>
                      </a:r>
                      <a:r>
                        <a:rPr lang="en-US" altLang="zh-CN" sz="1200" b="0" kern="1200" dirty="0" err="1" smtClean="0">
                          <a:solidFill>
                            <a:schemeClr val="tx1"/>
                          </a:solidFill>
                          <a:latin typeface="微软雅黑" pitchFamily="34" charset="-122"/>
                          <a:ea typeface="微软雅黑" pitchFamily="34" charset="-122"/>
                          <a:cs typeface="微软雅黑" pitchFamily="18" charset="0"/>
                        </a:rPr>
                        <a:t>PCIe</a:t>
                      </a:r>
                      <a:r>
                        <a:rPr lang="zh-CN" altLang="en-US" sz="1200" b="0" kern="1200" dirty="0" smtClean="0">
                          <a:solidFill>
                            <a:schemeClr val="tx1"/>
                          </a:solidFill>
                          <a:latin typeface="微软雅黑" pitchFamily="34" charset="-122"/>
                          <a:ea typeface="微软雅黑" pitchFamily="34" charset="-122"/>
                          <a:cs typeface="微软雅黑" pitchFamily="18" charset="0"/>
                        </a:rPr>
                        <a:t>半高半长的标准扩展插槽</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4*25G</a:t>
                      </a:r>
                      <a:r>
                        <a:rPr lang="zh-CN" altLang="en-US" sz="1200" b="0" kern="1200" dirty="0" smtClean="0">
                          <a:solidFill>
                            <a:schemeClr val="tx1"/>
                          </a:solidFill>
                          <a:latin typeface="微软雅黑" pitchFamily="34" charset="-122"/>
                          <a:ea typeface="微软雅黑" pitchFamily="34" charset="-122"/>
                          <a:cs typeface="微软雅黑" pitchFamily="18" charset="0"/>
                        </a:rPr>
                        <a:t>标卡（</a:t>
                      </a:r>
                      <a:r>
                        <a:rPr lang="en-US" altLang="zh-CN" sz="1200" b="0" kern="1200" dirty="0" smtClean="0">
                          <a:solidFill>
                            <a:schemeClr val="tx1"/>
                          </a:solidFill>
                          <a:latin typeface="微软雅黑" pitchFamily="34" charset="-122"/>
                          <a:ea typeface="微软雅黑" pitchFamily="34" charset="-122"/>
                          <a:cs typeface="微软雅黑" pitchFamily="18" charset="0"/>
                        </a:rPr>
                        <a:t>1822</a:t>
                      </a:r>
                      <a:r>
                        <a:rPr lang="zh-CN" altLang="en-US" sz="1200" b="0" kern="1200" dirty="0" smtClean="0">
                          <a:solidFill>
                            <a:schemeClr val="tx1"/>
                          </a:solidFill>
                          <a:latin typeface="微软雅黑" pitchFamily="34" charset="-122"/>
                          <a:ea typeface="微软雅黑" pitchFamily="34" charset="-122"/>
                          <a:cs typeface="微软雅黑" pitchFamily="18" charset="0"/>
                        </a:rPr>
                        <a:t>）在</a:t>
                      </a:r>
                      <a:r>
                        <a:rPr lang="en-US" altLang="zh-CN" sz="1200" b="0" kern="1200" dirty="0" smtClean="0">
                          <a:solidFill>
                            <a:schemeClr val="tx1"/>
                          </a:solidFill>
                          <a:latin typeface="微软雅黑" pitchFamily="34" charset="-122"/>
                          <a:ea typeface="微软雅黑" pitchFamily="34" charset="-122"/>
                          <a:cs typeface="微软雅黑" pitchFamily="18" charset="0"/>
                        </a:rPr>
                        <a:t>Q3</a:t>
                      </a:r>
                      <a:r>
                        <a:rPr lang="zh-CN" altLang="en-US" sz="1200" b="0" kern="1200" dirty="0" smtClean="0">
                          <a:solidFill>
                            <a:schemeClr val="tx1"/>
                          </a:solidFill>
                          <a:latin typeface="微软雅黑" pitchFamily="34" charset="-122"/>
                          <a:ea typeface="微软雅黑" pitchFamily="34" charset="-122"/>
                          <a:cs typeface="微软雅黑" pitchFamily="18" charset="0"/>
                        </a:rPr>
                        <a:t>支持</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r>
                        <a:rPr lang="zh-CN" altLang="en-US" sz="1200" b="1" kern="1200" dirty="0" smtClean="0">
                          <a:solidFill>
                            <a:schemeClr val="tx1"/>
                          </a:solidFill>
                          <a:latin typeface="微软雅黑" pitchFamily="34" charset="-122"/>
                          <a:ea typeface="微软雅黑" pitchFamily="34" charset="-122"/>
                          <a:cs typeface="微软雅黑" pitchFamily="18" charset="0"/>
                        </a:rPr>
                        <a:t>工作温度</a:t>
                      </a:r>
                      <a:endParaRPr lang="zh-CN" altLang="en-US" sz="1200" b="1" kern="1200" dirty="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5</a:t>
                      </a:r>
                      <a:r>
                        <a:rPr lang="zh-CN" altLang="zh-CN" sz="1200" b="0" kern="1200" dirty="0" smtClean="0">
                          <a:solidFill>
                            <a:schemeClr val="tx1"/>
                          </a:solidFill>
                          <a:latin typeface="微软雅黑" pitchFamily="34" charset="-122"/>
                          <a:ea typeface="微软雅黑" pitchFamily="34" charset="-122"/>
                          <a:cs typeface="微软雅黑" pitchFamily="18" charset="0"/>
                        </a:rPr>
                        <a:t>º</a:t>
                      </a:r>
                      <a:r>
                        <a:rPr lang="en-US" altLang="zh-CN" sz="1200" b="0" kern="1200" dirty="0" smtClean="0">
                          <a:solidFill>
                            <a:schemeClr val="tx1"/>
                          </a:solidFill>
                          <a:latin typeface="微软雅黑" pitchFamily="34" charset="-122"/>
                          <a:ea typeface="微软雅黑" pitchFamily="34" charset="-122"/>
                          <a:cs typeface="微软雅黑" pitchFamily="18" charset="0"/>
                        </a:rPr>
                        <a:t>C- 35</a:t>
                      </a:r>
                      <a:r>
                        <a:rPr lang="zh-CN" altLang="zh-CN" sz="1200" b="0" kern="1200" dirty="0" smtClean="0">
                          <a:solidFill>
                            <a:schemeClr val="tx1"/>
                          </a:solidFill>
                          <a:latin typeface="微软雅黑" pitchFamily="34" charset="-122"/>
                          <a:ea typeface="微软雅黑" pitchFamily="34" charset="-122"/>
                          <a:cs typeface="微软雅黑" pitchFamily="18" charset="0"/>
                        </a:rPr>
                        <a:t>º</a:t>
                      </a:r>
                      <a:r>
                        <a:rPr lang="en-US" altLang="zh-CN" sz="1200" b="0" kern="1200" dirty="0" smtClean="0">
                          <a:solidFill>
                            <a:schemeClr val="tx1"/>
                          </a:solidFill>
                          <a:latin typeface="微软雅黑" pitchFamily="34" charset="-122"/>
                          <a:ea typeface="微软雅黑" pitchFamily="34" charset="-122"/>
                          <a:cs typeface="微软雅黑" pitchFamily="18" charset="0"/>
                        </a:rPr>
                        <a:t>C </a:t>
                      </a: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35</a:t>
                      </a:r>
                      <a:r>
                        <a:rPr lang="zh-CN" altLang="en-US" sz="1200" b="0" kern="1200" dirty="0" smtClean="0">
                          <a:solidFill>
                            <a:schemeClr val="tx1"/>
                          </a:solidFill>
                          <a:latin typeface="微软雅黑" pitchFamily="34" charset="-122"/>
                          <a:ea typeface="微软雅黑" pitchFamily="34" charset="-122"/>
                          <a:cs typeface="微软雅黑" pitchFamily="18" charset="0"/>
                        </a:rPr>
                        <a:t>℃环境温度时每节点最大支持</a:t>
                      </a:r>
                      <a:r>
                        <a:rPr lang="en-US" altLang="zh-CN" sz="1200" b="0" kern="1200" dirty="0" smtClean="0">
                          <a:solidFill>
                            <a:schemeClr val="tx1"/>
                          </a:solidFill>
                          <a:latin typeface="微软雅黑" pitchFamily="34" charset="-122"/>
                          <a:ea typeface="微软雅黑" pitchFamily="34" charset="-122"/>
                          <a:cs typeface="微软雅黑" pitchFamily="18" charset="0"/>
                        </a:rPr>
                        <a:t>2</a:t>
                      </a:r>
                      <a:r>
                        <a:rPr lang="zh-CN" altLang="en-US" sz="1200" b="0" kern="1200" dirty="0" smtClean="0">
                          <a:solidFill>
                            <a:schemeClr val="tx1"/>
                          </a:solidFill>
                          <a:latin typeface="微软雅黑" pitchFamily="34" charset="-122"/>
                          <a:ea typeface="微软雅黑" pitchFamily="34" charset="-122"/>
                          <a:cs typeface="微软雅黑" pitchFamily="18" charset="0"/>
                        </a:rPr>
                        <a:t>个硬盘</a:t>
                      </a:r>
                      <a:endParaRPr lang="en-US"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04763">
                <a:tc>
                  <a:txBody>
                    <a:bodyPr/>
                    <a:lstStyle>
                      <a:lvl1pPr marL="0" algn="l" defTabSz="1187798" rtl="0" eaLnBrk="1" latinLnBrk="0" hangingPunct="1">
                        <a:defRPr sz="2338" kern="1200">
                          <a:solidFill>
                            <a:schemeClr val="tx1"/>
                          </a:solidFill>
                          <a:latin typeface="Arial"/>
                          <a:ea typeface="微软雅黑"/>
                        </a:defRPr>
                      </a:lvl1pPr>
                      <a:lvl2pPr marL="593900" algn="l" defTabSz="1187798" rtl="0" eaLnBrk="1" latinLnBrk="0" hangingPunct="1">
                        <a:defRPr sz="2338" kern="1200">
                          <a:solidFill>
                            <a:schemeClr val="tx1"/>
                          </a:solidFill>
                          <a:latin typeface="Arial"/>
                          <a:ea typeface="微软雅黑"/>
                        </a:defRPr>
                      </a:lvl2pPr>
                      <a:lvl3pPr marL="1187798" algn="l" defTabSz="1187798" rtl="0" eaLnBrk="1" latinLnBrk="0" hangingPunct="1">
                        <a:defRPr sz="2338" kern="1200">
                          <a:solidFill>
                            <a:schemeClr val="tx1"/>
                          </a:solidFill>
                          <a:latin typeface="Arial"/>
                          <a:ea typeface="微软雅黑"/>
                        </a:defRPr>
                      </a:lvl3pPr>
                      <a:lvl4pPr marL="1781699" algn="l" defTabSz="1187798" rtl="0" eaLnBrk="1" latinLnBrk="0" hangingPunct="1">
                        <a:defRPr sz="2338" kern="1200">
                          <a:solidFill>
                            <a:schemeClr val="tx1"/>
                          </a:solidFill>
                          <a:latin typeface="Arial"/>
                          <a:ea typeface="微软雅黑"/>
                        </a:defRPr>
                      </a:lvl4pPr>
                      <a:lvl5pPr marL="2375598" algn="l" defTabSz="1187798" rtl="0" eaLnBrk="1" latinLnBrk="0" hangingPunct="1">
                        <a:defRPr sz="2338" kern="1200">
                          <a:solidFill>
                            <a:schemeClr val="tx1"/>
                          </a:solidFill>
                          <a:latin typeface="Arial"/>
                          <a:ea typeface="微软雅黑"/>
                        </a:defRPr>
                      </a:lvl5pPr>
                      <a:lvl6pPr marL="2969497" algn="l" defTabSz="1187798" rtl="0" eaLnBrk="1" latinLnBrk="0" hangingPunct="1">
                        <a:defRPr sz="2338" kern="1200">
                          <a:solidFill>
                            <a:schemeClr val="tx1"/>
                          </a:solidFill>
                          <a:latin typeface="Arial"/>
                          <a:ea typeface="微软雅黑"/>
                        </a:defRPr>
                      </a:lvl6pPr>
                      <a:lvl7pPr marL="3563396" algn="l" defTabSz="1187798" rtl="0" eaLnBrk="1" latinLnBrk="0" hangingPunct="1">
                        <a:defRPr sz="2338" kern="1200">
                          <a:solidFill>
                            <a:schemeClr val="tx1"/>
                          </a:solidFill>
                          <a:latin typeface="Arial"/>
                          <a:ea typeface="微软雅黑"/>
                        </a:defRPr>
                      </a:lvl7pPr>
                      <a:lvl8pPr marL="4157297" algn="l" defTabSz="1187798" rtl="0" eaLnBrk="1" latinLnBrk="0" hangingPunct="1">
                        <a:defRPr sz="2338" kern="1200">
                          <a:solidFill>
                            <a:schemeClr val="tx1"/>
                          </a:solidFill>
                          <a:latin typeface="Arial"/>
                          <a:ea typeface="微软雅黑"/>
                        </a:defRPr>
                      </a:lvl8pPr>
                      <a:lvl9pPr marL="4751195" algn="l" defTabSz="1187798" rtl="0" eaLnBrk="1" latinLnBrk="0" hangingPunct="1">
                        <a:defRPr sz="2338" kern="1200">
                          <a:solidFill>
                            <a:schemeClr val="tx1"/>
                          </a:solidFill>
                          <a:latin typeface="Arial"/>
                          <a:ea typeface="微软雅黑"/>
                        </a:defRPr>
                      </a:lvl9pPr>
                    </a:lstStyle>
                    <a:p>
                      <a:pPr marL="0" marR="0" indent="0" algn="l" defTabSz="1219444"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微软雅黑" pitchFamily="34" charset="-122"/>
                          <a:ea typeface="微软雅黑" pitchFamily="34" charset="-122"/>
                          <a:cs typeface="微软雅黑" pitchFamily="18" charset="0"/>
                        </a:rPr>
                        <a:t>尺寸（宽</a:t>
                      </a:r>
                      <a:r>
                        <a:rPr lang="en-US" altLang="zh-CN" sz="1200" b="1" kern="1200" dirty="0" smtClean="0">
                          <a:solidFill>
                            <a:schemeClr val="tx1"/>
                          </a:solidFill>
                          <a:latin typeface="微软雅黑" pitchFamily="34" charset="-122"/>
                          <a:ea typeface="微软雅黑" pitchFamily="34" charset="-122"/>
                          <a:cs typeface="微软雅黑" pitchFamily="18" charset="0"/>
                        </a:rPr>
                        <a:t>x</a:t>
                      </a:r>
                      <a:r>
                        <a:rPr lang="zh-CN" altLang="en-US" sz="1200" b="1" kern="1200" dirty="0" smtClean="0">
                          <a:solidFill>
                            <a:schemeClr val="tx1"/>
                          </a:solidFill>
                          <a:latin typeface="微软雅黑" pitchFamily="34" charset="-122"/>
                          <a:ea typeface="微软雅黑" pitchFamily="34" charset="-122"/>
                          <a:cs typeface="微软雅黑" pitchFamily="18" charset="0"/>
                        </a:rPr>
                        <a:t>深</a:t>
                      </a:r>
                      <a:r>
                        <a:rPr lang="en-US" altLang="zh-CN" sz="1200" b="1" kern="1200" dirty="0" smtClean="0">
                          <a:solidFill>
                            <a:schemeClr val="tx1"/>
                          </a:solidFill>
                          <a:latin typeface="微软雅黑" pitchFamily="34" charset="-122"/>
                          <a:ea typeface="微软雅黑" pitchFamily="34" charset="-122"/>
                          <a:cs typeface="微软雅黑" pitchFamily="18" charset="0"/>
                        </a:rPr>
                        <a:t>x</a:t>
                      </a:r>
                      <a:r>
                        <a:rPr lang="zh-CN" altLang="en-US" sz="1200" b="1" kern="1200" dirty="0" smtClean="0">
                          <a:solidFill>
                            <a:schemeClr val="tx1"/>
                          </a:solidFill>
                          <a:latin typeface="微软雅黑" pitchFamily="34" charset="-122"/>
                          <a:ea typeface="微软雅黑" pitchFamily="34" charset="-122"/>
                          <a:cs typeface="微软雅黑" pitchFamily="18" charset="0"/>
                        </a:rPr>
                        <a:t>高</a:t>
                      </a:r>
                      <a:r>
                        <a:rPr lang="en-US" altLang="zh-CN" sz="1200" b="1" kern="1200" dirty="0" smtClean="0">
                          <a:solidFill>
                            <a:schemeClr val="tx1"/>
                          </a:solidFill>
                          <a:latin typeface="微软雅黑" pitchFamily="34" charset="-122"/>
                          <a:ea typeface="微软雅黑" pitchFamily="34" charset="-122"/>
                          <a:cs typeface="微软雅黑" pitchFamily="18" charset="0"/>
                        </a:rPr>
                        <a:t>)</a:t>
                      </a:r>
                      <a:endParaRPr lang="zh-CN" altLang="en-US" sz="1200" b="1"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9E7"/>
                    </a:solidFill>
                  </a:tcPr>
                </a:tc>
                <a:tc gridSpan="2">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r>
                        <a:rPr lang="en-US" altLang="zh-CN" sz="1200" b="0" kern="1200" dirty="0" smtClean="0">
                          <a:solidFill>
                            <a:schemeClr val="tx1"/>
                          </a:solidFill>
                          <a:latin typeface="微软雅黑" pitchFamily="34" charset="-122"/>
                          <a:ea typeface="微软雅黑" pitchFamily="34" charset="-122"/>
                          <a:cs typeface="微软雅黑" pitchFamily="18" charset="0"/>
                        </a:rPr>
                        <a:t>177.9mm x 545.5mm x 40.5mm</a:t>
                      </a:r>
                      <a:endParaRPr lang="zh-CN"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tab pos="88900" algn="l"/>
                        </a:tabLst>
                        <a:defRPr/>
                      </a:pPr>
                      <a:endParaRPr lang="zh-CN" altLang="zh-CN" sz="1200" b="0" kern="1200" dirty="0" smtClean="0">
                        <a:solidFill>
                          <a:schemeClr val="tx1"/>
                        </a:solidFill>
                        <a:latin typeface="微软雅黑" pitchFamily="34" charset="-122"/>
                        <a:ea typeface="微软雅黑" pitchFamily="34" charset="-122"/>
                        <a:cs typeface="微软雅黑" pitchFamily="18" charset="0"/>
                      </a:endParaRPr>
                    </a:p>
                  </a:txBody>
                  <a:tcPr marL="90000" marR="90000" marT="46800" marB="4680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1" name="矩形 10"/>
          <p:cNvSpPr/>
          <p:nvPr/>
        </p:nvSpPr>
        <p:spPr>
          <a:xfrm>
            <a:off x="1956712" y="2192031"/>
            <a:ext cx="1356840" cy="408313"/>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sp>
        <p:nvSpPr>
          <p:cNvPr id="12" name="TextBox 32"/>
          <p:cNvSpPr txBox="1"/>
          <p:nvPr/>
        </p:nvSpPr>
        <p:spPr>
          <a:xfrm>
            <a:off x="1688150" y="1727207"/>
            <a:ext cx="917435" cy="307793"/>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2</a:t>
            </a:r>
            <a:r>
              <a:rPr kumimoji="0" lang="zh-CN" altLang="en-US" sz="1200" b="0" i="0" u="none" strike="noStrike" kern="0" cap="none" spc="0" normalizeH="0" baseline="0" noProof="0" dirty="0" smtClean="0">
                <a:ln>
                  <a:noFill/>
                </a:ln>
                <a:solidFill>
                  <a:prstClr val="black"/>
                </a:solidFill>
                <a:effectLst/>
                <a:uLnTx/>
                <a:uFillTx/>
                <a:latin typeface="+mn-ea"/>
                <a:ea typeface="+mn-ea"/>
              </a:rPr>
              <a:t>*</a:t>
            </a:r>
            <a:r>
              <a:rPr kumimoji="0" lang="en-US" altLang="zh-CN" sz="1200" b="0" i="0" u="none" strike="noStrike" kern="0" cap="none" spc="0" normalizeH="0" baseline="0" noProof="0" dirty="0" smtClean="0">
                <a:ln>
                  <a:noFill/>
                </a:ln>
                <a:solidFill>
                  <a:prstClr val="black"/>
                </a:solidFill>
                <a:effectLst/>
                <a:uLnTx/>
                <a:uFillTx/>
                <a:latin typeface="+mn-ea"/>
                <a:ea typeface="+mn-ea"/>
              </a:rPr>
              <a:t>CPU</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13" name="直接连接符 12"/>
          <p:cNvCxnSpPr/>
          <p:nvPr/>
        </p:nvCxnSpPr>
        <p:spPr bwMode="auto">
          <a:xfrm>
            <a:off x="2028185" y="1920034"/>
            <a:ext cx="115266" cy="212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2643805" y="1999705"/>
            <a:ext cx="711321" cy="169658"/>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15" name="直接连接符 14"/>
          <p:cNvCxnSpPr/>
          <p:nvPr/>
        </p:nvCxnSpPr>
        <p:spPr bwMode="auto">
          <a:xfrm flipH="1">
            <a:off x="2826540" y="1886981"/>
            <a:ext cx="127252" cy="212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32"/>
          <p:cNvSpPr txBox="1"/>
          <p:nvPr/>
        </p:nvSpPr>
        <p:spPr>
          <a:xfrm>
            <a:off x="2580293" y="1693396"/>
            <a:ext cx="917435" cy="307793"/>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内存插槽</a:t>
            </a:r>
          </a:p>
        </p:txBody>
      </p:sp>
      <p:sp>
        <p:nvSpPr>
          <p:cNvPr id="17" name="矩形 16"/>
          <p:cNvSpPr/>
          <p:nvPr/>
        </p:nvSpPr>
        <p:spPr>
          <a:xfrm>
            <a:off x="4953113" y="2141461"/>
            <a:ext cx="1017148" cy="204891"/>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sp>
        <p:nvSpPr>
          <p:cNvPr id="18" name="矩形 17"/>
          <p:cNvSpPr/>
          <p:nvPr/>
        </p:nvSpPr>
        <p:spPr>
          <a:xfrm>
            <a:off x="3597370" y="2151859"/>
            <a:ext cx="1037950" cy="199121"/>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19" name="直接连接符 18"/>
          <p:cNvCxnSpPr/>
          <p:nvPr/>
        </p:nvCxnSpPr>
        <p:spPr bwMode="auto">
          <a:xfrm flipH="1">
            <a:off x="4019436" y="1945701"/>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32"/>
          <p:cNvSpPr txBox="1"/>
          <p:nvPr/>
        </p:nvSpPr>
        <p:spPr>
          <a:xfrm>
            <a:off x="3930641" y="1732893"/>
            <a:ext cx="907915"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PCIe</a:t>
            </a:r>
            <a:r>
              <a:rPr kumimoji="0" lang="zh-CN" altLang="en-US" sz="1200" b="0" i="0" u="none" strike="noStrike" kern="0" cap="none" spc="0" normalizeH="0" baseline="0" noProof="0" dirty="0" smtClean="0">
                <a:ln>
                  <a:noFill/>
                </a:ln>
                <a:solidFill>
                  <a:prstClr val="black"/>
                </a:solidFill>
                <a:effectLst/>
                <a:uLnTx/>
                <a:uFillTx/>
                <a:latin typeface="+mn-ea"/>
                <a:ea typeface="+mn-ea"/>
              </a:rPr>
              <a:t>插槽</a:t>
            </a:r>
            <a:r>
              <a:rPr kumimoji="0" lang="en-US" altLang="zh-CN" sz="1200" b="0" i="0" u="none" strike="noStrike" kern="0" cap="none" spc="0" normalizeH="0" baseline="0" noProof="0" dirty="0" smtClean="0">
                <a:ln>
                  <a:noFill/>
                </a:ln>
                <a:solidFill>
                  <a:prstClr val="black"/>
                </a:solidFill>
                <a:effectLst/>
                <a:uLnTx/>
                <a:uFillTx/>
                <a:latin typeface="+mn-ea"/>
                <a:ea typeface="+mn-ea"/>
              </a:rPr>
              <a:t> 1</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cxnSp>
        <p:nvCxnSpPr>
          <p:cNvPr id="21" name="直接连接符 20"/>
          <p:cNvCxnSpPr/>
          <p:nvPr/>
        </p:nvCxnSpPr>
        <p:spPr bwMode="auto">
          <a:xfrm>
            <a:off x="5022367" y="1945701"/>
            <a:ext cx="114070"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矩形 21"/>
          <p:cNvSpPr/>
          <p:nvPr/>
        </p:nvSpPr>
        <p:spPr>
          <a:xfrm>
            <a:off x="4148605" y="2451920"/>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23" name="直接连接符 22"/>
          <p:cNvCxnSpPr/>
          <p:nvPr/>
        </p:nvCxnSpPr>
        <p:spPr bwMode="auto">
          <a:xfrm flipH="1">
            <a:off x="4324948" y="2632735"/>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32"/>
          <p:cNvSpPr txBox="1"/>
          <p:nvPr/>
        </p:nvSpPr>
        <p:spPr>
          <a:xfrm>
            <a:off x="3864185" y="2849023"/>
            <a:ext cx="763209"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2 x GE</a:t>
            </a:r>
            <a:r>
              <a:rPr lang="zh-CN" altLang="en-US" sz="1200" kern="0" noProof="0" dirty="0">
                <a:solidFill>
                  <a:prstClr val="black"/>
                </a:solidFill>
                <a:latin typeface="+mn-ea"/>
                <a:ea typeface="+mn-ea"/>
              </a:rPr>
              <a:t>电</a:t>
            </a:r>
            <a:r>
              <a:rPr kumimoji="0" lang="zh-CN" altLang="en-US" sz="1200" b="0" i="0" u="none" strike="noStrike" kern="0" cap="none" spc="0" normalizeH="0" baseline="0" noProof="0" dirty="0" smtClean="0">
                <a:ln>
                  <a:noFill/>
                </a:ln>
                <a:solidFill>
                  <a:prstClr val="black"/>
                </a:solidFill>
                <a:effectLst/>
                <a:uLnTx/>
                <a:uFillTx/>
                <a:latin typeface="+mn-ea"/>
                <a:ea typeface="+mn-ea"/>
              </a:rPr>
              <a:t>口</a:t>
            </a:r>
          </a:p>
        </p:txBody>
      </p:sp>
      <p:sp>
        <p:nvSpPr>
          <p:cNvPr id="25" name="矩形 24"/>
          <p:cNvSpPr/>
          <p:nvPr/>
        </p:nvSpPr>
        <p:spPr>
          <a:xfrm>
            <a:off x="5472286" y="2451521"/>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26" name="直接连接符 25"/>
          <p:cNvCxnSpPr/>
          <p:nvPr/>
        </p:nvCxnSpPr>
        <p:spPr bwMode="auto">
          <a:xfrm flipH="1">
            <a:off x="5014668" y="2648354"/>
            <a:ext cx="31648" cy="24165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32"/>
          <p:cNvSpPr txBox="1"/>
          <p:nvPr/>
        </p:nvSpPr>
        <p:spPr>
          <a:xfrm>
            <a:off x="5423259" y="2814392"/>
            <a:ext cx="887256"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lang="en-US" altLang="zh-CN" sz="1200" kern="0" dirty="0">
                <a:solidFill>
                  <a:prstClr val="black"/>
                </a:solidFill>
                <a:latin typeface="+mn-ea"/>
                <a:ea typeface="+mn-ea"/>
              </a:rPr>
              <a:t>1</a:t>
            </a:r>
            <a:r>
              <a:rPr kumimoji="0" lang="en-US" altLang="zh-CN" sz="1200" b="0" i="0" u="none" strike="noStrike" kern="0" cap="none" spc="0" normalizeH="0" baseline="0" noProof="0" dirty="0" smtClean="0">
                <a:ln>
                  <a:noFill/>
                </a:ln>
                <a:solidFill>
                  <a:prstClr val="black"/>
                </a:solidFill>
                <a:effectLst/>
                <a:uLnTx/>
                <a:uFillTx/>
                <a:latin typeface="+mn-ea"/>
                <a:ea typeface="+mn-ea"/>
              </a:rPr>
              <a:t> x 100G</a:t>
            </a:r>
            <a:r>
              <a:rPr lang="zh-CN" altLang="en-US" sz="1200" kern="0" dirty="0" smtClean="0">
                <a:solidFill>
                  <a:prstClr val="black"/>
                </a:solidFill>
                <a:latin typeface="+mn-ea"/>
                <a:ea typeface="+mn-ea"/>
              </a:rPr>
              <a:t>光</a:t>
            </a:r>
            <a:r>
              <a:rPr lang="zh-CN" altLang="en-US" sz="1200" kern="0" dirty="0">
                <a:solidFill>
                  <a:prstClr val="black"/>
                </a:solidFill>
                <a:latin typeface="+mn-ea"/>
                <a:ea typeface="+mn-ea"/>
              </a:rPr>
              <a:t>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28" name="矩形 27"/>
          <p:cNvSpPr/>
          <p:nvPr/>
        </p:nvSpPr>
        <p:spPr>
          <a:xfrm>
            <a:off x="4911942" y="2467949"/>
            <a:ext cx="243358"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29" name="直接连接符 28"/>
          <p:cNvCxnSpPr/>
          <p:nvPr/>
        </p:nvCxnSpPr>
        <p:spPr bwMode="auto">
          <a:xfrm>
            <a:off x="5729149" y="2619385"/>
            <a:ext cx="168192" cy="19500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32"/>
          <p:cNvSpPr txBox="1"/>
          <p:nvPr/>
        </p:nvSpPr>
        <p:spPr>
          <a:xfrm>
            <a:off x="4497211" y="2853074"/>
            <a:ext cx="917907"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iBMC</a:t>
            </a:r>
            <a:r>
              <a:rPr kumimoji="0" lang="zh-CN" altLang="en-US" sz="1200" b="0" i="0" u="none" strike="noStrike" kern="0" cap="none" spc="0" normalizeH="0" baseline="0" noProof="0" dirty="0" smtClean="0">
                <a:ln>
                  <a:noFill/>
                </a:ln>
                <a:solidFill>
                  <a:prstClr val="black"/>
                </a:solidFill>
                <a:effectLst/>
                <a:uLnTx/>
                <a:uFillTx/>
                <a:latin typeface="+mn-ea"/>
                <a:ea typeface="+mn-ea"/>
              </a:rPr>
              <a:t>管理网口</a:t>
            </a:r>
          </a:p>
        </p:txBody>
      </p:sp>
      <p:sp>
        <p:nvSpPr>
          <p:cNvPr id="31" name="矩形 30"/>
          <p:cNvSpPr/>
          <p:nvPr/>
        </p:nvSpPr>
        <p:spPr>
          <a:xfrm>
            <a:off x="3605325" y="2442283"/>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32" name="直接连接符 31"/>
          <p:cNvCxnSpPr/>
          <p:nvPr/>
        </p:nvCxnSpPr>
        <p:spPr bwMode="auto">
          <a:xfrm flipH="1">
            <a:off x="3713572" y="2632826"/>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3090891" y="2866403"/>
            <a:ext cx="907915" cy="307793"/>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高密接口</a:t>
            </a:r>
          </a:p>
        </p:txBody>
      </p:sp>
      <p:sp>
        <p:nvSpPr>
          <p:cNvPr id="34" name="92830045"/>
          <p:cNvSpPr txBox="1"/>
          <p:nvPr/>
        </p:nvSpPr>
        <p:spPr>
          <a:xfrm>
            <a:off x="4676494" y="1732893"/>
            <a:ext cx="1461466" cy="307793"/>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PCIe</a:t>
            </a:r>
            <a:r>
              <a:rPr kumimoji="0" lang="zh-CN" altLang="en-US" sz="1200" b="0" i="0" u="none" strike="noStrike" kern="0" cap="none" spc="0" normalizeH="0" baseline="0" noProof="0" dirty="0" smtClean="0">
                <a:ln>
                  <a:noFill/>
                </a:ln>
                <a:solidFill>
                  <a:prstClr val="black"/>
                </a:solidFill>
                <a:effectLst/>
                <a:uLnTx/>
                <a:uFillTx/>
                <a:latin typeface="+mn-ea"/>
                <a:ea typeface="+mn-ea"/>
              </a:rPr>
              <a:t>插槽</a:t>
            </a:r>
            <a:r>
              <a:rPr kumimoji="0" lang="en-US" altLang="zh-CN" sz="1200" b="0" i="0" u="none" strike="noStrike" kern="0" cap="none" spc="0" normalizeH="0" baseline="0" noProof="0" dirty="0" smtClean="0">
                <a:ln>
                  <a:noFill/>
                </a:ln>
                <a:solidFill>
                  <a:prstClr val="black"/>
                </a:solidFill>
                <a:effectLst/>
                <a:uLnTx/>
                <a:uFillTx/>
                <a:latin typeface="+mn-ea"/>
                <a:ea typeface="+mn-ea"/>
              </a:rPr>
              <a:t> 2</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35" name="2039358140"/>
          <p:cNvSpPr txBox="1"/>
          <p:nvPr/>
        </p:nvSpPr>
        <p:spPr>
          <a:xfrm>
            <a:off x="4316204" y="1398827"/>
            <a:ext cx="1005403" cy="338554"/>
          </a:xfrm>
          <a:prstGeom prst="rect">
            <a:avLst/>
          </a:prstGeom>
          <a:noFill/>
        </p:spPr>
        <p:txBody>
          <a:bodyPr wrap="none" rtlCol="0">
            <a:spAutoFit/>
          </a:bodyPr>
          <a:lstStyle/>
          <a:p>
            <a:pPr defTabSz="1219444"/>
            <a:r>
              <a:rPr lang="zh-CN" altLang="en-US" sz="1600" b="1" dirty="0" smtClean="0">
                <a:solidFill>
                  <a:prstClr val="black"/>
                </a:solidFill>
                <a:latin typeface="+mn-ea"/>
                <a:ea typeface="+mn-ea"/>
              </a:rPr>
              <a:t>后置视图</a:t>
            </a:r>
            <a:endParaRPr lang="zh-CN" altLang="en-US" sz="1600" b="1" dirty="0">
              <a:solidFill>
                <a:prstClr val="black"/>
              </a:solidFill>
              <a:latin typeface="+mn-ea"/>
              <a:ea typeface="+mn-ea"/>
            </a:endParaRPr>
          </a:p>
        </p:txBody>
      </p:sp>
      <p:sp>
        <p:nvSpPr>
          <p:cNvPr id="36" name="22308680"/>
          <p:cNvSpPr txBox="1"/>
          <p:nvPr/>
        </p:nvSpPr>
        <p:spPr>
          <a:xfrm>
            <a:off x="1352186" y="1421365"/>
            <a:ext cx="1005403" cy="338554"/>
          </a:xfrm>
          <a:prstGeom prst="rect">
            <a:avLst/>
          </a:prstGeom>
          <a:noFill/>
        </p:spPr>
        <p:txBody>
          <a:bodyPr wrap="none" rtlCol="0">
            <a:spAutoFit/>
          </a:bodyPr>
          <a:lstStyle/>
          <a:p>
            <a:pPr defTabSz="1219444"/>
            <a:r>
              <a:rPr lang="zh-CN" altLang="en-US" sz="1600" b="1" dirty="0" smtClean="0">
                <a:solidFill>
                  <a:prstClr val="black"/>
                </a:solidFill>
                <a:latin typeface="+mn-ea"/>
                <a:ea typeface="+mn-ea"/>
              </a:rPr>
              <a:t>内部视图</a:t>
            </a:r>
            <a:endParaRPr lang="zh-CN" altLang="en-US" sz="1600" b="1" dirty="0">
              <a:solidFill>
                <a:prstClr val="black"/>
              </a:solidFill>
              <a:latin typeface="+mn-ea"/>
              <a:ea typeface="+mn-ea"/>
            </a:endParaRPr>
          </a:p>
        </p:txBody>
      </p:sp>
      <p:sp>
        <p:nvSpPr>
          <p:cNvPr id="37" name="矩形 36"/>
          <p:cNvSpPr/>
          <p:nvPr/>
        </p:nvSpPr>
        <p:spPr>
          <a:xfrm>
            <a:off x="7093670" y="2148006"/>
            <a:ext cx="1573461" cy="408313"/>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sp>
        <p:nvSpPr>
          <p:cNvPr id="38" name="TextBox 32"/>
          <p:cNvSpPr txBox="1"/>
          <p:nvPr/>
        </p:nvSpPr>
        <p:spPr>
          <a:xfrm>
            <a:off x="6795544" y="2792676"/>
            <a:ext cx="988489" cy="492459"/>
          </a:xfrm>
          <a:prstGeom prst="rect">
            <a:avLst/>
          </a:prstGeom>
          <a:noFill/>
          <a:ln>
            <a:noFill/>
          </a:ln>
        </p:spPr>
        <p:txBody>
          <a:bodyPr wrap="square" lIns="121935" tIns="60968" rIns="121935" bIns="60968" rtlCol="0">
            <a:spAutoFit/>
          </a:bodyPr>
          <a:lstStyle/>
          <a:p>
            <a:pPr defTabSz="1219444"/>
            <a:r>
              <a:rPr lang="en-US" altLang="zh-CN" sz="1200" dirty="0" smtClean="0">
                <a:solidFill>
                  <a:prstClr val="black"/>
                </a:solidFill>
                <a:latin typeface="+mn-ea"/>
                <a:ea typeface="+mn-ea"/>
              </a:rPr>
              <a:t>CPU</a:t>
            </a:r>
            <a:r>
              <a:rPr lang="zh-CN" altLang="en-US" sz="1200" dirty="0" smtClean="0">
                <a:solidFill>
                  <a:prstClr val="black"/>
                </a:solidFill>
                <a:latin typeface="+mn-ea"/>
                <a:ea typeface="+mn-ea"/>
              </a:rPr>
              <a:t>金属冷板</a:t>
            </a:r>
            <a:endParaRPr lang="zh-CN" altLang="en-US" sz="1200" dirty="0">
              <a:solidFill>
                <a:prstClr val="black"/>
              </a:solidFill>
              <a:latin typeface="+mn-ea"/>
              <a:ea typeface="+mn-ea"/>
            </a:endParaRPr>
          </a:p>
        </p:txBody>
      </p:sp>
      <p:cxnSp>
        <p:nvCxnSpPr>
          <p:cNvPr id="39" name="直接连接符 38"/>
          <p:cNvCxnSpPr/>
          <p:nvPr/>
        </p:nvCxnSpPr>
        <p:spPr bwMode="auto">
          <a:xfrm flipV="1">
            <a:off x="7313877" y="2533238"/>
            <a:ext cx="96077" cy="350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a:xfrm>
            <a:off x="7954141" y="2556701"/>
            <a:ext cx="711321" cy="169658"/>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sp>
        <p:nvSpPr>
          <p:cNvPr id="41" name="矩形 40"/>
          <p:cNvSpPr/>
          <p:nvPr/>
        </p:nvSpPr>
        <p:spPr>
          <a:xfrm>
            <a:off x="2795073" y="1154464"/>
            <a:ext cx="862737" cy="338554"/>
          </a:xfrm>
          <a:prstGeom prst="rect">
            <a:avLst/>
          </a:prstGeom>
        </p:spPr>
        <p:txBody>
          <a:bodyPr wrap="none">
            <a:spAutoFit/>
          </a:bodyPr>
          <a:lstStyle/>
          <a:p>
            <a:pPr defTabSz="1219444"/>
            <a:r>
              <a:rPr lang="en-US" altLang="zh-CN" sz="1600" b="1" dirty="0" smtClean="0">
                <a:solidFill>
                  <a:prstClr val="black"/>
                </a:solidFill>
                <a:latin typeface="+mn-ea"/>
                <a:ea typeface="+mn-ea"/>
              </a:rPr>
              <a:t>XA320</a:t>
            </a:r>
            <a:endParaRPr lang="zh-CN" altLang="en-US" sz="1600" b="1" dirty="0">
              <a:solidFill>
                <a:prstClr val="black"/>
              </a:solidFill>
              <a:latin typeface="+mn-ea"/>
              <a:ea typeface="+mn-ea"/>
            </a:endParaRPr>
          </a:p>
        </p:txBody>
      </p:sp>
      <p:sp>
        <p:nvSpPr>
          <p:cNvPr id="42" name="矩形 41"/>
          <p:cNvSpPr/>
          <p:nvPr/>
        </p:nvSpPr>
        <p:spPr>
          <a:xfrm>
            <a:off x="8490790" y="1173171"/>
            <a:ext cx="1000595" cy="338554"/>
          </a:xfrm>
          <a:prstGeom prst="rect">
            <a:avLst/>
          </a:prstGeom>
        </p:spPr>
        <p:txBody>
          <a:bodyPr wrap="none">
            <a:spAutoFit/>
          </a:bodyPr>
          <a:lstStyle/>
          <a:p>
            <a:pPr defTabSz="1219444"/>
            <a:r>
              <a:rPr lang="en-US" altLang="zh-CN" sz="1600" b="1" dirty="0" smtClean="0">
                <a:solidFill>
                  <a:prstClr val="black"/>
                </a:solidFill>
                <a:latin typeface="+mn-ea"/>
                <a:ea typeface="+mn-ea"/>
              </a:rPr>
              <a:t>XA320C</a:t>
            </a:r>
            <a:endParaRPr lang="zh-CN" altLang="en-US" sz="1600" b="1" dirty="0">
              <a:solidFill>
                <a:prstClr val="black"/>
              </a:solidFill>
              <a:latin typeface="+mn-ea"/>
              <a:ea typeface="+mn-ea"/>
            </a:endParaRPr>
          </a:p>
        </p:txBody>
      </p:sp>
      <p:sp>
        <p:nvSpPr>
          <p:cNvPr id="43" name="TextBox 32"/>
          <p:cNvSpPr txBox="1"/>
          <p:nvPr/>
        </p:nvSpPr>
        <p:spPr>
          <a:xfrm>
            <a:off x="9614946" y="1678389"/>
            <a:ext cx="649519" cy="307793"/>
          </a:xfrm>
          <a:prstGeom prst="rect">
            <a:avLst/>
          </a:prstGeom>
          <a:noFill/>
          <a:ln>
            <a:noFill/>
          </a:ln>
        </p:spPr>
        <p:txBody>
          <a:bodyPr wrap="square" lIns="121935" tIns="60968" rIns="121935" bIns="60968" rtlCol="0">
            <a:spAutoFit/>
          </a:bodyPr>
          <a:lstStyle/>
          <a:p>
            <a:pPr defTabSz="1219444"/>
            <a:r>
              <a:rPr lang="zh-CN" altLang="en-US" sz="1200" dirty="0" smtClean="0">
                <a:latin typeface="+mn-ea"/>
                <a:ea typeface="+mn-ea"/>
                <a:cs typeface="Arial" panose="020B0604020202020204" pitchFamily="34" charset="0"/>
              </a:rPr>
              <a:t>水管</a:t>
            </a:r>
            <a:endParaRPr lang="zh-CN" altLang="en-US" sz="1200" dirty="0">
              <a:latin typeface="+mn-ea"/>
              <a:ea typeface="+mn-ea"/>
            </a:endParaRPr>
          </a:p>
        </p:txBody>
      </p:sp>
      <p:sp>
        <p:nvSpPr>
          <p:cNvPr id="44" name="2039358140"/>
          <p:cNvSpPr txBox="1"/>
          <p:nvPr/>
        </p:nvSpPr>
        <p:spPr>
          <a:xfrm>
            <a:off x="9629391" y="1397651"/>
            <a:ext cx="1005403" cy="338554"/>
          </a:xfrm>
          <a:prstGeom prst="rect">
            <a:avLst/>
          </a:prstGeom>
          <a:noFill/>
        </p:spPr>
        <p:txBody>
          <a:bodyPr wrap="none" rtlCol="0">
            <a:spAutoFit/>
          </a:bodyPr>
          <a:lstStyle/>
          <a:p>
            <a:pPr defTabSz="1219444"/>
            <a:r>
              <a:rPr lang="zh-CN" altLang="en-US" sz="1600" b="1" dirty="0" smtClean="0">
                <a:solidFill>
                  <a:prstClr val="black"/>
                </a:solidFill>
                <a:latin typeface="+mn-ea"/>
                <a:ea typeface="+mn-ea"/>
              </a:rPr>
              <a:t>后置视图</a:t>
            </a:r>
            <a:endParaRPr lang="zh-CN" altLang="en-US" sz="1600" b="1" dirty="0">
              <a:solidFill>
                <a:prstClr val="black"/>
              </a:solidFill>
              <a:latin typeface="+mn-ea"/>
              <a:ea typeface="+mn-ea"/>
            </a:endParaRPr>
          </a:p>
        </p:txBody>
      </p:sp>
      <p:sp>
        <p:nvSpPr>
          <p:cNvPr id="45" name="22308680"/>
          <p:cNvSpPr txBox="1"/>
          <p:nvPr/>
        </p:nvSpPr>
        <p:spPr>
          <a:xfrm>
            <a:off x="6967252" y="1452866"/>
            <a:ext cx="1005403" cy="338554"/>
          </a:xfrm>
          <a:prstGeom prst="rect">
            <a:avLst/>
          </a:prstGeom>
          <a:noFill/>
        </p:spPr>
        <p:txBody>
          <a:bodyPr wrap="none" rtlCol="0">
            <a:spAutoFit/>
          </a:bodyPr>
          <a:lstStyle/>
          <a:p>
            <a:pPr defTabSz="1219444"/>
            <a:r>
              <a:rPr lang="zh-CN" altLang="en-US" sz="1600" b="1" dirty="0" smtClean="0">
                <a:solidFill>
                  <a:prstClr val="black"/>
                </a:solidFill>
                <a:latin typeface="+mn-ea"/>
                <a:ea typeface="+mn-ea"/>
              </a:rPr>
              <a:t>内部视图</a:t>
            </a:r>
            <a:endParaRPr lang="zh-CN" altLang="en-US" sz="1600" b="1" dirty="0">
              <a:solidFill>
                <a:prstClr val="black"/>
              </a:solidFill>
              <a:latin typeface="+mn-ea"/>
              <a:ea typeface="+mn-ea"/>
            </a:endParaRPr>
          </a:p>
        </p:txBody>
      </p:sp>
      <p:pic>
        <p:nvPicPr>
          <p:cNvPr id="46" name="图片 45"/>
          <p:cNvPicPr>
            <a:picLocks noChangeAspect="1"/>
          </p:cNvPicPr>
          <p:nvPr/>
        </p:nvPicPr>
        <p:blipFill>
          <a:blip r:embed="rId6"/>
          <a:stretch>
            <a:fillRect/>
          </a:stretch>
        </p:blipFill>
        <p:spPr>
          <a:xfrm>
            <a:off x="8859729" y="2072917"/>
            <a:ext cx="2486359" cy="674337"/>
          </a:xfrm>
          <a:prstGeom prst="rect">
            <a:avLst/>
          </a:prstGeom>
        </p:spPr>
      </p:pic>
      <p:sp>
        <p:nvSpPr>
          <p:cNvPr id="47" name="矩形 46"/>
          <p:cNvSpPr/>
          <p:nvPr/>
        </p:nvSpPr>
        <p:spPr>
          <a:xfrm>
            <a:off x="9397708" y="2176042"/>
            <a:ext cx="636148" cy="216672"/>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48" name="直接连接符 47"/>
          <p:cNvCxnSpPr/>
          <p:nvPr/>
        </p:nvCxnSpPr>
        <p:spPr bwMode="auto">
          <a:xfrm flipH="1">
            <a:off x="9786360" y="1883756"/>
            <a:ext cx="127252" cy="21233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矩形 48"/>
          <p:cNvSpPr/>
          <p:nvPr/>
        </p:nvSpPr>
        <p:spPr>
          <a:xfrm>
            <a:off x="10156807" y="2174613"/>
            <a:ext cx="1017148" cy="204891"/>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sp>
        <p:nvSpPr>
          <p:cNvPr id="50" name="矩形 49"/>
          <p:cNvSpPr/>
          <p:nvPr/>
        </p:nvSpPr>
        <p:spPr>
          <a:xfrm>
            <a:off x="9448103" y="2499059"/>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1" name="直接连接符 50"/>
          <p:cNvCxnSpPr/>
          <p:nvPr/>
        </p:nvCxnSpPr>
        <p:spPr bwMode="auto">
          <a:xfrm flipH="1">
            <a:off x="9624446" y="2679874"/>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32"/>
          <p:cNvSpPr txBox="1"/>
          <p:nvPr/>
        </p:nvSpPr>
        <p:spPr>
          <a:xfrm>
            <a:off x="9196034" y="2871150"/>
            <a:ext cx="780616"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mn-ea"/>
                <a:ea typeface="+mn-ea"/>
              </a:rPr>
              <a:t>2 x GE</a:t>
            </a:r>
            <a:r>
              <a:rPr lang="zh-CN" altLang="en-US" sz="1200" kern="0" noProof="0" dirty="0">
                <a:solidFill>
                  <a:prstClr val="black"/>
                </a:solidFill>
                <a:latin typeface="+mn-ea"/>
                <a:ea typeface="+mn-ea"/>
              </a:rPr>
              <a:t>电</a:t>
            </a:r>
            <a:r>
              <a:rPr kumimoji="0" lang="zh-CN" altLang="en-US" sz="1200" b="0" i="0" u="none" strike="noStrike" kern="0" cap="none" spc="0" normalizeH="0" baseline="0" noProof="0" dirty="0" smtClean="0">
                <a:ln>
                  <a:noFill/>
                </a:ln>
                <a:solidFill>
                  <a:prstClr val="black"/>
                </a:solidFill>
                <a:effectLst/>
                <a:uLnTx/>
                <a:uFillTx/>
                <a:latin typeface="+mn-ea"/>
                <a:ea typeface="+mn-ea"/>
              </a:rPr>
              <a:t>口</a:t>
            </a:r>
          </a:p>
        </p:txBody>
      </p:sp>
      <p:sp>
        <p:nvSpPr>
          <p:cNvPr id="53" name="矩形 52"/>
          <p:cNvSpPr/>
          <p:nvPr/>
        </p:nvSpPr>
        <p:spPr>
          <a:xfrm>
            <a:off x="10771784" y="2498660"/>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4" name="直接连接符 53"/>
          <p:cNvCxnSpPr/>
          <p:nvPr/>
        </p:nvCxnSpPr>
        <p:spPr bwMode="auto">
          <a:xfrm>
            <a:off x="10345814" y="2695493"/>
            <a:ext cx="125286"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32"/>
          <p:cNvSpPr txBox="1"/>
          <p:nvPr/>
        </p:nvSpPr>
        <p:spPr>
          <a:xfrm>
            <a:off x="10634794" y="2861531"/>
            <a:ext cx="1038891"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lang="en-US" altLang="zh-CN" sz="1200" kern="0" dirty="0" smtClean="0">
                <a:solidFill>
                  <a:prstClr val="black"/>
                </a:solidFill>
                <a:latin typeface="+mn-ea"/>
                <a:ea typeface="+mn-ea"/>
              </a:rPr>
              <a:t>1</a:t>
            </a:r>
            <a:r>
              <a:rPr kumimoji="0" lang="en-US" altLang="zh-CN" sz="1200" b="0" i="0" u="none" strike="noStrike" kern="0" cap="none" spc="0" normalizeH="0" baseline="0" noProof="0" dirty="0" smtClean="0">
                <a:ln>
                  <a:noFill/>
                </a:ln>
                <a:solidFill>
                  <a:prstClr val="black"/>
                </a:solidFill>
                <a:effectLst/>
                <a:uLnTx/>
                <a:uFillTx/>
                <a:latin typeface="+mn-ea"/>
                <a:ea typeface="+mn-ea"/>
              </a:rPr>
              <a:t>x100G</a:t>
            </a:r>
            <a:r>
              <a:rPr lang="zh-CN" altLang="en-US" sz="1200" kern="0" dirty="0" smtClean="0">
                <a:solidFill>
                  <a:prstClr val="black"/>
                </a:solidFill>
                <a:latin typeface="+mn-ea"/>
                <a:ea typeface="+mn-ea"/>
              </a:rPr>
              <a:t>光</a:t>
            </a:r>
            <a:r>
              <a:rPr lang="zh-CN" altLang="en-US" sz="1200" kern="0" dirty="0">
                <a:solidFill>
                  <a:prstClr val="black"/>
                </a:solidFill>
                <a:latin typeface="+mn-ea"/>
                <a:ea typeface="+mn-ea"/>
              </a:rPr>
              <a:t>口</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56" name="矩形 55"/>
          <p:cNvSpPr/>
          <p:nvPr/>
        </p:nvSpPr>
        <p:spPr>
          <a:xfrm>
            <a:off x="10211440" y="2515088"/>
            <a:ext cx="243358"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57" name="直接连接符 56"/>
          <p:cNvCxnSpPr>
            <a:endCxn id="55" idx="0"/>
          </p:cNvCxnSpPr>
          <p:nvPr/>
        </p:nvCxnSpPr>
        <p:spPr bwMode="auto">
          <a:xfrm>
            <a:off x="11028647" y="2666524"/>
            <a:ext cx="125593" cy="195007"/>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32"/>
          <p:cNvSpPr txBox="1"/>
          <p:nvPr/>
        </p:nvSpPr>
        <p:spPr>
          <a:xfrm>
            <a:off x="9855851" y="2871150"/>
            <a:ext cx="983874"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iBMC</a:t>
            </a:r>
            <a:r>
              <a:rPr kumimoji="0" lang="zh-CN" altLang="en-US" sz="1200" b="0" i="0" u="none" strike="noStrike" kern="0" cap="none" spc="0" normalizeH="0" baseline="0" noProof="0" dirty="0" smtClean="0">
                <a:ln>
                  <a:noFill/>
                </a:ln>
                <a:solidFill>
                  <a:prstClr val="black"/>
                </a:solidFill>
                <a:effectLst/>
                <a:uLnTx/>
                <a:uFillTx/>
                <a:latin typeface="+mn-ea"/>
                <a:ea typeface="+mn-ea"/>
              </a:rPr>
              <a:t>管理网口</a:t>
            </a:r>
          </a:p>
        </p:txBody>
      </p:sp>
      <p:sp>
        <p:nvSpPr>
          <p:cNvPr id="59" name="矩形 58"/>
          <p:cNvSpPr/>
          <p:nvPr/>
        </p:nvSpPr>
        <p:spPr>
          <a:xfrm>
            <a:off x="8904823" y="2489422"/>
            <a:ext cx="486715" cy="160949"/>
          </a:xfrm>
          <a:prstGeom prst="rect">
            <a:avLst/>
          </a:prstGeom>
          <a:noFill/>
          <a:ln w="28575" cap="flat" cmpd="sng" algn="ctr">
            <a:solidFill>
              <a:srgbClr val="FF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smtClean="0">
              <a:ln>
                <a:noFill/>
              </a:ln>
              <a:solidFill>
                <a:prstClr val="white"/>
              </a:solidFill>
              <a:effectLst/>
              <a:uLnTx/>
              <a:uFillTx/>
              <a:latin typeface="+mn-ea"/>
              <a:ea typeface="+mn-ea"/>
              <a:cs typeface="+mn-cs"/>
            </a:endParaRPr>
          </a:p>
        </p:txBody>
      </p:sp>
      <p:cxnSp>
        <p:nvCxnSpPr>
          <p:cNvPr id="60" name="直接连接符 59"/>
          <p:cNvCxnSpPr/>
          <p:nvPr/>
        </p:nvCxnSpPr>
        <p:spPr bwMode="auto">
          <a:xfrm flipH="1">
            <a:off x="9013070" y="2679965"/>
            <a:ext cx="125932"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32"/>
          <p:cNvSpPr txBox="1"/>
          <p:nvPr/>
        </p:nvSpPr>
        <p:spPr>
          <a:xfrm>
            <a:off x="8503131" y="2903923"/>
            <a:ext cx="907915" cy="307793"/>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高密接口</a:t>
            </a:r>
          </a:p>
        </p:txBody>
      </p:sp>
      <p:cxnSp>
        <p:nvCxnSpPr>
          <p:cNvPr id="62" name="直接连接符 61"/>
          <p:cNvCxnSpPr/>
          <p:nvPr/>
        </p:nvCxnSpPr>
        <p:spPr bwMode="auto">
          <a:xfrm>
            <a:off x="10805852" y="1917548"/>
            <a:ext cx="114070" cy="210133"/>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92830045"/>
          <p:cNvSpPr txBox="1"/>
          <p:nvPr/>
        </p:nvSpPr>
        <p:spPr>
          <a:xfrm>
            <a:off x="10451393" y="1704901"/>
            <a:ext cx="1017645" cy="307793"/>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smtClean="0">
                <a:ln>
                  <a:noFill/>
                </a:ln>
                <a:solidFill>
                  <a:prstClr val="black"/>
                </a:solidFill>
                <a:effectLst/>
                <a:uLnTx/>
                <a:uFillTx/>
                <a:latin typeface="+mn-ea"/>
                <a:ea typeface="+mn-ea"/>
              </a:rPr>
              <a:t>PCIe</a:t>
            </a:r>
            <a:r>
              <a:rPr kumimoji="0" lang="zh-CN" altLang="en-US" sz="1200" b="0" i="0" u="none" strike="noStrike" kern="0" cap="none" spc="0" normalizeH="0" baseline="0" noProof="0" dirty="0" smtClean="0">
                <a:ln>
                  <a:noFill/>
                </a:ln>
                <a:solidFill>
                  <a:prstClr val="black"/>
                </a:solidFill>
                <a:effectLst/>
                <a:uLnTx/>
                <a:uFillTx/>
                <a:latin typeface="+mn-ea"/>
                <a:ea typeface="+mn-ea"/>
              </a:rPr>
              <a:t>插槽</a:t>
            </a:r>
            <a:r>
              <a:rPr kumimoji="0" lang="en-US" altLang="zh-CN" sz="1200" b="0" i="0" u="none" strike="noStrike" kern="0" cap="none" spc="0" normalizeH="0" baseline="0" noProof="0" dirty="0" smtClean="0">
                <a:ln>
                  <a:noFill/>
                </a:ln>
                <a:solidFill>
                  <a:prstClr val="black"/>
                </a:solidFill>
                <a:effectLst/>
                <a:uLnTx/>
                <a:uFillTx/>
                <a:latin typeface="+mn-ea"/>
                <a:ea typeface="+mn-ea"/>
              </a:rPr>
              <a:t> 2</a:t>
            </a:r>
            <a:endParaRPr kumimoji="0" lang="zh-CN" altLang="en-US" sz="1200" b="0" i="0" u="none" strike="noStrike" kern="0" cap="none" spc="0" normalizeH="0" baseline="0" noProof="0" dirty="0" smtClean="0">
              <a:ln>
                <a:noFill/>
              </a:ln>
              <a:solidFill>
                <a:prstClr val="black"/>
              </a:solidFill>
              <a:effectLst/>
              <a:uLnTx/>
              <a:uFillTx/>
              <a:latin typeface="+mn-ea"/>
              <a:ea typeface="+mn-ea"/>
            </a:endParaRPr>
          </a:p>
        </p:txBody>
      </p:sp>
      <p:sp>
        <p:nvSpPr>
          <p:cNvPr id="64" name="TextBox 32"/>
          <p:cNvSpPr txBox="1"/>
          <p:nvPr/>
        </p:nvSpPr>
        <p:spPr>
          <a:xfrm>
            <a:off x="7937528" y="2820820"/>
            <a:ext cx="845973" cy="492459"/>
          </a:xfrm>
          <a:prstGeom prst="rect">
            <a:avLst/>
          </a:prstGeom>
          <a:noFill/>
          <a:ln>
            <a:noFill/>
          </a:ln>
        </p:spPr>
        <p:txBody>
          <a:bodyPr wrap="square" lIns="121935" tIns="60968" rIns="121935" bIns="60968"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black"/>
                </a:solidFill>
                <a:effectLst/>
                <a:uLnTx/>
                <a:uFillTx/>
                <a:latin typeface="+mn-ea"/>
                <a:ea typeface="+mn-ea"/>
              </a:rPr>
              <a:t>内存插槽</a:t>
            </a:r>
          </a:p>
        </p:txBody>
      </p:sp>
      <p:cxnSp>
        <p:nvCxnSpPr>
          <p:cNvPr id="65" name="直接连接符 64"/>
          <p:cNvCxnSpPr/>
          <p:nvPr/>
        </p:nvCxnSpPr>
        <p:spPr bwMode="auto">
          <a:xfrm>
            <a:off x="8222272" y="2733920"/>
            <a:ext cx="185783" cy="125521"/>
          </a:xfrm>
          <a:prstGeom prst="line">
            <a:avLst/>
          </a:prstGeom>
          <a:noFill/>
          <a:ln w="28575">
            <a:solidFill>
              <a:srgbClr val="FFC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66437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991764292"/>
          <p:cNvSpPr txBox="1">
            <a:spLocks/>
          </p:cNvSpPr>
          <p:nvPr/>
        </p:nvSpPr>
        <p:spPr>
          <a:xfrm>
            <a:off x="1559496" y="392966"/>
            <a:ext cx="11305256" cy="759844"/>
          </a:xfrm>
          <a:prstGeom prst="rect">
            <a:avLst/>
          </a:prstGeom>
          <a:noFill/>
          <a:ln w="9525">
            <a:noFill/>
            <a:miter lim="800000"/>
            <a:headEnd/>
            <a:tailEnd/>
          </a:ln>
        </p:spPr>
        <p:txBody>
          <a:bodyPr vert="horz" wrap="square" lIns="100800" tIns="50400" rIns="100800" bIns="50400" numCol="1" anchor="t" anchorCtr="0" compatLnSpc="1">
            <a:prstTxWarp prst="textNoShape">
              <a:avLst/>
            </a:prstTxWarp>
          </a:bodyPr>
          <a:lstStyle>
            <a:lvl1pPr defTabSz="801688" eaLnBrk="0" fontAlgn="base" hangingPunct="0">
              <a:defRPr sz="3500" b="1">
                <a:solidFill>
                  <a:schemeClr val="tx1">
                    <a:lumMod val="75000"/>
                    <a:lumOff val="25000"/>
                  </a:schemeClr>
                </a:solidFill>
                <a:latin typeface="+mn-ea"/>
                <a:ea typeface="+mn-ea"/>
                <a:cs typeface="+mj-cs"/>
              </a:defRPr>
            </a:lvl1pPr>
            <a:lvl2pPr defTabSz="801688" eaLnBrk="0" fontAlgn="base" hangingPunct="0">
              <a:defRPr sz="3500">
                <a:solidFill>
                  <a:srgbClr val="990000"/>
                </a:solidFill>
                <a:latin typeface="FrutigerNext LT Medium" pitchFamily="34" charset="0"/>
                <a:ea typeface="黑体" pitchFamily="2" charset="-122"/>
              </a:defRPr>
            </a:lvl2pPr>
            <a:lvl3pPr defTabSz="801688" eaLnBrk="0" fontAlgn="base" hangingPunct="0">
              <a:defRPr sz="3500">
                <a:solidFill>
                  <a:srgbClr val="990000"/>
                </a:solidFill>
                <a:latin typeface="FrutigerNext LT Medium" pitchFamily="34" charset="0"/>
                <a:ea typeface="黑体" pitchFamily="2" charset="-122"/>
              </a:defRPr>
            </a:lvl3pPr>
            <a:lvl4pPr defTabSz="801688" eaLnBrk="0" fontAlgn="base" hangingPunct="0">
              <a:defRPr sz="3500">
                <a:solidFill>
                  <a:srgbClr val="990000"/>
                </a:solidFill>
                <a:latin typeface="FrutigerNext LT Medium" pitchFamily="34" charset="0"/>
                <a:ea typeface="黑体" pitchFamily="2" charset="-122"/>
              </a:defRPr>
            </a:lvl4pPr>
            <a:lvl5pPr defTabSz="801688" eaLnBrk="0" fontAlgn="base" hangingPunct="0">
              <a:defRPr sz="3500">
                <a:solidFill>
                  <a:srgbClr val="990000"/>
                </a:solidFill>
                <a:latin typeface="FrutigerNext LT Medium" pitchFamily="34" charset="0"/>
                <a:ea typeface="黑体" pitchFamily="2" charset="-122"/>
              </a:defRPr>
            </a:lvl5pPr>
            <a:lvl6pPr marL="457200" defTabSz="801688" fontAlgn="base">
              <a:spcBef>
                <a:spcPct val="0"/>
              </a:spcBef>
              <a:spcAft>
                <a:spcPct val="0"/>
              </a:spcAft>
              <a:defRPr sz="3500">
                <a:solidFill>
                  <a:srgbClr val="990000"/>
                </a:solidFill>
                <a:latin typeface="FrutigerNext LT Medium" pitchFamily="34" charset="0"/>
                <a:ea typeface="黑体" pitchFamily="2" charset="-122"/>
              </a:defRPr>
            </a:lvl6pPr>
            <a:lvl7pPr marL="914400" defTabSz="801688" fontAlgn="base">
              <a:spcBef>
                <a:spcPct val="0"/>
              </a:spcBef>
              <a:spcAft>
                <a:spcPct val="0"/>
              </a:spcAft>
              <a:defRPr sz="3500">
                <a:solidFill>
                  <a:srgbClr val="990000"/>
                </a:solidFill>
                <a:latin typeface="FrutigerNext LT Medium" pitchFamily="34" charset="0"/>
                <a:ea typeface="黑体" pitchFamily="2" charset="-122"/>
              </a:defRPr>
            </a:lvl7pPr>
            <a:lvl8pPr marL="1371600" defTabSz="801688" fontAlgn="base">
              <a:spcBef>
                <a:spcPct val="0"/>
              </a:spcBef>
              <a:spcAft>
                <a:spcPct val="0"/>
              </a:spcAft>
              <a:defRPr sz="3500">
                <a:solidFill>
                  <a:srgbClr val="990000"/>
                </a:solidFill>
                <a:latin typeface="FrutigerNext LT Medium" pitchFamily="34" charset="0"/>
                <a:ea typeface="黑体" pitchFamily="2" charset="-122"/>
              </a:defRPr>
            </a:lvl8pPr>
            <a:lvl9pPr marL="1828800" defTabSz="801688"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dirty="0" smtClean="0">
                <a:solidFill>
                  <a:schemeClr val="tx1"/>
                </a:solidFill>
              </a:rPr>
              <a:t>支持</a:t>
            </a:r>
            <a:r>
              <a:rPr lang="en-US" altLang="zh-CN" dirty="0">
                <a:solidFill>
                  <a:schemeClr val="tx1"/>
                </a:solidFill>
              </a:rPr>
              <a:t>3000W</a:t>
            </a:r>
            <a:r>
              <a:rPr lang="zh-CN" altLang="en-US" dirty="0">
                <a:solidFill>
                  <a:schemeClr val="tx1"/>
                </a:solidFill>
              </a:rPr>
              <a:t>电源和液冷散热，释放</a:t>
            </a:r>
            <a:r>
              <a:rPr lang="en-US" altLang="zh-CN" dirty="0">
                <a:solidFill>
                  <a:schemeClr val="tx1"/>
                </a:solidFill>
              </a:rPr>
              <a:t>HPC</a:t>
            </a:r>
            <a:r>
              <a:rPr lang="zh-CN" altLang="en-US" dirty="0">
                <a:solidFill>
                  <a:schemeClr val="tx1"/>
                </a:solidFill>
              </a:rPr>
              <a:t>计算潜力</a:t>
            </a:r>
            <a:endParaRPr lang="en-US" altLang="zh-CN" dirty="0">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727812089"/>
              </p:ext>
            </p:extLst>
          </p:nvPr>
        </p:nvGraphicFramePr>
        <p:xfrm>
          <a:off x="1008063" y="1530977"/>
          <a:ext cx="5658405" cy="1413647"/>
        </p:xfrm>
        <a:graphic>
          <a:graphicData uri="http://schemas.openxmlformats.org/drawingml/2006/table">
            <a:tbl>
              <a:tblPr/>
              <a:tblGrid>
                <a:gridCol w="1568450"/>
                <a:gridCol w="602943"/>
                <a:gridCol w="713697"/>
                <a:gridCol w="848684"/>
                <a:gridCol w="912265"/>
                <a:gridCol w="1012366"/>
              </a:tblGrid>
              <a:tr h="410548">
                <a:tc gridSpan="6">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和英特尔可扩展系列处理器算力对比（</a:t>
                      </a:r>
                      <a:r>
                        <a:rPr lang="en-US" altLang="zh-CN" sz="1200" b="1" u="none" strike="noStrike" dirty="0" smtClean="0">
                          <a:solidFill>
                            <a:schemeClr val="tx1"/>
                          </a:solidFill>
                          <a:effectLst/>
                          <a:latin typeface="微软雅黑" panose="020B0503020204020204" pitchFamily="34" charset="-122"/>
                          <a:ea typeface="微软雅黑" panose="020B0503020204020204" pitchFamily="34" charset="-122"/>
                        </a:rPr>
                        <a:t>2P</a:t>
                      </a: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90000" marR="90000" marT="46800" marB="468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zh-CN" altLang="en-US" sz="1600" b="0" i="0" u="none" strike="noStrike" dirty="0">
                        <a:solidFill>
                          <a:srgbClr val="000000"/>
                        </a:solidFill>
                        <a:effectLst/>
                        <a:latin typeface="+mn-ea"/>
                        <a:ea typeface="+mn-ea"/>
                      </a:endParaRPr>
                    </a:p>
                  </a:txBody>
                  <a:tcPr marL="9525" marR="9525" marT="9525" marB="0" anchor="ctr"/>
                </a:tc>
                <a:tc hMerge="1">
                  <a:txBody>
                    <a:bodyPr/>
                    <a:lstStyle/>
                    <a:p>
                      <a:pPr algn="ctr" fontAlgn="ctr"/>
                      <a:endParaRPr lang="zh-CN" altLang="en-US" sz="1600" b="0" i="0" u="none" strike="noStrike" dirty="0">
                        <a:solidFill>
                          <a:srgbClr val="000000"/>
                        </a:solidFill>
                        <a:effectLst/>
                        <a:latin typeface="+mn-ea"/>
                        <a:ea typeface="+mn-ea"/>
                      </a:endParaRPr>
                    </a:p>
                  </a:txBody>
                  <a:tcPr marL="9525" marR="9525" marT="9525" marB="0" anchor="ctr"/>
                </a:tc>
                <a:tc hMerge="1">
                  <a:txBody>
                    <a:bodyPr/>
                    <a:lstStyle/>
                    <a:p>
                      <a:pPr algn="ctr" fontAlgn="ctr"/>
                      <a:endParaRPr lang="zh-CN" altLang="en-US" sz="1600" b="0" i="0" u="none" strike="noStrike" dirty="0">
                        <a:solidFill>
                          <a:srgbClr val="000000"/>
                        </a:solidFill>
                        <a:effectLst/>
                        <a:latin typeface="+mn-ea"/>
                        <a:ea typeface="+mn-ea"/>
                      </a:endParaRPr>
                    </a:p>
                  </a:txBody>
                  <a:tcPr marL="9525" marR="9525" marT="9525" marB="0" anchor="ctr"/>
                </a:tc>
                <a:tc hMerge="1">
                  <a:txBody>
                    <a:bodyPr/>
                    <a:lstStyle/>
                    <a:p>
                      <a:pPr algn="ctr" fontAlgn="ctr"/>
                      <a:endParaRPr lang="zh-CN" altLang="en-US" sz="1600" b="0" i="0" u="none" strike="noStrike" dirty="0">
                        <a:solidFill>
                          <a:srgbClr val="000000"/>
                        </a:solidFill>
                        <a:effectLst/>
                        <a:latin typeface="+mn-ea"/>
                        <a:ea typeface="+mn-ea"/>
                      </a:endParaRPr>
                    </a:p>
                  </a:txBody>
                  <a:tcPr marL="9525" marR="9525" marT="9525" marB="0" anchor="ctr"/>
                </a:tc>
                <a:tc hMerge="1">
                  <a:txBody>
                    <a:bodyPr/>
                    <a:lstStyle/>
                    <a:p>
                      <a:pPr algn="l" fontAlgn="ctr"/>
                      <a:endParaRPr lang="zh-CN" altLang="en-US" sz="1200" b="1" i="0" u="none" strike="noStrike" dirty="0">
                        <a:solidFill>
                          <a:schemeClr val="tx2"/>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r>
              <a:tr h="387593">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sz="1200" u="none" strike="noStrike" dirty="0" smtClean="0">
                          <a:solidFill>
                            <a:schemeClr val="tx1"/>
                          </a:solidFill>
                          <a:effectLst/>
                          <a:latin typeface="微软雅黑" panose="020B0503020204020204" pitchFamily="34" charset="-122"/>
                          <a:ea typeface="微软雅黑" panose="020B0503020204020204" pitchFamily="34" charset="-122"/>
                        </a:rPr>
                        <a:t>CPU</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型号</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总核</a:t>
                      </a: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数</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主频 </a:t>
                      </a:r>
                      <a:r>
                        <a:rPr lang="en-US" sz="1200" u="none" strike="noStrike" dirty="0">
                          <a:solidFill>
                            <a:schemeClr val="tx1"/>
                          </a:solidFill>
                          <a:effectLst/>
                          <a:latin typeface="微软雅黑" panose="020B0503020204020204" pitchFamily="34" charset="-122"/>
                          <a:ea typeface="微软雅黑" panose="020B0503020204020204" pitchFamily="34" charset="-122"/>
                        </a:rPr>
                        <a:t>GHz</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最大</a:t>
                      </a:r>
                      <a:r>
                        <a:rPr lang="en-US" sz="1200" u="none" strike="noStrike" dirty="0" smtClean="0">
                          <a:solidFill>
                            <a:schemeClr val="tx1"/>
                          </a:solidFill>
                          <a:effectLst/>
                          <a:latin typeface="微软雅黑" panose="020B0503020204020204" pitchFamily="34" charset="-122"/>
                          <a:ea typeface="微软雅黑" panose="020B0503020204020204" pitchFamily="34" charset="-122"/>
                        </a:rPr>
                        <a:t>TDP</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marR="0" lvl="0" indent="0" algn="ctr" defTabSz="1187798" rtl="0" eaLnBrk="1" fontAlgn="ctr" latinLnBrk="0" hangingPunct="1">
                        <a:lnSpc>
                          <a:spcPct val="100000"/>
                        </a:lnSpc>
                        <a:spcBef>
                          <a:spcPts val="0"/>
                        </a:spcBef>
                        <a:spcAft>
                          <a:spcPts val="0"/>
                        </a:spcAft>
                        <a:buClrTx/>
                        <a:buSzTx/>
                        <a:buFontTx/>
                        <a:buNone/>
                        <a:tabLst/>
                        <a:defRPr/>
                      </a:pP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内存带宽</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CFD</a:t>
                      </a: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应用性能</a:t>
                      </a: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7753">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黄金级</a:t>
                      </a: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6248</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40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2.5</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150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192GB/s</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1</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07753">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2*Kunpeng920-4826</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96</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2.6</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150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287GB/s</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1.2</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690205742"/>
              </p:ext>
            </p:extLst>
          </p:nvPr>
        </p:nvGraphicFramePr>
        <p:xfrm>
          <a:off x="1011308" y="3700958"/>
          <a:ext cx="5655160" cy="1399541"/>
        </p:xfrm>
        <a:graphic>
          <a:graphicData uri="http://schemas.openxmlformats.org/drawingml/2006/table">
            <a:tbl>
              <a:tblPr/>
              <a:tblGrid>
                <a:gridCol w="2208065"/>
                <a:gridCol w="856035"/>
                <a:gridCol w="636729"/>
                <a:gridCol w="1089449"/>
                <a:gridCol w="864882"/>
              </a:tblGrid>
              <a:tr h="412118">
                <a:tc gridSpan="5">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algn="ctr" defTabSz="1219444" rtl="0" eaLnBrk="1" fontAlgn="ctr" latinLnBrk="0" hangingPunct="1"/>
                      <a:r>
                        <a:rPr lang="zh-CN" altLang="en-US" sz="1200" b="1"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固定算力高密部署</a:t>
                      </a:r>
                      <a:r>
                        <a:rPr lang="zh-CN" altLang="en-US" sz="1200" b="1"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场景</a:t>
                      </a:r>
                      <a:endParaRPr lang="zh-CN" altLang="en-US" sz="1200" b="1"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0000" marR="90000" marT="46800" marB="468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zh-CN" altLang="en-US"/>
                    </a:p>
                  </a:txBody>
                  <a:tcPr/>
                </a:tc>
                <a:tc hMerge="1">
                  <a:txBody>
                    <a:bodyPr/>
                    <a:lstStyle/>
                    <a:p>
                      <a:endParaRPr lang="zh-CN" altLang="en-US"/>
                    </a:p>
                  </a:txBody>
                  <a:tcPr/>
                </a:tc>
                <a:tc hMerge="1">
                  <a:txBody>
                    <a:bodyPr/>
                    <a:lstStyle/>
                    <a:p>
                      <a:pPr marL="0" algn="l" defTabSz="1219444" rtl="0" eaLnBrk="1" fontAlgn="ctr" latinLnBrk="0" hangingPunct="1"/>
                      <a:endParaRPr lang="zh-CN" altLang="en-US" sz="1600" b="1" u="none" strike="noStrike" kern="1200" dirty="0">
                        <a:solidFill>
                          <a:schemeClr val="tx1"/>
                        </a:solidFill>
                        <a:effectLst/>
                        <a:latin typeface="+mn-ea"/>
                        <a:ea typeface="+mn-ea"/>
                        <a:cs typeface="+mn-cs"/>
                      </a:endParaRPr>
                    </a:p>
                  </a:txBody>
                  <a:tcPr marL="9525" marR="9525" marT="9525" marB="0" anchor="ctr"/>
                </a:tc>
                <a:tc hMerge="1">
                  <a:txBody>
                    <a:bodyPr/>
                    <a:lstStyle/>
                    <a:p>
                      <a:pPr marL="0" algn="l" defTabSz="1219444" rtl="0" eaLnBrk="1" fontAlgn="ctr" latinLnBrk="0" hangingPunct="1"/>
                      <a:endParaRPr lang="zh-CN" altLang="en-US" sz="1600" b="1" u="none" strike="noStrike" kern="1200" dirty="0">
                        <a:solidFill>
                          <a:schemeClr val="tx1"/>
                        </a:solidFill>
                        <a:effectLst/>
                        <a:latin typeface="+mn-ea"/>
                        <a:ea typeface="+mn-ea"/>
                        <a:cs typeface="+mn-cs"/>
                      </a:endParaRPr>
                    </a:p>
                  </a:txBody>
                  <a:tcPr marL="9525" marR="9525" marT="9525" marB="0" anchor="ctr"/>
                </a:tc>
              </a:tr>
              <a:tr h="329141">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algn="ctr" defTabSz="1219444" rtl="0" eaLnBrk="1" fontAlgn="ctr" latinLnBrk="0" hangingPunct="1"/>
                      <a:r>
                        <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rPr>
                        <a:t>方案</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algn="ctr" defTabSz="1219444" rtl="0" eaLnBrk="1" fontAlgn="ctr" latinLnBrk="0" hangingPunct="1"/>
                      <a:r>
                        <a:rPr lang="zh-CN" altLang="en-US" sz="12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单柜机框数</a:t>
                      </a:r>
                      <a:endPar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19444" rtl="0" eaLnBrk="1" fontAlgn="ctr" latinLnBrk="0" hangingPunct="1"/>
                      <a:r>
                        <a:rPr lang="zh-CN" altLang="en-US" sz="120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机柜数</a:t>
                      </a:r>
                      <a:endParaRPr lang="zh-CN" altLang="en-US" sz="120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CFD</a:t>
                      </a: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应用性能</a:t>
                      </a: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algn="ctr" defTabSz="1219444" rtl="0" eaLnBrk="1" fontAlgn="ctr" latinLnBrk="0" hangingPunct="1"/>
                      <a:r>
                        <a:rPr lang="zh-CN" altLang="en-US" sz="12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节省空间</a:t>
                      </a:r>
                      <a:endParaRPr lang="zh-CN" altLang="en-US" sz="12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9141">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marR="0" lvl="0" indent="0" algn="ctr" defTabSz="1219444" rtl="0" eaLnBrk="1" fontAlgn="ctr" latinLnBrk="0" hangingPunct="1">
                        <a:lnSpc>
                          <a:spcPct val="100000"/>
                        </a:lnSpc>
                        <a:spcBef>
                          <a:spcPts val="0"/>
                        </a:spcBef>
                        <a:spcAft>
                          <a:spcPts val="0"/>
                        </a:spcAft>
                        <a:buClrTx/>
                        <a:buSzTx/>
                        <a:buFontTx/>
                        <a:buNone/>
                        <a:tabLst/>
                        <a:defRPr/>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2*Kunpeng920-4826@</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风冷</a:t>
                      </a:r>
                      <a:endPar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15</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4</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240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algn="ctr" defTabSz="1219444" rtl="0" eaLnBrk="1" fontAlgn="ctr" latinLnBrk="0" hangingPunct="1"/>
                      <a:r>
                        <a:rPr lang="en-US" altLang="zh-CN" sz="12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33%</a:t>
                      </a:r>
                      <a:endParaRPr lang="en-US" altLang="zh-CN" sz="12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9141">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marL="0" marR="0" lvl="0" indent="0" algn="ctr" defTabSz="1219444" rtl="0" eaLnBrk="1" fontAlgn="ctr" latinLnBrk="0" hangingPunct="1">
                        <a:lnSpc>
                          <a:spcPct val="100000"/>
                        </a:lnSpc>
                        <a:spcBef>
                          <a:spcPts val="0"/>
                        </a:spcBef>
                        <a:spcAft>
                          <a:spcPts val="0"/>
                        </a:spcAft>
                        <a:buClrTx/>
                        <a:buSzTx/>
                        <a:buFontTx/>
                        <a:buNone/>
                        <a:tabLst/>
                        <a:defRPr/>
                      </a:pPr>
                      <a:r>
                        <a:rPr lang="en-US" altLang="zh-CN" sz="1200" u="none" strike="noStrike" dirty="0" smtClean="0">
                          <a:solidFill>
                            <a:schemeClr val="tx1"/>
                          </a:solidFill>
                          <a:effectLst/>
                          <a:latin typeface="微软雅黑" panose="020B0503020204020204" pitchFamily="34" charset="-122"/>
                          <a:ea typeface="微软雅黑" panose="020B0503020204020204" pitchFamily="34" charset="-122"/>
                        </a:rPr>
                        <a:t>2*Kunpeng920-4826@</a:t>
                      </a:r>
                      <a:r>
                        <a:rPr lang="zh-CN" altLang="en-US" sz="1200" u="none" strike="noStrike" dirty="0" smtClean="0">
                          <a:solidFill>
                            <a:schemeClr val="tx1"/>
                          </a:solidFill>
                          <a:effectLst/>
                          <a:latin typeface="微软雅黑" panose="020B0503020204020204" pitchFamily="34" charset="-122"/>
                          <a:ea typeface="微软雅黑" panose="020B0503020204020204" pitchFamily="34" charset="-122"/>
                        </a:rPr>
                        <a:t>全液冷</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3</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798" rtl="0" eaLnBrk="1" latinLnBrk="0" hangingPunct="1">
                        <a:defRPr sz="2338" kern="1200">
                          <a:solidFill>
                            <a:schemeClr val="lt1"/>
                          </a:solidFill>
                          <a:latin typeface="Arial"/>
                          <a:ea typeface="微软雅黑"/>
                        </a:defRPr>
                      </a:lvl1pPr>
                      <a:lvl2pPr marL="593900" algn="l" defTabSz="1187798" rtl="0" eaLnBrk="1" latinLnBrk="0" hangingPunct="1">
                        <a:defRPr sz="2338" kern="1200">
                          <a:solidFill>
                            <a:schemeClr val="lt1"/>
                          </a:solidFill>
                          <a:latin typeface="Arial"/>
                          <a:ea typeface="微软雅黑"/>
                        </a:defRPr>
                      </a:lvl2pPr>
                      <a:lvl3pPr marL="1187798" algn="l" defTabSz="1187798" rtl="0" eaLnBrk="1" latinLnBrk="0" hangingPunct="1">
                        <a:defRPr sz="2338" kern="1200">
                          <a:solidFill>
                            <a:schemeClr val="lt1"/>
                          </a:solidFill>
                          <a:latin typeface="Arial"/>
                          <a:ea typeface="微软雅黑"/>
                        </a:defRPr>
                      </a:lvl3pPr>
                      <a:lvl4pPr marL="1781699" algn="l" defTabSz="1187798" rtl="0" eaLnBrk="1" latinLnBrk="0" hangingPunct="1">
                        <a:defRPr sz="2338" kern="1200">
                          <a:solidFill>
                            <a:schemeClr val="lt1"/>
                          </a:solidFill>
                          <a:latin typeface="Arial"/>
                          <a:ea typeface="微软雅黑"/>
                        </a:defRPr>
                      </a:lvl4pPr>
                      <a:lvl5pPr marL="2375598" algn="l" defTabSz="1187798" rtl="0" eaLnBrk="1" latinLnBrk="0" hangingPunct="1">
                        <a:defRPr sz="2338" kern="1200">
                          <a:solidFill>
                            <a:schemeClr val="lt1"/>
                          </a:solidFill>
                          <a:latin typeface="Arial"/>
                          <a:ea typeface="微软雅黑"/>
                        </a:defRPr>
                      </a:lvl5pPr>
                      <a:lvl6pPr marL="2969497" algn="l" defTabSz="1187798" rtl="0" eaLnBrk="1" latinLnBrk="0" hangingPunct="1">
                        <a:defRPr sz="2338" kern="1200">
                          <a:solidFill>
                            <a:schemeClr val="lt1"/>
                          </a:solidFill>
                          <a:latin typeface="Arial"/>
                          <a:ea typeface="微软雅黑"/>
                        </a:defRPr>
                      </a:lvl6pPr>
                      <a:lvl7pPr marL="3563396" algn="l" defTabSz="1187798" rtl="0" eaLnBrk="1" latinLnBrk="0" hangingPunct="1">
                        <a:defRPr sz="2338" kern="1200">
                          <a:solidFill>
                            <a:schemeClr val="lt1"/>
                          </a:solidFill>
                          <a:latin typeface="Arial"/>
                          <a:ea typeface="微软雅黑"/>
                        </a:defRPr>
                      </a:lvl7pPr>
                      <a:lvl8pPr marL="4157297" algn="l" defTabSz="1187798" rtl="0" eaLnBrk="1" latinLnBrk="0" hangingPunct="1">
                        <a:defRPr sz="2338" kern="1200">
                          <a:solidFill>
                            <a:schemeClr val="lt1"/>
                          </a:solidFill>
                          <a:latin typeface="Arial"/>
                          <a:ea typeface="微软雅黑"/>
                        </a:defRPr>
                      </a:lvl8pPr>
                      <a:lvl9pPr marL="4751195" algn="l" defTabSz="1187798" rtl="0" eaLnBrk="1" latinLnBrk="0" hangingPunct="1">
                        <a:defRPr sz="2338" kern="1200">
                          <a:solidFill>
                            <a:schemeClr val="lt1"/>
                          </a:solidFill>
                          <a:latin typeface="Arial"/>
                          <a:ea typeface="微软雅黑"/>
                        </a:defRPr>
                      </a:lvl9p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240</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zh-CN" altLang="en-US"/>
                    </a:p>
                  </a:txBody>
                  <a:tcPr/>
                </a:tc>
              </a:tr>
            </a:tbl>
          </a:graphicData>
        </a:graphic>
      </p:graphicFrame>
      <p:sp>
        <p:nvSpPr>
          <p:cNvPr id="7" name="文本框 6"/>
          <p:cNvSpPr txBox="1"/>
          <p:nvPr/>
        </p:nvSpPr>
        <p:spPr>
          <a:xfrm>
            <a:off x="6924092" y="1530977"/>
            <a:ext cx="4878266" cy="1708160"/>
          </a:xfrm>
          <a:prstGeom prst="rect">
            <a:avLst/>
          </a:prstGeom>
          <a:noFill/>
        </p:spPr>
        <p:txBody>
          <a:bodyPr wrap="square" rtlCol="0">
            <a:spAutoFit/>
          </a:bodyPr>
          <a:lstStyle/>
          <a:p>
            <a:pPr defTabSz="1219444">
              <a:lnSpc>
                <a:spcPct val="150000"/>
              </a:lnSpc>
            </a:pP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X6000</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超级机框提升单机柜</a:t>
            </a: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HPC</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算力 </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20%</a:t>
            </a:r>
          </a:p>
          <a:p>
            <a:pPr marL="342900" indent="-342900" defTabSz="1219444">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相比</a:t>
            </a:r>
            <a:r>
              <a:rPr lang="en-US" altLang="zh-CN" sz="1400" dirty="0" smtClean="0">
                <a:solidFill>
                  <a:prstClr val="black"/>
                </a:solidFill>
                <a:latin typeface="微软雅黑" panose="020B0503020204020204" pitchFamily="34" charset="-122"/>
                <a:ea typeface="微软雅黑" panose="020B0503020204020204" pitchFamily="34" charset="-122"/>
              </a:rPr>
              <a:t>x86 6248</a:t>
            </a:r>
            <a:r>
              <a:rPr lang="zh-CN" altLang="en-US" sz="1400" dirty="0" smtClean="0">
                <a:solidFill>
                  <a:prstClr val="black"/>
                </a:solidFill>
                <a:latin typeface="微软雅黑" panose="020B0503020204020204" pitchFamily="34" charset="-122"/>
                <a:ea typeface="微软雅黑" panose="020B0503020204020204" pitchFamily="34" charset="-122"/>
              </a:rPr>
              <a:t>方案，</a:t>
            </a:r>
            <a:r>
              <a:rPr lang="en-US" altLang="zh-CN" sz="1400" dirty="0" smtClean="0">
                <a:solidFill>
                  <a:prstClr val="black"/>
                </a:solidFill>
                <a:latin typeface="微软雅黑" panose="020B0503020204020204" pitchFamily="34" charset="-122"/>
                <a:ea typeface="微软雅黑" panose="020B0503020204020204" pitchFamily="34" charset="-122"/>
              </a:rPr>
              <a:t>CFD</a:t>
            </a:r>
            <a:r>
              <a:rPr lang="zh-CN" altLang="en-US" sz="1400" dirty="0" smtClean="0">
                <a:solidFill>
                  <a:prstClr val="black"/>
                </a:solidFill>
                <a:latin typeface="微软雅黑" panose="020B0503020204020204" pitchFamily="34" charset="-122"/>
                <a:ea typeface="微软雅黑" panose="020B0503020204020204" pitchFamily="34" charset="-122"/>
              </a:rPr>
              <a:t>场景单机柜算力提升</a:t>
            </a:r>
            <a:r>
              <a:rPr lang="en-US" altLang="zh-CN" sz="1400" dirty="0" smtClean="0">
                <a:solidFill>
                  <a:prstClr val="black"/>
                </a:solidFill>
                <a:latin typeface="微软雅黑" panose="020B0503020204020204" pitchFamily="34" charset="-122"/>
                <a:ea typeface="微软雅黑" panose="020B0503020204020204" pitchFamily="34" charset="-122"/>
              </a:rPr>
              <a:t>20%</a:t>
            </a:r>
          </a:p>
          <a:p>
            <a:pPr marL="342900" indent="-342900" defTabSz="1219444">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相同空间下可提升用户业务性能</a:t>
            </a:r>
            <a:r>
              <a:rPr lang="en-US" altLang="zh-CN" sz="1400" dirty="0" smtClean="0">
                <a:solidFill>
                  <a:prstClr val="black"/>
                </a:solidFill>
                <a:latin typeface="微软雅黑" panose="020B0503020204020204" pitchFamily="34" charset="-122"/>
                <a:ea typeface="微软雅黑" panose="020B0503020204020204" pitchFamily="34" charset="-122"/>
              </a:rPr>
              <a:t>20%</a:t>
            </a:r>
          </a:p>
          <a:p>
            <a:pPr marL="342900" indent="-342900" defTabSz="1219444">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可缩减用户</a:t>
            </a:r>
            <a:r>
              <a:rPr lang="en-US" altLang="zh-CN" sz="1400" dirty="0" smtClean="0">
                <a:solidFill>
                  <a:prstClr val="black"/>
                </a:solidFill>
                <a:latin typeface="微软雅黑" panose="020B0503020204020204" pitchFamily="34" charset="-122"/>
                <a:ea typeface="微软雅黑" panose="020B0503020204020204" pitchFamily="34" charset="-122"/>
              </a:rPr>
              <a:t>CFD</a:t>
            </a:r>
            <a:r>
              <a:rPr lang="zh-CN" altLang="en-US" sz="1400" dirty="0" smtClean="0">
                <a:solidFill>
                  <a:prstClr val="black"/>
                </a:solidFill>
                <a:latin typeface="微软雅黑" panose="020B0503020204020204" pitchFamily="34" charset="-122"/>
                <a:ea typeface="微软雅黑" panose="020B0503020204020204" pitchFamily="34" charset="-122"/>
              </a:rPr>
              <a:t>仿真时间</a:t>
            </a:r>
            <a:r>
              <a:rPr lang="en-US" altLang="zh-CN" sz="1400" dirty="0" smtClean="0">
                <a:solidFill>
                  <a:prstClr val="black"/>
                </a:solidFill>
                <a:latin typeface="微软雅黑" panose="020B0503020204020204" pitchFamily="34" charset="-122"/>
                <a:ea typeface="微软雅黑" panose="020B0503020204020204" pitchFamily="34" charset="-122"/>
              </a:rPr>
              <a:t>20%</a:t>
            </a:r>
            <a:r>
              <a:rPr lang="zh-CN" altLang="en-US" sz="1400" dirty="0" smtClean="0">
                <a:solidFill>
                  <a:prstClr val="black"/>
                </a:solidFill>
                <a:latin typeface="微软雅黑" panose="020B0503020204020204" pitchFamily="34" charset="-122"/>
                <a:ea typeface="微软雅黑" panose="020B0503020204020204" pitchFamily="34" charset="-122"/>
              </a:rPr>
              <a:t>，加速业务研发</a:t>
            </a:r>
            <a:endParaRPr lang="en-US" altLang="zh-CN" sz="1400" dirty="0">
              <a:solidFill>
                <a:prstClr val="black"/>
              </a:solidFill>
              <a:latin typeface="微软雅黑" panose="020B0503020204020204" pitchFamily="34" charset="-122"/>
              <a:ea typeface="微软雅黑" panose="020B0503020204020204" pitchFamily="34" charset="-122"/>
            </a:endParaRPr>
          </a:p>
          <a:p>
            <a:pPr defTabSz="1219444">
              <a:lnSpc>
                <a:spcPct val="150000"/>
              </a:lnSpc>
            </a:pP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924093" y="3731416"/>
            <a:ext cx="4751504" cy="1384995"/>
          </a:xfrm>
          <a:prstGeom prst="rect">
            <a:avLst/>
          </a:prstGeom>
          <a:noFill/>
        </p:spPr>
        <p:txBody>
          <a:bodyPr wrap="square" rtlCol="0">
            <a:spAutoFit/>
          </a:bodyPr>
          <a:lstStyle/>
          <a:p>
            <a:pPr defTabSz="1219444">
              <a:lnSpc>
                <a:spcPct val="150000"/>
              </a:lnSpc>
            </a:pP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X6000</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超级机框节省</a:t>
            </a:r>
            <a:r>
              <a:rPr lang="en-US" altLang="zh-CN"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HPC</a:t>
            </a:r>
            <a:r>
              <a:rPr lang="zh-CN" altLang="en-US" sz="1400" b="1"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集群机柜数量 </a:t>
            </a:r>
            <a:r>
              <a:rPr lang="en-US" altLang="zh-CN"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33%</a:t>
            </a:r>
          </a:p>
          <a:p>
            <a:pPr marL="342900" indent="-342900" defTabSz="1219444">
              <a:lnSpc>
                <a:spcPct val="150000"/>
              </a:lnSpc>
              <a:buFont typeface="Arial" panose="020B0604020202020204" pitchFamily="34" charset="0"/>
              <a:buChar char="•"/>
            </a:pPr>
            <a:r>
              <a:rPr lang="zh-CN" altLang="en-US" sz="1400" dirty="0" smtClean="0">
                <a:solidFill>
                  <a:prstClr val="black"/>
                </a:solidFill>
                <a:latin typeface="微软雅黑" panose="020B0503020204020204" pitchFamily="34" charset="-122"/>
                <a:ea typeface="微软雅黑" panose="020B0503020204020204" pitchFamily="34" charset="-122"/>
              </a:rPr>
              <a:t>构建固定应用算力</a:t>
            </a:r>
            <a:r>
              <a:rPr lang="en-US" altLang="zh-CN" sz="1400" dirty="0" smtClean="0">
                <a:solidFill>
                  <a:prstClr val="black"/>
                </a:solidFill>
                <a:latin typeface="微软雅黑" panose="020B0503020204020204" pitchFamily="34" charset="-122"/>
                <a:ea typeface="微软雅黑" panose="020B0503020204020204" pitchFamily="34" charset="-122"/>
              </a:rPr>
              <a:t>HPC</a:t>
            </a:r>
            <a:r>
              <a:rPr lang="zh-CN" altLang="en-US" sz="1400" dirty="0" smtClean="0">
                <a:solidFill>
                  <a:prstClr val="black"/>
                </a:solidFill>
                <a:latin typeface="微软雅黑" panose="020B0503020204020204" pitchFamily="34" charset="-122"/>
                <a:ea typeface="微软雅黑" panose="020B0503020204020204" pitchFamily="34" charset="-122"/>
              </a:rPr>
              <a:t>集群，</a:t>
            </a:r>
            <a:r>
              <a:rPr lang="en-US" altLang="zh-CN" sz="1400" dirty="0" smtClean="0">
                <a:solidFill>
                  <a:prstClr val="black"/>
                </a:solidFill>
                <a:latin typeface="微软雅黑" panose="020B0503020204020204" pitchFamily="34" charset="-122"/>
                <a:ea typeface="微软雅黑" panose="020B0503020204020204" pitchFamily="34" charset="-122"/>
              </a:rPr>
              <a:t>X6000</a:t>
            </a:r>
            <a:r>
              <a:rPr lang="zh-CN" altLang="en-US" sz="1400" dirty="0" smtClean="0">
                <a:solidFill>
                  <a:prstClr val="black"/>
                </a:solidFill>
                <a:latin typeface="微软雅黑" panose="020B0503020204020204" pitchFamily="34" charset="-122"/>
                <a:ea typeface="微软雅黑" panose="020B0503020204020204" pitchFamily="34" charset="-122"/>
              </a:rPr>
              <a:t>风冷散热需要部署</a:t>
            </a:r>
            <a:r>
              <a:rPr lang="en-US" altLang="zh-CN" sz="1400" dirty="0" smtClean="0">
                <a:solidFill>
                  <a:prstClr val="black"/>
                </a:solidFill>
                <a:latin typeface="微软雅黑" panose="020B0503020204020204" pitchFamily="34" charset="-122"/>
                <a:ea typeface="微软雅黑" panose="020B0503020204020204" pitchFamily="34" charset="-122"/>
              </a:rPr>
              <a:t>4</a:t>
            </a:r>
            <a:r>
              <a:rPr lang="zh-CN" altLang="en-US" sz="1400" dirty="0" smtClean="0">
                <a:solidFill>
                  <a:prstClr val="black"/>
                </a:solidFill>
                <a:latin typeface="微软雅黑" panose="020B0503020204020204" pitchFamily="34" charset="-122"/>
                <a:ea typeface="微软雅黑" panose="020B0503020204020204" pitchFamily="34" charset="-122"/>
              </a:rPr>
              <a:t>个机柜</a:t>
            </a:r>
            <a:endParaRPr lang="en-US" altLang="zh-CN" sz="1400" dirty="0">
              <a:solidFill>
                <a:prstClr val="black"/>
              </a:solidFill>
              <a:latin typeface="微软雅黑" panose="020B0503020204020204" pitchFamily="34" charset="-122"/>
              <a:ea typeface="微软雅黑" panose="020B0503020204020204" pitchFamily="34" charset="-122"/>
            </a:endParaRPr>
          </a:p>
          <a:p>
            <a:pPr marL="342900" indent="-342900" defTabSz="1219444">
              <a:lnSpc>
                <a:spcPct val="150000"/>
              </a:lnSpc>
              <a:buFont typeface="Arial" panose="020B0604020202020204" pitchFamily="34" charset="0"/>
              <a:buChar char="•"/>
            </a:pPr>
            <a:r>
              <a:rPr lang="en-US" altLang="zh-CN" sz="1400" dirty="0" smtClean="0">
                <a:solidFill>
                  <a:prstClr val="black"/>
                </a:solidFill>
                <a:latin typeface="微软雅黑" panose="020B0503020204020204" pitchFamily="34" charset="-122"/>
                <a:ea typeface="微软雅黑" panose="020B0503020204020204" pitchFamily="34" charset="-122"/>
              </a:rPr>
              <a:t>X6000</a:t>
            </a:r>
            <a:r>
              <a:rPr lang="zh-CN" altLang="en-US" sz="1400" dirty="0" smtClean="0">
                <a:solidFill>
                  <a:prstClr val="black"/>
                </a:solidFill>
                <a:latin typeface="微软雅黑" panose="020B0503020204020204" pitchFamily="34" charset="-122"/>
                <a:ea typeface="微软雅黑" panose="020B0503020204020204" pitchFamily="34" charset="-122"/>
              </a:rPr>
              <a:t>全液冷散热仅需要</a:t>
            </a:r>
            <a:r>
              <a:rPr lang="en-US" altLang="zh-CN" sz="1400" dirty="0" smtClean="0">
                <a:solidFill>
                  <a:prstClr val="black"/>
                </a:solidFill>
                <a:latin typeface="微软雅黑" panose="020B0503020204020204" pitchFamily="34" charset="-122"/>
                <a:ea typeface="微软雅黑" panose="020B0503020204020204" pitchFamily="34" charset="-122"/>
              </a:rPr>
              <a:t>3</a:t>
            </a:r>
            <a:r>
              <a:rPr lang="zh-CN" altLang="en-US" sz="1400" dirty="0" smtClean="0">
                <a:solidFill>
                  <a:prstClr val="black"/>
                </a:solidFill>
                <a:latin typeface="微软雅黑" panose="020B0503020204020204" pitchFamily="34" charset="-122"/>
                <a:ea typeface="微软雅黑" panose="020B0503020204020204" pitchFamily="34" charset="-122"/>
              </a:rPr>
              <a:t>个机柜</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158" y="5514966"/>
            <a:ext cx="4878266" cy="646331"/>
          </a:xfrm>
          <a:prstGeom prst="rect">
            <a:avLst/>
          </a:prstGeom>
          <a:noFill/>
        </p:spPr>
        <p:txBody>
          <a:bodyPr wrap="square" rtlCol="0">
            <a:spAutoFit/>
          </a:bodyPr>
          <a:lstStyle/>
          <a:p>
            <a:pPr defTabSz="1219444">
              <a:lnSpc>
                <a:spcPct val="150000"/>
              </a:lnSpc>
            </a:pPr>
            <a:r>
              <a:rPr lang="en-US" altLang="zh-CN" sz="1200"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使用</a:t>
            </a:r>
            <a:r>
              <a:rPr lang="en-US" altLang="zh-CN" sz="1200" dirty="0" err="1"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openFOAM</a:t>
            </a:r>
            <a:r>
              <a:rPr lang="zh-CN" altLang="en-US" sz="1200" dirty="0" smtClean="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评估，测试数据为华为实验室数据，不同环境可能存在误差。</a:t>
            </a:r>
            <a:endParaRPr lang="zh-CN" altLang="en-US" sz="1200" dirty="0">
              <a:solidFill>
                <a:prstClr val="white">
                  <a:lumMod val="50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71553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67463" y="1993930"/>
            <a:ext cx="2605400" cy="2232248"/>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444">
              <a:defRPr/>
            </a:pPr>
            <a:endParaRPr lang="en-US" sz="2400" kern="0" smtClean="0">
              <a:solidFill>
                <a:prstClr val="white"/>
              </a:solidFill>
              <a:latin typeface="Arial"/>
              <a:ea typeface="微软雅黑"/>
            </a:endParaRPr>
          </a:p>
        </p:txBody>
      </p:sp>
      <p:sp>
        <p:nvSpPr>
          <p:cNvPr id="5" name="矩形 4"/>
          <p:cNvSpPr/>
          <p:nvPr/>
        </p:nvSpPr>
        <p:spPr>
          <a:xfrm>
            <a:off x="6062851" y="1993930"/>
            <a:ext cx="2821546" cy="2232248"/>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444">
              <a:defRPr/>
            </a:pPr>
            <a:endParaRPr lang="en-US" sz="2400" kern="0" smtClean="0">
              <a:solidFill>
                <a:prstClr val="white"/>
              </a:solidFill>
              <a:latin typeface="Arial"/>
              <a:ea typeface="微软雅黑"/>
            </a:endParaRPr>
          </a:p>
        </p:txBody>
      </p:sp>
      <p:sp>
        <p:nvSpPr>
          <p:cNvPr id="6" name="矩形 5"/>
          <p:cNvSpPr/>
          <p:nvPr/>
        </p:nvSpPr>
        <p:spPr>
          <a:xfrm>
            <a:off x="3658686" y="1993930"/>
            <a:ext cx="2437941" cy="2232248"/>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444">
              <a:defRPr/>
            </a:pPr>
            <a:endParaRPr lang="en-US" sz="2400" kern="0" smtClean="0">
              <a:solidFill>
                <a:prstClr val="white"/>
              </a:solidFill>
              <a:latin typeface="Arial"/>
              <a:ea typeface="微软雅黑"/>
            </a:endParaRPr>
          </a:p>
        </p:txBody>
      </p:sp>
      <p:sp>
        <p:nvSpPr>
          <p:cNvPr id="7" name="矩形 6"/>
          <p:cNvSpPr/>
          <p:nvPr/>
        </p:nvSpPr>
        <p:spPr>
          <a:xfrm>
            <a:off x="1025453" y="1993808"/>
            <a:ext cx="2644580" cy="2232370"/>
          </a:xfrm>
          <a:prstGeom prst="rect">
            <a:avLst/>
          </a:prstGeom>
          <a:solidFill>
            <a:srgbClr val="4BACC6">
              <a:lumMod val="60000"/>
              <a:lumOff val="40000"/>
            </a:srgbClr>
          </a:solidFill>
          <a:ln w="25400" cap="flat" cmpd="sng" algn="ctr">
            <a:noFill/>
            <a:prstDash val="solid"/>
          </a:ln>
          <a:effectLst/>
        </p:spPr>
        <p:txBody>
          <a:bodyPr rtlCol="0" anchor="ctr"/>
          <a:lstStyle/>
          <a:p>
            <a:pPr algn="ctr" defTabSz="1219444">
              <a:defRPr/>
            </a:pPr>
            <a:endParaRPr lang="en-US" sz="2400" kern="0" smtClean="0">
              <a:solidFill>
                <a:prstClr val="white"/>
              </a:solidFill>
              <a:latin typeface="Arial"/>
              <a:ea typeface="微软雅黑"/>
            </a:endParaRPr>
          </a:p>
        </p:txBody>
      </p:sp>
      <p:sp>
        <p:nvSpPr>
          <p:cNvPr id="8" name="标题 1"/>
          <p:cNvSpPr txBox="1">
            <a:spLocks/>
          </p:cNvSpPr>
          <p:nvPr/>
        </p:nvSpPr>
        <p:spPr>
          <a:xfrm>
            <a:off x="1487488" y="404664"/>
            <a:ext cx="10457621" cy="759844"/>
          </a:xfrm>
          <a:prstGeom prst="rect">
            <a:avLst/>
          </a:prstGeom>
          <a:noFill/>
          <a:ln w="9525">
            <a:noFill/>
            <a:miter lim="800000"/>
            <a:headEnd/>
            <a:tailEnd/>
          </a:ln>
        </p:spPr>
        <p:txBody>
          <a:bodyPr vert="horz" wrap="square" lIns="100800" tIns="50400" rIns="100800" bIns="50400" numCol="1" anchor="t" anchorCtr="0" compatLnSpc="1">
            <a:prstTxWarp prst="textNoShape">
              <a:avLst/>
            </a:prstTxWarp>
          </a:bodyPr>
          <a:lstStyle>
            <a:lvl1pPr defTabSz="801688" eaLnBrk="0" fontAlgn="base" hangingPunct="0">
              <a:defRPr sz="3500" b="1">
                <a:solidFill>
                  <a:schemeClr val="tx1">
                    <a:lumMod val="75000"/>
                    <a:lumOff val="25000"/>
                  </a:schemeClr>
                </a:solidFill>
                <a:latin typeface="+mn-ea"/>
                <a:ea typeface="+mn-ea"/>
                <a:cs typeface="+mj-cs"/>
              </a:defRPr>
            </a:lvl1pPr>
            <a:lvl2pPr defTabSz="801688" eaLnBrk="0" fontAlgn="base" hangingPunct="0">
              <a:defRPr sz="3500">
                <a:solidFill>
                  <a:srgbClr val="990000"/>
                </a:solidFill>
                <a:latin typeface="FrutigerNext LT Medium" pitchFamily="34" charset="0"/>
                <a:ea typeface="黑体" pitchFamily="2" charset="-122"/>
              </a:defRPr>
            </a:lvl2pPr>
            <a:lvl3pPr defTabSz="801688" eaLnBrk="0" fontAlgn="base" hangingPunct="0">
              <a:defRPr sz="3500">
                <a:solidFill>
                  <a:srgbClr val="990000"/>
                </a:solidFill>
                <a:latin typeface="FrutigerNext LT Medium" pitchFamily="34" charset="0"/>
                <a:ea typeface="黑体" pitchFamily="2" charset="-122"/>
              </a:defRPr>
            </a:lvl3pPr>
            <a:lvl4pPr defTabSz="801688" eaLnBrk="0" fontAlgn="base" hangingPunct="0">
              <a:defRPr sz="3500">
                <a:solidFill>
                  <a:srgbClr val="990000"/>
                </a:solidFill>
                <a:latin typeface="FrutigerNext LT Medium" pitchFamily="34" charset="0"/>
                <a:ea typeface="黑体" pitchFamily="2" charset="-122"/>
              </a:defRPr>
            </a:lvl4pPr>
            <a:lvl5pPr defTabSz="801688" eaLnBrk="0" fontAlgn="base" hangingPunct="0">
              <a:defRPr sz="3500">
                <a:solidFill>
                  <a:srgbClr val="990000"/>
                </a:solidFill>
                <a:latin typeface="FrutigerNext LT Medium" pitchFamily="34" charset="0"/>
                <a:ea typeface="黑体" pitchFamily="2" charset="-122"/>
              </a:defRPr>
            </a:lvl5pPr>
            <a:lvl6pPr marL="457200" defTabSz="801688" fontAlgn="base">
              <a:spcBef>
                <a:spcPct val="0"/>
              </a:spcBef>
              <a:spcAft>
                <a:spcPct val="0"/>
              </a:spcAft>
              <a:defRPr sz="3500">
                <a:solidFill>
                  <a:srgbClr val="990000"/>
                </a:solidFill>
                <a:latin typeface="FrutigerNext LT Medium" pitchFamily="34" charset="0"/>
                <a:ea typeface="黑体" pitchFamily="2" charset="-122"/>
              </a:defRPr>
            </a:lvl6pPr>
            <a:lvl7pPr marL="914400" defTabSz="801688" fontAlgn="base">
              <a:spcBef>
                <a:spcPct val="0"/>
              </a:spcBef>
              <a:spcAft>
                <a:spcPct val="0"/>
              </a:spcAft>
              <a:defRPr sz="3500">
                <a:solidFill>
                  <a:srgbClr val="990000"/>
                </a:solidFill>
                <a:latin typeface="FrutigerNext LT Medium" pitchFamily="34" charset="0"/>
                <a:ea typeface="黑体" pitchFamily="2" charset="-122"/>
              </a:defRPr>
            </a:lvl7pPr>
            <a:lvl8pPr marL="1371600" defTabSz="801688" fontAlgn="base">
              <a:spcBef>
                <a:spcPct val="0"/>
              </a:spcBef>
              <a:spcAft>
                <a:spcPct val="0"/>
              </a:spcAft>
              <a:defRPr sz="3500">
                <a:solidFill>
                  <a:srgbClr val="990000"/>
                </a:solidFill>
                <a:latin typeface="FrutigerNext LT Medium" pitchFamily="34" charset="0"/>
                <a:ea typeface="黑体" pitchFamily="2" charset="-122"/>
              </a:defRPr>
            </a:lvl8pPr>
            <a:lvl9pPr marL="1828800" defTabSz="801688" fontAlgn="base">
              <a:spcBef>
                <a:spcPct val="0"/>
              </a:spcBef>
              <a:spcAft>
                <a:spcPct val="0"/>
              </a:spcAft>
              <a:defRPr sz="3500">
                <a:solidFill>
                  <a:srgbClr val="990000"/>
                </a:solidFill>
                <a:latin typeface="FrutigerNext LT Medium" pitchFamily="34" charset="0"/>
                <a:ea typeface="黑体" pitchFamily="2" charset="-122"/>
              </a:defRPr>
            </a:lvl9pPr>
          </a:lstStyle>
          <a:p>
            <a:r>
              <a:rPr lang="zh-CN" altLang="en-US" dirty="0">
                <a:solidFill>
                  <a:schemeClr val="tx1"/>
                </a:solidFill>
              </a:rPr>
              <a:t>独特系统散热设计</a:t>
            </a:r>
          </a:p>
        </p:txBody>
      </p:sp>
      <p:pic>
        <p:nvPicPr>
          <p:cNvPr id="9" name="Picture 2"/>
          <p:cNvPicPr>
            <a:picLocks noChangeAspect="1" noChangeArrowheads="1"/>
          </p:cNvPicPr>
          <p:nvPr/>
        </p:nvPicPr>
        <p:blipFill>
          <a:blip r:embed="rId3" cstate="print"/>
          <a:srcRect/>
          <a:stretch>
            <a:fillRect/>
          </a:stretch>
        </p:blipFill>
        <p:spPr bwMode="auto">
          <a:xfrm>
            <a:off x="7744199" y="3355538"/>
            <a:ext cx="952412" cy="755979"/>
          </a:xfrm>
          <a:prstGeom prst="hexagon">
            <a:avLst/>
          </a:prstGeom>
          <a:noFill/>
          <a:ln w="9525">
            <a:noFill/>
            <a:miter lim="800000"/>
            <a:headEnd/>
            <a:tailEnd/>
          </a:ln>
        </p:spPr>
      </p:pic>
      <p:sp>
        <p:nvSpPr>
          <p:cNvPr id="10" name="矩形 9"/>
          <p:cNvSpPr/>
          <p:nvPr/>
        </p:nvSpPr>
        <p:spPr>
          <a:xfrm>
            <a:off x="3827804" y="2186609"/>
            <a:ext cx="1833322" cy="369356"/>
          </a:xfrm>
          <a:prstGeom prst="rect">
            <a:avLst/>
          </a:prstGeom>
        </p:spPr>
        <p:txBody>
          <a:bodyPr wrap="square" lIns="121944" tIns="60972" rIns="121944" bIns="60972">
            <a:spAutoFit/>
          </a:bodyPr>
          <a:lstStyle/>
          <a:p>
            <a:pPr defTabSz="1219444"/>
            <a:r>
              <a:rPr lang="zh-CN" altLang="en-US" sz="1600" b="1" dirty="0" smtClean="0">
                <a:solidFill>
                  <a:prstClr val="black"/>
                </a:solidFill>
                <a:latin typeface="微软雅黑"/>
                <a:ea typeface="微软雅黑"/>
              </a:rPr>
              <a:t>高风压对旋风扇 </a:t>
            </a:r>
            <a:endParaRPr lang="en-US" altLang="zh-CN" sz="1600" b="1" dirty="0" smtClean="0">
              <a:solidFill>
                <a:prstClr val="black"/>
              </a:solidFill>
              <a:latin typeface="微软雅黑"/>
              <a:ea typeface="微软雅黑"/>
            </a:endParaRPr>
          </a:p>
        </p:txBody>
      </p:sp>
      <p:sp>
        <p:nvSpPr>
          <p:cNvPr id="11" name="矩形 10"/>
          <p:cNvSpPr/>
          <p:nvPr/>
        </p:nvSpPr>
        <p:spPr>
          <a:xfrm>
            <a:off x="6810199" y="2184440"/>
            <a:ext cx="1477376" cy="369356"/>
          </a:xfrm>
          <a:prstGeom prst="rect">
            <a:avLst/>
          </a:prstGeom>
        </p:spPr>
        <p:txBody>
          <a:bodyPr wrap="none" lIns="121944" tIns="60972" rIns="121944" bIns="60972">
            <a:spAutoFit/>
          </a:bodyPr>
          <a:lstStyle/>
          <a:p>
            <a:pPr defTabSz="1219444"/>
            <a:r>
              <a:rPr lang="zh-CN" altLang="en-US" sz="1600" b="1" dirty="0" smtClean="0">
                <a:solidFill>
                  <a:prstClr val="black"/>
                </a:solidFill>
                <a:latin typeface="微软雅黑"/>
                <a:ea typeface="微软雅黑"/>
              </a:rPr>
              <a:t>整机开孔设计</a:t>
            </a:r>
            <a:endParaRPr lang="en-US" altLang="zh-CN" sz="1600" b="1" dirty="0" smtClean="0">
              <a:solidFill>
                <a:prstClr val="black"/>
              </a:solidFill>
              <a:latin typeface="微软雅黑"/>
              <a:ea typeface="微软雅黑"/>
            </a:endParaRPr>
          </a:p>
        </p:txBody>
      </p:sp>
      <p:sp>
        <p:nvSpPr>
          <p:cNvPr id="12" name="矩形 11"/>
          <p:cNvSpPr/>
          <p:nvPr/>
        </p:nvSpPr>
        <p:spPr>
          <a:xfrm>
            <a:off x="1605847" y="2174939"/>
            <a:ext cx="1305491" cy="369356"/>
          </a:xfrm>
          <a:prstGeom prst="rect">
            <a:avLst/>
          </a:prstGeom>
        </p:spPr>
        <p:txBody>
          <a:bodyPr wrap="square" lIns="121944" tIns="60972" rIns="121944" bIns="60972">
            <a:spAutoFit/>
          </a:bodyPr>
          <a:lstStyle/>
          <a:p>
            <a:pPr defTabSz="1219444"/>
            <a:r>
              <a:rPr lang="zh-CN" altLang="en-US" sz="1600" b="1" dirty="0" smtClean="0">
                <a:solidFill>
                  <a:prstClr val="black"/>
                </a:solidFill>
                <a:latin typeface="微软雅黑"/>
                <a:ea typeface="微软雅黑"/>
              </a:rPr>
              <a:t>连体散热器</a:t>
            </a:r>
            <a:endParaRPr lang="en-US" altLang="zh-CN" sz="1600" b="1" dirty="0" smtClean="0">
              <a:solidFill>
                <a:prstClr val="black"/>
              </a:solidFill>
              <a:latin typeface="微软雅黑"/>
              <a:ea typeface="微软雅黑"/>
            </a:endParaRPr>
          </a:p>
        </p:txBody>
      </p:sp>
      <p:sp>
        <p:nvSpPr>
          <p:cNvPr id="13" name="矩形 12"/>
          <p:cNvSpPr/>
          <p:nvPr/>
        </p:nvSpPr>
        <p:spPr>
          <a:xfrm>
            <a:off x="9373888" y="2186609"/>
            <a:ext cx="1887745" cy="369356"/>
          </a:xfrm>
          <a:prstGeom prst="rect">
            <a:avLst/>
          </a:prstGeom>
        </p:spPr>
        <p:txBody>
          <a:bodyPr wrap="none" lIns="121944" tIns="60972" rIns="121944" bIns="60972">
            <a:spAutoFit/>
          </a:bodyPr>
          <a:lstStyle/>
          <a:p>
            <a:pPr defTabSz="1219444"/>
            <a:r>
              <a:rPr lang="zh-CN" altLang="en-US" sz="1600" b="1" dirty="0" smtClean="0">
                <a:solidFill>
                  <a:prstClr val="black"/>
                </a:solidFill>
                <a:latin typeface="微软雅黑"/>
                <a:ea typeface="微软雅黑"/>
              </a:rPr>
              <a:t>全覆盖</a:t>
            </a:r>
            <a:r>
              <a:rPr lang="zh-CN" altLang="zh-CN" sz="1600" b="1" dirty="0" smtClean="0">
                <a:solidFill>
                  <a:prstClr val="black"/>
                </a:solidFill>
                <a:latin typeface="微软雅黑"/>
                <a:ea typeface="微软雅黑"/>
              </a:rPr>
              <a:t>温度传感器</a:t>
            </a:r>
            <a:endParaRPr lang="zh-CN" altLang="en-US" sz="1600" b="1" dirty="0" smtClean="0">
              <a:solidFill>
                <a:prstClr val="black"/>
              </a:solidFill>
              <a:latin typeface="微软雅黑"/>
              <a:ea typeface="微软雅黑"/>
            </a:endParaRPr>
          </a:p>
        </p:txBody>
      </p:sp>
      <p:pic>
        <p:nvPicPr>
          <p:cNvPr id="14"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360265" y="2762673"/>
            <a:ext cx="1673079" cy="1175473"/>
          </a:xfrm>
          <a:prstGeom prst="rect">
            <a:avLst/>
          </a:prstGeom>
          <a:noFill/>
          <a:ln w="9525">
            <a:noFill/>
            <a:miter lim="800000"/>
            <a:headEnd/>
            <a:tailEnd/>
          </a:ln>
        </p:spPr>
      </p:pic>
      <p:pic>
        <p:nvPicPr>
          <p:cNvPr id="15" name="Picture 2" descr="C:\Users\j00230836\AppData\Local\Microsoft\Windows\Temporary Internet Files\Content.Outlook\UCYOFROV\image (5).jpg"/>
          <p:cNvPicPr>
            <a:picLocks noChangeAspect="1" noChangeArrowheads="1"/>
          </p:cNvPicPr>
          <p:nvPr/>
        </p:nvPicPr>
        <p:blipFill>
          <a:blip r:embed="rId5" cstate="print">
            <a:clrChange>
              <a:clrFrom>
                <a:srgbClr val="EFEBEA"/>
              </a:clrFrom>
              <a:clrTo>
                <a:srgbClr val="EFEBEA">
                  <a:alpha val="0"/>
                </a:srgbClr>
              </a:clrTo>
            </a:clrChange>
          </a:blip>
          <a:srcRect l="35690" t="27829" r="37256" b="30081"/>
          <a:stretch>
            <a:fillRect/>
          </a:stretch>
        </p:blipFill>
        <p:spPr bwMode="auto">
          <a:xfrm>
            <a:off x="3815272" y="2762673"/>
            <a:ext cx="1658696" cy="1379726"/>
          </a:xfrm>
          <a:prstGeom prst="rect">
            <a:avLst/>
          </a:prstGeom>
          <a:noFill/>
        </p:spPr>
      </p:pic>
      <p:sp>
        <p:nvSpPr>
          <p:cNvPr id="16" name="矩形 15"/>
          <p:cNvSpPr/>
          <p:nvPr/>
        </p:nvSpPr>
        <p:spPr>
          <a:xfrm>
            <a:off x="1142826" y="4294324"/>
            <a:ext cx="1980000" cy="504000"/>
          </a:xfrm>
          <a:prstGeom prst="rect">
            <a:avLst/>
          </a:prstGeom>
        </p:spPr>
        <p:txBody>
          <a:bodyPr wrap="square">
            <a:spAutoFit/>
          </a:bodyPr>
          <a:lstStyle/>
          <a:p>
            <a:pPr defTabSz="1219444"/>
            <a:r>
              <a:rPr lang="zh-CN" altLang="en-US" sz="1200" dirty="0" smtClean="0">
                <a:solidFill>
                  <a:prstClr val="black"/>
                </a:solidFill>
                <a:latin typeface="+mn-ea"/>
                <a:ea typeface="+mn-ea"/>
              </a:rPr>
              <a:t>前后</a:t>
            </a:r>
            <a:r>
              <a:rPr lang="en-US" altLang="zh-CN" sz="1200" dirty="0">
                <a:solidFill>
                  <a:prstClr val="black"/>
                </a:solidFill>
                <a:latin typeface="+mn-ea"/>
                <a:ea typeface="+mn-ea"/>
              </a:rPr>
              <a:t>CPU</a:t>
            </a:r>
            <a:r>
              <a:rPr lang="zh-CN" altLang="en-US" sz="1200" dirty="0">
                <a:solidFill>
                  <a:prstClr val="black"/>
                </a:solidFill>
                <a:latin typeface="+mn-ea"/>
                <a:ea typeface="+mn-ea"/>
              </a:rPr>
              <a:t>温差控制</a:t>
            </a:r>
            <a:r>
              <a:rPr lang="zh-CN" altLang="en-US" sz="1200" dirty="0" smtClean="0">
                <a:solidFill>
                  <a:prstClr val="black"/>
                </a:solidFill>
                <a:latin typeface="+mn-ea"/>
                <a:ea typeface="+mn-ea"/>
              </a:rPr>
              <a:t>在</a:t>
            </a:r>
            <a:r>
              <a:rPr lang="en-US" altLang="zh-CN" sz="1200" dirty="0">
                <a:solidFill>
                  <a:prstClr val="black"/>
                </a:solidFill>
                <a:latin typeface="+mn-ea"/>
                <a:ea typeface="+mn-ea"/>
              </a:rPr>
              <a:t>3</a:t>
            </a:r>
            <a:r>
              <a:rPr lang="zh-CN" altLang="en-US" sz="1200" dirty="0" smtClean="0">
                <a:solidFill>
                  <a:prstClr val="black"/>
                </a:solidFill>
                <a:latin typeface="+mn-ea"/>
                <a:ea typeface="+mn-ea"/>
              </a:rPr>
              <a:t>℃内，确保</a:t>
            </a:r>
            <a:r>
              <a:rPr lang="en-US" altLang="zh-CN" sz="1200" dirty="0" smtClean="0">
                <a:solidFill>
                  <a:prstClr val="black"/>
                </a:solidFill>
                <a:latin typeface="+mn-ea"/>
                <a:ea typeface="+mn-ea"/>
              </a:rPr>
              <a:t>CPU</a:t>
            </a:r>
            <a:r>
              <a:rPr lang="zh-CN" altLang="en-US" sz="1200" dirty="0" smtClean="0">
                <a:solidFill>
                  <a:prstClr val="black"/>
                </a:solidFill>
                <a:latin typeface="+mn-ea"/>
                <a:ea typeface="+mn-ea"/>
              </a:rPr>
              <a:t>处于稳定工作状态</a:t>
            </a:r>
            <a:endParaRPr lang="en-US" altLang="zh-CN" sz="1200" dirty="0">
              <a:solidFill>
                <a:prstClr val="black"/>
              </a:solidFill>
              <a:latin typeface="+mn-ea"/>
              <a:ea typeface="+mn-ea"/>
            </a:endParaRPr>
          </a:p>
        </p:txBody>
      </p:sp>
      <p:sp>
        <p:nvSpPr>
          <p:cNvPr id="17" name="矩形 16"/>
          <p:cNvSpPr/>
          <p:nvPr/>
        </p:nvSpPr>
        <p:spPr>
          <a:xfrm>
            <a:off x="3842308" y="4323158"/>
            <a:ext cx="1980000" cy="504000"/>
          </a:xfrm>
          <a:prstGeom prst="rect">
            <a:avLst/>
          </a:prstGeom>
        </p:spPr>
        <p:txBody>
          <a:bodyPr wrap="square">
            <a:spAutoFit/>
          </a:bodyPr>
          <a:lstStyle/>
          <a:p>
            <a:pPr defTabSz="1219444"/>
            <a:r>
              <a:rPr lang="zh-CN" altLang="en-US" sz="1200" dirty="0">
                <a:solidFill>
                  <a:prstClr val="black"/>
                </a:solidFill>
                <a:latin typeface="+mn-ea"/>
                <a:ea typeface="+mn-ea"/>
              </a:rPr>
              <a:t>提供强大的系统冷却用</a:t>
            </a:r>
            <a:r>
              <a:rPr lang="zh-CN" altLang="en-US" sz="1200" dirty="0" smtClean="0">
                <a:solidFill>
                  <a:prstClr val="black"/>
                </a:solidFill>
                <a:latin typeface="+mn-ea"/>
                <a:ea typeface="+mn-ea"/>
              </a:rPr>
              <a:t>风量，风量提升</a:t>
            </a:r>
            <a:r>
              <a:rPr lang="en-US" altLang="zh-CN" sz="1200" dirty="0" smtClean="0">
                <a:solidFill>
                  <a:prstClr val="black"/>
                </a:solidFill>
                <a:latin typeface="+mn-ea"/>
                <a:ea typeface="+mn-ea"/>
              </a:rPr>
              <a:t>10%</a:t>
            </a:r>
            <a:endParaRPr lang="zh-CN" altLang="en-US" sz="1200" dirty="0">
              <a:solidFill>
                <a:prstClr val="black"/>
              </a:solidFill>
              <a:latin typeface="+mn-ea"/>
              <a:ea typeface="+mn-ea"/>
            </a:endParaRPr>
          </a:p>
        </p:txBody>
      </p:sp>
      <p:pic>
        <p:nvPicPr>
          <p:cNvPr id="18" name="图片 1" descr="image00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4398" y="2659367"/>
            <a:ext cx="1961059" cy="96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7">
            <a:clrChange>
              <a:clrFrom>
                <a:srgbClr val="EFFBEF"/>
              </a:clrFrom>
              <a:clrTo>
                <a:srgbClr val="EFFBEF">
                  <a:alpha val="0"/>
                </a:srgbClr>
              </a:clrTo>
            </a:clrChange>
          </a:blip>
          <a:stretch>
            <a:fillRect/>
          </a:stretch>
        </p:blipFill>
        <p:spPr>
          <a:xfrm>
            <a:off x="1054396" y="2879470"/>
            <a:ext cx="2560722" cy="1111705"/>
          </a:xfrm>
          <a:prstGeom prst="rect">
            <a:avLst/>
          </a:prstGeom>
        </p:spPr>
      </p:pic>
      <p:sp>
        <p:nvSpPr>
          <p:cNvPr id="20" name="矩形 19"/>
          <p:cNvSpPr/>
          <p:nvPr/>
        </p:nvSpPr>
        <p:spPr>
          <a:xfrm>
            <a:off x="6460990" y="4323158"/>
            <a:ext cx="1980000" cy="504000"/>
          </a:xfrm>
          <a:prstGeom prst="rect">
            <a:avLst/>
          </a:prstGeom>
        </p:spPr>
        <p:txBody>
          <a:bodyPr wrap="square">
            <a:spAutoFit/>
          </a:bodyPr>
          <a:lstStyle/>
          <a:p>
            <a:pPr defTabSz="1219444"/>
            <a:r>
              <a:rPr lang="zh-CN" altLang="en-US" sz="1200" dirty="0" smtClean="0">
                <a:solidFill>
                  <a:prstClr val="black"/>
                </a:solidFill>
                <a:latin typeface="+mn-ea"/>
                <a:ea typeface="+mn-ea"/>
              </a:rPr>
              <a:t>优化背板、面板和机框开孔设计，提升</a:t>
            </a:r>
            <a:r>
              <a:rPr lang="zh-CN" altLang="en-US" sz="1200" dirty="0">
                <a:solidFill>
                  <a:prstClr val="black"/>
                </a:solidFill>
                <a:latin typeface="+mn-ea"/>
                <a:ea typeface="+mn-ea"/>
              </a:rPr>
              <a:t>机框通风</a:t>
            </a:r>
            <a:r>
              <a:rPr lang="zh-CN" altLang="en-US" sz="1200" dirty="0" smtClean="0">
                <a:solidFill>
                  <a:prstClr val="black"/>
                </a:solidFill>
                <a:latin typeface="+mn-ea"/>
                <a:ea typeface="+mn-ea"/>
              </a:rPr>
              <a:t>能力，开孔率达到</a:t>
            </a:r>
            <a:r>
              <a:rPr lang="en-US" altLang="zh-CN" sz="1200" dirty="0" smtClean="0">
                <a:solidFill>
                  <a:prstClr val="black"/>
                </a:solidFill>
                <a:latin typeface="+mn-ea"/>
                <a:ea typeface="+mn-ea"/>
              </a:rPr>
              <a:t>66%</a:t>
            </a:r>
            <a:endParaRPr lang="zh-CN" altLang="en-US" sz="1200" dirty="0">
              <a:solidFill>
                <a:prstClr val="black"/>
              </a:solidFill>
              <a:latin typeface="+mn-ea"/>
              <a:ea typeface="+mn-ea"/>
            </a:endParaRPr>
          </a:p>
        </p:txBody>
      </p:sp>
      <p:sp>
        <p:nvSpPr>
          <p:cNvPr id="21" name="矩形 20"/>
          <p:cNvSpPr/>
          <p:nvPr/>
        </p:nvSpPr>
        <p:spPr>
          <a:xfrm>
            <a:off x="9282536" y="4323158"/>
            <a:ext cx="1980000" cy="504000"/>
          </a:xfrm>
          <a:prstGeom prst="rect">
            <a:avLst/>
          </a:prstGeom>
        </p:spPr>
        <p:txBody>
          <a:bodyPr wrap="square">
            <a:spAutoFit/>
          </a:bodyPr>
          <a:lstStyle/>
          <a:p>
            <a:pPr defTabSz="1219444"/>
            <a:r>
              <a:rPr lang="zh-CN" altLang="en-US" sz="1200" dirty="0" smtClean="0">
                <a:solidFill>
                  <a:prstClr val="black"/>
                </a:solidFill>
                <a:latin typeface="+mn-ea"/>
                <a:ea typeface="+mn-ea"/>
              </a:rPr>
              <a:t>覆盖关键器件和风道位置，实现精确智能控温</a:t>
            </a:r>
            <a:endParaRPr lang="zh-CN" altLang="en-US" sz="1200" dirty="0">
              <a:solidFill>
                <a:prstClr val="black"/>
              </a:solidFill>
              <a:latin typeface="+mn-ea"/>
              <a:ea typeface="+mn-ea"/>
            </a:endParaRPr>
          </a:p>
        </p:txBody>
      </p:sp>
    </p:spTree>
    <p:extLst>
      <p:ext uri="{BB962C8B-B14F-4D97-AF65-F5344CB8AC3E}">
        <p14:creationId xmlns:p14="http://schemas.microsoft.com/office/powerpoint/2010/main" val="34260262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b="1" dirty="0"/>
              <a:t>华为云鲲鹏云服务介绍</a:t>
            </a:r>
            <a:endParaRPr lang="en-US" altLang="zh-CN" sz="1800" b="1" dirty="0"/>
          </a:p>
          <a:p>
            <a:pPr lvl="1">
              <a:buClrTx/>
              <a:buSzPct val="60000"/>
              <a:buFont typeface="Wingdings" panose="05000000000000000000" pitchFamily="2" charset="2"/>
              <a:buChar char="n"/>
            </a:pPr>
            <a:r>
              <a:rPr lang="zh-CN" altLang="en-US" sz="1600" dirty="0">
                <a:latin typeface="+mn-ea"/>
                <a:sym typeface="Arial" panose="020B0604020202020204" pitchFamily="34" charset="0"/>
              </a:rPr>
              <a:t>华为鲲鹏云服务背景</a:t>
            </a:r>
            <a:endParaRPr lang="en-US" altLang="zh-CN" sz="1600" dirty="0">
              <a:latin typeface="+mn-ea"/>
              <a:sym typeface="Arial" panose="020B0604020202020204" pitchFamily="34" charset="0"/>
            </a:endParaRPr>
          </a:p>
          <a:p>
            <a:pPr lvl="1">
              <a:buClrTx/>
            </a:pPr>
            <a:r>
              <a:rPr lang="zh-CN" altLang="en-US" sz="1600" dirty="0">
                <a:solidFill>
                  <a:schemeClr val="bg1">
                    <a:lumMod val="50000"/>
                  </a:schemeClr>
                </a:solidFill>
                <a:latin typeface="+mn-ea"/>
                <a:sym typeface="Arial" panose="020B0604020202020204" pitchFamily="34" charset="0"/>
              </a:rPr>
              <a:t>华为鲲鹏云服务重点</a:t>
            </a:r>
            <a:r>
              <a:rPr lang="zh-CN" altLang="en-US" sz="1600" dirty="0" smtClean="0">
                <a:solidFill>
                  <a:schemeClr val="bg1">
                    <a:lumMod val="50000"/>
                  </a:schemeClr>
                </a:solidFill>
                <a:latin typeface="+mn-ea"/>
                <a:sym typeface="Arial" panose="020B0604020202020204" pitchFamily="34" charset="0"/>
              </a:rPr>
              <a:t>内容</a:t>
            </a:r>
            <a:endParaRPr lang="en-US" altLang="zh-CN" sz="1800" dirty="0">
              <a:solidFill>
                <a:schemeClr val="bg1">
                  <a:lumMod val="50000"/>
                </a:schemeClr>
              </a:solidFill>
            </a:endParaRPr>
          </a:p>
        </p:txBody>
      </p:sp>
    </p:spTree>
    <p:extLst>
      <p:ext uri="{BB962C8B-B14F-4D97-AF65-F5344CB8AC3E}">
        <p14:creationId xmlns:p14="http://schemas.microsoft.com/office/powerpoint/2010/main" val="1368744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b="1" dirty="0" smtClean="0"/>
              <a:t>鲲鹏生态介绍</a:t>
            </a:r>
            <a:endParaRPr lang="en-US" altLang="zh-CN" sz="1800" b="1" dirty="0" smtClean="0"/>
          </a:p>
          <a:p>
            <a:pPr lvl="1">
              <a:buClrTx/>
            </a:pPr>
            <a:r>
              <a:rPr lang="zh-CN" altLang="en-US" sz="1600" dirty="0">
                <a:solidFill>
                  <a:schemeClr val="bg1">
                    <a:lumMod val="50000"/>
                  </a:schemeClr>
                </a:solidFill>
                <a:latin typeface="+mn-ea"/>
              </a:rPr>
              <a:t>计算产业发展趋势</a:t>
            </a:r>
          </a:p>
          <a:p>
            <a:pPr lvl="1">
              <a:buClrTx/>
              <a:buSzPct val="60000"/>
              <a:buFont typeface="Wingdings" panose="05000000000000000000" pitchFamily="2" charset="2"/>
              <a:buChar char="n"/>
            </a:pPr>
            <a:r>
              <a:rPr lang="zh-CN" altLang="en-US" sz="1600" dirty="0">
                <a:latin typeface="+mn-ea"/>
              </a:rPr>
              <a:t>鲲鹏计算产业概述</a:t>
            </a:r>
            <a:endParaRPr lang="en-US" altLang="zh-CN" sz="1600" dirty="0">
              <a:latin typeface="+mn-ea"/>
            </a:endParaRPr>
          </a:p>
          <a:p>
            <a:pPr lvl="1">
              <a:buClrTx/>
            </a:pPr>
            <a:r>
              <a:rPr lang="zh-CN" altLang="en-US" sz="1600" dirty="0">
                <a:solidFill>
                  <a:schemeClr val="bg1">
                    <a:lumMod val="50000"/>
                  </a:schemeClr>
                </a:solidFill>
                <a:latin typeface="+mn-ea"/>
              </a:rPr>
              <a:t>鲲鹏计算产业生态</a:t>
            </a:r>
            <a:endParaRPr lang="en-US" altLang="zh-CN" sz="1600" dirty="0">
              <a:solidFill>
                <a:schemeClr val="bg1">
                  <a:lumMod val="50000"/>
                </a:schemeClr>
              </a:solidFill>
              <a:latin typeface="+mn-ea"/>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smtClean="0">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dirty="0" smtClean="0">
                <a:solidFill>
                  <a:schemeClr val="bg1">
                    <a:lumMod val="50000"/>
                  </a:schemeClr>
                </a:solidFill>
              </a:rPr>
              <a:t>华为</a:t>
            </a:r>
            <a:r>
              <a:rPr lang="zh-CN" altLang="en-US" sz="1800" dirty="0">
                <a:solidFill>
                  <a:schemeClr val="bg1">
                    <a:lumMod val="50000"/>
                  </a:schemeClr>
                </a:solidFill>
              </a:rPr>
              <a:t>云</a:t>
            </a:r>
            <a:r>
              <a:rPr lang="zh-CN" altLang="en-US" sz="1800" dirty="0" smtClean="0">
                <a:solidFill>
                  <a:schemeClr val="bg1">
                    <a:lumMod val="50000"/>
                  </a:schemeClr>
                </a:solidFill>
              </a:rPr>
              <a:t>鲲鹏</a:t>
            </a:r>
            <a:r>
              <a:rPr lang="zh-CN" altLang="en-US" sz="1800" dirty="0">
                <a:solidFill>
                  <a:schemeClr val="bg1">
                    <a:lumMod val="50000"/>
                  </a:schemeClr>
                </a:solidFill>
              </a:rPr>
              <a:t>云服务</a:t>
            </a:r>
            <a:r>
              <a:rPr lang="zh-CN" altLang="en-US" sz="1800" dirty="0" smtClean="0">
                <a:solidFill>
                  <a:schemeClr val="bg1">
                    <a:lumMod val="50000"/>
                  </a:schemeClr>
                </a:solidFill>
              </a:rPr>
              <a:t>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35529272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企业数字化转型面临的</a:t>
            </a:r>
            <a:r>
              <a:rPr lang="zh-CN" altLang="en-US" dirty="0">
                <a:solidFill>
                  <a:schemeClr val="tx1"/>
                </a:solidFill>
              </a:rPr>
              <a:t>挑战</a:t>
            </a:r>
          </a:p>
        </p:txBody>
      </p:sp>
      <p:sp>
        <p:nvSpPr>
          <p:cNvPr id="3" name="矩形 2"/>
          <p:cNvSpPr/>
          <p:nvPr/>
        </p:nvSpPr>
        <p:spPr>
          <a:xfrm>
            <a:off x="1128271" y="1869132"/>
            <a:ext cx="2499719" cy="3672517"/>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sz="1600">
              <a:solidFill>
                <a:schemeClr val="bg1"/>
              </a:solidFill>
              <a:latin typeface="+mn-ea"/>
            </a:endParaRPr>
          </a:p>
        </p:txBody>
      </p:sp>
      <p:sp>
        <p:nvSpPr>
          <p:cNvPr id="4" name="矩形 3"/>
          <p:cNvSpPr/>
          <p:nvPr/>
        </p:nvSpPr>
        <p:spPr>
          <a:xfrm>
            <a:off x="6209983" y="1878336"/>
            <a:ext cx="2499719" cy="3672517"/>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a:solidFill>
                <a:schemeClr val="bg1"/>
              </a:solidFill>
              <a:latin typeface="+mn-ea"/>
            </a:endParaRPr>
          </a:p>
        </p:txBody>
      </p:sp>
      <p:sp>
        <p:nvSpPr>
          <p:cNvPr id="5" name="矩形 4"/>
          <p:cNvSpPr/>
          <p:nvPr/>
        </p:nvSpPr>
        <p:spPr>
          <a:xfrm>
            <a:off x="8756974" y="1875623"/>
            <a:ext cx="2499719" cy="3672517"/>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a:solidFill>
                <a:schemeClr val="bg1"/>
              </a:solidFill>
              <a:latin typeface="+mn-ea"/>
            </a:endParaRPr>
          </a:p>
        </p:txBody>
      </p:sp>
      <p:sp>
        <p:nvSpPr>
          <p:cNvPr id="6" name="矩形 5"/>
          <p:cNvSpPr/>
          <p:nvPr/>
        </p:nvSpPr>
        <p:spPr>
          <a:xfrm>
            <a:off x="3662992" y="1878336"/>
            <a:ext cx="2499719" cy="3674260"/>
          </a:xfrm>
          <a:prstGeom prst="rect">
            <a:avLst/>
          </a:prstGeom>
          <a:solidFill>
            <a:srgbClr val="00B0F0"/>
          </a:solidFill>
          <a:ln w="1905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a:solidFill>
                <a:schemeClr val="bg1"/>
              </a:solidFill>
              <a:latin typeface="+mn-ea"/>
            </a:endParaRPr>
          </a:p>
        </p:txBody>
      </p:sp>
      <p:sp>
        <p:nvSpPr>
          <p:cNvPr id="7" name="矩形 6"/>
          <p:cNvSpPr/>
          <p:nvPr/>
        </p:nvSpPr>
        <p:spPr>
          <a:xfrm>
            <a:off x="1242139" y="2260366"/>
            <a:ext cx="2350700" cy="584775"/>
          </a:xfrm>
          <a:prstGeom prst="rect">
            <a:avLst/>
          </a:prstGeom>
        </p:spPr>
        <p:txBody>
          <a:bodyPr wrap="square">
            <a:spAutoFit/>
          </a:bodyPr>
          <a:lstStyle/>
          <a:p>
            <a:pPr algn="ctr"/>
            <a:r>
              <a:rPr lang="zh-CN" altLang="en-US" sz="1600" b="1" dirty="0" smtClean="0">
                <a:solidFill>
                  <a:schemeClr val="bg1"/>
                </a:solidFill>
                <a:latin typeface="+mn-ea"/>
                <a:ea typeface="+mn-ea"/>
              </a:rPr>
              <a:t>管理</a:t>
            </a:r>
            <a:r>
              <a:rPr lang="en-US" altLang="zh-CN" sz="1600" b="1" dirty="0" smtClean="0">
                <a:solidFill>
                  <a:schemeClr val="bg1"/>
                </a:solidFill>
                <a:latin typeface="+mn-ea"/>
                <a:ea typeface="+mn-ea"/>
              </a:rPr>
              <a:t>/</a:t>
            </a:r>
            <a:r>
              <a:rPr lang="zh-CN" altLang="en-US" sz="1600" b="1" dirty="0">
                <a:solidFill>
                  <a:schemeClr val="bg1"/>
                </a:solidFill>
                <a:latin typeface="+mn-ea"/>
                <a:ea typeface="+mn-ea"/>
              </a:rPr>
              <a:t>运</a:t>
            </a:r>
            <a:r>
              <a:rPr lang="zh-CN" altLang="en-US" sz="1600" b="1" dirty="0" smtClean="0">
                <a:solidFill>
                  <a:schemeClr val="bg1"/>
                </a:solidFill>
                <a:latin typeface="+mn-ea"/>
                <a:ea typeface="+mn-ea"/>
              </a:rPr>
              <a:t>维能力分散，水平不高</a:t>
            </a:r>
            <a:endParaRPr lang="zh-CN" altLang="en-US" sz="1600" b="1" dirty="0">
              <a:solidFill>
                <a:schemeClr val="bg1"/>
              </a:solidFill>
              <a:latin typeface="+mn-ea"/>
              <a:ea typeface="+mn-ea"/>
            </a:endParaRPr>
          </a:p>
        </p:txBody>
      </p:sp>
      <p:sp>
        <p:nvSpPr>
          <p:cNvPr id="8" name="矩形 7"/>
          <p:cNvSpPr/>
          <p:nvPr/>
        </p:nvSpPr>
        <p:spPr>
          <a:xfrm>
            <a:off x="4078096" y="2312020"/>
            <a:ext cx="1563249" cy="584775"/>
          </a:xfrm>
          <a:prstGeom prst="rect">
            <a:avLst/>
          </a:prstGeom>
        </p:spPr>
        <p:txBody>
          <a:bodyPr wrap="none">
            <a:spAutoFit/>
          </a:bodyPr>
          <a:lstStyle/>
          <a:p>
            <a:pPr algn="ctr"/>
            <a:r>
              <a:rPr lang="zh-CN" altLang="en-US" sz="1600" b="1" dirty="0" smtClean="0">
                <a:solidFill>
                  <a:schemeClr val="bg1"/>
                </a:solidFill>
                <a:latin typeface="+mn-ea"/>
                <a:ea typeface="+mn-ea"/>
              </a:rPr>
              <a:t>初期投入小</a:t>
            </a:r>
            <a:endParaRPr lang="en-US" altLang="zh-CN" sz="1600" b="1" dirty="0" smtClean="0">
              <a:solidFill>
                <a:schemeClr val="bg1"/>
              </a:solidFill>
              <a:latin typeface="+mn-ea"/>
              <a:ea typeface="+mn-ea"/>
            </a:endParaRPr>
          </a:p>
          <a:p>
            <a:pPr algn="ctr"/>
            <a:r>
              <a:rPr lang="en-US" altLang="zh-CN" sz="1600" b="1" dirty="0" smtClean="0">
                <a:solidFill>
                  <a:schemeClr val="bg1"/>
                </a:solidFill>
                <a:latin typeface="+mn-ea"/>
                <a:ea typeface="+mn-ea"/>
              </a:rPr>
              <a:t>Capex</a:t>
            </a:r>
            <a:r>
              <a:rPr lang="en-US" altLang="zh-CN" sz="1600" b="1" dirty="0" smtClean="0">
                <a:solidFill>
                  <a:schemeClr val="bg1"/>
                </a:solidFill>
                <a:latin typeface="+mn-ea"/>
                <a:ea typeface="+mn-ea"/>
                <a:sym typeface="Wingdings" panose="05000000000000000000" pitchFamily="2" charset="2"/>
              </a:rPr>
              <a:t>Opex</a:t>
            </a:r>
            <a:endParaRPr lang="en-US" altLang="zh-CN" sz="1600" b="1" dirty="0" smtClean="0">
              <a:solidFill>
                <a:schemeClr val="bg1"/>
              </a:solidFill>
              <a:latin typeface="+mn-ea"/>
              <a:ea typeface="+mn-ea"/>
            </a:endParaRPr>
          </a:p>
        </p:txBody>
      </p:sp>
      <p:sp>
        <p:nvSpPr>
          <p:cNvPr id="9" name="矩形 8"/>
          <p:cNvSpPr/>
          <p:nvPr/>
        </p:nvSpPr>
        <p:spPr>
          <a:xfrm>
            <a:off x="6649367" y="2263079"/>
            <a:ext cx="1620957" cy="584775"/>
          </a:xfrm>
          <a:prstGeom prst="rect">
            <a:avLst/>
          </a:prstGeom>
        </p:spPr>
        <p:txBody>
          <a:bodyPr wrap="none">
            <a:spAutoFit/>
          </a:bodyPr>
          <a:lstStyle/>
          <a:p>
            <a:pPr algn="ctr"/>
            <a:r>
              <a:rPr lang="zh-CN" altLang="en-US" sz="1600" b="1" dirty="0" smtClean="0">
                <a:solidFill>
                  <a:schemeClr val="bg1"/>
                </a:solidFill>
                <a:latin typeface="+mn-ea"/>
                <a:ea typeface="+mn-ea"/>
              </a:rPr>
              <a:t>业务扩展</a:t>
            </a:r>
            <a:endParaRPr lang="en-US" altLang="zh-CN" sz="1600" b="1" dirty="0" smtClean="0">
              <a:solidFill>
                <a:schemeClr val="bg1"/>
              </a:solidFill>
              <a:latin typeface="+mn-ea"/>
              <a:ea typeface="+mn-ea"/>
            </a:endParaRPr>
          </a:p>
          <a:p>
            <a:pPr algn="ctr"/>
            <a:r>
              <a:rPr lang="zh-CN" altLang="en-US" sz="1600" b="1" dirty="0" smtClean="0">
                <a:solidFill>
                  <a:schemeClr val="bg1"/>
                </a:solidFill>
                <a:latin typeface="+mn-ea"/>
                <a:ea typeface="+mn-ea"/>
              </a:rPr>
              <a:t>应对业务变化慢</a:t>
            </a:r>
            <a:endParaRPr lang="zh-CN" altLang="en-US" sz="1600" b="1" dirty="0">
              <a:solidFill>
                <a:schemeClr val="bg1"/>
              </a:solidFill>
              <a:latin typeface="+mn-ea"/>
              <a:ea typeface="+mn-ea"/>
            </a:endParaRPr>
          </a:p>
        </p:txBody>
      </p:sp>
      <p:sp>
        <p:nvSpPr>
          <p:cNvPr id="10" name="矩形 9"/>
          <p:cNvSpPr/>
          <p:nvPr/>
        </p:nvSpPr>
        <p:spPr>
          <a:xfrm>
            <a:off x="9298949" y="2260366"/>
            <a:ext cx="1415772" cy="830997"/>
          </a:xfrm>
          <a:prstGeom prst="rect">
            <a:avLst/>
          </a:prstGeom>
        </p:spPr>
        <p:txBody>
          <a:bodyPr wrap="none">
            <a:spAutoFit/>
          </a:bodyPr>
          <a:lstStyle/>
          <a:p>
            <a:pPr algn="ctr"/>
            <a:r>
              <a:rPr lang="zh-CN" altLang="en-US" sz="1600" b="1" dirty="0" smtClean="0">
                <a:solidFill>
                  <a:schemeClr val="bg1"/>
                </a:solidFill>
                <a:latin typeface="+mn-ea"/>
                <a:ea typeface="+mn-ea"/>
              </a:rPr>
              <a:t>业务可靠性</a:t>
            </a:r>
            <a:endParaRPr lang="en-US" altLang="zh-CN" sz="1600" b="1" dirty="0" smtClean="0">
              <a:solidFill>
                <a:schemeClr val="bg1"/>
              </a:solidFill>
              <a:latin typeface="+mn-ea"/>
              <a:ea typeface="+mn-ea"/>
            </a:endParaRPr>
          </a:p>
          <a:p>
            <a:pPr algn="ctr"/>
            <a:r>
              <a:rPr lang="zh-CN" altLang="en-US" sz="1600" b="1" dirty="0">
                <a:solidFill>
                  <a:schemeClr val="bg1"/>
                </a:solidFill>
                <a:latin typeface="+mn-ea"/>
                <a:ea typeface="+mn-ea"/>
              </a:rPr>
              <a:t>数据</a:t>
            </a:r>
            <a:r>
              <a:rPr lang="zh-CN" altLang="en-US" sz="1600" b="1" dirty="0" smtClean="0">
                <a:solidFill>
                  <a:schemeClr val="bg1"/>
                </a:solidFill>
                <a:latin typeface="+mn-ea"/>
                <a:ea typeface="+mn-ea"/>
              </a:rPr>
              <a:t>安全薄弱</a:t>
            </a:r>
            <a:endParaRPr lang="en-US" altLang="zh-CN" sz="1600" b="1" dirty="0" smtClean="0">
              <a:solidFill>
                <a:schemeClr val="bg1"/>
              </a:solidFill>
              <a:latin typeface="+mn-ea"/>
              <a:ea typeface="+mn-ea"/>
            </a:endParaRPr>
          </a:p>
          <a:p>
            <a:pPr algn="ctr"/>
            <a:endParaRPr lang="zh-CN" altLang="en-US" sz="1600" b="1" dirty="0">
              <a:solidFill>
                <a:schemeClr val="bg1"/>
              </a:solidFill>
              <a:latin typeface="+mn-ea"/>
              <a:ea typeface="+mn-ea"/>
            </a:endParaRPr>
          </a:p>
        </p:txBody>
      </p:sp>
      <p:sp>
        <p:nvSpPr>
          <p:cNvPr id="11" name="矩形 10"/>
          <p:cNvSpPr/>
          <p:nvPr/>
        </p:nvSpPr>
        <p:spPr>
          <a:xfrm>
            <a:off x="1256636" y="4167601"/>
            <a:ext cx="2321706" cy="1107996"/>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Arial" panose="020B0604020202020204" pitchFamily="34" charset="0"/>
              </a:rPr>
              <a:t>管理效率</a:t>
            </a:r>
            <a:r>
              <a:rPr lang="en-US" altLang="zh-CN" sz="1400" dirty="0" smtClean="0">
                <a:solidFill>
                  <a:schemeClr val="bg1"/>
                </a:solidFill>
                <a:latin typeface="+mn-ea"/>
                <a:ea typeface="+mn-ea"/>
                <a:cs typeface="Arial" panose="020B0604020202020204" pitchFamily="34" charset="0"/>
              </a:rPr>
              <a:t>/</a:t>
            </a:r>
            <a:r>
              <a:rPr lang="zh-CN" altLang="en-US" sz="1400" dirty="0" smtClean="0">
                <a:solidFill>
                  <a:schemeClr val="bg1"/>
                </a:solidFill>
                <a:latin typeface="+mn-ea"/>
                <a:ea typeface="+mn-ea"/>
                <a:cs typeface="Arial" panose="020B0604020202020204" pitchFamily="34" charset="0"/>
              </a:rPr>
              <a:t>水平难以跟上业务的发展</a:t>
            </a:r>
            <a:endParaRPr lang="en-US" altLang="zh-CN" sz="1400" dirty="0" smtClean="0">
              <a:solidFill>
                <a:schemeClr val="bg1"/>
              </a:solidFill>
              <a:latin typeface="+mn-ea"/>
              <a:ea typeface="+mn-ea"/>
              <a:cs typeface="Arial" panose="020B0604020202020204" pitchFamily="34" charset="0"/>
            </a:endParaRPr>
          </a:p>
          <a:p>
            <a:pPr>
              <a:spcAft>
                <a:spcPts val="1200"/>
              </a:spcAft>
            </a:pPr>
            <a:r>
              <a:rPr lang="zh-CN" altLang="en-US" sz="1400" dirty="0" smtClean="0">
                <a:solidFill>
                  <a:schemeClr val="bg1"/>
                </a:solidFill>
                <a:latin typeface="+mn-ea"/>
                <a:ea typeface="+mn-ea"/>
                <a:cs typeface="Arial" panose="020B0604020202020204" pitchFamily="34" charset="0"/>
              </a:rPr>
              <a:t>业务孤岛，投入分散，不能形成合力</a:t>
            </a:r>
            <a:endParaRPr lang="en-US" altLang="zh-CN" sz="1400" dirty="0">
              <a:solidFill>
                <a:schemeClr val="bg1"/>
              </a:solidFill>
              <a:latin typeface="+mn-ea"/>
              <a:ea typeface="+mn-ea"/>
              <a:cs typeface="Arial" panose="020B0604020202020204" pitchFamily="34" charset="0"/>
            </a:endParaRPr>
          </a:p>
        </p:txBody>
      </p:sp>
      <p:sp>
        <p:nvSpPr>
          <p:cNvPr id="12" name="矩形 11"/>
          <p:cNvSpPr/>
          <p:nvPr/>
        </p:nvSpPr>
        <p:spPr>
          <a:xfrm>
            <a:off x="3767389" y="4167601"/>
            <a:ext cx="2321706" cy="1107996"/>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Calibri" pitchFamily="34" charset="0"/>
              </a:rPr>
              <a:t>创新业务试错，业务的不确定性，初期无法大规模投入</a:t>
            </a:r>
            <a:endParaRPr lang="en-US" altLang="zh-CN" sz="1400" dirty="0" smtClean="0">
              <a:solidFill>
                <a:schemeClr val="bg1"/>
              </a:solidFill>
              <a:latin typeface="+mn-ea"/>
              <a:ea typeface="+mn-ea"/>
              <a:cs typeface="Calibri" pitchFamily="34" charset="0"/>
            </a:endParaRPr>
          </a:p>
          <a:p>
            <a:pPr>
              <a:spcAft>
                <a:spcPts val="1200"/>
              </a:spcAft>
            </a:pPr>
            <a:r>
              <a:rPr lang="zh-CN" altLang="en-US" sz="1400" dirty="0" smtClean="0">
                <a:solidFill>
                  <a:schemeClr val="bg1"/>
                </a:solidFill>
                <a:latin typeface="+mn-ea"/>
                <a:ea typeface="+mn-ea"/>
                <a:cs typeface="Calibri" pitchFamily="34" charset="0"/>
              </a:rPr>
              <a:t>大规模投入交付周期长，无法满足业务快速变化的需要</a:t>
            </a:r>
            <a:endParaRPr lang="en-US" altLang="zh-CN" sz="1400" dirty="0" smtClean="0">
              <a:solidFill>
                <a:schemeClr val="bg1"/>
              </a:solidFill>
              <a:latin typeface="+mn-ea"/>
              <a:ea typeface="+mn-ea"/>
              <a:cs typeface="Calibri" pitchFamily="34" charset="0"/>
            </a:endParaRPr>
          </a:p>
        </p:txBody>
      </p:sp>
      <p:sp>
        <p:nvSpPr>
          <p:cNvPr id="13" name="矩形 12"/>
          <p:cNvSpPr/>
          <p:nvPr/>
        </p:nvSpPr>
        <p:spPr>
          <a:xfrm>
            <a:off x="6339170" y="4165858"/>
            <a:ext cx="2321706" cy="1261884"/>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Arial" panose="020B0604020202020204" pitchFamily="34" charset="0"/>
              </a:rPr>
              <a:t>业务浪涌式或爆发式增长，企业难以快速响应</a:t>
            </a:r>
            <a:endParaRPr lang="en-US" altLang="zh-CN" sz="1400" dirty="0" smtClean="0">
              <a:solidFill>
                <a:schemeClr val="bg1"/>
              </a:solidFill>
              <a:latin typeface="+mn-ea"/>
              <a:ea typeface="+mn-ea"/>
              <a:cs typeface="Arial" panose="020B0604020202020204" pitchFamily="34" charset="0"/>
            </a:endParaRPr>
          </a:p>
          <a:p>
            <a:pPr>
              <a:spcAft>
                <a:spcPts val="1200"/>
              </a:spcAft>
            </a:pPr>
            <a:r>
              <a:rPr lang="zh-CN" altLang="en-US" sz="1400" dirty="0" smtClean="0">
                <a:solidFill>
                  <a:schemeClr val="bg1"/>
                </a:solidFill>
                <a:latin typeface="+mn-ea"/>
                <a:ea typeface="+mn-ea"/>
                <a:cs typeface="Arial" panose="020B0604020202020204" pitchFamily="34" charset="0"/>
              </a:rPr>
              <a:t>上线周期长，难以把握机会窗</a:t>
            </a:r>
            <a:endParaRPr lang="en-US" altLang="zh-CN" sz="1400" dirty="0" smtClean="0">
              <a:solidFill>
                <a:schemeClr val="bg1"/>
              </a:solidFill>
              <a:latin typeface="+mn-ea"/>
              <a:ea typeface="+mn-ea"/>
              <a:cs typeface="Arial" panose="020B0604020202020204" pitchFamily="34" charset="0"/>
            </a:endParaRPr>
          </a:p>
          <a:p>
            <a:pPr>
              <a:spcAft>
                <a:spcPts val="1200"/>
              </a:spcAft>
            </a:pPr>
            <a:endParaRPr lang="en-US" altLang="zh-CN" sz="1400" dirty="0">
              <a:solidFill>
                <a:schemeClr val="bg1"/>
              </a:solidFill>
              <a:latin typeface="+mn-ea"/>
              <a:ea typeface="+mn-ea"/>
              <a:cs typeface="Arial" panose="020B0604020202020204" pitchFamily="34" charset="0"/>
            </a:endParaRPr>
          </a:p>
        </p:txBody>
      </p:sp>
      <p:sp>
        <p:nvSpPr>
          <p:cNvPr id="14" name="矩形 13"/>
          <p:cNvSpPr/>
          <p:nvPr/>
        </p:nvSpPr>
        <p:spPr>
          <a:xfrm>
            <a:off x="8886163" y="4163145"/>
            <a:ext cx="2321706" cy="738664"/>
          </a:xfrm>
          <a:prstGeom prst="rect">
            <a:avLst/>
          </a:prstGeom>
        </p:spPr>
        <p:txBody>
          <a:bodyPr wrap="square" lIns="0" rIns="0">
            <a:spAutoFit/>
          </a:bodyPr>
          <a:lstStyle/>
          <a:p>
            <a:pPr>
              <a:spcAft>
                <a:spcPts val="1200"/>
              </a:spcAft>
            </a:pPr>
            <a:r>
              <a:rPr lang="zh-CN" altLang="en-US" sz="1400" dirty="0" smtClean="0">
                <a:solidFill>
                  <a:schemeClr val="bg1"/>
                </a:solidFill>
                <a:latin typeface="+mn-ea"/>
                <a:ea typeface="+mn-ea"/>
                <a:cs typeface="Arial" panose="020B0604020202020204" pitchFamily="34" charset="0"/>
              </a:rPr>
              <a:t>企业业务和数据可靠性安全性受限于技术、资金、人才等因素，存在隐患和不到位</a:t>
            </a:r>
            <a:endParaRPr lang="en-US" altLang="zh-CN" sz="1400" dirty="0">
              <a:solidFill>
                <a:schemeClr val="bg1"/>
              </a:solidFill>
              <a:latin typeface="+mn-ea"/>
              <a:ea typeface="+mn-ea"/>
              <a:cs typeface="Arial" panose="020B0604020202020204" pitchFamily="34" charset="0"/>
            </a:endParaRPr>
          </a:p>
        </p:txBody>
      </p:sp>
      <p:pic>
        <p:nvPicPr>
          <p:cNvPr id="15" name="Picture 64" descr="puzzle3.png"/>
          <p:cNvPicPr>
            <a:picLocks noChangeAspect="1"/>
          </p:cNvPicPr>
          <p:nvPr/>
        </p:nvPicPr>
        <p:blipFill>
          <a:blip r:embed="rId3" cstate="print"/>
          <a:stretch>
            <a:fillRect/>
          </a:stretch>
        </p:blipFill>
        <p:spPr>
          <a:xfrm>
            <a:off x="1902468" y="3488357"/>
            <a:ext cx="935605" cy="513171"/>
          </a:xfrm>
          <a:prstGeom prst="roundRect">
            <a:avLst/>
          </a:prstGeom>
        </p:spPr>
      </p:pic>
      <p:pic>
        <p:nvPicPr>
          <p:cNvPr id="16" name="Picture 6" descr="F:\PIC\16：10_PPT_pic\ICOS\Stock mark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74968" y="3415380"/>
            <a:ext cx="580023" cy="580023"/>
          </a:xfrm>
          <a:prstGeom prst="roundRect">
            <a:avLst/>
          </a:prstGeom>
          <a:noFill/>
        </p:spPr>
      </p:pic>
      <p:pic>
        <p:nvPicPr>
          <p:cNvPr id="17" name="Picture 10" descr="F:\PIC\16：10_PPT_pic\ICOS\Column-Chart-icon.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63538" y="3397448"/>
            <a:ext cx="602337" cy="602337"/>
          </a:xfrm>
          <a:prstGeom prst="rect">
            <a:avLst/>
          </a:prstGeom>
          <a:noFill/>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752833" y="3478786"/>
            <a:ext cx="392701" cy="518286"/>
          </a:xfrm>
          <a:prstGeom prst="rect">
            <a:avLst/>
          </a:prstGeom>
        </p:spPr>
      </p:pic>
    </p:spTree>
    <p:extLst>
      <p:ext uri="{BB962C8B-B14F-4D97-AF65-F5344CB8AC3E}">
        <p14:creationId xmlns:p14="http://schemas.microsoft.com/office/powerpoint/2010/main" val="21805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rPr>
              <a:t>云服务</a:t>
            </a:r>
            <a:r>
              <a:rPr lang="zh-CN" altLang="en-US" dirty="0">
                <a:solidFill>
                  <a:schemeClr val="tx1"/>
                </a:solidFill>
              </a:rPr>
              <a:t>是企业数字化转型</a:t>
            </a:r>
            <a:r>
              <a:rPr lang="zh-CN" altLang="en-US" dirty="0" smtClean="0">
                <a:solidFill>
                  <a:schemeClr val="tx1"/>
                </a:solidFill>
              </a:rPr>
              <a:t>的</a:t>
            </a:r>
            <a:r>
              <a:rPr lang="zh-CN" altLang="en-US" dirty="0">
                <a:solidFill>
                  <a:schemeClr val="tx1"/>
                </a:solidFill>
              </a:rPr>
              <a:t>趋势</a:t>
            </a:r>
          </a:p>
        </p:txBody>
      </p:sp>
      <p:sp>
        <p:nvSpPr>
          <p:cNvPr id="3" name="AutoShape 334"/>
          <p:cNvSpPr>
            <a:spLocks noChangeArrowheads="1"/>
          </p:cNvSpPr>
          <p:nvPr/>
        </p:nvSpPr>
        <p:spPr bwMode="auto">
          <a:xfrm>
            <a:off x="7958589" y="3327527"/>
            <a:ext cx="3365619" cy="1414011"/>
          </a:xfrm>
          <a:prstGeom prst="roundRect">
            <a:avLst>
              <a:gd name="adj" fmla="val 10426"/>
            </a:avLst>
          </a:prstGeom>
          <a:noFill/>
          <a:ln w="9525">
            <a:noFill/>
            <a:round/>
            <a:headEnd/>
            <a:tailEnd/>
          </a:ln>
          <a:effectLst>
            <a:prstShdw prst="shdw17" dist="17961" dir="2700000">
              <a:srgbClr val="798899"/>
            </a:prstShdw>
          </a:effectLst>
        </p:spPr>
        <p:txBody>
          <a:bodyPr wrap="none" lIns="91416" tIns="45709" rIns="91416" bIns="45709" anchor="ctr"/>
          <a:lstStyle/>
          <a:p>
            <a:pPr>
              <a:lnSpc>
                <a:spcPct val="130000"/>
              </a:lnSpc>
              <a:defRPr/>
            </a:pPr>
            <a:endParaRPr lang="zh-TW" altLang="en-US" sz="2099" dirty="0">
              <a:effectLst>
                <a:outerShdw blurRad="38100" dist="38100" dir="2700000" algn="tl">
                  <a:srgbClr val="000000">
                    <a:alpha val="43137"/>
                  </a:srgbClr>
                </a:outerShdw>
              </a:effectLst>
              <a:latin typeface="+mn-ea"/>
              <a:ea typeface="+mn-ea"/>
            </a:endParaRPr>
          </a:p>
        </p:txBody>
      </p:sp>
      <p:sp>
        <p:nvSpPr>
          <p:cNvPr id="4" name="AutoShape 335"/>
          <p:cNvSpPr>
            <a:spLocks noChangeArrowheads="1"/>
          </p:cNvSpPr>
          <p:nvPr/>
        </p:nvSpPr>
        <p:spPr bwMode="auto">
          <a:xfrm flipH="1">
            <a:off x="8012089" y="3287533"/>
            <a:ext cx="3238709" cy="468198"/>
          </a:xfrm>
          <a:prstGeom prst="roundRect">
            <a:avLst>
              <a:gd name="adj" fmla="val 27912"/>
            </a:avLst>
          </a:prstGeom>
          <a:noFill/>
          <a:ln w="9525" algn="ctr">
            <a:noFill/>
            <a:round/>
            <a:headEnd/>
            <a:tailEnd/>
          </a:ln>
        </p:spPr>
        <p:txBody>
          <a:bodyPr lIns="91416" tIns="45709" rIns="91416" bIns="45709" anchor="ctr">
            <a:spAutoFit/>
          </a:bodyPr>
          <a:lstStyle/>
          <a:p>
            <a:pPr algn="ctr">
              <a:lnSpc>
                <a:spcPct val="130000"/>
              </a:lnSpc>
              <a:defRPr/>
            </a:pPr>
            <a:endParaRPr lang="zh-TW" altLang="en-US" sz="1500" dirty="0">
              <a:effectLst>
                <a:outerShdw blurRad="38100" dist="38100" dir="2700000" algn="tl">
                  <a:srgbClr val="000000">
                    <a:alpha val="43137"/>
                  </a:srgbClr>
                </a:outerShdw>
              </a:effectLst>
              <a:latin typeface="+mn-ea"/>
              <a:ea typeface="+mn-ea"/>
            </a:endParaRPr>
          </a:p>
        </p:txBody>
      </p:sp>
      <p:sp>
        <p:nvSpPr>
          <p:cNvPr id="5" name="Text Box 336"/>
          <p:cNvSpPr txBox="1">
            <a:spLocks noChangeArrowheads="1"/>
          </p:cNvSpPr>
          <p:nvPr/>
        </p:nvSpPr>
        <p:spPr bwMode="auto">
          <a:xfrm>
            <a:off x="8055637" y="3243473"/>
            <a:ext cx="3171519" cy="522894"/>
          </a:xfrm>
          <a:prstGeom prst="rect">
            <a:avLst/>
          </a:prstGeom>
          <a:noFill/>
          <a:ln w="9525">
            <a:noFill/>
            <a:miter lim="800000"/>
            <a:headEnd/>
            <a:tailEnd/>
          </a:ln>
          <a:effectLst/>
        </p:spPr>
        <p:txBody>
          <a:bodyPr lIns="0" tIns="45709" rIns="0" bIns="45709" anchor="ctr" anchorCtr="0">
            <a:spAutoFit/>
          </a:bodyPr>
          <a:lstStyle/>
          <a:p>
            <a:pPr algn="ctr">
              <a:lnSpc>
                <a:spcPct val="140000"/>
              </a:lnSpc>
              <a:buClr>
                <a:srgbClr val="808080"/>
              </a:buClr>
              <a:buSzPct val="60000"/>
              <a:defRPr/>
            </a:pPr>
            <a:r>
              <a:rPr lang="zh-CN" altLang="en-US" sz="1999" b="1" kern="0" dirty="0">
                <a:latin typeface="+mn-ea"/>
                <a:ea typeface="+mn-ea"/>
              </a:rPr>
              <a:t>降低运作成本</a:t>
            </a:r>
            <a:endParaRPr lang="en-US" altLang="ko-KR" sz="1999" b="1" kern="0" dirty="0">
              <a:latin typeface="+mn-ea"/>
              <a:ea typeface="+mn-ea"/>
            </a:endParaRPr>
          </a:p>
        </p:txBody>
      </p:sp>
      <p:sp>
        <p:nvSpPr>
          <p:cNvPr id="6" name="AutoShape 337"/>
          <p:cNvSpPr>
            <a:spLocks noChangeArrowheads="1"/>
          </p:cNvSpPr>
          <p:nvPr/>
        </p:nvSpPr>
        <p:spPr bwMode="auto">
          <a:xfrm>
            <a:off x="8018310" y="3712219"/>
            <a:ext cx="3236218" cy="942691"/>
          </a:xfrm>
          <a:prstGeom prst="roundRect">
            <a:avLst>
              <a:gd name="adj" fmla="val 10426"/>
            </a:avLst>
          </a:prstGeom>
          <a:noFill/>
          <a:ln w="9525">
            <a:noFill/>
            <a:round/>
            <a:headEnd/>
            <a:tailEnd/>
          </a:ln>
          <a:effectLst>
            <a:prstShdw prst="shdw17" dist="17961" dir="13500000">
              <a:srgbClr val="798899"/>
            </a:prstShdw>
          </a:effectLst>
        </p:spPr>
        <p:txBody>
          <a:bodyPr wrap="none" lIns="91416" tIns="45709" rIns="91416" bIns="45709" anchor="ctr"/>
          <a:lstStyle/>
          <a:p>
            <a:pPr algn="ctr" eaLnBrk="0" hangingPunct="0">
              <a:lnSpc>
                <a:spcPct val="150000"/>
              </a:lnSpc>
              <a:spcBef>
                <a:spcPct val="50000"/>
              </a:spcBef>
              <a:defRPr/>
            </a:pPr>
            <a:endParaRPr lang="zh-TW" altLang="en-US" sz="1600" dirty="0">
              <a:effectLst>
                <a:outerShdw blurRad="38100" dist="38100" dir="2700000" algn="tl">
                  <a:srgbClr val="000000"/>
                </a:outerShdw>
              </a:effectLst>
              <a:latin typeface="+mn-ea"/>
              <a:ea typeface="+mn-ea"/>
            </a:endParaRPr>
          </a:p>
        </p:txBody>
      </p:sp>
      <p:grpSp>
        <p:nvGrpSpPr>
          <p:cNvPr id="7" name="Group 338"/>
          <p:cNvGrpSpPr>
            <a:grpSpLocks/>
          </p:cNvGrpSpPr>
          <p:nvPr/>
        </p:nvGrpSpPr>
        <p:grpSpPr bwMode="auto">
          <a:xfrm>
            <a:off x="8182545" y="3745065"/>
            <a:ext cx="3148920" cy="338952"/>
            <a:chOff x="1829" y="3371"/>
            <a:chExt cx="2207" cy="289"/>
          </a:xfrm>
          <a:noFill/>
        </p:grpSpPr>
        <p:sp>
          <p:nvSpPr>
            <p:cNvPr id="8" name="Text Box 339"/>
            <p:cNvSpPr txBox="1">
              <a:spLocks noChangeArrowheads="1"/>
            </p:cNvSpPr>
            <p:nvPr/>
          </p:nvSpPr>
          <p:spPr bwMode="auto">
            <a:xfrm>
              <a:off x="1869" y="3371"/>
              <a:ext cx="2167" cy="289"/>
            </a:xfrm>
            <a:prstGeom prst="rect">
              <a:avLst/>
            </a:prstGeom>
            <a:grpFill/>
            <a:ln w="9525">
              <a:noFill/>
              <a:miter lim="800000"/>
              <a:headEnd/>
              <a:tailEnd/>
            </a:ln>
          </p:spPr>
          <p:txBody>
            <a:bodyPr wrap="square">
              <a:spAutoFit/>
            </a:bodyPr>
            <a:lstStyle/>
            <a:p>
              <a:pPr>
                <a:defRPr/>
              </a:pPr>
              <a:r>
                <a:rPr lang="en-US" altLang="ko-KR" sz="1600" dirty="0">
                  <a:latin typeface="+mn-ea"/>
                  <a:ea typeface="+mn-ea"/>
                </a:rPr>
                <a:t> </a:t>
              </a:r>
              <a:r>
                <a:rPr lang="zh-CN" altLang="en-US" sz="1600">
                  <a:latin typeface="+mn-ea"/>
                  <a:ea typeface="+mn-ea"/>
                </a:rPr>
                <a:t>降低生产</a:t>
              </a:r>
              <a:r>
                <a:rPr lang="zh-CN" altLang="en-US" sz="1600" dirty="0">
                  <a:latin typeface="+mn-ea"/>
                  <a:ea typeface="+mn-ea"/>
                </a:rPr>
                <a:t>系统运作成本</a:t>
              </a:r>
              <a:endParaRPr lang="en-US" altLang="ko-KR" sz="1600" dirty="0">
                <a:latin typeface="+mn-ea"/>
                <a:ea typeface="+mn-ea"/>
              </a:endParaRPr>
            </a:p>
          </p:txBody>
        </p:sp>
        <p:pic>
          <p:nvPicPr>
            <p:cNvPr id="9" name="Picture 340" descr="아이콘"/>
            <p:cNvPicPr>
              <a:picLocks noChangeAspect="1" noChangeArrowheads="1"/>
            </p:cNvPicPr>
            <p:nvPr/>
          </p:nvPicPr>
          <p:blipFill>
            <a:blip r:embed="rId3" cstate="print"/>
            <a:srcRect/>
            <a:stretch>
              <a:fillRect/>
            </a:stretch>
          </p:blipFill>
          <p:spPr bwMode="auto">
            <a:xfrm>
              <a:off x="1829" y="3474"/>
              <a:ext cx="99" cy="98"/>
            </a:xfrm>
            <a:prstGeom prst="rect">
              <a:avLst/>
            </a:prstGeom>
            <a:grpFill/>
            <a:ln w="9525">
              <a:noFill/>
              <a:miter lim="800000"/>
              <a:headEnd/>
              <a:tailEnd/>
            </a:ln>
          </p:spPr>
        </p:pic>
      </p:grpSp>
      <p:sp>
        <p:nvSpPr>
          <p:cNvPr id="10" name="Text Box 342"/>
          <p:cNvSpPr txBox="1">
            <a:spLocks noChangeArrowheads="1"/>
          </p:cNvSpPr>
          <p:nvPr/>
        </p:nvSpPr>
        <p:spPr bwMode="auto">
          <a:xfrm>
            <a:off x="8283826" y="4026541"/>
            <a:ext cx="2664625" cy="584623"/>
          </a:xfrm>
          <a:prstGeom prst="rect">
            <a:avLst/>
          </a:prstGeom>
          <a:noFill/>
          <a:ln w="9525">
            <a:noFill/>
            <a:miter lim="800000"/>
            <a:headEnd/>
            <a:tailEnd/>
          </a:ln>
        </p:spPr>
        <p:txBody>
          <a:bodyPr>
            <a:spAutoFit/>
          </a:bodyPr>
          <a:lstStyle/>
          <a:p>
            <a:pPr>
              <a:defRPr/>
            </a:pPr>
            <a:r>
              <a:rPr lang="zh-CN" altLang="en-US" sz="1600" dirty="0">
                <a:latin typeface="+mn-ea"/>
                <a:ea typeface="+mn-ea"/>
              </a:rPr>
              <a:t>降低通信和</a:t>
            </a:r>
            <a:r>
              <a:rPr lang="en-US" altLang="zh-CN" sz="1600" dirty="0">
                <a:latin typeface="+mn-ea"/>
                <a:ea typeface="+mn-ea"/>
              </a:rPr>
              <a:t>IT</a:t>
            </a:r>
            <a:r>
              <a:rPr lang="zh-CN" altLang="en-US" sz="1600" dirty="0">
                <a:latin typeface="+mn-ea"/>
                <a:ea typeface="+mn-ea"/>
              </a:rPr>
              <a:t>系统的总体拥有成本</a:t>
            </a:r>
            <a:endParaRPr lang="en-US" altLang="ko-KR" sz="1600" dirty="0">
              <a:latin typeface="+mn-ea"/>
              <a:ea typeface="+mn-ea"/>
            </a:endParaRPr>
          </a:p>
        </p:txBody>
      </p:sp>
      <p:pic>
        <p:nvPicPr>
          <p:cNvPr id="11" name="Picture 343" descr="아이콘"/>
          <p:cNvPicPr>
            <a:picLocks noChangeAspect="1" noChangeArrowheads="1"/>
          </p:cNvPicPr>
          <p:nvPr/>
        </p:nvPicPr>
        <p:blipFill>
          <a:blip r:embed="rId3" cstate="print"/>
          <a:srcRect/>
          <a:stretch>
            <a:fillRect/>
          </a:stretch>
        </p:blipFill>
        <p:spPr bwMode="auto">
          <a:xfrm>
            <a:off x="8182547" y="4141478"/>
            <a:ext cx="141219" cy="114938"/>
          </a:xfrm>
          <a:prstGeom prst="rect">
            <a:avLst/>
          </a:prstGeom>
          <a:noFill/>
          <a:ln w="9525">
            <a:noFill/>
            <a:miter lim="800000"/>
            <a:headEnd/>
            <a:tailEnd/>
          </a:ln>
        </p:spPr>
      </p:pic>
      <p:grpSp>
        <p:nvGrpSpPr>
          <p:cNvPr id="12" name="组合 11"/>
          <p:cNvGrpSpPr/>
          <p:nvPr/>
        </p:nvGrpSpPr>
        <p:grpSpPr>
          <a:xfrm>
            <a:off x="1038358" y="4183564"/>
            <a:ext cx="5092971" cy="1822170"/>
            <a:chOff x="2528293" y="3161122"/>
            <a:chExt cx="7355936" cy="1822645"/>
          </a:xfrm>
        </p:grpSpPr>
        <p:sp>
          <p:nvSpPr>
            <p:cNvPr id="13" name="Freeform 8"/>
            <p:cNvSpPr>
              <a:spLocks noChangeAspect="1"/>
            </p:cNvSpPr>
            <p:nvPr/>
          </p:nvSpPr>
          <p:spPr>
            <a:xfrm>
              <a:off x="2528293" y="3161122"/>
              <a:ext cx="7355936" cy="1822645"/>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adFill flip="none" rotWithShape="1">
              <a:gsLst>
                <a:gs pos="0">
                  <a:srgbClr val="1F9FFF">
                    <a:alpha val="45000"/>
                  </a:srgbClr>
                </a:gs>
                <a:gs pos="100000">
                  <a:srgbClr val="1F9FFF">
                    <a:alpha val="5122"/>
                  </a:srgbClr>
                </a:gs>
              </a:gsLst>
              <a:path path="shape">
                <a:fillToRect l="49592" t="-3201" r="50407" b="103201"/>
              </a:path>
            </a:gradFill>
            <a:ln w="3175" cap="flat">
              <a:solidFill>
                <a:srgbClr val="00B0F0"/>
              </a:solidFill>
              <a:prstDash val="solid"/>
              <a:round/>
            </a:ln>
            <a:effectLst/>
          </p:spPr>
          <p:txBody>
            <a:bodyPr wrap="square" lIns="11465" tIns="11465" rIns="11465" bIns="11465" numCol="1" anchor="ctr">
              <a:noAutofit/>
            </a:bodyPr>
            <a:lstStyle/>
            <a:p>
              <a:pPr defTabSz="159818">
                <a:defRPr sz="4800">
                  <a:solidFill>
                    <a:srgbClr val="FFFFFF"/>
                  </a:solidFill>
                </a:defRPr>
              </a:pPr>
              <a:endParaRPr sz="1799" dirty="0">
                <a:latin typeface="+mn-ea"/>
                <a:ea typeface="+mn-ea"/>
              </a:endParaRPr>
            </a:p>
          </p:txBody>
        </p:sp>
        <p:sp>
          <p:nvSpPr>
            <p:cNvPr id="14" name="Text Box 342"/>
            <p:cNvSpPr txBox="1">
              <a:spLocks noChangeArrowheads="1"/>
            </p:cNvSpPr>
            <p:nvPr/>
          </p:nvSpPr>
          <p:spPr bwMode="auto">
            <a:xfrm>
              <a:off x="4743856" y="3549225"/>
              <a:ext cx="2587462" cy="523220"/>
            </a:xfrm>
            <a:prstGeom prst="rect">
              <a:avLst/>
            </a:prstGeom>
            <a:noFill/>
            <a:ln w="9525">
              <a:noFill/>
              <a:miter lim="800000"/>
              <a:headEnd/>
              <a:tailEnd/>
            </a:ln>
          </p:spPr>
          <p:txBody>
            <a:bodyPr wrap="square">
              <a:spAutoFit/>
            </a:bodyPr>
            <a:lstStyle/>
            <a:p>
              <a:pPr algn="ctr">
                <a:defRPr/>
              </a:pPr>
              <a:r>
                <a:rPr lang="zh-CN" altLang="en-US" sz="2799" dirty="0">
                  <a:latin typeface="+mn-ea"/>
                  <a:ea typeface="+mn-ea"/>
                </a:rPr>
                <a:t>云服务</a:t>
              </a:r>
              <a:endParaRPr lang="en-US" altLang="ko-KR" sz="2799" dirty="0">
                <a:latin typeface="+mn-ea"/>
                <a:ea typeface="+mn-ea"/>
              </a:endParaRPr>
            </a:p>
          </p:txBody>
        </p:sp>
        <p:sp>
          <p:nvSpPr>
            <p:cNvPr id="15" name="Text Box 342"/>
            <p:cNvSpPr txBox="1">
              <a:spLocks noChangeArrowheads="1"/>
            </p:cNvSpPr>
            <p:nvPr/>
          </p:nvSpPr>
          <p:spPr bwMode="auto">
            <a:xfrm>
              <a:off x="3372983" y="4264898"/>
              <a:ext cx="1028744" cy="584775"/>
            </a:xfrm>
            <a:prstGeom prst="rect">
              <a:avLst/>
            </a:prstGeom>
            <a:noFill/>
            <a:ln w="9525">
              <a:noFill/>
              <a:miter lim="800000"/>
              <a:headEnd/>
              <a:tailEnd/>
            </a:ln>
          </p:spPr>
          <p:txBody>
            <a:bodyPr>
              <a:spAutoFit/>
            </a:bodyPr>
            <a:lstStyle/>
            <a:p>
              <a:pPr algn="ctr">
                <a:defRPr/>
              </a:pPr>
              <a:r>
                <a:rPr lang="zh-CN" altLang="en-US" sz="1600" dirty="0">
                  <a:latin typeface="+mn-ea"/>
                  <a:ea typeface="+mn-ea"/>
                </a:rPr>
                <a:t>弹性扩展</a:t>
              </a:r>
              <a:endParaRPr lang="en-US" altLang="ko-KR" sz="1600" dirty="0">
                <a:latin typeface="+mn-ea"/>
                <a:ea typeface="+mn-ea"/>
              </a:endParaRPr>
            </a:p>
          </p:txBody>
        </p:sp>
        <p:sp>
          <p:nvSpPr>
            <p:cNvPr id="16" name="Text Box 342"/>
            <p:cNvSpPr txBox="1">
              <a:spLocks noChangeArrowheads="1"/>
            </p:cNvSpPr>
            <p:nvPr/>
          </p:nvSpPr>
          <p:spPr bwMode="auto">
            <a:xfrm>
              <a:off x="4457374" y="4264898"/>
              <a:ext cx="1028744" cy="584775"/>
            </a:xfrm>
            <a:prstGeom prst="rect">
              <a:avLst/>
            </a:prstGeom>
            <a:noFill/>
            <a:ln w="9525">
              <a:noFill/>
              <a:miter lim="800000"/>
              <a:headEnd/>
              <a:tailEnd/>
            </a:ln>
          </p:spPr>
          <p:txBody>
            <a:bodyPr>
              <a:spAutoFit/>
            </a:bodyPr>
            <a:lstStyle/>
            <a:p>
              <a:pPr algn="ctr">
                <a:defRPr/>
              </a:pPr>
              <a:r>
                <a:rPr lang="zh-CN" altLang="en-US" sz="1600">
                  <a:latin typeface="+mn-ea"/>
                  <a:ea typeface="+mn-ea"/>
                </a:rPr>
                <a:t>按需付费</a:t>
              </a:r>
              <a:endParaRPr lang="en-US" altLang="ko-KR" sz="1600" dirty="0">
                <a:latin typeface="+mn-ea"/>
                <a:ea typeface="+mn-ea"/>
              </a:endParaRPr>
            </a:p>
          </p:txBody>
        </p:sp>
        <p:sp>
          <p:nvSpPr>
            <p:cNvPr id="17" name="Text Box 342"/>
            <p:cNvSpPr txBox="1">
              <a:spLocks noChangeArrowheads="1"/>
            </p:cNvSpPr>
            <p:nvPr/>
          </p:nvSpPr>
          <p:spPr bwMode="auto">
            <a:xfrm>
              <a:off x="5523216" y="4264898"/>
              <a:ext cx="1028744" cy="584775"/>
            </a:xfrm>
            <a:prstGeom prst="rect">
              <a:avLst/>
            </a:prstGeom>
            <a:noFill/>
            <a:ln w="9525">
              <a:noFill/>
              <a:miter lim="800000"/>
              <a:headEnd/>
              <a:tailEnd/>
            </a:ln>
          </p:spPr>
          <p:txBody>
            <a:bodyPr>
              <a:spAutoFit/>
            </a:bodyPr>
            <a:lstStyle/>
            <a:p>
              <a:pPr algn="ctr">
                <a:defRPr/>
              </a:pPr>
              <a:r>
                <a:rPr lang="zh-CN" altLang="en-US" sz="1600">
                  <a:latin typeface="+mn-ea"/>
                  <a:ea typeface="+mn-ea"/>
                </a:rPr>
                <a:t>轻资产</a:t>
              </a:r>
              <a:endParaRPr lang="en-US" altLang="ko-KR" sz="1600" dirty="0">
                <a:latin typeface="+mn-ea"/>
                <a:ea typeface="+mn-ea"/>
              </a:endParaRPr>
            </a:p>
          </p:txBody>
        </p:sp>
        <p:sp>
          <p:nvSpPr>
            <p:cNvPr id="18" name="Text Box 342"/>
            <p:cNvSpPr txBox="1">
              <a:spLocks noChangeArrowheads="1"/>
            </p:cNvSpPr>
            <p:nvPr/>
          </p:nvSpPr>
          <p:spPr bwMode="auto">
            <a:xfrm>
              <a:off x="6610461" y="4264898"/>
              <a:ext cx="1028744" cy="584775"/>
            </a:xfrm>
            <a:prstGeom prst="rect">
              <a:avLst/>
            </a:prstGeom>
            <a:noFill/>
            <a:ln w="9525">
              <a:noFill/>
              <a:miter lim="800000"/>
              <a:headEnd/>
              <a:tailEnd/>
            </a:ln>
          </p:spPr>
          <p:txBody>
            <a:bodyPr>
              <a:spAutoFit/>
            </a:bodyPr>
            <a:lstStyle/>
            <a:p>
              <a:pPr algn="ctr">
                <a:defRPr/>
              </a:pPr>
              <a:r>
                <a:rPr lang="en-US" altLang="zh-CN" sz="1600" dirty="0">
                  <a:latin typeface="+mn-ea"/>
                  <a:ea typeface="+mn-ea"/>
                </a:rPr>
                <a:t>SaaS</a:t>
              </a:r>
              <a:r>
                <a:rPr lang="zh-CN" altLang="en-US" sz="1600" dirty="0">
                  <a:latin typeface="+mn-ea"/>
                  <a:ea typeface="+mn-ea"/>
                </a:rPr>
                <a:t>化</a:t>
              </a:r>
              <a:endParaRPr lang="en-US" altLang="ko-KR" sz="1600" dirty="0">
                <a:latin typeface="+mn-ea"/>
                <a:ea typeface="+mn-ea"/>
              </a:endParaRPr>
            </a:p>
          </p:txBody>
        </p:sp>
        <p:sp>
          <p:nvSpPr>
            <p:cNvPr id="19" name="Text Box 342"/>
            <p:cNvSpPr txBox="1">
              <a:spLocks noChangeArrowheads="1"/>
            </p:cNvSpPr>
            <p:nvPr/>
          </p:nvSpPr>
          <p:spPr bwMode="auto">
            <a:xfrm>
              <a:off x="7760485" y="4264898"/>
              <a:ext cx="1028744" cy="584775"/>
            </a:xfrm>
            <a:prstGeom prst="rect">
              <a:avLst/>
            </a:prstGeom>
            <a:noFill/>
            <a:ln w="9525">
              <a:noFill/>
              <a:miter lim="800000"/>
              <a:headEnd/>
              <a:tailEnd/>
            </a:ln>
          </p:spPr>
          <p:txBody>
            <a:bodyPr>
              <a:spAutoFit/>
            </a:bodyPr>
            <a:lstStyle/>
            <a:p>
              <a:pPr algn="ctr">
                <a:defRPr/>
              </a:pPr>
              <a:r>
                <a:rPr lang="zh-CN" altLang="en-US" sz="1600">
                  <a:latin typeface="+mn-ea"/>
                  <a:ea typeface="+mn-ea"/>
                </a:rPr>
                <a:t>安全可靠</a:t>
              </a:r>
              <a:endParaRPr lang="en-US" altLang="ko-KR" sz="1600" dirty="0">
                <a:latin typeface="+mn-ea"/>
                <a:ea typeface="+mn-ea"/>
              </a:endParaRPr>
            </a:p>
          </p:txBody>
        </p:sp>
      </p:grpSp>
      <p:grpSp>
        <p:nvGrpSpPr>
          <p:cNvPr id="20" name="组合 19"/>
          <p:cNvGrpSpPr/>
          <p:nvPr/>
        </p:nvGrpSpPr>
        <p:grpSpPr>
          <a:xfrm>
            <a:off x="7965293" y="4740310"/>
            <a:ext cx="3366172" cy="1551020"/>
            <a:chOff x="6467239" y="1165605"/>
            <a:chExt cx="4561101" cy="1991782"/>
          </a:xfrm>
          <a:noFill/>
        </p:grpSpPr>
        <p:sp>
          <p:nvSpPr>
            <p:cNvPr id="21" name="AutoShape 320"/>
            <p:cNvSpPr>
              <a:spLocks noChangeArrowheads="1"/>
            </p:cNvSpPr>
            <p:nvPr/>
          </p:nvSpPr>
          <p:spPr bwMode="auto">
            <a:xfrm>
              <a:off x="6467239" y="1347301"/>
              <a:ext cx="4561101" cy="1810086"/>
            </a:xfrm>
            <a:prstGeom prst="roundRect">
              <a:avLst>
                <a:gd name="adj" fmla="val 10426"/>
              </a:avLst>
            </a:prstGeom>
            <a:grpFill/>
            <a:ln w="9525">
              <a:noFill/>
              <a:round/>
              <a:headEnd/>
              <a:tailEnd/>
            </a:ln>
            <a:effectLst>
              <a:prstShdw prst="shdw17" dist="17961" dir="2700000">
                <a:srgbClr val="798899"/>
              </a:prstShdw>
            </a:effectLst>
          </p:spPr>
          <p:txBody>
            <a:bodyPr wrap="none" lIns="91416" tIns="45709" rIns="91416" bIns="45709" anchor="ctr"/>
            <a:lstStyle/>
            <a:p>
              <a:pPr>
                <a:lnSpc>
                  <a:spcPct val="130000"/>
                </a:lnSpc>
                <a:defRPr/>
              </a:pPr>
              <a:endParaRPr lang="zh-TW" altLang="en-US" sz="2099" dirty="0">
                <a:effectLst>
                  <a:outerShdw blurRad="38100" dist="38100" dir="2700000" algn="tl">
                    <a:srgbClr val="000000">
                      <a:alpha val="43137"/>
                    </a:srgbClr>
                  </a:outerShdw>
                </a:effectLst>
                <a:latin typeface="+mn-ea"/>
                <a:ea typeface="+mn-ea"/>
              </a:endParaRPr>
            </a:p>
          </p:txBody>
        </p:sp>
        <p:sp>
          <p:nvSpPr>
            <p:cNvPr id="22" name="AutoShape 321"/>
            <p:cNvSpPr>
              <a:spLocks noChangeArrowheads="1"/>
            </p:cNvSpPr>
            <p:nvPr/>
          </p:nvSpPr>
          <p:spPr bwMode="auto">
            <a:xfrm flipH="1">
              <a:off x="6538446" y="1312076"/>
              <a:ext cx="4392448" cy="601249"/>
            </a:xfrm>
            <a:prstGeom prst="roundRect">
              <a:avLst>
                <a:gd name="adj" fmla="val 27912"/>
              </a:avLst>
            </a:prstGeom>
            <a:grpFill/>
            <a:ln w="9525" algn="ctr">
              <a:noFill/>
              <a:round/>
              <a:headEnd/>
              <a:tailEnd/>
            </a:ln>
          </p:spPr>
          <p:txBody>
            <a:bodyPr lIns="91416" tIns="45709" rIns="91416" bIns="45709" anchor="ctr">
              <a:spAutoFit/>
            </a:bodyPr>
            <a:lstStyle/>
            <a:p>
              <a:pPr algn="ctr">
                <a:lnSpc>
                  <a:spcPct val="130000"/>
                </a:lnSpc>
                <a:defRPr/>
              </a:pPr>
              <a:endParaRPr lang="zh-TW" altLang="en-US" sz="1500" dirty="0">
                <a:effectLst>
                  <a:outerShdw blurRad="38100" dist="38100" dir="2700000" algn="tl">
                    <a:srgbClr val="000000">
                      <a:alpha val="43137"/>
                    </a:srgbClr>
                  </a:outerShdw>
                </a:effectLst>
                <a:latin typeface="+mn-ea"/>
                <a:ea typeface="+mn-ea"/>
              </a:endParaRPr>
            </a:p>
          </p:txBody>
        </p:sp>
        <p:sp>
          <p:nvSpPr>
            <p:cNvPr id="23" name="Text Box 322"/>
            <p:cNvSpPr txBox="1">
              <a:spLocks noChangeArrowheads="1"/>
            </p:cNvSpPr>
            <p:nvPr/>
          </p:nvSpPr>
          <p:spPr bwMode="auto">
            <a:xfrm>
              <a:off x="6589133" y="1165605"/>
              <a:ext cx="4293132" cy="671488"/>
            </a:xfrm>
            <a:prstGeom prst="rect">
              <a:avLst/>
            </a:prstGeom>
            <a:grpFill/>
            <a:ln w="9525">
              <a:noFill/>
              <a:miter lim="800000"/>
              <a:headEnd/>
              <a:tailEnd/>
            </a:ln>
            <a:effectLst/>
          </p:spPr>
          <p:txBody>
            <a:bodyPr lIns="91416" tIns="45709" rIns="91416" bIns="45709" anchor="ctr" anchorCtr="0">
              <a:spAutoFit/>
            </a:bodyPr>
            <a:lstStyle/>
            <a:p>
              <a:pPr algn="ctr">
                <a:lnSpc>
                  <a:spcPct val="140000"/>
                </a:lnSpc>
                <a:buClr>
                  <a:srgbClr val="808080"/>
                </a:buClr>
                <a:buSzPct val="60000"/>
                <a:defRPr/>
              </a:pPr>
              <a:r>
                <a:rPr lang="zh-CN" altLang="en-US" sz="1999" b="1" kern="0" dirty="0">
                  <a:latin typeface="+mn-ea"/>
                  <a:ea typeface="+mn-ea"/>
                </a:rPr>
                <a:t>提高业务处理效率</a:t>
              </a:r>
              <a:endParaRPr lang="en-US" altLang="ko-KR" sz="1999" b="1" kern="0" dirty="0">
                <a:latin typeface="+mn-ea"/>
                <a:ea typeface="+mn-ea"/>
              </a:endParaRPr>
            </a:p>
          </p:txBody>
        </p:sp>
        <p:sp>
          <p:nvSpPr>
            <p:cNvPr id="24" name="AutoShape 323"/>
            <p:cNvSpPr>
              <a:spLocks noChangeArrowheads="1"/>
            </p:cNvSpPr>
            <p:nvPr/>
          </p:nvSpPr>
          <p:spPr bwMode="auto">
            <a:xfrm>
              <a:off x="6547818" y="1882639"/>
              <a:ext cx="4384954" cy="1163052"/>
            </a:xfrm>
            <a:prstGeom prst="roundRect">
              <a:avLst>
                <a:gd name="adj" fmla="val 10426"/>
              </a:avLst>
            </a:prstGeom>
            <a:grpFill/>
            <a:ln w="9525">
              <a:noFill/>
              <a:round/>
              <a:headEnd/>
              <a:tailEnd/>
            </a:ln>
            <a:effectLst>
              <a:prstShdw prst="shdw17" dist="17961" dir="13500000">
                <a:srgbClr val="798899"/>
              </a:prstShdw>
            </a:effectLst>
          </p:spPr>
          <p:txBody>
            <a:bodyPr wrap="none" lIns="91416" tIns="45709" rIns="91416" bIns="45709" anchor="ctr"/>
            <a:lstStyle/>
            <a:p>
              <a:pPr>
                <a:lnSpc>
                  <a:spcPct val="130000"/>
                </a:lnSpc>
                <a:defRPr/>
              </a:pPr>
              <a:endParaRPr lang="zh-TW" altLang="en-US" sz="1600" dirty="0">
                <a:effectLst>
                  <a:outerShdw blurRad="38100" dist="38100" dir="2700000" algn="tl">
                    <a:srgbClr val="000000">
                      <a:alpha val="43137"/>
                    </a:srgbClr>
                  </a:outerShdw>
                </a:effectLst>
                <a:latin typeface="+mn-ea"/>
                <a:ea typeface="+mn-ea"/>
              </a:endParaRPr>
            </a:p>
          </p:txBody>
        </p:sp>
        <p:grpSp>
          <p:nvGrpSpPr>
            <p:cNvPr id="25" name="Group 324"/>
            <p:cNvGrpSpPr>
              <a:grpSpLocks/>
            </p:cNvGrpSpPr>
            <p:nvPr/>
          </p:nvGrpSpPr>
          <p:grpSpPr bwMode="auto">
            <a:xfrm>
              <a:off x="6693986" y="1934060"/>
              <a:ext cx="4332911" cy="434017"/>
              <a:chOff x="3224" y="1778"/>
              <a:chExt cx="2241" cy="287"/>
            </a:xfrm>
            <a:grpFill/>
          </p:grpSpPr>
          <p:sp>
            <p:nvSpPr>
              <p:cNvPr id="29" name="Text Box 325"/>
              <p:cNvSpPr txBox="1">
                <a:spLocks noChangeArrowheads="1"/>
              </p:cNvSpPr>
              <p:nvPr/>
            </p:nvSpPr>
            <p:spPr bwMode="auto">
              <a:xfrm>
                <a:off x="3357" y="1778"/>
                <a:ext cx="2108" cy="287"/>
              </a:xfrm>
              <a:prstGeom prst="rect">
                <a:avLst/>
              </a:prstGeom>
              <a:grpFill/>
              <a:ln w="9525">
                <a:noFill/>
                <a:miter lim="800000"/>
                <a:headEnd/>
                <a:tailEnd/>
              </a:ln>
            </p:spPr>
            <p:txBody>
              <a:bodyPr lIns="0" rIns="0">
                <a:spAutoFit/>
              </a:bodyPr>
              <a:lstStyle/>
              <a:p>
                <a:pPr marL="195205" indent="-195205" defTabSz="726858" eaLnBrk="0" hangingPunct="0">
                  <a:spcBef>
                    <a:spcPct val="20000"/>
                  </a:spcBef>
                  <a:buClr>
                    <a:srgbClr val="FF4D00"/>
                  </a:buClr>
                  <a:defRPr/>
                </a:pPr>
                <a:r>
                  <a:rPr lang="zh-CN" altLang="en-US" sz="1600" dirty="0">
                    <a:latin typeface="+mn-ea"/>
                    <a:ea typeface="+mn-ea"/>
                  </a:rPr>
                  <a:t>员工高效率业务处理及协作</a:t>
                </a:r>
                <a:endParaRPr lang="en-US" altLang="ko-KR" sz="1600" kern="0" dirty="0">
                  <a:latin typeface="+mn-ea"/>
                  <a:ea typeface="+mn-ea"/>
                </a:endParaRPr>
              </a:p>
            </p:txBody>
          </p:sp>
          <p:pic>
            <p:nvPicPr>
              <p:cNvPr id="30" name="Picture 326" descr="아이콘"/>
              <p:cNvPicPr>
                <a:picLocks noChangeAspect="1" noChangeArrowheads="1"/>
              </p:cNvPicPr>
              <p:nvPr/>
            </p:nvPicPr>
            <p:blipFill>
              <a:blip r:embed="rId3" cstate="print"/>
              <a:srcRect/>
              <a:stretch>
                <a:fillRect/>
              </a:stretch>
            </p:blipFill>
            <p:spPr bwMode="auto">
              <a:xfrm>
                <a:off x="3224" y="1881"/>
                <a:ext cx="99" cy="98"/>
              </a:xfrm>
              <a:prstGeom prst="rect">
                <a:avLst/>
              </a:prstGeom>
              <a:grpFill/>
              <a:ln w="9525">
                <a:noFill/>
                <a:miter lim="800000"/>
                <a:headEnd/>
                <a:tailEnd/>
              </a:ln>
            </p:spPr>
          </p:pic>
        </p:grpSp>
        <p:grpSp>
          <p:nvGrpSpPr>
            <p:cNvPr id="26" name="Group 327"/>
            <p:cNvGrpSpPr>
              <a:grpSpLocks/>
            </p:cNvGrpSpPr>
            <p:nvPr/>
          </p:nvGrpSpPr>
          <p:grpSpPr bwMode="auto">
            <a:xfrm>
              <a:off x="6693982" y="2342367"/>
              <a:ext cx="4220050" cy="434017"/>
              <a:chOff x="3224" y="2038"/>
              <a:chExt cx="2183" cy="287"/>
            </a:xfrm>
            <a:grpFill/>
          </p:grpSpPr>
          <p:sp>
            <p:nvSpPr>
              <p:cNvPr id="27" name="Text Box 328"/>
              <p:cNvSpPr txBox="1">
                <a:spLocks noChangeArrowheads="1"/>
              </p:cNvSpPr>
              <p:nvPr/>
            </p:nvSpPr>
            <p:spPr bwMode="auto">
              <a:xfrm>
                <a:off x="3366" y="2038"/>
                <a:ext cx="2041" cy="287"/>
              </a:xfrm>
              <a:prstGeom prst="rect">
                <a:avLst/>
              </a:prstGeom>
              <a:grpFill/>
              <a:ln w="9525">
                <a:noFill/>
                <a:miter lim="800000"/>
                <a:headEnd/>
                <a:tailEnd/>
              </a:ln>
            </p:spPr>
            <p:txBody>
              <a:bodyPr lIns="0" rIns="0">
                <a:spAutoFit/>
              </a:bodyPr>
              <a:lstStyle/>
              <a:p>
                <a:pPr>
                  <a:defRPr/>
                </a:pPr>
                <a:r>
                  <a:rPr lang="zh-CN" altLang="en-US" sz="1600" kern="0" dirty="0">
                    <a:latin typeface="+mn-ea"/>
                    <a:ea typeface="+mn-ea"/>
                  </a:rPr>
                  <a:t>员工外出时的远程和移动办公</a:t>
                </a:r>
                <a:endParaRPr lang="en-US" altLang="ko-KR" sz="1600" kern="0" dirty="0">
                  <a:latin typeface="+mn-ea"/>
                  <a:ea typeface="+mn-ea"/>
                </a:endParaRPr>
              </a:p>
            </p:txBody>
          </p:sp>
          <p:pic>
            <p:nvPicPr>
              <p:cNvPr id="28" name="Picture 329" descr="아이콘"/>
              <p:cNvPicPr>
                <a:picLocks noChangeAspect="1" noChangeArrowheads="1"/>
              </p:cNvPicPr>
              <p:nvPr/>
            </p:nvPicPr>
            <p:blipFill>
              <a:blip r:embed="rId3" cstate="print"/>
              <a:srcRect/>
              <a:stretch>
                <a:fillRect/>
              </a:stretch>
            </p:blipFill>
            <p:spPr bwMode="auto">
              <a:xfrm>
                <a:off x="3224" y="2128"/>
                <a:ext cx="99" cy="98"/>
              </a:xfrm>
              <a:prstGeom prst="rect">
                <a:avLst/>
              </a:prstGeom>
              <a:grpFill/>
              <a:ln w="9525">
                <a:noFill/>
                <a:miter lim="800000"/>
                <a:headEnd/>
                <a:tailEnd/>
              </a:ln>
            </p:spPr>
          </p:pic>
        </p:grpSp>
      </p:grpSp>
      <p:grpSp>
        <p:nvGrpSpPr>
          <p:cNvPr id="31" name="组合 30"/>
          <p:cNvGrpSpPr/>
          <p:nvPr/>
        </p:nvGrpSpPr>
        <p:grpSpPr>
          <a:xfrm>
            <a:off x="7965461" y="1400268"/>
            <a:ext cx="3346469" cy="1599112"/>
            <a:chOff x="625475" y="1131901"/>
            <a:chExt cx="4420557" cy="2053539"/>
          </a:xfrm>
          <a:noFill/>
        </p:grpSpPr>
        <p:sp>
          <p:nvSpPr>
            <p:cNvPr id="32" name="AutoShape 348"/>
            <p:cNvSpPr>
              <a:spLocks noChangeArrowheads="1"/>
            </p:cNvSpPr>
            <p:nvPr/>
          </p:nvSpPr>
          <p:spPr bwMode="auto">
            <a:xfrm>
              <a:off x="625475" y="1273696"/>
              <a:ext cx="4420557" cy="1821140"/>
            </a:xfrm>
            <a:prstGeom prst="roundRect">
              <a:avLst>
                <a:gd name="adj" fmla="val 10426"/>
              </a:avLst>
            </a:prstGeom>
            <a:grpFill/>
            <a:ln w="9525">
              <a:noFill/>
              <a:round/>
              <a:headEnd/>
              <a:tailEnd/>
            </a:ln>
            <a:effectLst>
              <a:prstShdw prst="shdw17" dist="17961" dir="2700000">
                <a:srgbClr val="798899"/>
              </a:prstShdw>
            </a:effectLst>
          </p:spPr>
          <p:txBody>
            <a:bodyPr wrap="none" lIns="91416" tIns="45709" rIns="91416" bIns="45709" anchor="ctr"/>
            <a:lstStyle/>
            <a:p>
              <a:pPr>
                <a:lnSpc>
                  <a:spcPct val="130000"/>
                </a:lnSpc>
                <a:defRPr/>
              </a:pPr>
              <a:endParaRPr lang="zh-TW" altLang="en-US" sz="2099" dirty="0">
                <a:effectLst>
                  <a:outerShdw blurRad="38100" dist="38100" dir="2700000" algn="tl">
                    <a:srgbClr val="000000">
                      <a:alpha val="43137"/>
                    </a:srgbClr>
                  </a:outerShdw>
                </a:effectLst>
                <a:latin typeface="+mn-ea"/>
                <a:ea typeface="+mn-ea"/>
              </a:endParaRPr>
            </a:p>
          </p:txBody>
        </p:sp>
        <p:sp>
          <p:nvSpPr>
            <p:cNvPr id="33" name="AutoShape 349"/>
            <p:cNvSpPr>
              <a:spLocks noChangeArrowheads="1"/>
            </p:cNvSpPr>
            <p:nvPr/>
          </p:nvSpPr>
          <p:spPr bwMode="auto">
            <a:xfrm flipH="1">
              <a:off x="664829" y="1205202"/>
              <a:ext cx="4321241" cy="601249"/>
            </a:xfrm>
            <a:prstGeom prst="roundRect">
              <a:avLst>
                <a:gd name="adj" fmla="val 27912"/>
              </a:avLst>
            </a:prstGeom>
            <a:grpFill/>
            <a:ln w="9525">
              <a:noFill/>
              <a:round/>
              <a:headEnd/>
              <a:tailEnd/>
            </a:ln>
          </p:spPr>
          <p:txBody>
            <a:bodyPr lIns="91416" tIns="45709" rIns="91416" bIns="45709" anchor="ctr">
              <a:spAutoFit/>
            </a:bodyPr>
            <a:lstStyle/>
            <a:p>
              <a:pPr algn="ctr">
                <a:lnSpc>
                  <a:spcPct val="130000"/>
                </a:lnSpc>
                <a:defRPr/>
              </a:pPr>
              <a:endParaRPr lang="zh-TW" altLang="en-US" sz="1500" dirty="0">
                <a:effectLst>
                  <a:outerShdw blurRad="38100" dist="38100" dir="2700000" algn="tl">
                    <a:srgbClr val="000000">
                      <a:alpha val="43137"/>
                    </a:srgbClr>
                  </a:outerShdw>
                </a:effectLst>
                <a:latin typeface="+mn-ea"/>
                <a:ea typeface="+mn-ea"/>
              </a:endParaRPr>
            </a:p>
          </p:txBody>
        </p:sp>
        <p:sp>
          <p:nvSpPr>
            <p:cNvPr id="34" name="Text Box 350"/>
            <p:cNvSpPr txBox="1">
              <a:spLocks noChangeArrowheads="1"/>
            </p:cNvSpPr>
            <p:nvPr/>
          </p:nvSpPr>
          <p:spPr bwMode="auto">
            <a:xfrm>
              <a:off x="739557" y="1131901"/>
              <a:ext cx="4158210" cy="671487"/>
            </a:xfrm>
            <a:prstGeom prst="rect">
              <a:avLst/>
            </a:prstGeom>
            <a:grpFill/>
            <a:ln w="9525">
              <a:noFill/>
              <a:miter lim="800000"/>
              <a:headEnd/>
              <a:tailEnd/>
            </a:ln>
            <a:effectLst/>
          </p:spPr>
          <p:txBody>
            <a:bodyPr wrap="square" lIns="91416" tIns="45709" rIns="91416" bIns="45709" anchor="ctr" anchorCtr="0">
              <a:spAutoFit/>
            </a:bodyPr>
            <a:lstStyle/>
            <a:p>
              <a:pPr algn="ctr">
                <a:lnSpc>
                  <a:spcPct val="140000"/>
                </a:lnSpc>
                <a:buClr>
                  <a:srgbClr val="808080"/>
                </a:buClr>
                <a:buSzPct val="60000"/>
                <a:defRPr/>
              </a:pPr>
              <a:r>
                <a:rPr lang="zh-CN" altLang="en-US" sz="1999" b="1" kern="0" dirty="0">
                  <a:latin typeface="+mn-ea"/>
                  <a:ea typeface="+mn-ea"/>
                </a:rPr>
                <a:t>提升客户服务</a:t>
              </a:r>
              <a:endParaRPr lang="en-US" altLang="ko-KR" sz="1999" b="1" kern="0" dirty="0">
                <a:latin typeface="+mn-ea"/>
                <a:ea typeface="+mn-ea"/>
              </a:endParaRPr>
            </a:p>
          </p:txBody>
        </p:sp>
        <p:sp>
          <p:nvSpPr>
            <p:cNvPr id="35" name="AutoShape 351"/>
            <p:cNvSpPr>
              <a:spLocks noChangeArrowheads="1"/>
            </p:cNvSpPr>
            <p:nvPr/>
          </p:nvSpPr>
          <p:spPr bwMode="auto">
            <a:xfrm>
              <a:off x="704179" y="1809034"/>
              <a:ext cx="4250032" cy="1174106"/>
            </a:xfrm>
            <a:prstGeom prst="roundRect">
              <a:avLst>
                <a:gd name="adj" fmla="val 10426"/>
              </a:avLst>
            </a:prstGeom>
            <a:grpFill/>
            <a:ln w="9525">
              <a:noFill/>
              <a:round/>
              <a:headEnd/>
              <a:tailEnd/>
            </a:ln>
            <a:effectLst>
              <a:prstShdw prst="shdw17" dist="17961" dir="13500000">
                <a:srgbClr val="798899"/>
              </a:prstShdw>
            </a:effectLst>
          </p:spPr>
          <p:txBody>
            <a:bodyPr wrap="none" lIns="91416" tIns="45709" rIns="91416" bIns="45709" anchor="ctr"/>
            <a:lstStyle/>
            <a:p>
              <a:pPr algn="ctr" eaLnBrk="0" hangingPunct="0">
                <a:lnSpc>
                  <a:spcPct val="130000"/>
                </a:lnSpc>
                <a:spcBef>
                  <a:spcPct val="50000"/>
                </a:spcBef>
                <a:defRPr/>
              </a:pPr>
              <a:endParaRPr lang="zh-TW" altLang="en-US" sz="1999" dirty="0">
                <a:effectLst>
                  <a:outerShdw blurRad="38100" dist="38100" dir="2700000" algn="tl">
                    <a:srgbClr val="000000"/>
                  </a:outerShdw>
                </a:effectLst>
                <a:latin typeface="+mn-ea"/>
                <a:ea typeface="+mn-ea"/>
              </a:endParaRPr>
            </a:p>
          </p:txBody>
        </p:sp>
        <p:grpSp>
          <p:nvGrpSpPr>
            <p:cNvPr id="36" name="Group 352"/>
            <p:cNvGrpSpPr>
              <a:grpSpLocks/>
            </p:cNvGrpSpPr>
            <p:nvPr/>
          </p:nvGrpSpPr>
          <p:grpSpPr bwMode="auto">
            <a:xfrm>
              <a:off x="820360" y="1818358"/>
              <a:ext cx="4197563" cy="750079"/>
              <a:chOff x="368" y="1190"/>
              <a:chExt cx="2240" cy="496"/>
            </a:xfrm>
            <a:grpFill/>
          </p:grpSpPr>
          <p:sp>
            <p:nvSpPr>
              <p:cNvPr id="40" name="Text Box 353"/>
              <p:cNvSpPr txBox="1">
                <a:spLocks noChangeArrowheads="1"/>
              </p:cNvSpPr>
              <p:nvPr/>
            </p:nvSpPr>
            <p:spPr bwMode="auto">
              <a:xfrm>
                <a:off x="500" y="1190"/>
                <a:ext cx="2108" cy="496"/>
              </a:xfrm>
              <a:prstGeom prst="rect">
                <a:avLst/>
              </a:prstGeom>
              <a:grpFill/>
              <a:ln w="9525">
                <a:noFill/>
                <a:miter lim="800000"/>
                <a:headEnd/>
                <a:tailEnd/>
              </a:ln>
            </p:spPr>
            <p:txBody>
              <a:bodyPr lIns="0" rIns="0">
                <a:spAutoFit/>
              </a:bodyPr>
              <a:lstStyle/>
              <a:p>
                <a:pPr>
                  <a:defRPr/>
                </a:pPr>
                <a:r>
                  <a:rPr lang="zh-CN" altLang="en-US" sz="1600" kern="0" dirty="0">
                    <a:latin typeface="+mn-ea"/>
                    <a:ea typeface="+mn-ea"/>
                  </a:rPr>
                  <a:t>依托云服务的弹性拓展能力，增强业务服务能力，确保业务体验</a:t>
                </a:r>
                <a:endParaRPr lang="en-US" altLang="ko-KR" sz="1600" kern="0" dirty="0">
                  <a:latin typeface="+mn-ea"/>
                  <a:ea typeface="+mn-ea"/>
                </a:endParaRPr>
              </a:p>
            </p:txBody>
          </p:sp>
          <p:pic>
            <p:nvPicPr>
              <p:cNvPr id="41" name="Picture 354" descr="아이콘"/>
              <p:cNvPicPr>
                <a:picLocks noChangeAspect="1" noChangeArrowheads="1"/>
              </p:cNvPicPr>
              <p:nvPr/>
            </p:nvPicPr>
            <p:blipFill>
              <a:blip r:embed="rId3" cstate="print"/>
              <a:srcRect/>
              <a:stretch>
                <a:fillRect/>
              </a:stretch>
            </p:blipFill>
            <p:spPr bwMode="auto">
              <a:xfrm>
                <a:off x="368" y="1347"/>
                <a:ext cx="99" cy="98"/>
              </a:xfrm>
              <a:prstGeom prst="rect">
                <a:avLst/>
              </a:prstGeom>
              <a:grpFill/>
              <a:ln w="9525">
                <a:noFill/>
                <a:miter lim="800000"/>
                <a:headEnd/>
                <a:tailEnd/>
              </a:ln>
            </p:spPr>
          </p:pic>
        </p:grpSp>
        <p:grpSp>
          <p:nvGrpSpPr>
            <p:cNvPr id="37" name="Group 355"/>
            <p:cNvGrpSpPr>
              <a:grpSpLocks/>
            </p:cNvGrpSpPr>
            <p:nvPr/>
          </p:nvGrpSpPr>
          <p:grpSpPr bwMode="auto">
            <a:xfrm>
              <a:off x="820360" y="2435362"/>
              <a:ext cx="4169454" cy="750078"/>
              <a:chOff x="368" y="1338"/>
              <a:chExt cx="2225" cy="496"/>
            </a:xfrm>
            <a:grpFill/>
          </p:grpSpPr>
          <p:sp>
            <p:nvSpPr>
              <p:cNvPr id="38" name="Text Box 356"/>
              <p:cNvSpPr txBox="1">
                <a:spLocks noChangeArrowheads="1"/>
              </p:cNvSpPr>
              <p:nvPr/>
            </p:nvSpPr>
            <p:spPr bwMode="auto">
              <a:xfrm>
                <a:off x="485" y="1338"/>
                <a:ext cx="2108" cy="496"/>
              </a:xfrm>
              <a:prstGeom prst="rect">
                <a:avLst/>
              </a:prstGeom>
              <a:grpFill/>
              <a:ln w="9525">
                <a:noFill/>
                <a:miter lim="800000"/>
                <a:headEnd/>
                <a:tailEnd/>
              </a:ln>
            </p:spPr>
            <p:txBody>
              <a:bodyPr lIns="0" rIns="0">
                <a:spAutoFit/>
              </a:bodyPr>
              <a:lstStyle/>
              <a:p>
                <a:pPr>
                  <a:defRPr/>
                </a:pPr>
                <a:r>
                  <a:rPr lang="zh-CN" altLang="en-US" sz="1600" dirty="0">
                    <a:latin typeface="+mn-ea"/>
                    <a:ea typeface="+mn-ea"/>
                  </a:rPr>
                  <a:t>利用新技术服务如</a:t>
                </a:r>
                <a:r>
                  <a:rPr lang="en-US" altLang="zh-CN" sz="1600" dirty="0">
                    <a:latin typeface="+mn-ea"/>
                    <a:ea typeface="+mn-ea"/>
                  </a:rPr>
                  <a:t>AI</a:t>
                </a:r>
                <a:r>
                  <a:rPr lang="zh-CN" altLang="en-US" sz="1600" dirty="0">
                    <a:latin typeface="+mn-ea"/>
                    <a:ea typeface="+mn-ea"/>
                  </a:rPr>
                  <a:t>、</a:t>
                </a:r>
                <a:r>
                  <a:rPr lang="en-US" altLang="zh-CN" sz="1600" dirty="0">
                    <a:latin typeface="+mn-ea"/>
                    <a:ea typeface="+mn-ea"/>
                  </a:rPr>
                  <a:t>IoT</a:t>
                </a:r>
                <a:r>
                  <a:rPr lang="zh-CN" altLang="en-US" sz="1600" dirty="0">
                    <a:latin typeface="+mn-ea"/>
                    <a:ea typeface="+mn-ea"/>
                  </a:rPr>
                  <a:t>，进行业务创新</a:t>
                </a:r>
                <a:endParaRPr lang="en-US" altLang="ko-KR" sz="1600" dirty="0">
                  <a:latin typeface="+mn-ea"/>
                  <a:ea typeface="+mn-ea"/>
                </a:endParaRPr>
              </a:p>
            </p:txBody>
          </p:sp>
          <p:pic>
            <p:nvPicPr>
              <p:cNvPr id="39" name="Picture 357" descr="아이콘"/>
              <p:cNvPicPr>
                <a:picLocks noChangeAspect="1" noChangeArrowheads="1"/>
              </p:cNvPicPr>
              <p:nvPr/>
            </p:nvPicPr>
            <p:blipFill>
              <a:blip r:embed="rId3" cstate="print"/>
              <a:srcRect/>
              <a:stretch>
                <a:fillRect/>
              </a:stretch>
            </p:blipFill>
            <p:spPr bwMode="auto">
              <a:xfrm>
                <a:off x="368" y="1420"/>
                <a:ext cx="99" cy="98"/>
              </a:xfrm>
              <a:prstGeom prst="rect">
                <a:avLst/>
              </a:prstGeom>
              <a:grpFill/>
              <a:ln w="9525">
                <a:noFill/>
                <a:miter lim="800000"/>
                <a:headEnd/>
                <a:tailEnd/>
              </a:ln>
            </p:spPr>
          </p:pic>
        </p:grpSp>
      </p:grpSp>
      <p:grpSp>
        <p:nvGrpSpPr>
          <p:cNvPr id="42" name="组合 41"/>
          <p:cNvGrpSpPr/>
          <p:nvPr/>
        </p:nvGrpSpPr>
        <p:grpSpPr>
          <a:xfrm>
            <a:off x="1008063" y="1611961"/>
            <a:ext cx="6392011" cy="2328063"/>
            <a:chOff x="2632330" y="2172807"/>
            <a:chExt cx="8558114" cy="2815200"/>
          </a:xfrm>
        </p:grpSpPr>
        <p:sp>
          <p:nvSpPr>
            <p:cNvPr id="43" name="Line 15"/>
            <p:cNvSpPr>
              <a:spLocks noChangeShapeType="1"/>
            </p:cNvSpPr>
            <p:nvPr/>
          </p:nvSpPr>
          <p:spPr bwMode="auto">
            <a:xfrm>
              <a:off x="3600793" y="2201125"/>
              <a:ext cx="0" cy="424496"/>
            </a:xfrm>
            <a:prstGeom prst="line">
              <a:avLst/>
            </a:prstGeom>
            <a:noFill/>
            <a:ln w="19050">
              <a:solidFill>
                <a:schemeClr val="tx1"/>
              </a:solidFill>
              <a:round/>
              <a:headEnd/>
              <a:tailEnd/>
            </a:ln>
            <a:effectLst/>
          </p:spPr>
          <p:txBody>
            <a:bodyPr lIns="91416" tIns="45709" rIns="91416" bIns="45709"/>
            <a:lstStyle/>
            <a:p>
              <a:pPr algn="ctr">
                <a:lnSpc>
                  <a:spcPct val="140000"/>
                </a:lnSpc>
                <a:buClr>
                  <a:srgbClr val="808080"/>
                </a:buClr>
                <a:buSzPct val="60000"/>
                <a:buFont typeface="Wingdings" pitchFamily="2" charset="2"/>
                <a:buNone/>
              </a:pPr>
              <a:endParaRPr lang="zh-CN" altLang="en-US" sz="1799" b="1" dirty="0">
                <a:latin typeface="+mn-ea"/>
                <a:ea typeface="+mn-ea"/>
              </a:endParaRPr>
            </a:p>
          </p:txBody>
        </p:sp>
        <p:grpSp>
          <p:nvGrpSpPr>
            <p:cNvPr id="44" name="组合 43"/>
            <p:cNvGrpSpPr/>
            <p:nvPr/>
          </p:nvGrpSpPr>
          <p:grpSpPr>
            <a:xfrm>
              <a:off x="2728484" y="2172808"/>
              <a:ext cx="1729961" cy="2815199"/>
              <a:chOff x="2728483" y="2172014"/>
              <a:chExt cx="1729961" cy="2815199"/>
            </a:xfrm>
          </p:grpSpPr>
          <p:sp>
            <p:nvSpPr>
              <p:cNvPr id="62" name="Rectangle 22"/>
              <p:cNvSpPr>
                <a:spLocks noChangeArrowheads="1"/>
              </p:cNvSpPr>
              <p:nvPr/>
            </p:nvSpPr>
            <p:spPr bwMode="auto">
              <a:xfrm>
                <a:off x="2730444" y="2948463"/>
                <a:ext cx="1728000" cy="2038750"/>
              </a:xfrm>
              <a:prstGeom prst="rect">
                <a:avLst/>
              </a:prstGeom>
              <a:noFill/>
              <a:ln w="9525" algn="ctr">
                <a:solidFill>
                  <a:srgbClr val="00B0F0"/>
                </a:solid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b="1" dirty="0">
                  <a:latin typeface="+mn-ea"/>
                  <a:ea typeface="+mn-ea"/>
                </a:endParaRPr>
              </a:p>
            </p:txBody>
          </p:sp>
          <p:sp>
            <p:nvSpPr>
              <p:cNvPr id="63" name="Rectangle 38"/>
              <p:cNvSpPr>
                <a:spLocks noChangeArrowheads="1"/>
              </p:cNvSpPr>
              <p:nvPr/>
            </p:nvSpPr>
            <p:spPr bwMode="auto">
              <a:xfrm>
                <a:off x="2728483" y="2172014"/>
                <a:ext cx="1728000" cy="763200"/>
              </a:xfrm>
              <a:prstGeom prst="rect">
                <a:avLst/>
              </a:prstGeom>
              <a:solidFill>
                <a:srgbClr val="00B0F0"/>
              </a:solidFill>
              <a:ln w="9525" algn="ctr">
                <a:no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sz="1799" b="1" dirty="0">
                  <a:latin typeface="+mn-ea"/>
                  <a:ea typeface="+mn-ea"/>
                </a:endParaRPr>
              </a:p>
            </p:txBody>
          </p:sp>
          <p:sp>
            <p:nvSpPr>
              <p:cNvPr id="64" name="Text Box 42"/>
              <p:cNvSpPr txBox="1">
                <a:spLocks noChangeArrowheads="1"/>
              </p:cNvSpPr>
              <p:nvPr/>
            </p:nvSpPr>
            <p:spPr bwMode="auto">
              <a:xfrm>
                <a:off x="2880792" y="2302867"/>
                <a:ext cx="1440000" cy="481419"/>
              </a:xfrm>
              <a:prstGeom prst="rect">
                <a:avLst/>
              </a:prstGeom>
              <a:noFill/>
              <a:ln w="9525" algn="ctr">
                <a:noFill/>
                <a:miter lim="800000"/>
                <a:headEnd/>
                <a:tailEnd/>
              </a:ln>
              <a:effectLst/>
            </p:spPr>
            <p:txBody>
              <a:bodyPr wrap="none" lIns="35991" tIns="45709" rIns="35991" bIns="45709" anchor="ctr">
                <a:noAutofit/>
              </a:bodyPr>
              <a:lstStyle/>
              <a:p>
                <a:pPr algn="ctr">
                  <a:lnSpc>
                    <a:spcPct val="140000"/>
                  </a:lnSpc>
                  <a:buClr>
                    <a:srgbClr val="808080"/>
                  </a:buClr>
                  <a:buSzPct val="60000"/>
                  <a:buFont typeface="Wingdings" pitchFamily="2" charset="2"/>
                  <a:buNone/>
                </a:pPr>
                <a:r>
                  <a:rPr kumimoji="1" lang="zh-CN" altLang="en-US" sz="1600" b="1" dirty="0">
                    <a:solidFill>
                      <a:schemeClr val="bg1"/>
                    </a:solidFill>
                    <a:latin typeface="+mn-ea"/>
                    <a:ea typeface="+mn-ea"/>
                  </a:rPr>
                  <a:t>设备资源需求</a:t>
                </a:r>
                <a:endParaRPr kumimoji="1" lang="en-US" altLang="zh-CN" sz="1600" b="1" dirty="0">
                  <a:solidFill>
                    <a:schemeClr val="bg1"/>
                  </a:solidFill>
                  <a:latin typeface="+mn-ea"/>
                  <a:ea typeface="+mn-ea"/>
                </a:endParaRPr>
              </a:p>
            </p:txBody>
          </p:sp>
        </p:grpSp>
        <p:sp>
          <p:nvSpPr>
            <p:cNvPr id="45" name="Rectangle 20"/>
            <p:cNvSpPr>
              <a:spLocks noChangeArrowheads="1"/>
            </p:cNvSpPr>
            <p:nvPr/>
          </p:nvSpPr>
          <p:spPr bwMode="auto">
            <a:xfrm>
              <a:off x="6172044" y="2949257"/>
              <a:ext cx="1656000" cy="2038750"/>
            </a:xfrm>
            <a:prstGeom prst="rect">
              <a:avLst/>
            </a:prstGeom>
            <a:noFill/>
            <a:ln w="9525" algn="ctr">
              <a:solidFill>
                <a:srgbClr val="00B0F0"/>
              </a:solid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b="1" dirty="0">
                <a:latin typeface="+mn-ea"/>
                <a:ea typeface="+mn-ea"/>
              </a:endParaRPr>
            </a:p>
          </p:txBody>
        </p:sp>
        <p:sp>
          <p:nvSpPr>
            <p:cNvPr id="46" name="Text Box 31"/>
            <p:cNvSpPr txBox="1">
              <a:spLocks noChangeArrowheads="1"/>
            </p:cNvSpPr>
            <p:nvPr/>
          </p:nvSpPr>
          <p:spPr bwMode="auto">
            <a:xfrm>
              <a:off x="6155368" y="3250169"/>
              <a:ext cx="1670254" cy="1451465"/>
            </a:xfrm>
            <a:prstGeom prst="rect">
              <a:avLst/>
            </a:prstGeom>
            <a:noFill/>
            <a:ln w="9525" algn="ctr">
              <a:noFill/>
              <a:miter lim="800000"/>
              <a:headEnd/>
              <a:tailEnd/>
            </a:ln>
            <a:effectLst/>
          </p:spPr>
          <p:txBody>
            <a:bodyPr lIns="91416" tIns="45709" rIns="91416" bIns="45709">
              <a:spAutoFit/>
            </a:bodyPr>
            <a:lstStyle/>
            <a:p>
              <a:pPr marL="95222" indent="-95222" algn="ctr">
                <a:lnSpc>
                  <a:spcPct val="120000"/>
                </a:lnSpc>
                <a:buClr>
                  <a:srgbClr val="FF3300"/>
                </a:buClr>
                <a:buSzPct val="65000"/>
              </a:pPr>
              <a:r>
                <a:rPr kumimoji="1" lang="zh-CN" altLang="en-US" sz="1200" dirty="0">
                  <a:latin typeface="+mn-ea"/>
                  <a:ea typeface="+mn-ea"/>
                </a:rPr>
                <a:t>企业邮件</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企业网站</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综合办公</a:t>
              </a:r>
              <a:endParaRPr kumimoji="1" lang="en-US" altLang="zh-CN" sz="1200" dirty="0">
                <a:latin typeface="+mn-ea"/>
                <a:ea typeface="+mn-ea"/>
              </a:endParaRPr>
            </a:p>
            <a:p>
              <a:pPr marL="95222" indent="-95222" algn="ctr">
                <a:lnSpc>
                  <a:spcPct val="120000"/>
                </a:lnSpc>
                <a:buClr>
                  <a:srgbClr val="FF3300"/>
                </a:buClr>
                <a:buSzPct val="65000"/>
              </a:pPr>
              <a:r>
                <a:rPr kumimoji="1" lang="en-US" altLang="zh-CN" sz="1200" dirty="0">
                  <a:latin typeface="+mn-ea"/>
                  <a:ea typeface="+mn-ea"/>
                </a:rPr>
                <a:t>CRM</a:t>
              </a:r>
            </a:p>
            <a:p>
              <a:pPr marL="95222" indent="-95222" algn="ctr">
                <a:lnSpc>
                  <a:spcPct val="120000"/>
                </a:lnSpc>
                <a:buClr>
                  <a:srgbClr val="FF3300"/>
                </a:buClr>
                <a:buSzPct val="65000"/>
              </a:pPr>
              <a:r>
                <a:rPr kumimoji="1" lang="en-US" altLang="zh-CN" sz="1200" dirty="0">
                  <a:latin typeface="+mn-ea"/>
                  <a:ea typeface="+mn-ea"/>
                </a:rPr>
                <a:t>ERP</a:t>
              </a:r>
            </a:p>
          </p:txBody>
        </p:sp>
        <p:sp>
          <p:nvSpPr>
            <p:cNvPr id="47" name="Rectangle 36"/>
            <p:cNvSpPr>
              <a:spLocks noChangeArrowheads="1"/>
            </p:cNvSpPr>
            <p:nvPr/>
          </p:nvSpPr>
          <p:spPr bwMode="auto">
            <a:xfrm>
              <a:off x="6170590" y="2180202"/>
              <a:ext cx="1656000" cy="763200"/>
            </a:xfrm>
            <a:prstGeom prst="rect">
              <a:avLst/>
            </a:prstGeom>
            <a:solidFill>
              <a:srgbClr val="00B0F0"/>
            </a:solidFill>
            <a:ln w="9525" algn="ctr">
              <a:no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sz="1799" b="1" dirty="0">
                <a:latin typeface="+mn-ea"/>
                <a:ea typeface="+mn-ea"/>
              </a:endParaRPr>
            </a:p>
          </p:txBody>
        </p:sp>
        <p:sp>
          <p:nvSpPr>
            <p:cNvPr id="48" name="Text Box 45"/>
            <p:cNvSpPr txBox="1">
              <a:spLocks noChangeArrowheads="1"/>
            </p:cNvSpPr>
            <p:nvPr/>
          </p:nvSpPr>
          <p:spPr bwMode="auto">
            <a:xfrm>
              <a:off x="6272272" y="2278415"/>
              <a:ext cx="1440000" cy="481419"/>
            </a:xfrm>
            <a:prstGeom prst="rect">
              <a:avLst/>
            </a:prstGeom>
            <a:noFill/>
            <a:ln w="9525" algn="ctr">
              <a:noFill/>
              <a:miter lim="800000"/>
              <a:headEnd/>
              <a:tailEnd/>
            </a:ln>
            <a:effectLst/>
          </p:spPr>
          <p:txBody>
            <a:bodyPr wrap="none" lIns="35991" tIns="45709" rIns="35991" bIns="45709" anchor="ctr">
              <a:noAutofit/>
            </a:bodyPr>
            <a:lstStyle/>
            <a:p>
              <a:pPr algn="ctr">
                <a:lnSpc>
                  <a:spcPct val="140000"/>
                </a:lnSpc>
                <a:buClr>
                  <a:srgbClr val="808080"/>
                </a:buClr>
                <a:buSzPct val="60000"/>
                <a:buFont typeface="Wingdings" pitchFamily="2" charset="2"/>
                <a:buNone/>
              </a:pPr>
              <a:r>
                <a:rPr kumimoji="1" lang="zh-CN" altLang="en-US" sz="1600" b="1" dirty="0">
                  <a:solidFill>
                    <a:schemeClr val="bg1"/>
                  </a:solidFill>
                  <a:latin typeface="+mn-ea"/>
                  <a:ea typeface="+mn-ea"/>
                </a:rPr>
                <a:t>应用需求</a:t>
              </a:r>
              <a:endParaRPr kumimoji="1" lang="en-US" altLang="zh-CN" sz="1600" b="1" dirty="0">
                <a:solidFill>
                  <a:schemeClr val="bg1"/>
                </a:solidFill>
                <a:latin typeface="+mn-ea"/>
                <a:ea typeface="+mn-ea"/>
              </a:endParaRPr>
            </a:p>
          </p:txBody>
        </p:sp>
        <p:sp>
          <p:nvSpPr>
            <p:cNvPr id="49" name="Text Box 28"/>
            <p:cNvSpPr txBox="1">
              <a:spLocks noChangeArrowheads="1"/>
            </p:cNvSpPr>
            <p:nvPr/>
          </p:nvSpPr>
          <p:spPr bwMode="auto">
            <a:xfrm>
              <a:off x="2632330" y="3265736"/>
              <a:ext cx="2016580" cy="915530"/>
            </a:xfrm>
            <a:prstGeom prst="rect">
              <a:avLst/>
            </a:prstGeom>
            <a:noFill/>
            <a:ln w="9525" algn="ctr">
              <a:noFill/>
              <a:miter lim="800000"/>
              <a:headEnd/>
              <a:tailEnd/>
            </a:ln>
            <a:effectLst/>
          </p:spPr>
          <p:txBody>
            <a:bodyPr lIns="91416" tIns="45709" rIns="91416" bIns="45709">
              <a:spAutoFit/>
            </a:bodyPr>
            <a:lstStyle/>
            <a:p>
              <a:pPr marL="95222" indent="-95222" algn="ctr">
                <a:lnSpc>
                  <a:spcPct val="120000"/>
                </a:lnSpc>
                <a:buClr>
                  <a:srgbClr val="FF3300"/>
                </a:buClr>
                <a:buSzPct val="65000"/>
              </a:pPr>
              <a:r>
                <a:rPr kumimoji="1" lang="zh-CN" altLang="en-US" sz="1200" dirty="0">
                  <a:latin typeface="+mn-ea"/>
                  <a:ea typeface="+mn-ea"/>
                </a:rPr>
                <a:t>计算资源</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存储资源</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办公外设</a:t>
              </a:r>
              <a:endParaRPr kumimoji="1" lang="en-US" altLang="zh-CN" sz="1200" dirty="0">
                <a:latin typeface="+mn-ea"/>
                <a:ea typeface="+mn-ea"/>
              </a:endParaRPr>
            </a:p>
          </p:txBody>
        </p:sp>
        <p:sp>
          <p:nvSpPr>
            <p:cNvPr id="50" name="Rectangle 21"/>
            <p:cNvSpPr>
              <a:spLocks noChangeArrowheads="1"/>
            </p:cNvSpPr>
            <p:nvPr/>
          </p:nvSpPr>
          <p:spPr bwMode="auto">
            <a:xfrm>
              <a:off x="4490844" y="2949257"/>
              <a:ext cx="1656000" cy="2038750"/>
            </a:xfrm>
            <a:prstGeom prst="rect">
              <a:avLst/>
            </a:prstGeom>
            <a:noFill/>
            <a:ln w="9525" algn="ctr">
              <a:solidFill>
                <a:srgbClr val="00B0F0"/>
              </a:solid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b="1" dirty="0">
                <a:latin typeface="+mn-ea"/>
                <a:ea typeface="+mn-ea"/>
              </a:endParaRPr>
            </a:p>
          </p:txBody>
        </p:sp>
        <p:sp>
          <p:nvSpPr>
            <p:cNvPr id="51" name="Rectangle 37"/>
            <p:cNvSpPr>
              <a:spLocks noChangeArrowheads="1"/>
            </p:cNvSpPr>
            <p:nvPr/>
          </p:nvSpPr>
          <p:spPr bwMode="auto">
            <a:xfrm>
              <a:off x="4489922" y="2172807"/>
              <a:ext cx="1656000" cy="763200"/>
            </a:xfrm>
            <a:prstGeom prst="rect">
              <a:avLst/>
            </a:prstGeom>
            <a:solidFill>
              <a:srgbClr val="00B0F0"/>
            </a:solidFill>
            <a:ln w="9525" algn="ctr">
              <a:no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sz="1799" b="1" dirty="0">
                <a:latin typeface="+mn-ea"/>
                <a:ea typeface="+mn-ea"/>
              </a:endParaRPr>
            </a:p>
          </p:txBody>
        </p:sp>
        <p:sp>
          <p:nvSpPr>
            <p:cNvPr id="52" name="Text Box 43"/>
            <p:cNvSpPr txBox="1">
              <a:spLocks noChangeArrowheads="1"/>
            </p:cNvSpPr>
            <p:nvPr/>
          </p:nvSpPr>
          <p:spPr bwMode="auto">
            <a:xfrm>
              <a:off x="4578856" y="2348669"/>
              <a:ext cx="1440000" cy="481419"/>
            </a:xfrm>
            <a:prstGeom prst="rect">
              <a:avLst/>
            </a:prstGeom>
            <a:noFill/>
            <a:ln w="9525" algn="ctr">
              <a:noFill/>
              <a:miter lim="800000"/>
              <a:headEnd/>
              <a:tailEnd/>
            </a:ln>
            <a:effectLst/>
          </p:spPr>
          <p:txBody>
            <a:bodyPr wrap="none" lIns="35991" tIns="45709" rIns="35991" bIns="45709" anchor="ctr">
              <a:noAutofit/>
            </a:bodyPr>
            <a:lstStyle/>
            <a:p>
              <a:pPr algn="ctr">
                <a:buClr>
                  <a:srgbClr val="808080"/>
                </a:buClr>
                <a:buSzPct val="60000"/>
                <a:buFont typeface="Wingdings" pitchFamily="2" charset="2"/>
                <a:buNone/>
              </a:pPr>
              <a:r>
                <a:rPr kumimoji="1" lang="zh-CN" altLang="en-US" sz="1600" b="1" dirty="0">
                  <a:solidFill>
                    <a:schemeClr val="bg1"/>
                  </a:solidFill>
                  <a:latin typeface="+mn-ea"/>
                  <a:ea typeface="+mn-ea"/>
                </a:rPr>
                <a:t>统一通信</a:t>
              </a:r>
              <a:endParaRPr kumimoji="1" lang="en-US" altLang="zh-CN" sz="1600" b="1" dirty="0">
                <a:solidFill>
                  <a:schemeClr val="bg1"/>
                </a:solidFill>
                <a:latin typeface="+mn-ea"/>
                <a:ea typeface="+mn-ea"/>
              </a:endParaRPr>
            </a:p>
          </p:txBody>
        </p:sp>
        <p:sp>
          <p:nvSpPr>
            <p:cNvPr id="53" name="Text Box 29"/>
            <p:cNvSpPr txBox="1">
              <a:spLocks noChangeArrowheads="1"/>
            </p:cNvSpPr>
            <p:nvPr/>
          </p:nvSpPr>
          <p:spPr bwMode="auto">
            <a:xfrm>
              <a:off x="4452116" y="3250158"/>
              <a:ext cx="1718476" cy="1183497"/>
            </a:xfrm>
            <a:prstGeom prst="rect">
              <a:avLst/>
            </a:prstGeom>
            <a:noFill/>
            <a:ln w="9525" algn="ctr">
              <a:noFill/>
              <a:miter lim="800000"/>
              <a:headEnd/>
              <a:tailEnd/>
            </a:ln>
            <a:effectLst/>
          </p:spPr>
          <p:txBody>
            <a:bodyPr lIns="91416" tIns="45709" rIns="91416" bIns="45709">
              <a:spAutoFit/>
            </a:bodyPr>
            <a:lstStyle/>
            <a:p>
              <a:pPr marL="95222" indent="-95222" algn="ctr">
                <a:lnSpc>
                  <a:spcPct val="120000"/>
                </a:lnSpc>
                <a:buClr>
                  <a:srgbClr val="FF3300"/>
                </a:buClr>
                <a:buSzPct val="65000"/>
              </a:pPr>
              <a:r>
                <a:rPr kumimoji="1" lang="zh-CN" altLang="en-US" sz="1200" dirty="0">
                  <a:latin typeface="+mn-ea"/>
                  <a:ea typeface="+mn-ea"/>
                </a:rPr>
                <a:t>多媒体会议</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即时消息</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电话</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办公集成</a:t>
              </a:r>
              <a:endParaRPr kumimoji="1" lang="en-US" altLang="zh-CN" sz="1200" dirty="0">
                <a:latin typeface="+mn-ea"/>
                <a:ea typeface="+mn-ea"/>
              </a:endParaRPr>
            </a:p>
          </p:txBody>
        </p:sp>
        <p:sp>
          <p:nvSpPr>
            <p:cNvPr id="54" name="Rectangle 19"/>
            <p:cNvSpPr>
              <a:spLocks noChangeArrowheads="1"/>
            </p:cNvSpPr>
            <p:nvPr/>
          </p:nvSpPr>
          <p:spPr bwMode="auto">
            <a:xfrm>
              <a:off x="7849644" y="2949257"/>
              <a:ext cx="1656000" cy="2038750"/>
            </a:xfrm>
            <a:prstGeom prst="rect">
              <a:avLst/>
            </a:prstGeom>
            <a:noFill/>
            <a:ln w="9525" algn="ctr">
              <a:solidFill>
                <a:srgbClr val="00B0F0"/>
              </a:solid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b="1" dirty="0">
                <a:latin typeface="+mn-ea"/>
                <a:ea typeface="+mn-ea"/>
              </a:endParaRPr>
            </a:p>
          </p:txBody>
        </p:sp>
        <p:sp>
          <p:nvSpPr>
            <p:cNvPr id="55" name="Rectangle 35"/>
            <p:cNvSpPr>
              <a:spLocks noChangeArrowheads="1"/>
            </p:cNvSpPr>
            <p:nvPr/>
          </p:nvSpPr>
          <p:spPr bwMode="auto">
            <a:xfrm>
              <a:off x="7851261" y="2180204"/>
              <a:ext cx="1656000" cy="763200"/>
            </a:xfrm>
            <a:prstGeom prst="rect">
              <a:avLst/>
            </a:prstGeom>
            <a:solidFill>
              <a:srgbClr val="00B0F0"/>
            </a:solidFill>
            <a:ln w="9525" algn="ctr">
              <a:no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sz="1799" b="1" dirty="0">
                <a:latin typeface="+mn-ea"/>
                <a:ea typeface="+mn-ea"/>
              </a:endParaRPr>
            </a:p>
          </p:txBody>
        </p:sp>
        <p:sp>
          <p:nvSpPr>
            <p:cNvPr id="56" name="Text Box 44"/>
            <p:cNvSpPr txBox="1">
              <a:spLocks noChangeArrowheads="1"/>
            </p:cNvSpPr>
            <p:nvPr/>
          </p:nvSpPr>
          <p:spPr bwMode="auto">
            <a:xfrm>
              <a:off x="7968750" y="2348669"/>
              <a:ext cx="1440000" cy="481419"/>
            </a:xfrm>
            <a:prstGeom prst="rect">
              <a:avLst/>
            </a:prstGeom>
            <a:noFill/>
            <a:ln w="9525" algn="ctr">
              <a:noFill/>
              <a:miter lim="800000"/>
              <a:headEnd/>
              <a:tailEnd/>
            </a:ln>
            <a:effectLst/>
          </p:spPr>
          <p:txBody>
            <a:bodyPr wrap="none" lIns="35991" tIns="45709" rIns="35991" bIns="45709" anchor="ctr">
              <a:noAutofit/>
            </a:bodyPr>
            <a:lstStyle/>
            <a:p>
              <a:pPr algn="ctr">
                <a:buClr>
                  <a:srgbClr val="808080"/>
                </a:buClr>
                <a:buSzPct val="60000"/>
                <a:buFont typeface="Wingdings" pitchFamily="2" charset="2"/>
                <a:buNone/>
              </a:pPr>
              <a:r>
                <a:rPr kumimoji="1" lang="zh-CN" altLang="en-US" sz="1600" b="1" dirty="0">
                  <a:solidFill>
                    <a:schemeClr val="bg1"/>
                  </a:solidFill>
                  <a:latin typeface="+mn-ea"/>
                  <a:ea typeface="+mn-ea"/>
                </a:rPr>
                <a:t>服务需求</a:t>
              </a:r>
              <a:endParaRPr kumimoji="1" lang="en-US" altLang="zh-CN" sz="1600" b="1" dirty="0">
                <a:solidFill>
                  <a:schemeClr val="bg1"/>
                </a:solidFill>
                <a:latin typeface="+mn-ea"/>
                <a:ea typeface="+mn-ea"/>
              </a:endParaRPr>
            </a:p>
          </p:txBody>
        </p:sp>
        <p:sp>
          <p:nvSpPr>
            <p:cNvPr id="57" name="Text Box 30"/>
            <p:cNvSpPr txBox="1">
              <a:spLocks noChangeArrowheads="1"/>
            </p:cNvSpPr>
            <p:nvPr/>
          </p:nvSpPr>
          <p:spPr bwMode="auto">
            <a:xfrm>
              <a:off x="7886773" y="3250159"/>
              <a:ext cx="1571618" cy="1183497"/>
            </a:xfrm>
            <a:prstGeom prst="rect">
              <a:avLst/>
            </a:prstGeom>
            <a:noFill/>
            <a:ln w="9525" algn="ctr">
              <a:noFill/>
              <a:miter lim="800000"/>
              <a:headEnd/>
              <a:tailEnd/>
            </a:ln>
            <a:effectLst/>
          </p:spPr>
          <p:txBody>
            <a:bodyPr lIns="91416" tIns="45709" rIns="91416" bIns="45709">
              <a:spAutoFit/>
            </a:bodyPr>
            <a:lstStyle/>
            <a:p>
              <a:pPr marL="95222" indent="-95222" algn="ctr">
                <a:lnSpc>
                  <a:spcPct val="120000"/>
                </a:lnSpc>
                <a:buClr>
                  <a:srgbClr val="FF3300"/>
                </a:buClr>
                <a:buSzPct val="65000"/>
              </a:pPr>
              <a:r>
                <a:rPr kumimoji="1" lang="zh-CN" altLang="en-US" sz="1200" dirty="0">
                  <a:latin typeface="+mn-ea"/>
                  <a:ea typeface="+mn-ea"/>
                </a:rPr>
                <a:t>业务咨询</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系统规划</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电子商务</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运作营销</a:t>
              </a:r>
              <a:endParaRPr kumimoji="1" lang="en-US" altLang="zh-CN" sz="1200" dirty="0">
                <a:latin typeface="+mn-ea"/>
                <a:ea typeface="+mn-ea"/>
              </a:endParaRPr>
            </a:p>
          </p:txBody>
        </p:sp>
        <p:sp>
          <p:nvSpPr>
            <p:cNvPr id="58" name="Rectangle 26"/>
            <p:cNvSpPr>
              <a:spLocks noChangeArrowheads="1"/>
            </p:cNvSpPr>
            <p:nvPr/>
          </p:nvSpPr>
          <p:spPr bwMode="auto">
            <a:xfrm>
              <a:off x="9534444" y="2929786"/>
              <a:ext cx="1656000" cy="2050432"/>
            </a:xfrm>
            <a:prstGeom prst="rect">
              <a:avLst/>
            </a:prstGeom>
            <a:noFill/>
            <a:ln w="9525" algn="ctr">
              <a:solidFill>
                <a:srgbClr val="00B0F0"/>
              </a:solid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b="1" dirty="0">
                <a:latin typeface="+mn-ea"/>
                <a:ea typeface="+mn-ea"/>
              </a:endParaRPr>
            </a:p>
          </p:txBody>
        </p:sp>
        <p:sp>
          <p:nvSpPr>
            <p:cNvPr id="59" name="Rectangle 40"/>
            <p:cNvSpPr>
              <a:spLocks noChangeArrowheads="1"/>
            </p:cNvSpPr>
            <p:nvPr/>
          </p:nvSpPr>
          <p:spPr bwMode="auto">
            <a:xfrm>
              <a:off x="9533464" y="2172807"/>
              <a:ext cx="1656000" cy="763200"/>
            </a:xfrm>
            <a:prstGeom prst="rect">
              <a:avLst/>
            </a:prstGeom>
            <a:solidFill>
              <a:srgbClr val="00B0F0"/>
            </a:solidFill>
            <a:ln w="9525" algn="ctr">
              <a:noFill/>
              <a:miter lim="800000"/>
              <a:headEnd/>
              <a:tailEnd/>
            </a:ln>
            <a:effectLst/>
          </p:spPr>
          <p:txBody>
            <a:bodyPr wrap="none" lIns="91416" tIns="45709" rIns="91416" bIns="45709" anchor="ctr"/>
            <a:lstStyle/>
            <a:p>
              <a:pPr algn="ctr">
                <a:lnSpc>
                  <a:spcPct val="140000"/>
                </a:lnSpc>
                <a:buClr>
                  <a:srgbClr val="808080"/>
                </a:buClr>
                <a:buSzPct val="60000"/>
                <a:buFont typeface="Wingdings" pitchFamily="2" charset="2"/>
                <a:buNone/>
              </a:pPr>
              <a:endParaRPr lang="zh-CN" altLang="en-US" sz="1799" b="1" dirty="0">
                <a:latin typeface="+mn-ea"/>
                <a:ea typeface="+mn-ea"/>
              </a:endParaRPr>
            </a:p>
          </p:txBody>
        </p:sp>
        <p:sp>
          <p:nvSpPr>
            <p:cNvPr id="60" name="Text Box 46"/>
            <p:cNvSpPr txBox="1">
              <a:spLocks noChangeArrowheads="1"/>
            </p:cNvSpPr>
            <p:nvPr/>
          </p:nvSpPr>
          <p:spPr bwMode="auto">
            <a:xfrm>
              <a:off x="9663696" y="2348669"/>
              <a:ext cx="1440000" cy="481419"/>
            </a:xfrm>
            <a:prstGeom prst="rect">
              <a:avLst/>
            </a:prstGeom>
            <a:noFill/>
            <a:ln w="9525" algn="ctr">
              <a:noFill/>
              <a:miter lim="800000"/>
              <a:headEnd/>
              <a:tailEnd/>
            </a:ln>
            <a:effectLst/>
          </p:spPr>
          <p:txBody>
            <a:bodyPr wrap="none" lIns="35991" tIns="45709" rIns="35991" bIns="45709" anchor="ctr">
              <a:noAutofit/>
            </a:bodyPr>
            <a:lstStyle/>
            <a:p>
              <a:pPr algn="ctr">
                <a:buClr>
                  <a:srgbClr val="808080"/>
                </a:buClr>
                <a:buSzPct val="60000"/>
                <a:buFont typeface="Wingdings" pitchFamily="2" charset="2"/>
                <a:buNone/>
              </a:pPr>
              <a:r>
                <a:rPr kumimoji="1" lang="zh-CN" altLang="en-US" sz="1600" b="1" dirty="0">
                  <a:solidFill>
                    <a:schemeClr val="bg1"/>
                  </a:solidFill>
                  <a:latin typeface="+mn-ea"/>
                  <a:ea typeface="+mn-ea"/>
                </a:rPr>
                <a:t>管理和安全</a:t>
              </a:r>
              <a:endParaRPr kumimoji="1" lang="en-US" altLang="zh-CN" sz="1600" b="1" dirty="0">
                <a:solidFill>
                  <a:schemeClr val="bg1"/>
                </a:solidFill>
                <a:latin typeface="+mn-ea"/>
                <a:ea typeface="+mn-ea"/>
              </a:endParaRPr>
            </a:p>
          </p:txBody>
        </p:sp>
        <p:sp>
          <p:nvSpPr>
            <p:cNvPr id="61" name="Text Box 32"/>
            <p:cNvSpPr txBox="1">
              <a:spLocks noChangeArrowheads="1"/>
            </p:cNvSpPr>
            <p:nvPr/>
          </p:nvSpPr>
          <p:spPr bwMode="auto">
            <a:xfrm>
              <a:off x="9532040" y="3250158"/>
              <a:ext cx="1635203" cy="1183497"/>
            </a:xfrm>
            <a:prstGeom prst="rect">
              <a:avLst/>
            </a:prstGeom>
            <a:noFill/>
            <a:ln w="9525" algn="ctr">
              <a:noFill/>
              <a:miter lim="800000"/>
              <a:headEnd/>
              <a:tailEnd/>
            </a:ln>
            <a:effectLst/>
          </p:spPr>
          <p:txBody>
            <a:bodyPr wrap="square" lIns="91416" tIns="45709" rIns="91416" bIns="45709">
              <a:spAutoFit/>
            </a:bodyPr>
            <a:lstStyle/>
            <a:p>
              <a:pPr marL="95222" indent="-95222" algn="ctr">
                <a:lnSpc>
                  <a:spcPct val="120000"/>
                </a:lnSpc>
                <a:buClr>
                  <a:srgbClr val="FF3300"/>
                </a:buClr>
                <a:buSzPct val="65000"/>
              </a:pPr>
              <a:r>
                <a:rPr kumimoji="1" lang="zh-CN" altLang="en-US" sz="1200" dirty="0">
                  <a:latin typeface="+mn-ea"/>
                  <a:ea typeface="+mn-ea"/>
                </a:rPr>
                <a:t>管理维护</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信息安全</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访问安全</a:t>
              </a:r>
              <a:endParaRPr kumimoji="1" lang="en-US" altLang="zh-CN" sz="1200" dirty="0">
                <a:latin typeface="+mn-ea"/>
                <a:ea typeface="+mn-ea"/>
              </a:endParaRPr>
            </a:p>
            <a:p>
              <a:pPr marL="95222" indent="-95222" algn="ctr">
                <a:lnSpc>
                  <a:spcPct val="120000"/>
                </a:lnSpc>
                <a:buClr>
                  <a:srgbClr val="FF3300"/>
                </a:buClr>
                <a:buSzPct val="65000"/>
              </a:pPr>
              <a:r>
                <a:rPr kumimoji="1" lang="zh-CN" altLang="en-US" sz="1200" dirty="0">
                  <a:latin typeface="+mn-ea"/>
                  <a:ea typeface="+mn-ea"/>
                </a:rPr>
                <a:t>接入安全</a:t>
              </a:r>
              <a:endParaRPr kumimoji="1" lang="en-US" altLang="zh-CN" sz="1200" dirty="0">
                <a:latin typeface="+mn-ea"/>
                <a:ea typeface="+mn-ea"/>
              </a:endParaRPr>
            </a:p>
          </p:txBody>
        </p:sp>
      </p:grpSp>
      <p:sp>
        <p:nvSpPr>
          <p:cNvPr id="65" name="双括号 64"/>
          <p:cNvSpPr/>
          <p:nvPr/>
        </p:nvSpPr>
        <p:spPr>
          <a:xfrm>
            <a:off x="7873884" y="2012884"/>
            <a:ext cx="3515118" cy="985258"/>
          </a:xfrm>
          <a:prstGeom prst="bracketPair">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6" name="双括号 65"/>
          <p:cNvSpPr/>
          <p:nvPr/>
        </p:nvSpPr>
        <p:spPr>
          <a:xfrm>
            <a:off x="7873884" y="3707522"/>
            <a:ext cx="3515118" cy="985258"/>
          </a:xfrm>
          <a:prstGeom prst="bracketPair">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7" name="双括号 66"/>
          <p:cNvSpPr/>
          <p:nvPr/>
        </p:nvSpPr>
        <p:spPr>
          <a:xfrm>
            <a:off x="7873884" y="5164037"/>
            <a:ext cx="3515118" cy="985258"/>
          </a:xfrm>
          <a:prstGeom prst="bracketPair">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Tree>
    <p:extLst>
      <p:ext uri="{BB962C8B-B14F-4D97-AF65-F5344CB8AC3E}">
        <p14:creationId xmlns:p14="http://schemas.microsoft.com/office/powerpoint/2010/main" val="25936219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华为云鲲鹏云</a:t>
            </a:r>
            <a:r>
              <a:rPr lang="zh-CN" altLang="en-US" dirty="0" smtClean="0">
                <a:solidFill>
                  <a:schemeClr val="tx1"/>
                </a:solidFill>
              </a:rPr>
              <a:t>服务</a:t>
            </a:r>
            <a:r>
              <a:rPr lang="zh-CN" altLang="en-US" dirty="0">
                <a:solidFill>
                  <a:schemeClr val="tx1"/>
                </a:solidFill>
              </a:rPr>
              <a:t>概述</a:t>
            </a:r>
            <a:endParaRPr lang="en-US" dirty="0">
              <a:solidFill>
                <a:schemeClr val="tx1"/>
              </a:solidFill>
            </a:endParaRPr>
          </a:p>
        </p:txBody>
      </p:sp>
      <p:sp>
        <p:nvSpPr>
          <p:cNvPr id="204" name="文本框 203"/>
          <p:cNvSpPr txBox="1"/>
          <p:nvPr/>
        </p:nvSpPr>
        <p:spPr>
          <a:xfrm>
            <a:off x="8756557" y="2649922"/>
            <a:ext cx="1906747" cy="338554"/>
          </a:xfrm>
          <a:prstGeom prst="rect">
            <a:avLst/>
          </a:prstGeom>
          <a:noFill/>
        </p:spPr>
        <p:txBody>
          <a:bodyPr wrap="square" rtlCol="0">
            <a:spAutoFit/>
          </a:bodyPr>
          <a:lstStyle/>
          <a:p>
            <a:pPr algn="ctr"/>
            <a:r>
              <a:rPr lang="zh-CN" altLang="en-US" sz="1600" b="1" dirty="0" smtClean="0">
                <a:latin typeface="+mn-ea"/>
                <a:ea typeface="+mn-ea"/>
              </a:rPr>
              <a:t>全行业多场景覆盖</a:t>
            </a:r>
            <a:endParaRPr lang="zh-CN" altLang="en-US" sz="1600" b="1" dirty="0">
              <a:latin typeface="+mn-ea"/>
              <a:ea typeface="+mn-ea"/>
            </a:endParaRPr>
          </a:p>
        </p:txBody>
      </p:sp>
      <p:sp>
        <p:nvSpPr>
          <p:cNvPr id="208" name="文本框 207"/>
          <p:cNvSpPr txBox="1"/>
          <p:nvPr/>
        </p:nvSpPr>
        <p:spPr>
          <a:xfrm>
            <a:off x="8648545" y="5746266"/>
            <a:ext cx="2207050" cy="338554"/>
          </a:xfrm>
          <a:prstGeom prst="rect">
            <a:avLst/>
          </a:prstGeom>
          <a:noFill/>
        </p:spPr>
        <p:txBody>
          <a:bodyPr wrap="square" rtlCol="0">
            <a:spAutoFit/>
          </a:bodyPr>
          <a:lstStyle/>
          <a:p>
            <a:r>
              <a:rPr lang="zh-CN" altLang="en-US" sz="1600" b="1" dirty="0">
                <a:latin typeface="+mn-ea"/>
                <a:ea typeface="+mn-ea"/>
              </a:rPr>
              <a:t> </a:t>
            </a:r>
            <a:r>
              <a:rPr lang="zh-CN" altLang="en-US" sz="1600" b="1" dirty="0" smtClean="0">
                <a:latin typeface="+mn-ea"/>
                <a:ea typeface="+mn-ea"/>
              </a:rPr>
              <a:t>  核心基础设施</a:t>
            </a:r>
            <a:endParaRPr lang="zh-CN" altLang="en-US" sz="1600" b="1" dirty="0">
              <a:latin typeface="+mn-ea"/>
              <a:ea typeface="+mn-ea"/>
            </a:endParaRPr>
          </a:p>
        </p:txBody>
      </p:sp>
      <p:pic>
        <p:nvPicPr>
          <p:cNvPr id="210" name="图片 20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66050" y="2796840"/>
            <a:ext cx="7258766" cy="170897"/>
          </a:xfrm>
          <a:prstGeom prst="rect">
            <a:avLst/>
          </a:prstGeom>
        </p:spPr>
      </p:pic>
      <p:sp>
        <p:nvSpPr>
          <p:cNvPr id="211" name="圆角矩形 164"/>
          <p:cNvSpPr/>
          <p:nvPr/>
        </p:nvSpPr>
        <p:spPr>
          <a:xfrm>
            <a:off x="1595351" y="5475791"/>
            <a:ext cx="6763516" cy="780530"/>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endParaRPr sz="400" b="1">
              <a:solidFill>
                <a:schemeClr val="tx1"/>
              </a:solidFill>
              <a:latin typeface="+mn-ea"/>
              <a:sym typeface="Arial"/>
            </a:endParaRPr>
          </a:p>
        </p:txBody>
      </p:sp>
      <p:pic>
        <p:nvPicPr>
          <p:cNvPr id="212" name="图片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7977" y="5687349"/>
            <a:ext cx="603056" cy="382823"/>
          </a:xfrm>
          <a:prstGeom prst="rect">
            <a:avLst/>
          </a:prstGeom>
        </p:spPr>
      </p:pic>
      <p:pic>
        <p:nvPicPr>
          <p:cNvPr id="213" name="图片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293" y="5645144"/>
            <a:ext cx="1172827" cy="561628"/>
          </a:xfrm>
          <a:prstGeom prst="rect">
            <a:avLst/>
          </a:prstGeom>
        </p:spPr>
      </p:pic>
      <p:pic>
        <p:nvPicPr>
          <p:cNvPr id="214" name="图片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2689" y="5687349"/>
            <a:ext cx="1056138" cy="505749"/>
          </a:xfrm>
          <a:prstGeom prst="rect">
            <a:avLst/>
          </a:prstGeom>
        </p:spPr>
      </p:pic>
      <p:pic>
        <p:nvPicPr>
          <p:cNvPr id="215" name="图片 1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0181" y="5671443"/>
            <a:ext cx="1009733" cy="483526"/>
          </a:xfrm>
          <a:prstGeom prst="rect">
            <a:avLst/>
          </a:prstGeom>
        </p:spPr>
      </p:pic>
      <p:pic>
        <p:nvPicPr>
          <p:cNvPr id="216" name="图片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4949" y="5607002"/>
            <a:ext cx="927019" cy="598880"/>
          </a:xfrm>
          <a:prstGeom prst="rect">
            <a:avLst/>
          </a:prstGeom>
        </p:spPr>
      </p:pic>
      <p:sp>
        <p:nvSpPr>
          <p:cNvPr id="217" name="圆角矩形 180"/>
          <p:cNvSpPr/>
          <p:nvPr/>
        </p:nvSpPr>
        <p:spPr>
          <a:xfrm>
            <a:off x="2248013" y="5734341"/>
            <a:ext cx="1065120"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lvl="0" algn="ctr" defTabSz="685800">
              <a:defRPr sz="1800" b="1">
                <a:solidFill>
                  <a:srgbClr val="424242"/>
                </a:solidFill>
                <a:latin typeface="微软雅黑"/>
                <a:ea typeface="微软雅黑"/>
                <a:cs typeface="微软雅黑"/>
                <a:sym typeface="微软雅黑"/>
              </a:defRPr>
            </a:pPr>
            <a:r>
              <a:rPr lang="zh-CN" altLang="en-US" sz="1200" dirty="0" smtClean="0">
                <a:solidFill>
                  <a:schemeClr val="tx1"/>
                </a:solidFill>
                <a:latin typeface="+mn-ea"/>
                <a:cs typeface="微软雅黑"/>
              </a:rPr>
              <a:t>华为鲲鹏</a:t>
            </a:r>
            <a:r>
              <a:rPr lang="en-US" altLang="zh-CN" sz="1200" dirty="0">
                <a:solidFill>
                  <a:schemeClr val="tx1"/>
                </a:solidFill>
                <a:latin typeface="+mn-ea"/>
                <a:cs typeface="微软雅黑"/>
              </a:rPr>
              <a:t>920 </a:t>
            </a:r>
          </a:p>
          <a:p>
            <a:pPr lvl="0" algn="ctr" defTabSz="685800">
              <a:defRPr sz="1800" b="1">
                <a:solidFill>
                  <a:srgbClr val="424242"/>
                </a:solidFill>
                <a:latin typeface="微软雅黑"/>
                <a:ea typeface="微软雅黑"/>
                <a:cs typeface="微软雅黑"/>
                <a:sym typeface="微软雅黑"/>
              </a:defRPr>
            </a:pPr>
            <a:r>
              <a:rPr lang="zh-CN" altLang="en-US" sz="1200" dirty="0">
                <a:solidFill>
                  <a:schemeClr val="tx1"/>
                </a:solidFill>
                <a:latin typeface="+mn-ea"/>
                <a:cs typeface="微软雅黑"/>
              </a:rPr>
              <a:t>高性能</a:t>
            </a:r>
            <a:r>
              <a:rPr lang="en-US" altLang="zh-CN" sz="1200" dirty="0" smtClean="0">
                <a:solidFill>
                  <a:schemeClr val="tx1"/>
                </a:solidFill>
                <a:latin typeface="+mn-ea"/>
                <a:cs typeface="微软雅黑"/>
              </a:rPr>
              <a:t>CPU</a:t>
            </a:r>
            <a:endParaRPr lang="zh-CN" altLang="en-US" sz="1200" dirty="0" smtClean="0">
              <a:solidFill>
                <a:schemeClr val="tx1"/>
              </a:solidFill>
              <a:latin typeface="+mn-ea"/>
            </a:endParaRPr>
          </a:p>
        </p:txBody>
      </p:sp>
      <p:sp>
        <p:nvSpPr>
          <p:cNvPr id="218" name="圆角矩形 181"/>
          <p:cNvSpPr/>
          <p:nvPr/>
        </p:nvSpPr>
        <p:spPr>
          <a:xfrm>
            <a:off x="3758968" y="5732654"/>
            <a:ext cx="797919"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lvl="0" algn="ctr" defTabSz="685800">
              <a:defRPr sz="1800" b="1">
                <a:solidFill>
                  <a:srgbClr val="424242"/>
                </a:solidFill>
                <a:latin typeface="微软雅黑"/>
                <a:ea typeface="微软雅黑"/>
                <a:cs typeface="微软雅黑"/>
                <a:sym typeface="微软雅黑"/>
              </a:defRPr>
            </a:pPr>
            <a:r>
              <a:rPr lang="en-US" altLang="zh-CN" sz="1200" dirty="0">
                <a:solidFill>
                  <a:schemeClr val="tx1"/>
                </a:solidFill>
                <a:latin typeface="+mn-ea"/>
                <a:cs typeface="微软雅黑"/>
              </a:rPr>
              <a:t>Hi181x </a:t>
            </a:r>
          </a:p>
          <a:p>
            <a:pPr lvl="0" algn="ctr" defTabSz="685800">
              <a:defRPr sz="1800" b="1">
                <a:solidFill>
                  <a:srgbClr val="424242"/>
                </a:solidFill>
                <a:latin typeface="微软雅黑"/>
                <a:ea typeface="微软雅黑"/>
                <a:cs typeface="微软雅黑"/>
                <a:sym typeface="微软雅黑"/>
              </a:defRPr>
            </a:pPr>
            <a:r>
              <a:rPr lang="zh-CN" altLang="en-US" sz="1200" dirty="0">
                <a:solidFill>
                  <a:schemeClr val="tx1"/>
                </a:solidFill>
                <a:latin typeface="+mn-ea"/>
                <a:cs typeface="微软雅黑"/>
              </a:rPr>
              <a:t>存储控制器</a:t>
            </a:r>
          </a:p>
        </p:txBody>
      </p:sp>
      <p:sp>
        <p:nvSpPr>
          <p:cNvPr id="219" name="圆角矩形 182"/>
          <p:cNvSpPr/>
          <p:nvPr/>
        </p:nvSpPr>
        <p:spPr>
          <a:xfrm>
            <a:off x="4855915" y="5755286"/>
            <a:ext cx="797919"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lvl="0" algn="ctr" defTabSz="685800">
              <a:defRPr sz="1800" b="1">
                <a:solidFill>
                  <a:srgbClr val="424242"/>
                </a:solidFill>
                <a:latin typeface="微软雅黑"/>
                <a:ea typeface="微软雅黑"/>
                <a:cs typeface="微软雅黑"/>
                <a:sym typeface="微软雅黑"/>
              </a:defRPr>
            </a:pPr>
            <a:r>
              <a:rPr lang="en-US" altLang="zh-CN" sz="1200" dirty="0">
                <a:solidFill>
                  <a:schemeClr val="tx1"/>
                </a:solidFill>
                <a:latin typeface="+mn-ea"/>
                <a:cs typeface="微软雅黑"/>
              </a:rPr>
              <a:t>Hi182x </a:t>
            </a:r>
          </a:p>
          <a:p>
            <a:pPr lvl="0" algn="ctr" defTabSz="685800">
              <a:defRPr sz="1800" b="1">
                <a:solidFill>
                  <a:srgbClr val="424242"/>
                </a:solidFill>
                <a:latin typeface="微软雅黑"/>
                <a:ea typeface="微软雅黑"/>
                <a:cs typeface="微软雅黑"/>
                <a:sym typeface="微软雅黑"/>
              </a:defRPr>
            </a:pPr>
            <a:r>
              <a:rPr lang="zh-CN" altLang="en-US" sz="1200" dirty="0">
                <a:solidFill>
                  <a:schemeClr val="tx1"/>
                </a:solidFill>
                <a:latin typeface="+mn-ea"/>
                <a:cs typeface="微软雅黑"/>
              </a:rPr>
              <a:t>网络控制器</a:t>
            </a:r>
          </a:p>
        </p:txBody>
      </p:sp>
      <p:sp>
        <p:nvSpPr>
          <p:cNvPr id="220" name="圆角矩形 183"/>
          <p:cNvSpPr/>
          <p:nvPr/>
        </p:nvSpPr>
        <p:spPr>
          <a:xfrm>
            <a:off x="6183095" y="5724138"/>
            <a:ext cx="797919" cy="303635"/>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lvl="0" algn="ctr" defTabSz="685800">
              <a:defRPr sz="1800" b="1">
                <a:solidFill>
                  <a:srgbClr val="424242"/>
                </a:solidFill>
                <a:latin typeface="微软雅黑"/>
                <a:ea typeface="微软雅黑"/>
                <a:cs typeface="微软雅黑"/>
                <a:sym typeface="微软雅黑"/>
              </a:defRPr>
            </a:pPr>
            <a:r>
              <a:rPr lang="en-US" altLang="zh-CN" sz="1200" dirty="0">
                <a:solidFill>
                  <a:schemeClr val="tx1"/>
                </a:solidFill>
                <a:latin typeface="+mn-ea"/>
                <a:cs typeface="微软雅黑"/>
              </a:rPr>
              <a:t>Hi171x </a:t>
            </a:r>
          </a:p>
          <a:p>
            <a:pPr lvl="0" algn="ctr" defTabSz="685800">
              <a:defRPr sz="1800" b="1">
                <a:solidFill>
                  <a:srgbClr val="424242"/>
                </a:solidFill>
                <a:latin typeface="微软雅黑"/>
                <a:ea typeface="微软雅黑"/>
                <a:cs typeface="微软雅黑"/>
                <a:sym typeface="微软雅黑"/>
              </a:defRPr>
            </a:pPr>
            <a:r>
              <a:rPr lang="zh-CN" altLang="en-US" sz="1200" dirty="0">
                <a:solidFill>
                  <a:schemeClr val="tx1"/>
                </a:solidFill>
                <a:latin typeface="+mn-ea"/>
                <a:cs typeface="微软雅黑"/>
              </a:rPr>
              <a:t>服务器管理</a:t>
            </a:r>
          </a:p>
        </p:txBody>
      </p:sp>
      <p:sp>
        <p:nvSpPr>
          <p:cNvPr id="221" name="圆角矩形 184"/>
          <p:cNvSpPr/>
          <p:nvPr/>
        </p:nvSpPr>
        <p:spPr>
          <a:xfrm>
            <a:off x="7442488" y="5725712"/>
            <a:ext cx="906245" cy="280688"/>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48" tIns="60974" rIns="121948" bIns="60974" numCol="1" spcCol="0" rtlCol="0" fromWordArt="0" anchor="ctr" anchorCtr="0" forceAA="0" compatLnSpc="1">
            <a:prstTxWarp prst="textNoShape">
              <a:avLst/>
            </a:prstTxWarp>
            <a:noAutofit/>
          </a:bodyPr>
          <a:lstStyle/>
          <a:p>
            <a:pPr lvl="0" algn="ctr" defTabSz="685800">
              <a:defRPr sz="1800" b="1">
                <a:solidFill>
                  <a:srgbClr val="424242"/>
                </a:solidFill>
                <a:latin typeface="微软雅黑"/>
                <a:ea typeface="微软雅黑"/>
                <a:cs typeface="微软雅黑"/>
                <a:sym typeface="微软雅黑"/>
              </a:defRPr>
            </a:pPr>
            <a:r>
              <a:rPr lang="zh-CN" altLang="en-US" sz="1200" dirty="0">
                <a:solidFill>
                  <a:schemeClr val="tx1"/>
                </a:solidFill>
                <a:latin typeface="+mn-ea"/>
                <a:cs typeface="微软雅黑"/>
              </a:rPr>
              <a:t>昇腾</a:t>
            </a:r>
            <a:r>
              <a:rPr lang="en-US" altLang="zh-CN" sz="1200" dirty="0">
                <a:solidFill>
                  <a:schemeClr val="tx1"/>
                </a:solidFill>
                <a:latin typeface="+mn-ea"/>
                <a:cs typeface="微软雅黑"/>
              </a:rPr>
              <a:t>310/910</a:t>
            </a:r>
          </a:p>
          <a:p>
            <a:pPr lvl="0" algn="ctr" defTabSz="685800">
              <a:defRPr sz="1800" b="1">
                <a:solidFill>
                  <a:srgbClr val="424242"/>
                </a:solidFill>
                <a:latin typeface="微软雅黑"/>
                <a:ea typeface="微软雅黑"/>
                <a:cs typeface="微软雅黑"/>
                <a:sym typeface="微软雅黑"/>
              </a:defRPr>
            </a:pPr>
            <a:r>
              <a:rPr lang="zh-CN" altLang="en-US" sz="1200" dirty="0">
                <a:solidFill>
                  <a:schemeClr val="tx1"/>
                </a:solidFill>
                <a:latin typeface="+mn-ea"/>
                <a:cs typeface="微软雅黑"/>
              </a:rPr>
              <a:t>高性能</a:t>
            </a:r>
            <a:r>
              <a:rPr lang="en-US" altLang="zh-CN" sz="1200" dirty="0">
                <a:solidFill>
                  <a:schemeClr val="tx1"/>
                </a:solidFill>
                <a:latin typeface="+mn-ea"/>
                <a:cs typeface="微软雅黑"/>
              </a:rPr>
              <a:t>AI</a:t>
            </a:r>
            <a:endParaRPr lang="zh-CN" altLang="en-US" sz="1200" dirty="0">
              <a:solidFill>
                <a:schemeClr val="tx1"/>
              </a:solidFill>
              <a:latin typeface="+mn-ea"/>
              <a:cs typeface="微软雅黑"/>
            </a:endParaRPr>
          </a:p>
        </p:txBody>
      </p:sp>
      <p:sp>
        <p:nvSpPr>
          <p:cNvPr id="222" name="圆角矩形 7"/>
          <p:cNvSpPr/>
          <p:nvPr/>
        </p:nvSpPr>
        <p:spPr>
          <a:xfrm>
            <a:off x="1519207" y="3985493"/>
            <a:ext cx="6790808" cy="1383624"/>
          </a:xfrm>
          <a:prstGeom prst="roundRect">
            <a:avLst>
              <a:gd name="adj" fmla="val 8184"/>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endParaRPr lang="zh-CN" altLang="en-US" sz="1200" b="1">
              <a:solidFill>
                <a:srgbClr val="1D1D1A"/>
              </a:solidFill>
              <a:latin typeface="+mn-ea"/>
            </a:endParaRPr>
          </a:p>
        </p:txBody>
      </p:sp>
      <p:pic>
        <p:nvPicPr>
          <p:cNvPr id="223" name="图片 1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03584" y="4712139"/>
            <a:ext cx="532057" cy="433914"/>
          </a:xfrm>
          <a:prstGeom prst="rect">
            <a:avLst/>
          </a:prstGeom>
        </p:spPr>
      </p:pic>
      <p:pic>
        <p:nvPicPr>
          <p:cNvPr id="224" name="图片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1014" y="4684593"/>
            <a:ext cx="546890" cy="446010"/>
          </a:xfrm>
          <a:prstGeom prst="rect">
            <a:avLst/>
          </a:prstGeom>
        </p:spPr>
      </p:pic>
      <p:pic>
        <p:nvPicPr>
          <p:cNvPr id="225" name="图片 1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3338" y="4075475"/>
            <a:ext cx="532057" cy="433914"/>
          </a:xfrm>
          <a:prstGeom prst="rect">
            <a:avLst/>
          </a:prstGeom>
        </p:spPr>
      </p:pic>
      <p:grpSp>
        <p:nvGrpSpPr>
          <p:cNvPr id="226" name="组合 13"/>
          <p:cNvGrpSpPr>
            <a:grpSpLocks noChangeAspect="1"/>
          </p:cNvGrpSpPr>
          <p:nvPr/>
        </p:nvGrpSpPr>
        <p:grpSpPr>
          <a:xfrm>
            <a:off x="3653495" y="4199897"/>
            <a:ext cx="392990" cy="215900"/>
            <a:chOff x="6524632" y="473075"/>
            <a:chExt cx="671514" cy="492125"/>
          </a:xfrm>
          <a:solidFill>
            <a:schemeClr val="bg2">
              <a:lumMod val="25000"/>
            </a:schemeClr>
          </a:solidFill>
        </p:grpSpPr>
        <p:sp>
          <p:nvSpPr>
            <p:cNvPr id="227" name="Oval 5"/>
            <p:cNvSpPr>
              <a:spLocks noChangeArrowheads="1"/>
            </p:cNvSpPr>
            <p:nvPr/>
          </p:nvSpPr>
          <p:spPr bwMode="auto">
            <a:xfrm>
              <a:off x="6951672" y="735013"/>
              <a:ext cx="46038" cy="46038"/>
            </a:xfrm>
            <a:prstGeom prst="ellipse">
              <a:avLst/>
            </a:prstGeom>
            <a:grpFill/>
            <a:ln w="9525">
              <a:noFill/>
              <a:round/>
              <a:headEnd/>
              <a:tailEnd/>
            </a:ln>
            <a:extLst/>
          </p:spPr>
          <p:txBody>
            <a:bodyPr vert="horz" wrap="square" lIns="46506" tIns="23252" rIns="46506" bIns="23252" numCol="1" anchor="t" anchorCtr="0" compatLnSpc="1">
              <a:prstTxWarp prst="textNoShape">
                <a:avLst/>
              </a:prstTxWarp>
            </a:bodyPr>
            <a:lstStyle/>
            <a:p>
              <a:pPr algn="ctr" defTabSz="493489" hangingPunct="0">
                <a:defRPr/>
              </a:pPr>
              <a:endParaRPr lang="en-US" sz="1200" kern="0">
                <a:solidFill>
                  <a:srgbClr val="1D1D1A"/>
                </a:solidFill>
                <a:latin typeface="+mn-ea"/>
                <a:ea typeface="+mn-ea"/>
                <a:sym typeface="Helvetica Neue"/>
              </a:endParaRPr>
            </a:p>
          </p:txBody>
        </p:sp>
        <p:sp>
          <p:nvSpPr>
            <p:cNvPr id="228" name="Freeform 6"/>
            <p:cNvSpPr>
              <a:spLocks/>
            </p:cNvSpPr>
            <p:nvPr/>
          </p:nvSpPr>
          <p:spPr bwMode="auto">
            <a:xfrm>
              <a:off x="6692909" y="873125"/>
              <a:ext cx="323850" cy="14288"/>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grpFill/>
            <a:ln w="9525">
              <a:noFill/>
              <a:round/>
              <a:headEnd/>
              <a:tailEnd/>
            </a:ln>
            <a:extLst/>
          </p:spPr>
          <p:txBody>
            <a:bodyPr vert="horz" wrap="square" lIns="46506" tIns="23252" rIns="46506" bIns="23252" numCol="1" anchor="t" anchorCtr="0" compatLnSpc="1">
              <a:prstTxWarp prst="textNoShape">
                <a:avLst/>
              </a:prstTxWarp>
            </a:bodyPr>
            <a:lstStyle/>
            <a:p>
              <a:pPr algn="ctr" defTabSz="493489" hangingPunct="0">
                <a:defRPr/>
              </a:pPr>
              <a:endParaRPr lang="en-US" sz="1200" kern="0">
                <a:solidFill>
                  <a:srgbClr val="1D1D1A"/>
                </a:solidFill>
                <a:latin typeface="+mn-ea"/>
                <a:ea typeface="+mn-ea"/>
                <a:sym typeface="Helvetica Neue"/>
              </a:endParaRPr>
            </a:p>
          </p:txBody>
        </p:sp>
        <p:sp>
          <p:nvSpPr>
            <p:cNvPr id="229" name="Freeform 7"/>
            <p:cNvSpPr>
              <a:spLocks noEditPoints="1"/>
            </p:cNvSpPr>
            <p:nvPr/>
          </p:nvSpPr>
          <p:spPr bwMode="auto">
            <a:xfrm>
              <a:off x="6678623" y="687388"/>
              <a:ext cx="365126" cy="139700"/>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grpFill/>
            <a:ln w="9525">
              <a:noFill/>
              <a:round/>
              <a:headEnd/>
              <a:tailEnd/>
            </a:ln>
            <a:extLst/>
          </p:spPr>
          <p:txBody>
            <a:bodyPr vert="horz" wrap="square" lIns="46506" tIns="23252" rIns="46506" bIns="23252" numCol="1" anchor="t" anchorCtr="0" compatLnSpc="1">
              <a:prstTxWarp prst="textNoShape">
                <a:avLst/>
              </a:prstTxWarp>
            </a:bodyPr>
            <a:lstStyle/>
            <a:p>
              <a:pPr algn="ctr" defTabSz="493489" hangingPunct="0">
                <a:defRPr/>
              </a:pPr>
              <a:endParaRPr lang="en-US" sz="1200" kern="0">
                <a:solidFill>
                  <a:srgbClr val="1D1D1A"/>
                </a:solidFill>
                <a:latin typeface="+mn-ea"/>
                <a:ea typeface="+mn-ea"/>
                <a:sym typeface="Helvetica Neue"/>
              </a:endParaRPr>
            </a:p>
          </p:txBody>
        </p:sp>
        <p:sp>
          <p:nvSpPr>
            <p:cNvPr id="230" name="Freeform 8"/>
            <p:cNvSpPr>
              <a:spLocks noEditPoints="1"/>
            </p:cNvSpPr>
            <p:nvPr/>
          </p:nvSpPr>
          <p:spPr bwMode="auto">
            <a:xfrm>
              <a:off x="6524632" y="473075"/>
              <a:ext cx="671514" cy="492125"/>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grpFill/>
            <a:ln w="9525">
              <a:noFill/>
              <a:round/>
              <a:headEnd/>
              <a:tailEnd/>
            </a:ln>
            <a:extLst/>
          </p:spPr>
          <p:txBody>
            <a:bodyPr vert="horz" wrap="square" lIns="46506" tIns="23252" rIns="46506" bIns="23252" numCol="1" anchor="t" anchorCtr="0" compatLnSpc="1">
              <a:prstTxWarp prst="textNoShape">
                <a:avLst/>
              </a:prstTxWarp>
            </a:bodyPr>
            <a:lstStyle/>
            <a:p>
              <a:pPr algn="ctr" defTabSz="493489" hangingPunct="0">
                <a:defRPr/>
              </a:pPr>
              <a:endParaRPr lang="en-US" sz="1200" kern="0">
                <a:solidFill>
                  <a:srgbClr val="1D1D1A"/>
                </a:solidFill>
                <a:latin typeface="+mn-ea"/>
                <a:ea typeface="+mn-ea"/>
                <a:sym typeface="Helvetica Neue"/>
              </a:endParaRPr>
            </a:p>
          </p:txBody>
        </p:sp>
      </p:grpSp>
      <p:sp>
        <p:nvSpPr>
          <p:cNvPr id="231" name="矩形 14"/>
          <p:cNvSpPr/>
          <p:nvPr/>
        </p:nvSpPr>
        <p:spPr>
          <a:xfrm>
            <a:off x="3411064" y="4515196"/>
            <a:ext cx="871819" cy="276999"/>
          </a:xfrm>
          <a:prstGeom prst="rect">
            <a:avLst/>
          </a:prstGeom>
        </p:spPr>
        <p:txBody>
          <a:bodyPr wrap="square">
            <a:spAutoFit/>
          </a:bodyPr>
          <a:lstStyle/>
          <a:p>
            <a:pPr algn="ctr" defTabSz="549320">
              <a:defRPr/>
            </a:pPr>
            <a:r>
              <a:rPr lang="zh-CN" altLang="en-US" sz="1200" kern="0" dirty="0">
                <a:solidFill>
                  <a:srgbClr val="1D1D1A"/>
                </a:solidFill>
                <a:latin typeface="+mn-ea"/>
                <a:ea typeface="+mn-ea"/>
              </a:rPr>
              <a:t>鲲鹏</a:t>
            </a:r>
            <a:r>
              <a:rPr lang="en-US" sz="1200" kern="0" dirty="0">
                <a:solidFill>
                  <a:srgbClr val="1D1D1A"/>
                </a:solidFill>
                <a:latin typeface="+mn-ea"/>
                <a:ea typeface="+mn-ea"/>
              </a:rPr>
              <a:t>ECS</a:t>
            </a:r>
          </a:p>
        </p:txBody>
      </p:sp>
      <p:sp>
        <p:nvSpPr>
          <p:cNvPr id="232" name="Freeform 27"/>
          <p:cNvSpPr>
            <a:spLocks noChangeAspect="1" noEditPoints="1"/>
          </p:cNvSpPr>
          <p:nvPr/>
        </p:nvSpPr>
        <p:spPr bwMode="auto">
          <a:xfrm flipH="1">
            <a:off x="2668697" y="4855154"/>
            <a:ext cx="253600" cy="209043"/>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chemeClr val="bg2">
              <a:lumMod val="25000"/>
            </a:schemeClr>
          </a:solidFill>
          <a:ln>
            <a:noFill/>
          </a:ln>
        </p:spPr>
        <p:txBody>
          <a:bodyPr vert="horz" wrap="square" lIns="54927" tIns="27462" rIns="54927" bIns="27462" numCol="1" anchor="t" anchorCtr="0" compatLnSpc="1">
            <a:prstTxWarp prst="textNoShape">
              <a:avLst/>
            </a:prstTxWarp>
          </a:bodyPr>
          <a:lstStyle/>
          <a:p>
            <a:pPr defTabSz="549320">
              <a:defRPr/>
            </a:pPr>
            <a:endParaRPr lang="en-US" sz="1200" kern="0">
              <a:solidFill>
                <a:srgbClr val="1D1D1A"/>
              </a:solidFill>
              <a:latin typeface="+mn-ea"/>
              <a:ea typeface="+mn-ea"/>
            </a:endParaRPr>
          </a:p>
        </p:txBody>
      </p:sp>
      <p:sp>
        <p:nvSpPr>
          <p:cNvPr id="233" name="矩形 16"/>
          <p:cNvSpPr/>
          <p:nvPr/>
        </p:nvSpPr>
        <p:spPr>
          <a:xfrm>
            <a:off x="2373834" y="5101970"/>
            <a:ext cx="871819" cy="276999"/>
          </a:xfrm>
          <a:prstGeom prst="rect">
            <a:avLst/>
          </a:prstGeom>
        </p:spPr>
        <p:txBody>
          <a:bodyPr wrap="square">
            <a:spAutoFit/>
          </a:bodyPr>
          <a:lstStyle/>
          <a:p>
            <a:pPr algn="ctr" defTabSz="549320">
              <a:defRPr/>
            </a:pPr>
            <a:r>
              <a:rPr lang="zh-CN" altLang="en-US" sz="1200" kern="0" dirty="0">
                <a:solidFill>
                  <a:srgbClr val="1D1D1A"/>
                </a:solidFill>
                <a:latin typeface="+mn-ea"/>
                <a:ea typeface="+mn-ea"/>
              </a:rPr>
              <a:t>鲲鹏</a:t>
            </a:r>
            <a:r>
              <a:rPr lang="en-US" altLang="zh-CN" sz="1200" kern="0" dirty="0">
                <a:solidFill>
                  <a:srgbClr val="1D1D1A"/>
                </a:solidFill>
                <a:latin typeface="+mn-ea"/>
                <a:ea typeface="+mn-ea"/>
              </a:rPr>
              <a:t>CCE</a:t>
            </a:r>
            <a:endParaRPr lang="en-US" sz="1200" kern="0" dirty="0">
              <a:solidFill>
                <a:srgbClr val="1D1D1A"/>
              </a:solidFill>
              <a:latin typeface="+mn-ea"/>
              <a:ea typeface="+mn-ea"/>
            </a:endParaRPr>
          </a:p>
        </p:txBody>
      </p:sp>
      <p:grpSp>
        <p:nvGrpSpPr>
          <p:cNvPr id="234" name="组合 17"/>
          <p:cNvGrpSpPr>
            <a:grpSpLocks noChangeAspect="1"/>
          </p:cNvGrpSpPr>
          <p:nvPr/>
        </p:nvGrpSpPr>
        <p:grpSpPr>
          <a:xfrm>
            <a:off x="2622305" y="4247347"/>
            <a:ext cx="376361" cy="230629"/>
            <a:chOff x="5129568" y="883716"/>
            <a:chExt cx="671512" cy="492124"/>
          </a:xfrm>
          <a:solidFill>
            <a:schemeClr val="bg2">
              <a:lumMod val="25000"/>
            </a:schemeClr>
          </a:solidFill>
        </p:grpSpPr>
        <p:sp>
          <p:nvSpPr>
            <p:cNvPr id="235" name="Freeform 12"/>
            <p:cNvSpPr>
              <a:spLocks noEditPoints="1"/>
            </p:cNvSpPr>
            <p:nvPr/>
          </p:nvSpPr>
          <p:spPr bwMode="auto">
            <a:xfrm>
              <a:off x="5129568" y="883716"/>
              <a:ext cx="671512" cy="492124"/>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grpFill/>
            <a:ln w="9525">
              <a:noFill/>
              <a:round/>
              <a:headEnd/>
              <a:tailEnd/>
            </a:ln>
            <a:extLst/>
          </p:spPr>
          <p:txBody>
            <a:bodyPr vert="horz" wrap="square" lIns="54927" tIns="27462" rIns="54927" bIns="27462" numCol="1" anchor="t" anchorCtr="0" compatLnSpc="1">
              <a:prstTxWarp prst="textNoShape">
                <a:avLst/>
              </a:prstTxWarp>
            </a:bodyPr>
            <a:lstStyle/>
            <a:p>
              <a:pPr defTabSz="549320">
                <a:defRPr/>
              </a:pPr>
              <a:endParaRPr lang="en-US" sz="1200" kern="0" dirty="0">
                <a:solidFill>
                  <a:srgbClr val="1D1D1A"/>
                </a:solidFill>
                <a:latin typeface="+mn-ea"/>
                <a:ea typeface="+mn-ea"/>
              </a:endParaRPr>
            </a:p>
          </p:txBody>
        </p:sp>
        <p:sp>
          <p:nvSpPr>
            <p:cNvPr id="236" name="Freeform 13"/>
            <p:cNvSpPr>
              <a:spLocks/>
            </p:cNvSpPr>
            <p:nvPr/>
          </p:nvSpPr>
          <p:spPr bwMode="auto">
            <a:xfrm>
              <a:off x="5316893" y="1167878"/>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w="9525">
              <a:noFill/>
              <a:round/>
              <a:headEnd/>
              <a:tailEnd/>
            </a:ln>
            <a:extLst/>
          </p:spPr>
          <p:txBody>
            <a:bodyPr vert="horz" wrap="square" lIns="54927" tIns="27462" rIns="54927" bIns="27462" numCol="1" anchor="t" anchorCtr="0" compatLnSpc="1">
              <a:prstTxWarp prst="textNoShape">
                <a:avLst/>
              </a:prstTxWarp>
            </a:bodyPr>
            <a:lstStyle/>
            <a:p>
              <a:pPr defTabSz="549320">
                <a:defRPr/>
              </a:pPr>
              <a:endParaRPr lang="en-US" sz="1200" kern="0">
                <a:solidFill>
                  <a:srgbClr val="1D1D1A"/>
                </a:solidFill>
                <a:latin typeface="+mn-ea"/>
                <a:ea typeface="+mn-ea"/>
              </a:endParaRPr>
            </a:p>
          </p:txBody>
        </p:sp>
        <p:sp>
          <p:nvSpPr>
            <p:cNvPr id="237" name="Freeform 14"/>
            <p:cNvSpPr>
              <a:spLocks/>
            </p:cNvSpPr>
            <p:nvPr/>
          </p:nvSpPr>
          <p:spPr bwMode="auto">
            <a:xfrm>
              <a:off x="5316893" y="1213915"/>
              <a:ext cx="195262" cy="15875"/>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grpFill/>
            <a:ln w="9525">
              <a:noFill/>
              <a:round/>
              <a:headEnd/>
              <a:tailEnd/>
            </a:ln>
            <a:extLst/>
          </p:spPr>
          <p:txBody>
            <a:bodyPr vert="horz" wrap="square" lIns="54927" tIns="27462" rIns="54927" bIns="27462" numCol="1" anchor="t" anchorCtr="0" compatLnSpc="1">
              <a:prstTxWarp prst="textNoShape">
                <a:avLst/>
              </a:prstTxWarp>
            </a:bodyPr>
            <a:lstStyle/>
            <a:p>
              <a:pPr defTabSz="549320">
                <a:defRPr/>
              </a:pPr>
              <a:endParaRPr lang="en-US" sz="1200" kern="0">
                <a:solidFill>
                  <a:srgbClr val="1D1D1A"/>
                </a:solidFill>
                <a:latin typeface="+mn-ea"/>
                <a:ea typeface="+mn-ea"/>
              </a:endParaRPr>
            </a:p>
          </p:txBody>
        </p:sp>
        <p:sp>
          <p:nvSpPr>
            <p:cNvPr id="238" name="Freeform 15"/>
            <p:cNvSpPr>
              <a:spLocks noEditPoints="1"/>
            </p:cNvSpPr>
            <p:nvPr/>
          </p:nvSpPr>
          <p:spPr bwMode="auto">
            <a:xfrm>
              <a:off x="5550255" y="1159940"/>
              <a:ext cx="76200" cy="7778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w="9525">
              <a:noFill/>
              <a:round/>
              <a:headEnd/>
              <a:tailEnd/>
            </a:ln>
            <a:extLst/>
          </p:spPr>
          <p:txBody>
            <a:bodyPr vert="horz" wrap="square" lIns="54927" tIns="27462" rIns="54927" bIns="27462" numCol="1" anchor="t" anchorCtr="0" compatLnSpc="1">
              <a:prstTxWarp prst="textNoShape">
                <a:avLst/>
              </a:prstTxWarp>
            </a:bodyPr>
            <a:lstStyle/>
            <a:p>
              <a:pPr defTabSz="549320">
                <a:defRPr/>
              </a:pPr>
              <a:endParaRPr lang="en-US" sz="1200" kern="0">
                <a:solidFill>
                  <a:srgbClr val="1D1D1A"/>
                </a:solidFill>
                <a:latin typeface="+mn-ea"/>
                <a:ea typeface="+mn-ea"/>
              </a:endParaRPr>
            </a:p>
          </p:txBody>
        </p:sp>
        <p:sp>
          <p:nvSpPr>
            <p:cNvPr id="239" name="Freeform 16"/>
            <p:cNvSpPr>
              <a:spLocks noEditPoints="1"/>
            </p:cNvSpPr>
            <p:nvPr/>
          </p:nvSpPr>
          <p:spPr bwMode="auto">
            <a:xfrm>
              <a:off x="5243873" y="1098031"/>
              <a:ext cx="442912" cy="200024"/>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grpFill/>
            <a:ln w="9525">
              <a:noFill/>
              <a:round/>
              <a:headEnd/>
              <a:tailEnd/>
            </a:ln>
            <a:extLst/>
          </p:spPr>
          <p:txBody>
            <a:bodyPr vert="horz" wrap="square" lIns="54927" tIns="27462" rIns="54927" bIns="27462" numCol="1" anchor="t" anchorCtr="0" compatLnSpc="1">
              <a:prstTxWarp prst="textNoShape">
                <a:avLst/>
              </a:prstTxWarp>
            </a:bodyPr>
            <a:lstStyle/>
            <a:p>
              <a:pPr defTabSz="549320">
                <a:defRPr/>
              </a:pPr>
              <a:endParaRPr lang="en-US" sz="1200" kern="0">
                <a:solidFill>
                  <a:srgbClr val="1D1D1A"/>
                </a:solidFill>
                <a:latin typeface="+mn-ea"/>
                <a:ea typeface="+mn-ea"/>
              </a:endParaRPr>
            </a:p>
          </p:txBody>
        </p:sp>
      </p:grpSp>
      <p:sp>
        <p:nvSpPr>
          <p:cNvPr id="240" name="矩形 18"/>
          <p:cNvSpPr/>
          <p:nvPr/>
        </p:nvSpPr>
        <p:spPr>
          <a:xfrm>
            <a:off x="2405192" y="4529514"/>
            <a:ext cx="871819" cy="276999"/>
          </a:xfrm>
          <a:prstGeom prst="rect">
            <a:avLst/>
          </a:prstGeom>
        </p:spPr>
        <p:txBody>
          <a:bodyPr wrap="square">
            <a:spAutoFit/>
          </a:bodyPr>
          <a:lstStyle/>
          <a:p>
            <a:pPr algn="ctr" defTabSz="549320">
              <a:defRPr/>
            </a:pPr>
            <a:r>
              <a:rPr lang="zh-CN" altLang="en-US" sz="1200" kern="0" dirty="0" smtClean="0">
                <a:solidFill>
                  <a:srgbClr val="1D1D1A"/>
                </a:solidFill>
                <a:latin typeface="+mn-ea"/>
                <a:ea typeface="+mn-ea"/>
              </a:rPr>
              <a:t>鲲鹏</a:t>
            </a:r>
            <a:r>
              <a:rPr lang="en-US" altLang="zh-CN" sz="1200" kern="0" dirty="0">
                <a:solidFill>
                  <a:srgbClr val="1D1D1A"/>
                </a:solidFill>
                <a:latin typeface="+mn-ea"/>
                <a:ea typeface="+mn-ea"/>
              </a:rPr>
              <a:t>BMS</a:t>
            </a:r>
            <a:endParaRPr lang="en-US" sz="1200" kern="0" dirty="0">
              <a:solidFill>
                <a:srgbClr val="1D1D1A"/>
              </a:solidFill>
              <a:latin typeface="+mn-ea"/>
              <a:ea typeface="+mn-ea"/>
            </a:endParaRPr>
          </a:p>
        </p:txBody>
      </p:sp>
      <p:sp>
        <p:nvSpPr>
          <p:cNvPr id="241" name="文本框 19"/>
          <p:cNvSpPr txBox="1"/>
          <p:nvPr/>
        </p:nvSpPr>
        <p:spPr>
          <a:xfrm>
            <a:off x="3445320" y="5100539"/>
            <a:ext cx="787071" cy="276999"/>
          </a:xfrm>
          <a:prstGeom prst="rect">
            <a:avLst/>
          </a:prstGeom>
        </p:spPr>
        <p:txBody>
          <a:bodyPr wrap="square">
            <a:spAutoFit/>
          </a:bodyPr>
          <a:lstStyle>
            <a:defPPr>
              <a:defRPr lang="en-US"/>
            </a:defPPr>
            <a:lvl1pPr marR="0" lvl="0" indent="0" algn="ctr" defTabSz="914478" fontAlgn="auto">
              <a:lnSpc>
                <a:spcPct val="100000"/>
              </a:lnSpc>
              <a:spcBef>
                <a:spcPts val="0"/>
              </a:spcBef>
              <a:spcAft>
                <a:spcPts val="0"/>
              </a:spcAft>
              <a:buClrTx/>
              <a:buSzTx/>
              <a:buFontTx/>
              <a:buNone/>
              <a:tabLst/>
              <a:defRPr kumimoji="0" sz="1800" b="1" i="0" u="none" strike="noStrike" kern="0" cap="none" spc="0" normalizeH="0" baseline="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defRPr>
            </a:lvl1pPr>
          </a:lstStyle>
          <a:p>
            <a:r>
              <a:rPr lang="zh-CN" altLang="en-US" sz="1200" b="0" dirty="0">
                <a:solidFill>
                  <a:srgbClr val="1D1D1A"/>
                </a:solidFill>
                <a:effectLst/>
                <a:latin typeface="+mn-ea"/>
                <a:ea typeface="+mn-ea"/>
              </a:rPr>
              <a:t>鲲鹏</a:t>
            </a:r>
            <a:r>
              <a:rPr lang="en-US" altLang="zh-CN" sz="1200" b="0" dirty="0">
                <a:solidFill>
                  <a:srgbClr val="1D1D1A"/>
                </a:solidFill>
                <a:effectLst/>
                <a:latin typeface="+mn-ea"/>
                <a:ea typeface="+mn-ea"/>
              </a:rPr>
              <a:t>CCI</a:t>
            </a:r>
            <a:endParaRPr lang="en-US" sz="1200" b="0" dirty="0">
              <a:solidFill>
                <a:srgbClr val="1D1D1A"/>
              </a:solidFill>
              <a:effectLst/>
              <a:latin typeface="+mn-ea"/>
              <a:ea typeface="+mn-ea"/>
            </a:endParaRPr>
          </a:p>
        </p:txBody>
      </p:sp>
      <p:sp>
        <p:nvSpPr>
          <p:cNvPr id="242" name="Freeform 17"/>
          <p:cNvSpPr>
            <a:spLocks noEditPoints="1"/>
          </p:cNvSpPr>
          <p:nvPr/>
        </p:nvSpPr>
        <p:spPr bwMode="auto">
          <a:xfrm>
            <a:off x="3691617" y="4764851"/>
            <a:ext cx="301472" cy="245862"/>
          </a:xfrm>
          <a:custGeom>
            <a:avLst/>
            <a:gdLst>
              <a:gd name="T0" fmla="*/ 152 w 168"/>
              <a:gd name="T1" fmla="*/ 80 h 176"/>
              <a:gd name="T2" fmla="*/ 142 w 168"/>
              <a:gd name="T3" fmla="*/ 137 h 176"/>
              <a:gd name="T4" fmla="*/ 70 w 168"/>
              <a:gd name="T5" fmla="*/ 166 h 176"/>
              <a:gd name="T6" fmla="*/ 8 w 168"/>
              <a:gd name="T7" fmla="*/ 120 h 176"/>
              <a:gd name="T8" fmla="*/ 18 w 168"/>
              <a:gd name="T9" fmla="*/ 47 h 176"/>
              <a:gd name="T10" fmla="*/ 90 w 168"/>
              <a:gd name="T11" fmla="*/ 18 h 176"/>
              <a:gd name="T12" fmla="*/ 94 w 168"/>
              <a:gd name="T13" fmla="*/ 11 h 176"/>
              <a:gd name="T14" fmla="*/ 14 w 168"/>
              <a:gd name="T15" fmla="*/ 40 h 176"/>
              <a:gd name="T16" fmla="*/ 0 w 168"/>
              <a:gd name="T17" fmla="*/ 120 h 176"/>
              <a:gd name="T18" fmla="*/ 66 w 168"/>
              <a:gd name="T19" fmla="*/ 173 h 176"/>
              <a:gd name="T20" fmla="*/ 94 w 168"/>
              <a:gd name="T21" fmla="*/ 173 h 176"/>
              <a:gd name="T22" fmla="*/ 160 w 168"/>
              <a:gd name="T23" fmla="*/ 120 h 176"/>
              <a:gd name="T24" fmla="*/ 156 w 168"/>
              <a:gd name="T25" fmla="*/ 76 h 176"/>
              <a:gd name="T26" fmla="*/ 160 w 168"/>
              <a:gd name="T27" fmla="*/ 26 h 176"/>
              <a:gd name="T28" fmla="*/ 149 w 168"/>
              <a:gd name="T29" fmla="*/ 34 h 176"/>
              <a:gd name="T30" fmla="*/ 157 w 168"/>
              <a:gd name="T31" fmla="*/ 45 h 176"/>
              <a:gd name="T32" fmla="*/ 160 w 168"/>
              <a:gd name="T33" fmla="*/ 45 h 176"/>
              <a:gd name="T34" fmla="*/ 168 w 168"/>
              <a:gd name="T35" fmla="*/ 34 h 176"/>
              <a:gd name="T36" fmla="*/ 112 w 168"/>
              <a:gd name="T37" fmla="*/ 49 h 176"/>
              <a:gd name="T38" fmla="*/ 118 w 168"/>
              <a:gd name="T39" fmla="*/ 44 h 176"/>
              <a:gd name="T40" fmla="*/ 121 w 168"/>
              <a:gd name="T41" fmla="*/ 58 h 176"/>
              <a:gd name="T42" fmla="*/ 126 w 168"/>
              <a:gd name="T43" fmla="*/ 65 h 176"/>
              <a:gd name="T44" fmla="*/ 81 w 168"/>
              <a:gd name="T45" fmla="*/ 52 h 176"/>
              <a:gd name="T46" fmla="*/ 45 w 168"/>
              <a:gd name="T47" fmla="*/ 72 h 176"/>
              <a:gd name="T48" fmla="*/ 44 w 168"/>
              <a:gd name="T49" fmla="*/ 111 h 176"/>
              <a:gd name="T50" fmla="*/ 79 w 168"/>
              <a:gd name="T51" fmla="*/ 132 h 176"/>
              <a:gd name="T52" fmla="*/ 80 w 168"/>
              <a:gd name="T53" fmla="*/ 132 h 176"/>
              <a:gd name="T54" fmla="*/ 116 w 168"/>
              <a:gd name="T55" fmla="*/ 111 h 176"/>
              <a:gd name="T56" fmla="*/ 128 w 168"/>
              <a:gd name="T57" fmla="*/ 68 h 176"/>
              <a:gd name="T58" fmla="*/ 134 w 168"/>
              <a:gd name="T59" fmla="*/ 72 h 176"/>
              <a:gd name="T60" fmla="*/ 146 w 168"/>
              <a:gd name="T61" fmla="*/ 60 h 176"/>
              <a:gd name="T62" fmla="*/ 135 w 168"/>
              <a:gd name="T63" fmla="*/ 46 h 176"/>
              <a:gd name="T64" fmla="*/ 129 w 168"/>
              <a:gd name="T65" fmla="*/ 50 h 176"/>
              <a:gd name="T66" fmla="*/ 124 w 168"/>
              <a:gd name="T67" fmla="*/ 37 h 176"/>
              <a:gd name="T68" fmla="*/ 124 w 168"/>
              <a:gd name="T69" fmla="*/ 34 h 176"/>
              <a:gd name="T70" fmla="*/ 128 w 168"/>
              <a:gd name="T71" fmla="*/ 22 h 176"/>
              <a:gd name="T72" fmla="*/ 134 w 168"/>
              <a:gd name="T73" fmla="*/ 27 h 176"/>
              <a:gd name="T74" fmla="*/ 147 w 168"/>
              <a:gd name="T75" fmla="*/ 15 h 176"/>
              <a:gd name="T76" fmla="*/ 136 w 168"/>
              <a:gd name="T77" fmla="*/ 1 h 176"/>
              <a:gd name="T78" fmla="*/ 121 w 168"/>
              <a:gd name="T79" fmla="*/ 12 h 176"/>
              <a:gd name="T80" fmla="*/ 126 w 168"/>
              <a:gd name="T81" fmla="*/ 19 h 176"/>
              <a:gd name="T82" fmla="*/ 113 w 168"/>
              <a:gd name="T83" fmla="*/ 23 h 176"/>
              <a:gd name="T84" fmla="*/ 99 w 168"/>
              <a:gd name="T85" fmla="*/ 34 h 176"/>
              <a:gd name="T86" fmla="*/ 110 w 168"/>
              <a:gd name="T87" fmla="*/ 49 h 176"/>
              <a:gd name="T88" fmla="*/ 48 w 168"/>
              <a:gd name="T89" fmla="*/ 110 h 176"/>
              <a:gd name="T90" fmla="*/ 78 w 168"/>
              <a:gd name="T91" fmla="*/ 94 h 176"/>
              <a:gd name="T92" fmla="*/ 80 w 168"/>
              <a:gd name="T93" fmla="*/ 90 h 176"/>
              <a:gd name="T94" fmla="*/ 80 w 168"/>
              <a:gd name="T95" fmla="*/ 56 h 176"/>
              <a:gd name="T96" fmla="*/ 80 w 168"/>
              <a:gd name="T97" fmla="*/ 90 h 176"/>
              <a:gd name="T98" fmla="*/ 82 w 168"/>
              <a:gd name="T99" fmla="*/ 127 h 176"/>
              <a:gd name="T100" fmla="*/ 112 w 168"/>
              <a:gd name="T101" fmla="*/ 77 h 176"/>
              <a:gd name="T102" fmla="*/ 134 w 168"/>
              <a:gd name="T103" fmla="*/ 50 h 176"/>
              <a:gd name="T104" fmla="*/ 134 w 168"/>
              <a:gd name="T105" fmla="*/ 67 h 176"/>
              <a:gd name="T106" fmla="*/ 134 w 168"/>
              <a:gd name="T107" fmla="*/ 50 h 176"/>
              <a:gd name="T108" fmla="*/ 142 w 168"/>
              <a:gd name="T109" fmla="*/ 13 h 176"/>
              <a:gd name="T110" fmla="*/ 128 w 168"/>
              <a:gd name="T111" fmla="*/ 16 h 176"/>
              <a:gd name="T112" fmla="*/ 134 w 168"/>
              <a:gd name="T113" fmla="*/ 5 h 176"/>
              <a:gd name="T114" fmla="*/ 120 w 168"/>
              <a:gd name="T115" fmla="*/ 36 h 176"/>
              <a:gd name="T116" fmla="*/ 103 w 168"/>
              <a:gd name="T117" fmla="*/ 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176">
                <a:moveTo>
                  <a:pt x="156" y="76"/>
                </a:moveTo>
                <a:cubicBezTo>
                  <a:pt x="154" y="76"/>
                  <a:pt x="152" y="78"/>
                  <a:pt x="152" y="80"/>
                </a:cubicBezTo>
                <a:cubicBezTo>
                  <a:pt x="152" y="120"/>
                  <a:pt x="152" y="120"/>
                  <a:pt x="152" y="120"/>
                </a:cubicBezTo>
                <a:cubicBezTo>
                  <a:pt x="152" y="126"/>
                  <a:pt x="147" y="134"/>
                  <a:pt x="142" y="137"/>
                </a:cubicBezTo>
                <a:cubicBezTo>
                  <a:pt x="90" y="166"/>
                  <a:pt x="90" y="166"/>
                  <a:pt x="90" y="166"/>
                </a:cubicBezTo>
                <a:cubicBezTo>
                  <a:pt x="85" y="169"/>
                  <a:pt x="75" y="169"/>
                  <a:pt x="70" y="166"/>
                </a:cubicBezTo>
                <a:cubicBezTo>
                  <a:pt x="18" y="137"/>
                  <a:pt x="18" y="137"/>
                  <a:pt x="18" y="137"/>
                </a:cubicBezTo>
                <a:cubicBezTo>
                  <a:pt x="13" y="134"/>
                  <a:pt x="8" y="126"/>
                  <a:pt x="8" y="120"/>
                </a:cubicBezTo>
                <a:cubicBezTo>
                  <a:pt x="8" y="64"/>
                  <a:pt x="8" y="64"/>
                  <a:pt x="8" y="64"/>
                </a:cubicBezTo>
                <a:cubicBezTo>
                  <a:pt x="8" y="58"/>
                  <a:pt x="13" y="50"/>
                  <a:pt x="18" y="47"/>
                </a:cubicBezTo>
                <a:cubicBezTo>
                  <a:pt x="70" y="18"/>
                  <a:pt x="70" y="18"/>
                  <a:pt x="70" y="18"/>
                </a:cubicBezTo>
                <a:cubicBezTo>
                  <a:pt x="75" y="15"/>
                  <a:pt x="85" y="15"/>
                  <a:pt x="90" y="18"/>
                </a:cubicBezTo>
                <a:cubicBezTo>
                  <a:pt x="92" y="20"/>
                  <a:pt x="95" y="19"/>
                  <a:pt x="96" y="17"/>
                </a:cubicBezTo>
                <a:cubicBezTo>
                  <a:pt x="97" y="15"/>
                  <a:pt x="96" y="12"/>
                  <a:pt x="94" y="11"/>
                </a:cubicBezTo>
                <a:cubicBezTo>
                  <a:pt x="86" y="7"/>
                  <a:pt x="74" y="7"/>
                  <a:pt x="66" y="11"/>
                </a:cubicBezTo>
                <a:cubicBezTo>
                  <a:pt x="14" y="40"/>
                  <a:pt x="14" y="40"/>
                  <a:pt x="14" y="40"/>
                </a:cubicBezTo>
                <a:cubicBezTo>
                  <a:pt x="6" y="44"/>
                  <a:pt x="0" y="54"/>
                  <a:pt x="0" y="64"/>
                </a:cubicBezTo>
                <a:cubicBezTo>
                  <a:pt x="0" y="120"/>
                  <a:pt x="0" y="120"/>
                  <a:pt x="0" y="120"/>
                </a:cubicBezTo>
                <a:cubicBezTo>
                  <a:pt x="0" y="130"/>
                  <a:pt x="6" y="140"/>
                  <a:pt x="14" y="144"/>
                </a:cubicBezTo>
                <a:cubicBezTo>
                  <a:pt x="66" y="173"/>
                  <a:pt x="66" y="173"/>
                  <a:pt x="66" y="173"/>
                </a:cubicBezTo>
                <a:cubicBezTo>
                  <a:pt x="70" y="175"/>
                  <a:pt x="75" y="176"/>
                  <a:pt x="80" y="176"/>
                </a:cubicBezTo>
                <a:cubicBezTo>
                  <a:pt x="85" y="176"/>
                  <a:pt x="90" y="175"/>
                  <a:pt x="94" y="173"/>
                </a:cubicBezTo>
                <a:cubicBezTo>
                  <a:pt x="146" y="144"/>
                  <a:pt x="146" y="144"/>
                  <a:pt x="146" y="144"/>
                </a:cubicBezTo>
                <a:cubicBezTo>
                  <a:pt x="154" y="140"/>
                  <a:pt x="160" y="130"/>
                  <a:pt x="160" y="120"/>
                </a:cubicBezTo>
                <a:cubicBezTo>
                  <a:pt x="160" y="80"/>
                  <a:pt x="160" y="80"/>
                  <a:pt x="160" y="80"/>
                </a:cubicBezTo>
                <a:cubicBezTo>
                  <a:pt x="160" y="78"/>
                  <a:pt x="158" y="76"/>
                  <a:pt x="156" y="76"/>
                </a:cubicBezTo>
                <a:close/>
                <a:moveTo>
                  <a:pt x="168" y="34"/>
                </a:moveTo>
                <a:cubicBezTo>
                  <a:pt x="160" y="26"/>
                  <a:pt x="160" y="26"/>
                  <a:pt x="160" y="26"/>
                </a:cubicBezTo>
                <a:cubicBezTo>
                  <a:pt x="159" y="26"/>
                  <a:pt x="158" y="26"/>
                  <a:pt x="157" y="26"/>
                </a:cubicBezTo>
                <a:cubicBezTo>
                  <a:pt x="149" y="34"/>
                  <a:pt x="149" y="34"/>
                  <a:pt x="149" y="34"/>
                </a:cubicBezTo>
                <a:cubicBezTo>
                  <a:pt x="148" y="35"/>
                  <a:pt x="148" y="36"/>
                  <a:pt x="149" y="37"/>
                </a:cubicBezTo>
                <a:cubicBezTo>
                  <a:pt x="157" y="45"/>
                  <a:pt x="157" y="45"/>
                  <a:pt x="157" y="45"/>
                </a:cubicBezTo>
                <a:cubicBezTo>
                  <a:pt x="157" y="46"/>
                  <a:pt x="158" y="46"/>
                  <a:pt x="158" y="46"/>
                </a:cubicBezTo>
                <a:cubicBezTo>
                  <a:pt x="159" y="46"/>
                  <a:pt x="160" y="46"/>
                  <a:pt x="160" y="45"/>
                </a:cubicBezTo>
                <a:cubicBezTo>
                  <a:pt x="168" y="37"/>
                  <a:pt x="168" y="37"/>
                  <a:pt x="168" y="37"/>
                </a:cubicBezTo>
                <a:cubicBezTo>
                  <a:pt x="168" y="37"/>
                  <a:pt x="168" y="35"/>
                  <a:pt x="168" y="34"/>
                </a:cubicBezTo>
                <a:close/>
                <a:moveTo>
                  <a:pt x="110" y="49"/>
                </a:moveTo>
                <a:cubicBezTo>
                  <a:pt x="110" y="49"/>
                  <a:pt x="111" y="49"/>
                  <a:pt x="112" y="49"/>
                </a:cubicBezTo>
                <a:cubicBezTo>
                  <a:pt x="112" y="49"/>
                  <a:pt x="113" y="49"/>
                  <a:pt x="113" y="49"/>
                </a:cubicBezTo>
                <a:cubicBezTo>
                  <a:pt x="118" y="44"/>
                  <a:pt x="118" y="44"/>
                  <a:pt x="118" y="44"/>
                </a:cubicBezTo>
                <a:cubicBezTo>
                  <a:pt x="126" y="53"/>
                  <a:pt x="126" y="53"/>
                  <a:pt x="126" y="53"/>
                </a:cubicBezTo>
                <a:cubicBezTo>
                  <a:pt x="121" y="58"/>
                  <a:pt x="121" y="58"/>
                  <a:pt x="121" y="58"/>
                </a:cubicBezTo>
                <a:cubicBezTo>
                  <a:pt x="120" y="58"/>
                  <a:pt x="120" y="60"/>
                  <a:pt x="121" y="60"/>
                </a:cubicBezTo>
                <a:cubicBezTo>
                  <a:pt x="126" y="65"/>
                  <a:pt x="126" y="65"/>
                  <a:pt x="126" y="65"/>
                </a:cubicBezTo>
                <a:cubicBezTo>
                  <a:pt x="114" y="71"/>
                  <a:pt x="114" y="71"/>
                  <a:pt x="114" y="71"/>
                </a:cubicBezTo>
                <a:cubicBezTo>
                  <a:pt x="81" y="52"/>
                  <a:pt x="81" y="52"/>
                  <a:pt x="81" y="52"/>
                </a:cubicBezTo>
                <a:cubicBezTo>
                  <a:pt x="80" y="52"/>
                  <a:pt x="80" y="52"/>
                  <a:pt x="79" y="52"/>
                </a:cubicBezTo>
                <a:cubicBezTo>
                  <a:pt x="45" y="72"/>
                  <a:pt x="45" y="72"/>
                  <a:pt x="45" y="72"/>
                </a:cubicBezTo>
                <a:cubicBezTo>
                  <a:pt x="44" y="72"/>
                  <a:pt x="44" y="73"/>
                  <a:pt x="44" y="73"/>
                </a:cubicBezTo>
                <a:cubicBezTo>
                  <a:pt x="44" y="111"/>
                  <a:pt x="44" y="111"/>
                  <a:pt x="44" y="111"/>
                </a:cubicBezTo>
                <a:cubicBezTo>
                  <a:pt x="44" y="112"/>
                  <a:pt x="44" y="112"/>
                  <a:pt x="45" y="113"/>
                </a:cubicBezTo>
                <a:cubicBezTo>
                  <a:pt x="79" y="132"/>
                  <a:pt x="79" y="132"/>
                  <a:pt x="79" y="132"/>
                </a:cubicBezTo>
                <a:cubicBezTo>
                  <a:pt x="79" y="132"/>
                  <a:pt x="80" y="132"/>
                  <a:pt x="80" y="132"/>
                </a:cubicBezTo>
                <a:cubicBezTo>
                  <a:pt x="80" y="132"/>
                  <a:pt x="80" y="132"/>
                  <a:pt x="80" y="132"/>
                </a:cubicBezTo>
                <a:cubicBezTo>
                  <a:pt x="114" y="113"/>
                  <a:pt x="114" y="113"/>
                  <a:pt x="114" y="113"/>
                </a:cubicBezTo>
                <a:cubicBezTo>
                  <a:pt x="115" y="112"/>
                  <a:pt x="116" y="112"/>
                  <a:pt x="116" y="111"/>
                </a:cubicBezTo>
                <a:cubicBezTo>
                  <a:pt x="116" y="74"/>
                  <a:pt x="116" y="74"/>
                  <a:pt x="116" y="74"/>
                </a:cubicBezTo>
                <a:cubicBezTo>
                  <a:pt x="128" y="68"/>
                  <a:pt x="128" y="68"/>
                  <a:pt x="128" y="68"/>
                </a:cubicBezTo>
                <a:cubicBezTo>
                  <a:pt x="132" y="72"/>
                  <a:pt x="132" y="72"/>
                  <a:pt x="132" y="72"/>
                </a:cubicBezTo>
                <a:cubicBezTo>
                  <a:pt x="132" y="72"/>
                  <a:pt x="133" y="72"/>
                  <a:pt x="134" y="72"/>
                </a:cubicBezTo>
                <a:cubicBezTo>
                  <a:pt x="134" y="72"/>
                  <a:pt x="135" y="72"/>
                  <a:pt x="135" y="72"/>
                </a:cubicBezTo>
                <a:cubicBezTo>
                  <a:pt x="146" y="60"/>
                  <a:pt x="146" y="60"/>
                  <a:pt x="146" y="60"/>
                </a:cubicBezTo>
                <a:cubicBezTo>
                  <a:pt x="147" y="60"/>
                  <a:pt x="147" y="58"/>
                  <a:pt x="146" y="58"/>
                </a:cubicBezTo>
                <a:cubicBezTo>
                  <a:pt x="135" y="46"/>
                  <a:pt x="135" y="46"/>
                  <a:pt x="135" y="46"/>
                </a:cubicBezTo>
                <a:cubicBezTo>
                  <a:pt x="134" y="46"/>
                  <a:pt x="133" y="46"/>
                  <a:pt x="132" y="46"/>
                </a:cubicBezTo>
                <a:cubicBezTo>
                  <a:pt x="129" y="50"/>
                  <a:pt x="129" y="50"/>
                  <a:pt x="129" y="50"/>
                </a:cubicBezTo>
                <a:cubicBezTo>
                  <a:pt x="120" y="42"/>
                  <a:pt x="120" y="42"/>
                  <a:pt x="120" y="42"/>
                </a:cubicBezTo>
                <a:cubicBezTo>
                  <a:pt x="124" y="37"/>
                  <a:pt x="124" y="37"/>
                  <a:pt x="124" y="37"/>
                </a:cubicBezTo>
                <a:cubicBezTo>
                  <a:pt x="125" y="37"/>
                  <a:pt x="125" y="36"/>
                  <a:pt x="125" y="36"/>
                </a:cubicBezTo>
                <a:cubicBezTo>
                  <a:pt x="125" y="35"/>
                  <a:pt x="124" y="34"/>
                  <a:pt x="124" y="34"/>
                </a:cubicBezTo>
                <a:cubicBezTo>
                  <a:pt x="120" y="30"/>
                  <a:pt x="120" y="30"/>
                  <a:pt x="120" y="30"/>
                </a:cubicBezTo>
                <a:cubicBezTo>
                  <a:pt x="128" y="22"/>
                  <a:pt x="128" y="22"/>
                  <a:pt x="128" y="22"/>
                </a:cubicBezTo>
                <a:cubicBezTo>
                  <a:pt x="133" y="26"/>
                  <a:pt x="133" y="26"/>
                  <a:pt x="133" y="26"/>
                </a:cubicBezTo>
                <a:cubicBezTo>
                  <a:pt x="133" y="27"/>
                  <a:pt x="134" y="27"/>
                  <a:pt x="134" y="27"/>
                </a:cubicBezTo>
                <a:cubicBezTo>
                  <a:pt x="135" y="27"/>
                  <a:pt x="136" y="26"/>
                  <a:pt x="136" y="26"/>
                </a:cubicBezTo>
                <a:cubicBezTo>
                  <a:pt x="147" y="15"/>
                  <a:pt x="147" y="15"/>
                  <a:pt x="147" y="15"/>
                </a:cubicBezTo>
                <a:cubicBezTo>
                  <a:pt x="148" y="14"/>
                  <a:pt x="148" y="13"/>
                  <a:pt x="147" y="12"/>
                </a:cubicBezTo>
                <a:cubicBezTo>
                  <a:pt x="136" y="1"/>
                  <a:pt x="136" y="1"/>
                  <a:pt x="136" y="1"/>
                </a:cubicBezTo>
                <a:cubicBezTo>
                  <a:pt x="135" y="0"/>
                  <a:pt x="134" y="0"/>
                  <a:pt x="133" y="1"/>
                </a:cubicBezTo>
                <a:cubicBezTo>
                  <a:pt x="121" y="12"/>
                  <a:pt x="121" y="12"/>
                  <a:pt x="121" y="12"/>
                </a:cubicBezTo>
                <a:cubicBezTo>
                  <a:pt x="120" y="13"/>
                  <a:pt x="120" y="14"/>
                  <a:pt x="121" y="15"/>
                </a:cubicBezTo>
                <a:cubicBezTo>
                  <a:pt x="126" y="19"/>
                  <a:pt x="126" y="19"/>
                  <a:pt x="126" y="19"/>
                </a:cubicBezTo>
                <a:cubicBezTo>
                  <a:pt x="118" y="27"/>
                  <a:pt x="118" y="27"/>
                  <a:pt x="118" y="27"/>
                </a:cubicBezTo>
                <a:cubicBezTo>
                  <a:pt x="113" y="23"/>
                  <a:pt x="113" y="23"/>
                  <a:pt x="113" y="23"/>
                </a:cubicBezTo>
                <a:cubicBezTo>
                  <a:pt x="112" y="22"/>
                  <a:pt x="111" y="22"/>
                  <a:pt x="110" y="23"/>
                </a:cubicBezTo>
                <a:cubicBezTo>
                  <a:pt x="99" y="34"/>
                  <a:pt x="99" y="34"/>
                  <a:pt x="99" y="34"/>
                </a:cubicBezTo>
                <a:cubicBezTo>
                  <a:pt x="98" y="35"/>
                  <a:pt x="98" y="36"/>
                  <a:pt x="99" y="37"/>
                </a:cubicBezTo>
                <a:lnTo>
                  <a:pt x="110" y="49"/>
                </a:lnTo>
                <a:close/>
                <a:moveTo>
                  <a:pt x="78" y="126"/>
                </a:moveTo>
                <a:cubicBezTo>
                  <a:pt x="48" y="110"/>
                  <a:pt x="48" y="110"/>
                  <a:pt x="48" y="110"/>
                </a:cubicBezTo>
                <a:cubicBezTo>
                  <a:pt x="48" y="77"/>
                  <a:pt x="48" y="77"/>
                  <a:pt x="48" y="77"/>
                </a:cubicBezTo>
                <a:cubicBezTo>
                  <a:pt x="78" y="94"/>
                  <a:pt x="78" y="94"/>
                  <a:pt x="78" y="94"/>
                </a:cubicBezTo>
                <a:lnTo>
                  <a:pt x="78" y="126"/>
                </a:lnTo>
                <a:close/>
                <a:moveTo>
                  <a:pt x="80" y="90"/>
                </a:moveTo>
                <a:cubicBezTo>
                  <a:pt x="50" y="73"/>
                  <a:pt x="50" y="73"/>
                  <a:pt x="50" y="73"/>
                </a:cubicBezTo>
                <a:cubicBezTo>
                  <a:pt x="80" y="56"/>
                  <a:pt x="80" y="56"/>
                  <a:pt x="80" y="56"/>
                </a:cubicBezTo>
                <a:cubicBezTo>
                  <a:pt x="110" y="73"/>
                  <a:pt x="110" y="73"/>
                  <a:pt x="110" y="73"/>
                </a:cubicBezTo>
                <a:lnTo>
                  <a:pt x="80" y="90"/>
                </a:lnTo>
                <a:close/>
                <a:moveTo>
                  <a:pt x="112" y="110"/>
                </a:moveTo>
                <a:cubicBezTo>
                  <a:pt x="82" y="127"/>
                  <a:pt x="82" y="127"/>
                  <a:pt x="82" y="127"/>
                </a:cubicBezTo>
                <a:cubicBezTo>
                  <a:pt x="82" y="94"/>
                  <a:pt x="82" y="94"/>
                  <a:pt x="82" y="94"/>
                </a:cubicBezTo>
                <a:cubicBezTo>
                  <a:pt x="112" y="77"/>
                  <a:pt x="112" y="77"/>
                  <a:pt x="112" y="77"/>
                </a:cubicBezTo>
                <a:lnTo>
                  <a:pt x="112" y="110"/>
                </a:lnTo>
                <a:close/>
                <a:moveTo>
                  <a:pt x="134" y="50"/>
                </a:moveTo>
                <a:cubicBezTo>
                  <a:pt x="142" y="59"/>
                  <a:pt x="142" y="59"/>
                  <a:pt x="142" y="59"/>
                </a:cubicBezTo>
                <a:cubicBezTo>
                  <a:pt x="134" y="67"/>
                  <a:pt x="134" y="67"/>
                  <a:pt x="134" y="67"/>
                </a:cubicBezTo>
                <a:cubicBezTo>
                  <a:pt x="126" y="59"/>
                  <a:pt x="126" y="59"/>
                  <a:pt x="126" y="59"/>
                </a:cubicBezTo>
                <a:lnTo>
                  <a:pt x="134" y="50"/>
                </a:lnTo>
                <a:close/>
                <a:moveTo>
                  <a:pt x="134" y="5"/>
                </a:moveTo>
                <a:cubicBezTo>
                  <a:pt x="142" y="13"/>
                  <a:pt x="142" y="13"/>
                  <a:pt x="142" y="13"/>
                </a:cubicBezTo>
                <a:cubicBezTo>
                  <a:pt x="134" y="22"/>
                  <a:pt x="134" y="22"/>
                  <a:pt x="134" y="22"/>
                </a:cubicBezTo>
                <a:cubicBezTo>
                  <a:pt x="128" y="16"/>
                  <a:pt x="128" y="16"/>
                  <a:pt x="128" y="16"/>
                </a:cubicBezTo>
                <a:cubicBezTo>
                  <a:pt x="126" y="13"/>
                  <a:pt x="126" y="13"/>
                  <a:pt x="126" y="13"/>
                </a:cubicBezTo>
                <a:lnTo>
                  <a:pt x="134" y="5"/>
                </a:lnTo>
                <a:close/>
                <a:moveTo>
                  <a:pt x="111" y="28"/>
                </a:moveTo>
                <a:cubicBezTo>
                  <a:pt x="120" y="36"/>
                  <a:pt x="120" y="36"/>
                  <a:pt x="120" y="36"/>
                </a:cubicBezTo>
                <a:cubicBezTo>
                  <a:pt x="112" y="44"/>
                  <a:pt x="112" y="44"/>
                  <a:pt x="112" y="44"/>
                </a:cubicBezTo>
                <a:cubicBezTo>
                  <a:pt x="103" y="36"/>
                  <a:pt x="103" y="36"/>
                  <a:pt x="103" y="36"/>
                </a:cubicBezTo>
                <a:lnTo>
                  <a:pt x="111" y="28"/>
                </a:lnTo>
                <a:close/>
              </a:path>
            </a:pathLst>
          </a:custGeom>
          <a:solidFill>
            <a:schemeClr val="bg2">
              <a:lumMod val="25000"/>
            </a:schemeClr>
          </a:solidFill>
          <a:ln>
            <a:noFill/>
          </a:ln>
        </p:spPr>
        <p:txBody>
          <a:bodyPr vert="horz" wrap="square" lIns="54927" tIns="27462" rIns="54927" bIns="27462" numCol="1" anchor="t" anchorCtr="0" compatLnSpc="1">
            <a:prstTxWarp prst="textNoShape">
              <a:avLst/>
            </a:prstTxWarp>
          </a:bodyPr>
          <a:lstStyle/>
          <a:p>
            <a:pPr defTabSz="914112"/>
            <a:endParaRPr lang="en-US" sz="1200" dirty="0">
              <a:solidFill>
                <a:srgbClr val="1D1D1A"/>
              </a:solidFill>
              <a:latin typeface="+mn-ea"/>
              <a:ea typeface="+mn-ea"/>
            </a:endParaRPr>
          </a:p>
        </p:txBody>
      </p:sp>
      <p:grpSp>
        <p:nvGrpSpPr>
          <p:cNvPr id="243" name="组合 106"/>
          <p:cNvGrpSpPr/>
          <p:nvPr/>
        </p:nvGrpSpPr>
        <p:grpSpPr>
          <a:xfrm>
            <a:off x="4588228" y="4834378"/>
            <a:ext cx="345791" cy="182840"/>
            <a:chOff x="95250" y="3046413"/>
            <a:chExt cx="439738" cy="300038"/>
          </a:xfrm>
          <a:solidFill>
            <a:schemeClr val="bg2">
              <a:lumMod val="25000"/>
            </a:schemeClr>
          </a:solidFill>
        </p:grpSpPr>
        <p:sp>
          <p:nvSpPr>
            <p:cNvPr id="244" name="Oval 5"/>
            <p:cNvSpPr>
              <a:spLocks noChangeArrowheads="1"/>
            </p:cNvSpPr>
            <p:nvPr/>
          </p:nvSpPr>
          <p:spPr bwMode="auto">
            <a:xfrm>
              <a:off x="293688" y="3184526"/>
              <a:ext cx="41275" cy="42863"/>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45" name="Oval 6"/>
            <p:cNvSpPr>
              <a:spLocks noChangeArrowheads="1"/>
            </p:cNvSpPr>
            <p:nvPr/>
          </p:nvSpPr>
          <p:spPr bwMode="auto">
            <a:xfrm>
              <a:off x="222250" y="3249613"/>
              <a:ext cx="41275" cy="46038"/>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46" name="Freeform 7"/>
            <p:cNvSpPr>
              <a:spLocks/>
            </p:cNvSpPr>
            <p:nvPr/>
          </p:nvSpPr>
          <p:spPr bwMode="auto">
            <a:xfrm>
              <a:off x="233363" y="3192463"/>
              <a:ext cx="90488" cy="92075"/>
            </a:xfrm>
            <a:custGeom>
              <a:avLst/>
              <a:gdLst>
                <a:gd name="T0" fmla="*/ 3 w 24"/>
                <a:gd name="T1" fmla="*/ 24 h 24"/>
                <a:gd name="T2" fmla="*/ 1 w 24"/>
                <a:gd name="T3" fmla="*/ 24 h 24"/>
                <a:gd name="T4" fmla="*/ 1 w 24"/>
                <a:gd name="T5" fmla="*/ 21 h 24"/>
                <a:gd name="T6" fmla="*/ 20 w 24"/>
                <a:gd name="T7" fmla="*/ 1 h 24"/>
                <a:gd name="T8" fmla="*/ 23 w 24"/>
                <a:gd name="T9" fmla="*/ 1 h 24"/>
                <a:gd name="T10" fmla="*/ 24 w 24"/>
                <a:gd name="T11" fmla="*/ 4 h 24"/>
                <a:gd name="T12" fmla="*/ 4 w 24"/>
                <a:gd name="T13" fmla="*/ 24 h 24"/>
                <a:gd name="T14" fmla="*/ 3 w 24"/>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3" y="24"/>
                  </a:moveTo>
                  <a:cubicBezTo>
                    <a:pt x="2" y="24"/>
                    <a:pt x="2" y="24"/>
                    <a:pt x="1" y="24"/>
                  </a:cubicBezTo>
                  <a:cubicBezTo>
                    <a:pt x="0" y="23"/>
                    <a:pt x="0" y="22"/>
                    <a:pt x="1" y="21"/>
                  </a:cubicBezTo>
                  <a:cubicBezTo>
                    <a:pt x="20" y="1"/>
                    <a:pt x="20" y="1"/>
                    <a:pt x="20" y="1"/>
                  </a:cubicBezTo>
                  <a:cubicBezTo>
                    <a:pt x="21" y="0"/>
                    <a:pt x="23" y="0"/>
                    <a:pt x="23" y="1"/>
                  </a:cubicBezTo>
                  <a:cubicBezTo>
                    <a:pt x="24" y="2"/>
                    <a:pt x="24" y="3"/>
                    <a:pt x="24" y="4"/>
                  </a:cubicBezTo>
                  <a:cubicBezTo>
                    <a:pt x="4" y="24"/>
                    <a:pt x="4" y="24"/>
                    <a:pt x="4" y="24"/>
                  </a:cubicBezTo>
                  <a:cubicBezTo>
                    <a:pt x="4" y="24"/>
                    <a:pt x="3" y="24"/>
                    <a:pt x="3" y="24"/>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47" name="Freeform 8"/>
            <p:cNvSpPr>
              <a:spLocks/>
            </p:cNvSpPr>
            <p:nvPr/>
          </p:nvSpPr>
          <p:spPr bwMode="auto">
            <a:xfrm>
              <a:off x="200025" y="3162301"/>
              <a:ext cx="127000" cy="53975"/>
            </a:xfrm>
            <a:custGeom>
              <a:avLst/>
              <a:gdLst>
                <a:gd name="T0" fmla="*/ 32 w 34"/>
                <a:gd name="T1" fmla="*/ 14 h 14"/>
                <a:gd name="T2" fmla="*/ 31 w 34"/>
                <a:gd name="T3" fmla="*/ 14 h 14"/>
                <a:gd name="T4" fmla="*/ 2 w 34"/>
                <a:gd name="T5" fmla="*/ 4 h 14"/>
                <a:gd name="T6" fmla="*/ 0 w 34"/>
                <a:gd name="T7" fmla="*/ 1 h 14"/>
                <a:gd name="T8" fmla="*/ 3 w 34"/>
                <a:gd name="T9" fmla="*/ 0 h 14"/>
                <a:gd name="T10" fmla="*/ 33 w 34"/>
                <a:gd name="T11" fmla="*/ 10 h 14"/>
                <a:gd name="T12" fmla="*/ 34 w 34"/>
                <a:gd name="T13" fmla="*/ 13 h 14"/>
                <a:gd name="T14" fmla="*/ 32 w 3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2" y="14"/>
                  </a:moveTo>
                  <a:cubicBezTo>
                    <a:pt x="32" y="14"/>
                    <a:pt x="31" y="14"/>
                    <a:pt x="31" y="14"/>
                  </a:cubicBezTo>
                  <a:cubicBezTo>
                    <a:pt x="2" y="4"/>
                    <a:pt x="2" y="4"/>
                    <a:pt x="2" y="4"/>
                  </a:cubicBezTo>
                  <a:cubicBezTo>
                    <a:pt x="0" y="4"/>
                    <a:pt x="0" y="3"/>
                    <a:pt x="0" y="1"/>
                  </a:cubicBezTo>
                  <a:cubicBezTo>
                    <a:pt x="1" y="0"/>
                    <a:pt x="2" y="0"/>
                    <a:pt x="3" y="0"/>
                  </a:cubicBezTo>
                  <a:cubicBezTo>
                    <a:pt x="33" y="10"/>
                    <a:pt x="33" y="10"/>
                    <a:pt x="33" y="10"/>
                  </a:cubicBezTo>
                  <a:cubicBezTo>
                    <a:pt x="34" y="11"/>
                    <a:pt x="34" y="12"/>
                    <a:pt x="34" y="13"/>
                  </a:cubicBezTo>
                  <a:cubicBezTo>
                    <a:pt x="34" y="14"/>
                    <a:pt x="33" y="14"/>
                    <a:pt x="32" y="14"/>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48" name="Freeform 9"/>
            <p:cNvSpPr>
              <a:spLocks/>
            </p:cNvSpPr>
            <p:nvPr/>
          </p:nvSpPr>
          <p:spPr bwMode="auto">
            <a:xfrm>
              <a:off x="192088" y="3162301"/>
              <a:ext cx="57150" cy="106363"/>
            </a:xfrm>
            <a:custGeom>
              <a:avLst/>
              <a:gdLst>
                <a:gd name="T0" fmla="*/ 13 w 15"/>
                <a:gd name="T1" fmla="*/ 28 h 28"/>
                <a:gd name="T2" fmla="*/ 11 w 15"/>
                <a:gd name="T3" fmla="*/ 27 h 28"/>
                <a:gd name="T4" fmla="*/ 1 w 15"/>
                <a:gd name="T5" fmla="*/ 4 h 28"/>
                <a:gd name="T6" fmla="*/ 2 w 15"/>
                <a:gd name="T7" fmla="*/ 1 h 28"/>
                <a:gd name="T8" fmla="*/ 5 w 15"/>
                <a:gd name="T9" fmla="*/ 2 h 28"/>
                <a:gd name="T10" fmla="*/ 15 w 15"/>
                <a:gd name="T11" fmla="*/ 25 h 28"/>
                <a:gd name="T12" fmla="*/ 13 w 15"/>
                <a:gd name="T13" fmla="*/ 28 h 28"/>
                <a:gd name="T14" fmla="*/ 13 w 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8">
                  <a:moveTo>
                    <a:pt x="13" y="28"/>
                  </a:moveTo>
                  <a:cubicBezTo>
                    <a:pt x="12" y="28"/>
                    <a:pt x="11" y="28"/>
                    <a:pt x="11" y="27"/>
                  </a:cubicBezTo>
                  <a:cubicBezTo>
                    <a:pt x="1" y="4"/>
                    <a:pt x="1" y="4"/>
                    <a:pt x="1" y="4"/>
                  </a:cubicBezTo>
                  <a:cubicBezTo>
                    <a:pt x="0" y="3"/>
                    <a:pt x="1" y="1"/>
                    <a:pt x="2" y="1"/>
                  </a:cubicBezTo>
                  <a:cubicBezTo>
                    <a:pt x="3" y="0"/>
                    <a:pt x="4" y="1"/>
                    <a:pt x="5" y="2"/>
                  </a:cubicBezTo>
                  <a:cubicBezTo>
                    <a:pt x="15" y="25"/>
                    <a:pt x="15" y="25"/>
                    <a:pt x="15" y="25"/>
                  </a:cubicBezTo>
                  <a:cubicBezTo>
                    <a:pt x="15" y="26"/>
                    <a:pt x="14" y="28"/>
                    <a:pt x="13" y="28"/>
                  </a:cubicBezTo>
                  <a:cubicBezTo>
                    <a:pt x="13" y="28"/>
                    <a:pt x="13" y="28"/>
                    <a:pt x="13" y="28"/>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49" name="Freeform 10"/>
            <p:cNvSpPr>
              <a:spLocks noEditPoints="1"/>
            </p:cNvSpPr>
            <p:nvPr/>
          </p:nvSpPr>
          <p:spPr bwMode="auto">
            <a:xfrm>
              <a:off x="95250" y="3046413"/>
              <a:ext cx="439738" cy="300038"/>
            </a:xfrm>
            <a:custGeom>
              <a:avLst/>
              <a:gdLst>
                <a:gd name="T0" fmla="*/ 57 w 117"/>
                <a:gd name="T1" fmla="*/ 5 h 78"/>
                <a:gd name="T2" fmla="*/ 82 w 117"/>
                <a:gd name="T3" fmla="*/ 25 h 78"/>
                <a:gd name="T4" fmla="*/ 87 w 117"/>
                <a:gd name="T5" fmla="*/ 29 h 78"/>
                <a:gd name="T6" fmla="*/ 87 w 117"/>
                <a:gd name="T7" fmla="*/ 29 h 78"/>
                <a:gd name="T8" fmla="*/ 90 w 117"/>
                <a:gd name="T9" fmla="*/ 29 h 78"/>
                <a:gd name="T10" fmla="*/ 112 w 117"/>
                <a:gd name="T11" fmla="*/ 51 h 78"/>
                <a:gd name="T12" fmla="*/ 90 w 117"/>
                <a:gd name="T13" fmla="*/ 73 h 78"/>
                <a:gd name="T14" fmla="*/ 90 w 117"/>
                <a:gd name="T15" fmla="*/ 73 h 78"/>
                <a:gd name="T16" fmla="*/ 25 w 117"/>
                <a:gd name="T17" fmla="*/ 73 h 78"/>
                <a:gd name="T18" fmla="*/ 25 w 117"/>
                <a:gd name="T19" fmla="*/ 73 h 78"/>
                <a:gd name="T20" fmla="*/ 24 w 117"/>
                <a:gd name="T21" fmla="*/ 73 h 78"/>
                <a:gd name="T22" fmla="*/ 24 w 117"/>
                <a:gd name="T23" fmla="*/ 73 h 78"/>
                <a:gd name="T24" fmla="*/ 5 w 117"/>
                <a:gd name="T25" fmla="*/ 54 h 78"/>
                <a:gd name="T26" fmla="*/ 24 w 117"/>
                <a:gd name="T27" fmla="*/ 35 h 78"/>
                <a:gd name="T28" fmla="*/ 26 w 117"/>
                <a:gd name="T29" fmla="*/ 35 h 78"/>
                <a:gd name="T30" fmla="*/ 27 w 117"/>
                <a:gd name="T31" fmla="*/ 35 h 78"/>
                <a:gd name="T32" fmla="*/ 30 w 117"/>
                <a:gd name="T33" fmla="*/ 34 h 78"/>
                <a:gd name="T34" fmla="*/ 32 w 117"/>
                <a:gd name="T35" fmla="*/ 30 h 78"/>
                <a:gd name="T36" fmla="*/ 57 w 117"/>
                <a:gd name="T37" fmla="*/ 5 h 78"/>
                <a:gd name="T38" fmla="*/ 57 w 117"/>
                <a:gd name="T39" fmla="*/ 0 h 78"/>
                <a:gd name="T40" fmla="*/ 27 w 117"/>
                <a:gd name="T41" fmla="*/ 30 h 78"/>
                <a:gd name="T42" fmla="*/ 24 w 117"/>
                <a:gd name="T43" fmla="*/ 30 h 78"/>
                <a:gd name="T44" fmla="*/ 0 w 117"/>
                <a:gd name="T45" fmla="*/ 54 h 78"/>
                <a:gd name="T46" fmla="*/ 24 w 117"/>
                <a:gd name="T47" fmla="*/ 78 h 78"/>
                <a:gd name="T48" fmla="*/ 25 w 117"/>
                <a:gd name="T49" fmla="*/ 78 h 78"/>
                <a:gd name="T50" fmla="*/ 90 w 117"/>
                <a:gd name="T51" fmla="*/ 78 h 78"/>
                <a:gd name="T52" fmla="*/ 90 w 117"/>
                <a:gd name="T53" fmla="*/ 78 h 78"/>
                <a:gd name="T54" fmla="*/ 90 w 117"/>
                <a:gd name="T55" fmla="*/ 78 h 78"/>
                <a:gd name="T56" fmla="*/ 117 w 117"/>
                <a:gd name="T57" fmla="*/ 51 h 78"/>
                <a:gd name="T58" fmla="*/ 90 w 117"/>
                <a:gd name="T59" fmla="*/ 24 h 78"/>
                <a:gd name="T60" fmla="*/ 87 w 117"/>
                <a:gd name="T61" fmla="*/ 24 h 78"/>
                <a:gd name="T62" fmla="*/ 57 w 117"/>
                <a:gd name="T6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78">
                  <a:moveTo>
                    <a:pt x="57" y="5"/>
                  </a:moveTo>
                  <a:cubicBezTo>
                    <a:pt x="69" y="5"/>
                    <a:pt x="79" y="13"/>
                    <a:pt x="82" y="25"/>
                  </a:cubicBezTo>
                  <a:cubicBezTo>
                    <a:pt x="82" y="27"/>
                    <a:pt x="84" y="29"/>
                    <a:pt x="87" y="29"/>
                  </a:cubicBezTo>
                  <a:cubicBezTo>
                    <a:pt x="87" y="29"/>
                    <a:pt x="87" y="29"/>
                    <a:pt x="87" y="29"/>
                  </a:cubicBezTo>
                  <a:cubicBezTo>
                    <a:pt x="88" y="29"/>
                    <a:pt x="89" y="29"/>
                    <a:pt x="90" y="29"/>
                  </a:cubicBezTo>
                  <a:cubicBezTo>
                    <a:pt x="102" y="29"/>
                    <a:pt x="112" y="39"/>
                    <a:pt x="112" y="51"/>
                  </a:cubicBezTo>
                  <a:cubicBezTo>
                    <a:pt x="112" y="63"/>
                    <a:pt x="102" y="73"/>
                    <a:pt x="90" y="73"/>
                  </a:cubicBezTo>
                  <a:cubicBezTo>
                    <a:pt x="90" y="73"/>
                    <a:pt x="90" y="73"/>
                    <a:pt x="90" y="73"/>
                  </a:cubicBezTo>
                  <a:cubicBezTo>
                    <a:pt x="25" y="73"/>
                    <a:pt x="25" y="73"/>
                    <a:pt x="25" y="73"/>
                  </a:cubicBezTo>
                  <a:cubicBezTo>
                    <a:pt x="25" y="73"/>
                    <a:pt x="25" y="73"/>
                    <a:pt x="25" y="73"/>
                  </a:cubicBezTo>
                  <a:cubicBezTo>
                    <a:pt x="25" y="73"/>
                    <a:pt x="25" y="73"/>
                    <a:pt x="24" y="73"/>
                  </a:cubicBezTo>
                  <a:cubicBezTo>
                    <a:pt x="24" y="73"/>
                    <a:pt x="24" y="73"/>
                    <a:pt x="24" y="73"/>
                  </a:cubicBezTo>
                  <a:cubicBezTo>
                    <a:pt x="14" y="73"/>
                    <a:pt x="5" y="65"/>
                    <a:pt x="5" y="54"/>
                  </a:cubicBezTo>
                  <a:cubicBezTo>
                    <a:pt x="5" y="44"/>
                    <a:pt x="14" y="35"/>
                    <a:pt x="24" y="35"/>
                  </a:cubicBezTo>
                  <a:cubicBezTo>
                    <a:pt x="25" y="35"/>
                    <a:pt x="26" y="35"/>
                    <a:pt x="26" y="35"/>
                  </a:cubicBezTo>
                  <a:cubicBezTo>
                    <a:pt x="27" y="35"/>
                    <a:pt x="27" y="35"/>
                    <a:pt x="27" y="35"/>
                  </a:cubicBezTo>
                  <a:cubicBezTo>
                    <a:pt x="28" y="35"/>
                    <a:pt x="29" y="35"/>
                    <a:pt x="30" y="34"/>
                  </a:cubicBezTo>
                  <a:cubicBezTo>
                    <a:pt x="31" y="33"/>
                    <a:pt x="32" y="32"/>
                    <a:pt x="32" y="30"/>
                  </a:cubicBezTo>
                  <a:cubicBezTo>
                    <a:pt x="32" y="16"/>
                    <a:pt x="43" y="5"/>
                    <a:pt x="57" y="5"/>
                  </a:cubicBezTo>
                  <a:moveTo>
                    <a:pt x="57" y="0"/>
                  </a:moveTo>
                  <a:cubicBezTo>
                    <a:pt x="40" y="0"/>
                    <a:pt x="27" y="14"/>
                    <a:pt x="27" y="30"/>
                  </a:cubicBezTo>
                  <a:cubicBezTo>
                    <a:pt x="26" y="30"/>
                    <a:pt x="25" y="30"/>
                    <a:pt x="24" y="30"/>
                  </a:cubicBezTo>
                  <a:cubicBezTo>
                    <a:pt x="11" y="30"/>
                    <a:pt x="0" y="41"/>
                    <a:pt x="0" y="54"/>
                  </a:cubicBezTo>
                  <a:cubicBezTo>
                    <a:pt x="0" y="67"/>
                    <a:pt x="11" y="78"/>
                    <a:pt x="24" y="78"/>
                  </a:cubicBezTo>
                  <a:cubicBezTo>
                    <a:pt x="25" y="78"/>
                    <a:pt x="25" y="78"/>
                    <a:pt x="25" y="78"/>
                  </a:cubicBezTo>
                  <a:cubicBezTo>
                    <a:pt x="90" y="78"/>
                    <a:pt x="90" y="78"/>
                    <a:pt x="90" y="78"/>
                  </a:cubicBezTo>
                  <a:cubicBezTo>
                    <a:pt x="90" y="78"/>
                    <a:pt x="90" y="78"/>
                    <a:pt x="90" y="78"/>
                  </a:cubicBezTo>
                  <a:cubicBezTo>
                    <a:pt x="90" y="78"/>
                    <a:pt x="90" y="78"/>
                    <a:pt x="90" y="78"/>
                  </a:cubicBezTo>
                  <a:cubicBezTo>
                    <a:pt x="105" y="78"/>
                    <a:pt x="117" y="66"/>
                    <a:pt x="117" y="51"/>
                  </a:cubicBezTo>
                  <a:cubicBezTo>
                    <a:pt x="117" y="36"/>
                    <a:pt x="105" y="24"/>
                    <a:pt x="90" y="24"/>
                  </a:cubicBezTo>
                  <a:cubicBezTo>
                    <a:pt x="89" y="24"/>
                    <a:pt x="88" y="24"/>
                    <a:pt x="87" y="24"/>
                  </a:cubicBezTo>
                  <a:cubicBezTo>
                    <a:pt x="84" y="10"/>
                    <a:pt x="72" y="0"/>
                    <a:pt x="57" y="0"/>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grpSp>
      <p:grpSp>
        <p:nvGrpSpPr>
          <p:cNvPr id="250" name="组合 114"/>
          <p:cNvGrpSpPr/>
          <p:nvPr/>
        </p:nvGrpSpPr>
        <p:grpSpPr>
          <a:xfrm>
            <a:off x="5483317" y="4788472"/>
            <a:ext cx="325816" cy="257328"/>
            <a:chOff x="1338263" y="2989263"/>
            <a:chExt cx="414338" cy="422275"/>
          </a:xfrm>
          <a:solidFill>
            <a:schemeClr val="bg2">
              <a:lumMod val="25000"/>
            </a:schemeClr>
          </a:solidFill>
        </p:grpSpPr>
        <p:sp>
          <p:nvSpPr>
            <p:cNvPr id="251" name="Freeform 11"/>
            <p:cNvSpPr>
              <a:spLocks/>
            </p:cNvSpPr>
            <p:nvPr/>
          </p:nvSpPr>
          <p:spPr bwMode="auto">
            <a:xfrm>
              <a:off x="1357313" y="3016251"/>
              <a:ext cx="195263" cy="268288"/>
            </a:xfrm>
            <a:custGeom>
              <a:avLst/>
              <a:gdLst>
                <a:gd name="T0" fmla="*/ 7 w 123"/>
                <a:gd name="T1" fmla="*/ 169 h 169"/>
                <a:gd name="T2" fmla="*/ 0 w 123"/>
                <a:gd name="T3" fmla="*/ 164 h 169"/>
                <a:gd name="T4" fmla="*/ 116 w 123"/>
                <a:gd name="T5" fmla="*/ 0 h 169"/>
                <a:gd name="T6" fmla="*/ 123 w 123"/>
                <a:gd name="T7" fmla="*/ 7 h 169"/>
                <a:gd name="T8" fmla="*/ 7 w 123"/>
                <a:gd name="T9" fmla="*/ 169 h 169"/>
              </a:gdLst>
              <a:ahLst/>
              <a:cxnLst>
                <a:cxn ang="0">
                  <a:pos x="T0" y="T1"/>
                </a:cxn>
                <a:cxn ang="0">
                  <a:pos x="T2" y="T3"/>
                </a:cxn>
                <a:cxn ang="0">
                  <a:pos x="T4" y="T5"/>
                </a:cxn>
                <a:cxn ang="0">
                  <a:pos x="T6" y="T7"/>
                </a:cxn>
                <a:cxn ang="0">
                  <a:pos x="T8" y="T9"/>
                </a:cxn>
              </a:cxnLst>
              <a:rect l="0" t="0" r="r" b="b"/>
              <a:pathLst>
                <a:path w="123" h="169">
                  <a:moveTo>
                    <a:pt x="7" y="169"/>
                  </a:moveTo>
                  <a:lnTo>
                    <a:pt x="0" y="164"/>
                  </a:lnTo>
                  <a:lnTo>
                    <a:pt x="116" y="0"/>
                  </a:lnTo>
                  <a:lnTo>
                    <a:pt x="123" y="7"/>
                  </a:lnTo>
                  <a:lnTo>
                    <a:pt x="7" y="169"/>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2" name="Freeform 12"/>
            <p:cNvSpPr>
              <a:spLocks/>
            </p:cNvSpPr>
            <p:nvPr/>
          </p:nvSpPr>
          <p:spPr bwMode="auto">
            <a:xfrm>
              <a:off x="1541463" y="3016251"/>
              <a:ext cx="195263" cy="268288"/>
            </a:xfrm>
            <a:custGeom>
              <a:avLst/>
              <a:gdLst>
                <a:gd name="T0" fmla="*/ 114 w 123"/>
                <a:gd name="T1" fmla="*/ 169 h 169"/>
                <a:gd name="T2" fmla="*/ 0 w 123"/>
                <a:gd name="T3" fmla="*/ 7 h 169"/>
                <a:gd name="T4" fmla="*/ 7 w 123"/>
                <a:gd name="T5" fmla="*/ 0 h 169"/>
                <a:gd name="T6" fmla="*/ 123 w 123"/>
                <a:gd name="T7" fmla="*/ 164 h 169"/>
                <a:gd name="T8" fmla="*/ 114 w 123"/>
                <a:gd name="T9" fmla="*/ 169 h 169"/>
              </a:gdLst>
              <a:ahLst/>
              <a:cxnLst>
                <a:cxn ang="0">
                  <a:pos x="T0" y="T1"/>
                </a:cxn>
                <a:cxn ang="0">
                  <a:pos x="T2" y="T3"/>
                </a:cxn>
                <a:cxn ang="0">
                  <a:pos x="T4" y="T5"/>
                </a:cxn>
                <a:cxn ang="0">
                  <a:pos x="T6" y="T7"/>
                </a:cxn>
                <a:cxn ang="0">
                  <a:pos x="T8" y="T9"/>
                </a:cxn>
              </a:cxnLst>
              <a:rect l="0" t="0" r="r" b="b"/>
              <a:pathLst>
                <a:path w="123" h="169">
                  <a:moveTo>
                    <a:pt x="114" y="169"/>
                  </a:moveTo>
                  <a:lnTo>
                    <a:pt x="0" y="7"/>
                  </a:lnTo>
                  <a:lnTo>
                    <a:pt x="7" y="0"/>
                  </a:lnTo>
                  <a:lnTo>
                    <a:pt x="123" y="164"/>
                  </a:lnTo>
                  <a:lnTo>
                    <a:pt x="114" y="169"/>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3" name="Freeform 13"/>
            <p:cNvSpPr>
              <a:spLocks/>
            </p:cNvSpPr>
            <p:nvPr/>
          </p:nvSpPr>
          <p:spPr bwMode="auto">
            <a:xfrm>
              <a:off x="1541463" y="3273426"/>
              <a:ext cx="192088" cy="119063"/>
            </a:xfrm>
            <a:custGeom>
              <a:avLst/>
              <a:gdLst>
                <a:gd name="T0" fmla="*/ 5 w 121"/>
                <a:gd name="T1" fmla="*/ 75 h 75"/>
                <a:gd name="T2" fmla="*/ 0 w 121"/>
                <a:gd name="T3" fmla="*/ 68 h 75"/>
                <a:gd name="T4" fmla="*/ 116 w 121"/>
                <a:gd name="T5" fmla="*/ 0 h 75"/>
                <a:gd name="T6" fmla="*/ 121 w 121"/>
                <a:gd name="T7" fmla="*/ 10 h 75"/>
                <a:gd name="T8" fmla="*/ 5 w 121"/>
                <a:gd name="T9" fmla="*/ 75 h 75"/>
              </a:gdLst>
              <a:ahLst/>
              <a:cxnLst>
                <a:cxn ang="0">
                  <a:pos x="T0" y="T1"/>
                </a:cxn>
                <a:cxn ang="0">
                  <a:pos x="T2" y="T3"/>
                </a:cxn>
                <a:cxn ang="0">
                  <a:pos x="T4" y="T5"/>
                </a:cxn>
                <a:cxn ang="0">
                  <a:pos x="T6" y="T7"/>
                </a:cxn>
                <a:cxn ang="0">
                  <a:pos x="T8" y="T9"/>
                </a:cxn>
              </a:cxnLst>
              <a:rect l="0" t="0" r="r" b="b"/>
              <a:pathLst>
                <a:path w="121" h="75">
                  <a:moveTo>
                    <a:pt x="5" y="75"/>
                  </a:moveTo>
                  <a:lnTo>
                    <a:pt x="0" y="68"/>
                  </a:lnTo>
                  <a:lnTo>
                    <a:pt x="116" y="0"/>
                  </a:lnTo>
                  <a:lnTo>
                    <a:pt x="121" y="10"/>
                  </a:lnTo>
                  <a:lnTo>
                    <a:pt x="5" y="75"/>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4" name="Freeform 14"/>
            <p:cNvSpPr>
              <a:spLocks/>
            </p:cNvSpPr>
            <p:nvPr/>
          </p:nvSpPr>
          <p:spPr bwMode="auto">
            <a:xfrm>
              <a:off x="1357313" y="3273426"/>
              <a:ext cx="192088" cy="119063"/>
            </a:xfrm>
            <a:custGeom>
              <a:avLst/>
              <a:gdLst>
                <a:gd name="T0" fmla="*/ 116 w 121"/>
                <a:gd name="T1" fmla="*/ 75 h 75"/>
                <a:gd name="T2" fmla="*/ 0 w 121"/>
                <a:gd name="T3" fmla="*/ 10 h 75"/>
                <a:gd name="T4" fmla="*/ 5 w 121"/>
                <a:gd name="T5" fmla="*/ 0 h 75"/>
                <a:gd name="T6" fmla="*/ 121 w 121"/>
                <a:gd name="T7" fmla="*/ 68 h 75"/>
                <a:gd name="T8" fmla="*/ 116 w 121"/>
                <a:gd name="T9" fmla="*/ 75 h 75"/>
              </a:gdLst>
              <a:ahLst/>
              <a:cxnLst>
                <a:cxn ang="0">
                  <a:pos x="T0" y="T1"/>
                </a:cxn>
                <a:cxn ang="0">
                  <a:pos x="T2" y="T3"/>
                </a:cxn>
                <a:cxn ang="0">
                  <a:pos x="T4" y="T5"/>
                </a:cxn>
                <a:cxn ang="0">
                  <a:pos x="T6" y="T7"/>
                </a:cxn>
                <a:cxn ang="0">
                  <a:pos x="T8" y="T9"/>
                </a:cxn>
              </a:cxnLst>
              <a:rect l="0" t="0" r="r" b="b"/>
              <a:pathLst>
                <a:path w="121" h="75">
                  <a:moveTo>
                    <a:pt x="116" y="75"/>
                  </a:moveTo>
                  <a:lnTo>
                    <a:pt x="0" y="10"/>
                  </a:lnTo>
                  <a:lnTo>
                    <a:pt x="5" y="0"/>
                  </a:lnTo>
                  <a:lnTo>
                    <a:pt x="121" y="68"/>
                  </a:lnTo>
                  <a:lnTo>
                    <a:pt x="116" y="75"/>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5" name="Rectangle 15"/>
            <p:cNvSpPr>
              <a:spLocks noChangeArrowheads="1"/>
            </p:cNvSpPr>
            <p:nvPr/>
          </p:nvSpPr>
          <p:spPr bwMode="auto">
            <a:xfrm>
              <a:off x="1538288" y="3024188"/>
              <a:ext cx="14288" cy="368300"/>
            </a:xfrm>
            <a:prstGeom prst="rect">
              <a:avLst/>
            </a:prstGeom>
            <a:grpFill/>
            <a:ln w="9525">
              <a:noFill/>
              <a:miter lim="800000"/>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6" name="Freeform 16"/>
            <p:cNvSpPr>
              <a:spLocks/>
            </p:cNvSpPr>
            <p:nvPr/>
          </p:nvSpPr>
          <p:spPr bwMode="auto">
            <a:xfrm>
              <a:off x="1519238" y="3173413"/>
              <a:ext cx="52388" cy="61913"/>
            </a:xfrm>
            <a:custGeom>
              <a:avLst/>
              <a:gdLst>
                <a:gd name="T0" fmla="*/ 16 w 33"/>
                <a:gd name="T1" fmla="*/ 39 h 39"/>
                <a:gd name="T2" fmla="*/ 0 w 33"/>
                <a:gd name="T3" fmla="*/ 0 h 39"/>
                <a:gd name="T4" fmla="*/ 33 w 33"/>
                <a:gd name="T5" fmla="*/ 0 h 39"/>
                <a:gd name="T6" fmla="*/ 16 w 33"/>
                <a:gd name="T7" fmla="*/ 39 h 39"/>
              </a:gdLst>
              <a:ahLst/>
              <a:cxnLst>
                <a:cxn ang="0">
                  <a:pos x="T0" y="T1"/>
                </a:cxn>
                <a:cxn ang="0">
                  <a:pos x="T2" y="T3"/>
                </a:cxn>
                <a:cxn ang="0">
                  <a:pos x="T4" y="T5"/>
                </a:cxn>
                <a:cxn ang="0">
                  <a:pos x="T6" y="T7"/>
                </a:cxn>
              </a:cxnLst>
              <a:rect l="0" t="0" r="r" b="b"/>
              <a:pathLst>
                <a:path w="33" h="39">
                  <a:moveTo>
                    <a:pt x="16" y="39"/>
                  </a:moveTo>
                  <a:lnTo>
                    <a:pt x="0" y="0"/>
                  </a:lnTo>
                  <a:lnTo>
                    <a:pt x="33" y="0"/>
                  </a:lnTo>
                  <a:lnTo>
                    <a:pt x="16" y="39"/>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7" name="Freeform 17"/>
            <p:cNvSpPr>
              <a:spLocks/>
            </p:cNvSpPr>
            <p:nvPr/>
          </p:nvSpPr>
          <p:spPr bwMode="auto">
            <a:xfrm>
              <a:off x="1620838" y="3143251"/>
              <a:ext cx="60325" cy="65088"/>
            </a:xfrm>
            <a:custGeom>
              <a:avLst/>
              <a:gdLst>
                <a:gd name="T0" fmla="*/ 38 w 38"/>
                <a:gd name="T1" fmla="*/ 41 h 41"/>
                <a:gd name="T2" fmla="*/ 0 w 38"/>
                <a:gd name="T3" fmla="*/ 19 h 41"/>
                <a:gd name="T4" fmla="*/ 26 w 38"/>
                <a:gd name="T5" fmla="*/ 0 h 41"/>
                <a:gd name="T6" fmla="*/ 38 w 38"/>
                <a:gd name="T7" fmla="*/ 41 h 41"/>
              </a:gdLst>
              <a:ahLst/>
              <a:cxnLst>
                <a:cxn ang="0">
                  <a:pos x="T0" y="T1"/>
                </a:cxn>
                <a:cxn ang="0">
                  <a:pos x="T2" y="T3"/>
                </a:cxn>
                <a:cxn ang="0">
                  <a:pos x="T4" y="T5"/>
                </a:cxn>
                <a:cxn ang="0">
                  <a:pos x="T6" y="T7"/>
                </a:cxn>
              </a:cxnLst>
              <a:rect l="0" t="0" r="r" b="b"/>
              <a:pathLst>
                <a:path w="38" h="41">
                  <a:moveTo>
                    <a:pt x="38" y="41"/>
                  </a:moveTo>
                  <a:lnTo>
                    <a:pt x="0" y="19"/>
                  </a:lnTo>
                  <a:lnTo>
                    <a:pt x="26" y="0"/>
                  </a:lnTo>
                  <a:lnTo>
                    <a:pt x="38" y="41"/>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8" name="Freeform 18"/>
            <p:cNvSpPr>
              <a:spLocks/>
            </p:cNvSpPr>
            <p:nvPr/>
          </p:nvSpPr>
          <p:spPr bwMode="auto">
            <a:xfrm>
              <a:off x="1412875" y="3143251"/>
              <a:ext cx="57150" cy="65088"/>
            </a:xfrm>
            <a:custGeom>
              <a:avLst/>
              <a:gdLst>
                <a:gd name="T0" fmla="*/ 0 w 36"/>
                <a:gd name="T1" fmla="*/ 41 h 41"/>
                <a:gd name="T2" fmla="*/ 36 w 36"/>
                <a:gd name="T3" fmla="*/ 19 h 41"/>
                <a:gd name="T4" fmla="*/ 10 w 36"/>
                <a:gd name="T5" fmla="*/ 0 h 41"/>
                <a:gd name="T6" fmla="*/ 0 w 36"/>
                <a:gd name="T7" fmla="*/ 41 h 41"/>
              </a:gdLst>
              <a:ahLst/>
              <a:cxnLst>
                <a:cxn ang="0">
                  <a:pos x="T0" y="T1"/>
                </a:cxn>
                <a:cxn ang="0">
                  <a:pos x="T2" y="T3"/>
                </a:cxn>
                <a:cxn ang="0">
                  <a:pos x="T4" y="T5"/>
                </a:cxn>
                <a:cxn ang="0">
                  <a:pos x="T6" y="T7"/>
                </a:cxn>
              </a:cxnLst>
              <a:rect l="0" t="0" r="r" b="b"/>
              <a:pathLst>
                <a:path w="36" h="41">
                  <a:moveTo>
                    <a:pt x="0" y="41"/>
                  </a:moveTo>
                  <a:lnTo>
                    <a:pt x="36" y="19"/>
                  </a:lnTo>
                  <a:lnTo>
                    <a:pt x="10" y="0"/>
                  </a:lnTo>
                  <a:lnTo>
                    <a:pt x="0" y="41"/>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59" name="Oval 19"/>
            <p:cNvSpPr>
              <a:spLocks noChangeArrowheads="1"/>
            </p:cNvSpPr>
            <p:nvPr/>
          </p:nvSpPr>
          <p:spPr bwMode="auto">
            <a:xfrm>
              <a:off x="1514475" y="2989263"/>
              <a:ext cx="65088" cy="65088"/>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60" name="Oval 20"/>
            <p:cNvSpPr>
              <a:spLocks noChangeArrowheads="1"/>
            </p:cNvSpPr>
            <p:nvPr/>
          </p:nvSpPr>
          <p:spPr bwMode="auto">
            <a:xfrm>
              <a:off x="1522413" y="3360738"/>
              <a:ext cx="49213" cy="50800"/>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61" name="Oval 21"/>
            <p:cNvSpPr>
              <a:spLocks noChangeArrowheads="1"/>
            </p:cNvSpPr>
            <p:nvPr/>
          </p:nvSpPr>
          <p:spPr bwMode="auto">
            <a:xfrm>
              <a:off x="1338263" y="3257551"/>
              <a:ext cx="49213" cy="46038"/>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62" name="Oval 22"/>
            <p:cNvSpPr>
              <a:spLocks noChangeArrowheads="1"/>
            </p:cNvSpPr>
            <p:nvPr/>
          </p:nvSpPr>
          <p:spPr bwMode="auto">
            <a:xfrm>
              <a:off x="1703388" y="3257551"/>
              <a:ext cx="49213" cy="46038"/>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grpSp>
      <p:grpSp>
        <p:nvGrpSpPr>
          <p:cNvPr id="263" name="组合 136"/>
          <p:cNvGrpSpPr/>
          <p:nvPr/>
        </p:nvGrpSpPr>
        <p:grpSpPr>
          <a:xfrm>
            <a:off x="5509165" y="4226735"/>
            <a:ext cx="291200" cy="214843"/>
            <a:chOff x="4151313" y="5360988"/>
            <a:chExt cx="409575" cy="419100"/>
          </a:xfrm>
          <a:solidFill>
            <a:schemeClr val="bg2">
              <a:lumMod val="25000"/>
            </a:schemeClr>
          </a:solidFill>
        </p:grpSpPr>
        <p:sp>
          <p:nvSpPr>
            <p:cNvPr id="264" name="Freeform 75"/>
            <p:cNvSpPr>
              <a:spLocks noEditPoints="1"/>
            </p:cNvSpPr>
            <p:nvPr/>
          </p:nvSpPr>
          <p:spPr bwMode="auto">
            <a:xfrm>
              <a:off x="4203700" y="5360988"/>
              <a:ext cx="304800" cy="295275"/>
            </a:xfrm>
            <a:custGeom>
              <a:avLst/>
              <a:gdLst>
                <a:gd name="T0" fmla="*/ 95 w 192"/>
                <a:gd name="T1" fmla="*/ 186 h 186"/>
                <a:gd name="T2" fmla="*/ 0 w 192"/>
                <a:gd name="T3" fmla="*/ 87 h 186"/>
                <a:gd name="T4" fmla="*/ 50 w 192"/>
                <a:gd name="T5" fmla="*/ 87 h 186"/>
                <a:gd name="T6" fmla="*/ 50 w 192"/>
                <a:gd name="T7" fmla="*/ 0 h 186"/>
                <a:gd name="T8" fmla="*/ 140 w 192"/>
                <a:gd name="T9" fmla="*/ 0 h 186"/>
                <a:gd name="T10" fmla="*/ 140 w 192"/>
                <a:gd name="T11" fmla="*/ 87 h 186"/>
                <a:gd name="T12" fmla="*/ 192 w 192"/>
                <a:gd name="T13" fmla="*/ 87 h 186"/>
                <a:gd name="T14" fmla="*/ 95 w 192"/>
                <a:gd name="T15" fmla="*/ 186 h 186"/>
                <a:gd name="T16" fmla="*/ 31 w 192"/>
                <a:gd name="T17" fmla="*/ 102 h 186"/>
                <a:gd name="T18" fmla="*/ 95 w 192"/>
                <a:gd name="T19" fmla="*/ 167 h 186"/>
                <a:gd name="T20" fmla="*/ 159 w 192"/>
                <a:gd name="T21" fmla="*/ 102 h 186"/>
                <a:gd name="T22" fmla="*/ 128 w 192"/>
                <a:gd name="T23" fmla="*/ 102 h 186"/>
                <a:gd name="T24" fmla="*/ 128 w 192"/>
                <a:gd name="T25" fmla="*/ 12 h 186"/>
                <a:gd name="T26" fmla="*/ 64 w 192"/>
                <a:gd name="T27" fmla="*/ 12 h 186"/>
                <a:gd name="T28" fmla="*/ 64 w 192"/>
                <a:gd name="T29" fmla="*/ 102 h 186"/>
                <a:gd name="T30" fmla="*/ 31 w 192"/>
                <a:gd name="T31" fmla="*/ 10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86">
                  <a:moveTo>
                    <a:pt x="95" y="186"/>
                  </a:moveTo>
                  <a:lnTo>
                    <a:pt x="0" y="87"/>
                  </a:lnTo>
                  <a:lnTo>
                    <a:pt x="50" y="87"/>
                  </a:lnTo>
                  <a:lnTo>
                    <a:pt x="50" y="0"/>
                  </a:lnTo>
                  <a:lnTo>
                    <a:pt x="140" y="0"/>
                  </a:lnTo>
                  <a:lnTo>
                    <a:pt x="140" y="87"/>
                  </a:lnTo>
                  <a:lnTo>
                    <a:pt x="192" y="87"/>
                  </a:lnTo>
                  <a:lnTo>
                    <a:pt x="95" y="186"/>
                  </a:lnTo>
                  <a:close/>
                  <a:moveTo>
                    <a:pt x="31" y="102"/>
                  </a:moveTo>
                  <a:lnTo>
                    <a:pt x="95" y="167"/>
                  </a:lnTo>
                  <a:lnTo>
                    <a:pt x="159" y="102"/>
                  </a:lnTo>
                  <a:lnTo>
                    <a:pt x="128" y="102"/>
                  </a:lnTo>
                  <a:lnTo>
                    <a:pt x="128" y="12"/>
                  </a:lnTo>
                  <a:lnTo>
                    <a:pt x="64" y="12"/>
                  </a:lnTo>
                  <a:lnTo>
                    <a:pt x="64" y="102"/>
                  </a:lnTo>
                  <a:lnTo>
                    <a:pt x="31" y="102"/>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65" name="Freeform 76"/>
            <p:cNvSpPr>
              <a:spLocks noEditPoints="1"/>
            </p:cNvSpPr>
            <p:nvPr/>
          </p:nvSpPr>
          <p:spPr bwMode="auto">
            <a:xfrm>
              <a:off x="4151313" y="5676900"/>
              <a:ext cx="409575" cy="103188"/>
            </a:xfrm>
            <a:custGeom>
              <a:avLst/>
              <a:gdLst>
                <a:gd name="T0" fmla="*/ 0 w 109"/>
                <a:gd name="T1" fmla="*/ 18 h 27"/>
                <a:gd name="T2" fmla="*/ 9 w 109"/>
                <a:gd name="T3" fmla="*/ 27 h 27"/>
                <a:gd name="T4" fmla="*/ 100 w 109"/>
                <a:gd name="T5" fmla="*/ 27 h 27"/>
                <a:gd name="T6" fmla="*/ 109 w 109"/>
                <a:gd name="T7" fmla="*/ 18 h 27"/>
                <a:gd name="T8" fmla="*/ 109 w 109"/>
                <a:gd name="T9" fmla="*/ 8 h 27"/>
                <a:gd name="T10" fmla="*/ 100 w 109"/>
                <a:gd name="T11" fmla="*/ 0 h 27"/>
                <a:gd name="T12" fmla="*/ 9 w 109"/>
                <a:gd name="T13" fmla="*/ 0 h 27"/>
                <a:gd name="T14" fmla="*/ 0 w 109"/>
                <a:gd name="T15" fmla="*/ 8 h 27"/>
                <a:gd name="T16" fmla="*/ 0 w 109"/>
                <a:gd name="T17" fmla="*/ 18 h 27"/>
                <a:gd name="T18" fmla="*/ 5 w 109"/>
                <a:gd name="T19" fmla="*/ 8 h 27"/>
                <a:gd name="T20" fmla="*/ 9 w 109"/>
                <a:gd name="T21" fmla="*/ 5 h 27"/>
                <a:gd name="T22" fmla="*/ 100 w 109"/>
                <a:gd name="T23" fmla="*/ 5 h 27"/>
                <a:gd name="T24" fmla="*/ 103 w 109"/>
                <a:gd name="T25" fmla="*/ 8 h 27"/>
                <a:gd name="T26" fmla="*/ 103 w 109"/>
                <a:gd name="T27" fmla="*/ 18 h 27"/>
                <a:gd name="T28" fmla="*/ 100 w 109"/>
                <a:gd name="T29" fmla="*/ 21 h 27"/>
                <a:gd name="T30" fmla="*/ 9 w 109"/>
                <a:gd name="T31" fmla="*/ 21 h 27"/>
                <a:gd name="T32" fmla="*/ 5 w 109"/>
                <a:gd name="T33" fmla="*/ 18 h 27"/>
                <a:gd name="T34" fmla="*/ 5 w 109"/>
                <a:gd name="T35"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27">
                  <a:moveTo>
                    <a:pt x="0" y="18"/>
                  </a:moveTo>
                  <a:cubicBezTo>
                    <a:pt x="0" y="23"/>
                    <a:pt x="4" y="27"/>
                    <a:pt x="9" y="27"/>
                  </a:cubicBezTo>
                  <a:cubicBezTo>
                    <a:pt x="100" y="27"/>
                    <a:pt x="100" y="27"/>
                    <a:pt x="100" y="27"/>
                  </a:cubicBezTo>
                  <a:cubicBezTo>
                    <a:pt x="105" y="27"/>
                    <a:pt x="109" y="23"/>
                    <a:pt x="109" y="18"/>
                  </a:cubicBezTo>
                  <a:cubicBezTo>
                    <a:pt x="109" y="8"/>
                    <a:pt x="109" y="8"/>
                    <a:pt x="109" y="8"/>
                  </a:cubicBezTo>
                  <a:cubicBezTo>
                    <a:pt x="109" y="4"/>
                    <a:pt x="105" y="0"/>
                    <a:pt x="100" y="0"/>
                  </a:cubicBezTo>
                  <a:cubicBezTo>
                    <a:pt x="9" y="0"/>
                    <a:pt x="9" y="0"/>
                    <a:pt x="9" y="0"/>
                  </a:cubicBezTo>
                  <a:cubicBezTo>
                    <a:pt x="4" y="0"/>
                    <a:pt x="0" y="4"/>
                    <a:pt x="0" y="8"/>
                  </a:cubicBezTo>
                  <a:lnTo>
                    <a:pt x="0" y="18"/>
                  </a:lnTo>
                  <a:close/>
                  <a:moveTo>
                    <a:pt x="5" y="8"/>
                  </a:moveTo>
                  <a:cubicBezTo>
                    <a:pt x="5" y="7"/>
                    <a:pt x="7" y="5"/>
                    <a:pt x="9" y="5"/>
                  </a:cubicBezTo>
                  <a:cubicBezTo>
                    <a:pt x="100" y="5"/>
                    <a:pt x="100" y="5"/>
                    <a:pt x="100" y="5"/>
                  </a:cubicBezTo>
                  <a:cubicBezTo>
                    <a:pt x="102" y="5"/>
                    <a:pt x="103" y="7"/>
                    <a:pt x="103" y="8"/>
                  </a:cubicBezTo>
                  <a:cubicBezTo>
                    <a:pt x="103" y="18"/>
                    <a:pt x="103" y="18"/>
                    <a:pt x="103" y="18"/>
                  </a:cubicBezTo>
                  <a:cubicBezTo>
                    <a:pt x="103" y="20"/>
                    <a:pt x="102" y="21"/>
                    <a:pt x="100" y="21"/>
                  </a:cubicBezTo>
                  <a:cubicBezTo>
                    <a:pt x="9" y="21"/>
                    <a:pt x="9" y="21"/>
                    <a:pt x="9" y="21"/>
                  </a:cubicBezTo>
                  <a:cubicBezTo>
                    <a:pt x="7" y="21"/>
                    <a:pt x="5" y="20"/>
                    <a:pt x="5" y="18"/>
                  </a:cubicBezTo>
                  <a:lnTo>
                    <a:pt x="5" y="8"/>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66" name="Oval 77"/>
            <p:cNvSpPr>
              <a:spLocks noChangeArrowheads="1"/>
            </p:cNvSpPr>
            <p:nvPr/>
          </p:nvSpPr>
          <p:spPr bwMode="auto">
            <a:xfrm>
              <a:off x="4483100" y="5710238"/>
              <a:ext cx="30163" cy="31750"/>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grpSp>
      <p:grpSp>
        <p:nvGrpSpPr>
          <p:cNvPr id="267" name="组合 140"/>
          <p:cNvGrpSpPr/>
          <p:nvPr/>
        </p:nvGrpSpPr>
        <p:grpSpPr>
          <a:xfrm>
            <a:off x="4629911" y="4220348"/>
            <a:ext cx="248419" cy="214843"/>
            <a:chOff x="9585325" y="3487738"/>
            <a:chExt cx="315913" cy="419100"/>
          </a:xfrm>
          <a:solidFill>
            <a:schemeClr val="bg2">
              <a:lumMod val="25000"/>
            </a:schemeClr>
          </a:solidFill>
        </p:grpSpPr>
        <p:sp>
          <p:nvSpPr>
            <p:cNvPr id="268" name="Freeform 13"/>
            <p:cNvSpPr>
              <a:spLocks noEditPoints="1"/>
            </p:cNvSpPr>
            <p:nvPr/>
          </p:nvSpPr>
          <p:spPr bwMode="auto">
            <a:xfrm>
              <a:off x="9659938" y="3641726"/>
              <a:ext cx="171450" cy="115888"/>
            </a:xfrm>
            <a:custGeom>
              <a:avLst/>
              <a:gdLst>
                <a:gd name="T0" fmla="*/ 33 w 44"/>
                <a:gd name="T1" fmla="*/ 29 h 30"/>
                <a:gd name="T2" fmla="*/ 27 w 44"/>
                <a:gd name="T3" fmla="*/ 28 h 30"/>
                <a:gd name="T4" fmla="*/ 15 w 44"/>
                <a:gd name="T5" fmla="*/ 28 h 30"/>
                <a:gd name="T6" fmla="*/ 10 w 44"/>
                <a:gd name="T7" fmla="*/ 29 h 30"/>
                <a:gd name="T8" fmla="*/ 0 w 44"/>
                <a:gd name="T9" fmla="*/ 19 h 30"/>
                <a:gd name="T10" fmla="*/ 7 w 44"/>
                <a:gd name="T11" fmla="*/ 10 h 30"/>
                <a:gd name="T12" fmla="*/ 21 w 44"/>
                <a:gd name="T13" fmla="*/ 0 h 30"/>
                <a:gd name="T14" fmla="*/ 33 w 44"/>
                <a:gd name="T15" fmla="*/ 7 h 30"/>
                <a:gd name="T16" fmla="*/ 44 w 44"/>
                <a:gd name="T17" fmla="*/ 18 h 30"/>
                <a:gd name="T18" fmla="*/ 33 w 44"/>
                <a:gd name="T19" fmla="*/ 29 h 30"/>
                <a:gd name="T20" fmla="*/ 27 w 44"/>
                <a:gd name="T21" fmla="*/ 23 h 30"/>
                <a:gd name="T22" fmla="*/ 29 w 44"/>
                <a:gd name="T23" fmla="*/ 23 h 30"/>
                <a:gd name="T24" fmla="*/ 33 w 44"/>
                <a:gd name="T25" fmla="*/ 25 h 30"/>
                <a:gd name="T26" fmla="*/ 40 w 44"/>
                <a:gd name="T27" fmla="*/ 18 h 30"/>
                <a:gd name="T28" fmla="*/ 33 w 44"/>
                <a:gd name="T29" fmla="*/ 11 h 30"/>
                <a:gd name="T30" fmla="*/ 30 w 44"/>
                <a:gd name="T31" fmla="*/ 10 h 30"/>
                <a:gd name="T32" fmla="*/ 21 w 44"/>
                <a:gd name="T33" fmla="*/ 4 h 30"/>
                <a:gd name="T34" fmla="*/ 11 w 44"/>
                <a:gd name="T35" fmla="*/ 13 h 30"/>
                <a:gd name="T36" fmla="*/ 9 w 44"/>
                <a:gd name="T37" fmla="*/ 14 h 30"/>
                <a:gd name="T38" fmla="*/ 4 w 44"/>
                <a:gd name="T39" fmla="*/ 19 h 30"/>
                <a:gd name="T40" fmla="*/ 10 w 44"/>
                <a:gd name="T41" fmla="*/ 25 h 30"/>
                <a:gd name="T42" fmla="*/ 13 w 44"/>
                <a:gd name="T43" fmla="*/ 23 h 30"/>
                <a:gd name="T44" fmla="*/ 16 w 44"/>
                <a:gd name="T45" fmla="*/ 23 h 30"/>
                <a:gd name="T46" fmla="*/ 26 w 44"/>
                <a:gd name="T47" fmla="*/ 23 h 30"/>
                <a:gd name="T48" fmla="*/ 27 w 44"/>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30">
                  <a:moveTo>
                    <a:pt x="33" y="29"/>
                  </a:moveTo>
                  <a:cubicBezTo>
                    <a:pt x="31" y="29"/>
                    <a:pt x="29" y="29"/>
                    <a:pt x="27" y="28"/>
                  </a:cubicBezTo>
                  <a:cubicBezTo>
                    <a:pt x="23" y="30"/>
                    <a:pt x="19" y="30"/>
                    <a:pt x="15" y="28"/>
                  </a:cubicBezTo>
                  <a:cubicBezTo>
                    <a:pt x="13" y="29"/>
                    <a:pt x="11" y="29"/>
                    <a:pt x="10" y="29"/>
                  </a:cubicBezTo>
                  <a:cubicBezTo>
                    <a:pt x="4" y="29"/>
                    <a:pt x="0" y="25"/>
                    <a:pt x="0" y="19"/>
                  </a:cubicBezTo>
                  <a:cubicBezTo>
                    <a:pt x="0" y="15"/>
                    <a:pt x="3" y="11"/>
                    <a:pt x="7" y="10"/>
                  </a:cubicBezTo>
                  <a:cubicBezTo>
                    <a:pt x="9" y="4"/>
                    <a:pt x="15" y="0"/>
                    <a:pt x="21" y="0"/>
                  </a:cubicBezTo>
                  <a:cubicBezTo>
                    <a:pt x="26" y="0"/>
                    <a:pt x="31" y="2"/>
                    <a:pt x="33" y="7"/>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7" y="25"/>
                    <a:pt x="40" y="22"/>
                    <a:pt x="40" y="18"/>
                  </a:cubicBezTo>
                  <a:cubicBezTo>
                    <a:pt x="40" y="14"/>
                    <a:pt x="37" y="11"/>
                    <a:pt x="33" y="11"/>
                  </a:cubicBezTo>
                  <a:cubicBezTo>
                    <a:pt x="32" y="11"/>
                    <a:pt x="31" y="11"/>
                    <a:pt x="30" y="10"/>
                  </a:cubicBezTo>
                  <a:cubicBezTo>
                    <a:pt x="28" y="6"/>
                    <a:pt x="25" y="4"/>
                    <a:pt x="21" y="4"/>
                  </a:cubicBezTo>
                  <a:cubicBezTo>
                    <a:pt x="16" y="4"/>
                    <a:pt x="12" y="8"/>
                    <a:pt x="11" y="13"/>
                  </a:cubicBezTo>
                  <a:cubicBezTo>
                    <a:pt x="11" y="13"/>
                    <a:pt x="10" y="14"/>
                    <a:pt x="9" y="14"/>
                  </a:cubicBezTo>
                  <a:cubicBezTo>
                    <a:pt x="7" y="14"/>
                    <a:pt x="4" y="17"/>
                    <a:pt x="4" y="19"/>
                  </a:cubicBezTo>
                  <a:cubicBezTo>
                    <a:pt x="4" y="22"/>
                    <a:pt x="7" y="25"/>
                    <a:pt x="10" y="25"/>
                  </a:cubicBezTo>
                  <a:cubicBezTo>
                    <a:pt x="11" y="25"/>
                    <a:pt x="12" y="24"/>
                    <a:pt x="13" y="23"/>
                  </a:cubicBezTo>
                  <a:cubicBezTo>
                    <a:pt x="14" y="23"/>
                    <a:pt x="15" y="23"/>
                    <a:pt x="16" y="23"/>
                  </a:cubicBezTo>
                  <a:cubicBezTo>
                    <a:pt x="19" y="25"/>
                    <a:pt x="23" y="25"/>
                    <a:pt x="26" y="23"/>
                  </a:cubicBezTo>
                  <a:cubicBezTo>
                    <a:pt x="27" y="23"/>
                    <a:pt x="27" y="23"/>
                    <a:pt x="27" y="23"/>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69" name="Freeform 14"/>
            <p:cNvSpPr>
              <a:spLocks noEditPoints="1"/>
            </p:cNvSpPr>
            <p:nvPr/>
          </p:nvSpPr>
          <p:spPr bwMode="auto">
            <a:xfrm>
              <a:off x="9585325" y="3487738"/>
              <a:ext cx="315913" cy="419100"/>
            </a:xfrm>
            <a:custGeom>
              <a:avLst/>
              <a:gdLst>
                <a:gd name="T0" fmla="*/ 71 w 81"/>
                <a:gd name="T1" fmla="*/ 6 h 109"/>
                <a:gd name="T2" fmla="*/ 76 w 81"/>
                <a:gd name="T3" fmla="*/ 10 h 109"/>
                <a:gd name="T4" fmla="*/ 76 w 81"/>
                <a:gd name="T5" fmla="*/ 99 h 109"/>
                <a:gd name="T6" fmla="*/ 71 w 81"/>
                <a:gd name="T7" fmla="*/ 103 h 109"/>
                <a:gd name="T8" fmla="*/ 10 w 81"/>
                <a:gd name="T9" fmla="*/ 103 h 109"/>
                <a:gd name="T10" fmla="*/ 6 w 81"/>
                <a:gd name="T11" fmla="*/ 99 h 109"/>
                <a:gd name="T12" fmla="*/ 6 w 81"/>
                <a:gd name="T13" fmla="*/ 10 h 109"/>
                <a:gd name="T14" fmla="*/ 10 w 81"/>
                <a:gd name="T15" fmla="*/ 6 h 109"/>
                <a:gd name="T16" fmla="*/ 71 w 81"/>
                <a:gd name="T17" fmla="*/ 6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6"/>
                  </a:moveTo>
                  <a:cubicBezTo>
                    <a:pt x="74" y="6"/>
                    <a:pt x="76" y="7"/>
                    <a:pt x="76" y="10"/>
                  </a:cubicBezTo>
                  <a:cubicBezTo>
                    <a:pt x="76" y="99"/>
                    <a:pt x="76" y="99"/>
                    <a:pt x="76" y="99"/>
                  </a:cubicBezTo>
                  <a:cubicBezTo>
                    <a:pt x="76" y="102"/>
                    <a:pt x="74" y="103"/>
                    <a:pt x="71" y="103"/>
                  </a:cubicBezTo>
                  <a:cubicBezTo>
                    <a:pt x="10" y="103"/>
                    <a:pt x="10" y="103"/>
                    <a:pt x="10" y="103"/>
                  </a:cubicBezTo>
                  <a:cubicBezTo>
                    <a:pt x="8" y="103"/>
                    <a:pt x="6" y="102"/>
                    <a:pt x="6" y="99"/>
                  </a:cubicBezTo>
                  <a:cubicBezTo>
                    <a:pt x="6" y="10"/>
                    <a:pt x="6" y="10"/>
                    <a:pt x="6" y="10"/>
                  </a:cubicBezTo>
                  <a:cubicBezTo>
                    <a:pt x="6" y="7"/>
                    <a:pt x="8" y="6"/>
                    <a:pt x="10" y="6"/>
                  </a:cubicBezTo>
                  <a:cubicBezTo>
                    <a:pt x="71" y="6"/>
                    <a:pt x="71" y="6"/>
                    <a:pt x="71" y="6"/>
                  </a:cubicBezTo>
                  <a:moveTo>
                    <a:pt x="71" y="0"/>
                  </a:moveTo>
                  <a:cubicBezTo>
                    <a:pt x="10" y="0"/>
                    <a:pt x="10" y="0"/>
                    <a:pt x="10" y="0"/>
                  </a:cubicBezTo>
                  <a:cubicBezTo>
                    <a:pt x="5" y="0"/>
                    <a:pt x="0" y="4"/>
                    <a:pt x="0" y="10"/>
                  </a:cubicBezTo>
                  <a:cubicBezTo>
                    <a:pt x="0" y="99"/>
                    <a:pt x="0" y="99"/>
                    <a:pt x="0" y="99"/>
                  </a:cubicBezTo>
                  <a:cubicBezTo>
                    <a:pt x="0" y="105"/>
                    <a:pt x="5" y="109"/>
                    <a:pt x="10" y="109"/>
                  </a:cubicBezTo>
                  <a:cubicBezTo>
                    <a:pt x="71" y="109"/>
                    <a:pt x="71" y="109"/>
                    <a:pt x="71" y="109"/>
                  </a:cubicBezTo>
                  <a:cubicBezTo>
                    <a:pt x="77" y="109"/>
                    <a:pt x="81" y="105"/>
                    <a:pt x="81" y="99"/>
                  </a:cubicBezTo>
                  <a:cubicBezTo>
                    <a:pt x="81" y="10"/>
                    <a:pt x="81" y="10"/>
                    <a:pt x="81" y="10"/>
                  </a:cubicBezTo>
                  <a:cubicBezTo>
                    <a:pt x="81" y="4"/>
                    <a:pt x="77" y="0"/>
                    <a:pt x="71" y="0"/>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70" name="Oval 15"/>
            <p:cNvSpPr>
              <a:spLocks noChangeArrowheads="1"/>
            </p:cNvSpPr>
            <p:nvPr/>
          </p:nvSpPr>
          <p:spPr bwMode="auto">
            <a:xfrm>
              <a:off x="9620250" y="3533776"/>
              <a:ext cx="31750" cy="26988"/>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71" name="Oval 16"/>
            <p:cNvSpPr>
              <a:spLocks noChangeArrowheads="1"/>
            </p:cNvSpPr>
            <p:nvPr/>
          </p:nvSpPr>
          <p:spPr bwMode="auto">
            <a:xfrm>
              <a:off x="9834563" y="3533776"/>
              <a:ext cx="31750" cy="26988"/>
            </a:xfrm>
            <a:prstGeom prst="ellipse">
              <a:avLst/>
            </a:pr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grpSp>
      <p:grpSp>
        <p:nvGrpSpPr>
          <p:cNvPr id="272" name="组合 145"/>
          <p:cNvGrpSpPr/>
          <p:nvPr/>
        </p:nvGrpSpPr>
        <p:grpSpPr>
          <a:xfrm>
            <a:off x="6530136" y="4226868"/>
            <a:ext cx="273917" cy="171712"/>
            <a:chOff x="7835900" y="5402263"/>
            <a:chExt cx="409575" cy="334963"/>
          </a:xfrm>
          <a:solidFill>
            <a:schemeClr val="bg2">
              <a:lumMod val="25000"/>
            </a:schemeClr>
          </a:solidFill>
        </p:grpSpPr>
        <p:sp>
          <p:nvSpPr>
            <p:cNvPr id="273" name="Freeform 84"/>
            <p:cNvSpPr>
              <a:spLocks noEditPoints="1"/>
            </p:cNvSpPr>
            <p:nvPr/>
          </p:nvSpPr>
          <p:spPr bwMode="auto">
            <a:xfrm>
              <a:off x="7835900" y="5402263"/>
              <a:ext cx="409575" cy="334963"/>
            </a:xfrm>
            <a:custGeom>
              <a:avLst/>
              <a:gdLst>
                <a:gd name="T0" fmla="*/ 109 w 109"/>
                <a:gd name="T1" fmla="*/ 22 h 87"/>
                <a:gd name="T2" fmla="*/ 99 w 109"/>
                <a:gd name="T3" fmla="*/ 22 h 87"/>
                <a:gd name="T4" fmla="*/ 99 w 109"/>
                <a:gd name="T5" fmla="*/ 10 h 87"/>
                <a:gd name="T6" fmla="*/ 39 w 109"/>
                <a:gd name="T7" fmla="*/ 10 h 87"/>
                <a:gd name="T8" fmla="*/ 36 w 109"/>
                <a:gd name="T9" fmla="*/ 0 h 87"/>
                <a:gd name="T10" fmla="*/ 0 w 109"/>
                <a:gd name="T11" fmla="*/ 0 h 87"/>
                <a:gd name="T12" fmla="*/ 0 w 109"/>
                <a:gd name="T13" fmla="*/ 25 h 87"/>
                <a:gd name="T14" fmla="*/ 0 w 109"/>
                <a:gd name="T15" fmla="*/ 76 h 87"/>
                <a:gd name="T16" fmla="*/ 0 w 109"/>
                <a:gd name="T17" fmla="*/ 77 h 87"/>
                <a:gd name="T18" fmla="*/ 10 w 109"/>
                <a:gd name="T19" fmla="*/ 87 h 87"/>
                <a:gd name="T20" fmla="*/ 11 w 109"/>
                <a:gd name="T21" fmla="*/ 87 h 87"/>
                <a:gd name="T22" fmla="*/ 11 w 109"/>
                <a:gd name="T23" fmla="*/ 87 h 87"/>
                <a:gd name="T24" fmla="*/ 109 w 109"/>
                <a:gd name="T25" fmla="*/ 87 h 87"/>
                <a:gd name="T26" fmla="*/ 109 w 109"/>
                <a:gd name="T27" fmla="*/ 84 h 87"/>
                <a:gd name="T28" fmla="*/ 109 w 109"/>
                <a:gd name="T29" fmla="*/ 84 h 87"/>
                <a:gd name="T30" fmla="*/ 109 w 109"/>
                <a:gd name="T31" fmla="*/ 22 h 87"/>
                <a:gd name="T32" fmla="*/ 103 w 109"/>
                <a:gd name="T33" fmla="*/ 81 h 87"/>
                <a:gd name="T34" fmla="*/ 18 w 109"/>
                <a:gd name="T35" fmla="*/ 81 h 87"/>
                <a:gd name="T36" fmla="*/ 19 w 109"/>
                <a:gd name="T37" fmla="*/ 77 h 87"/>
                <a:gd name="T38" fmla="*/ 19 w 109"/>
                <a:gd name="T39" fmla="*/ 28 h 87"/>
                <a:gd name="T40" fmla="*/ 103 w 109"/>
                <a:gd name="T41" fmla="*/ 28 h 87"/>
                <a:gd name="T42" fmla="*/ 103 w 109"/>
                <a:gd name="T43" fmla="*/ 81 h 87"/>
                <a:gd name="T44" fmla="*/ 6 w 109"/>
                <a:gd name="T45" fmla="*/ 5 h 87"/>
                <a:gd name="T46" fmla="*/ 32 w 109"/>
                <a:gd name="T47" fmla="*/ 5 h 87"/>
                <a:gd name="T48" fmla="*/ 36 w 109"/>
                <a:gd name="T49" fmla="*/ 15 h 87"/>
                <a:gd name="T50" fmla="*/ 94 w 109"/>
                <a:gd name="T51" fmla="*/ 15 h 87"/>
                <a:gd name="T52" fmla="*/ 94 w 109"/>
                <a:gd name="T53" fmla="*/ 22 h 87"/>
                <a:gd name="T54" fmla="*/ 14 w 109"/>
                <a:gd name="T55" fmla="*/ 22 h 87"/>
                <a:gd name="T56" fmla="*/ 14 w 109"/>
                <a:gd name="T57" fmla="*/ 25 h 87"/>
                <a:gd name="T58" fmla="*/ 14 w 109"/>
                <a:gd name="T59" fmla="*/ 25 h 87"/>
                <a:gd name="T60" fmla="*/ 14 w 109"/>
                <a:gd name="T61" fmla="*/ 77 h 87"/>
                <a:gd name="T62" fmla="*/ 11 w 109"/>
                <a:gd name="T63" fmla="*/ 81 h 87"/>
                <a:gd name="T64" fmla="*/ 7 w 109"/>
                <a:gd name="T65" fmla="*/ 80 h 87"/>
                <a:gd name="T66" fmla="*/ 6 w 109"/>
                <a:gd name="T67" fmla="*/ 76 h 87"/>
                <a:gd name="T68" fmla="*/ 6 w 109"/>
                <a:gd name="T69" fmla="*/ 25 h 87"/>
                <a:gd name="T70" fmla="*/ 6 w 109"/>
                <a:gd name="T71"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7">
                  <a:moveTo>
                    <a:pt x="109" y="22"/>
                  </a:moveTo>
                  <a:cubicBezTo>
                    <a:pt x="99" y="22"/>
                    <a:pt x="99" y="22"/>
                    <a:pt x="99" y="22"/>
                  </a:cubicBezTo>
                  <a:cubicBezTo>
                    <a:pt x="99" y="10"/>
                    <a:pt x="99" y="10"/>
                    <a:pt x="99" y="10"/>
                  </a:cubicBezTo>
                  <a:cubicBezTo>
                    <a:pt x="39" y="10"/>
                    <a:pt x="39" y="10"/>
                    <a:pt x="39" y="10"/>
                  </a:cubicBezTo>
                  <a:cubicBezTo>
                    <a:pt x="36" y="0"/>
                    <a:pt x="36" y="0"/>
                    <a:pt x="36" y="0"/>
                  </a:cubicBezTo>
                  <a:cubicBezTo>
                    <a:pt x="0" y="0"/>
                    <a:pt x="0" y="0"/>
                    <a:pt x="0" y="0"/>
                  </a:cubicBezTo>
                  <a:cubicBezTo>
                    <a:pt x="0" y="25"/>
                    <a:pt x="0" y="25"/>
                    <a:pt x="0" y="25"/>
                  </a:cubicBezTo>
                  <a:cubicBezTo>
                    <a:pt x="0" y="76"/>
                    <a:pt x="0" y="76"/>
                    <a:pt x="0" y="76"/>
                  </a:cubicBezTo>
                  <a:cubicBezTo>
                    <a:pt x="0" y="77"/>
                    <a:pt x="0" y="77"/>
                    <a:pt x="0" y="77"/>
                  </a:cubicBezTo>
                  <a:cubicBezTo>
                    <a:pt x="0" y="82"/>
                    <a:pt x="5" y="87"/>
                    <a:pt x="10" y="87"/>
                  </a:cubicBezTo>
                  <a:cubicBezTo>
                    <a:pt x="10" y="87"/>
                    <a:pt x="10" y="87"/>
                    <a:pt x="11" y="87"/>
                  </a:cubicBezTo>
                  <a:cubicBezTo>
                    <a:pt x="11" y="87"/>
                    <a:pt x="11" y="87"/>
                    <a:pt x="11" y="87"/>
                  </a:cubicBezTo>
                  <a:cubicBezTo>
                    <a:pt x="109" y="87"/>
                    <a:pt x="109" y="87"/>
                    <a:pt x="109" y="87"/>
                  </a:cubicBezTo>
                  <a:cubicBezTo>
                    <a:pt x="109" y="84"/>
                    <a:pt x="109" y="84"/>
                    <a:pt x="109" y="84"/>
                  </a:cubicBezTo>
                  <a:cubicBezTo>
                    <a:pt x="109" y="84"/>
                    <a:pt x="109" y="84"/>
                    <a:pt x="109" y="84"/>
                  </a:cubicBezTo>
                  <a:lnTo>
                    <a:pt x="109" y="22"/>
                  </a:lnTo>
                  <a:close/>
                  <a:moveTo>
                    <a:pt x="103" y="81"/>
                  </a:moveTo>
                  <a:cubicBezTo>
                    <a:pt x="18" y="81"/>
                    <a:pt x="18" y="81"/>
                    <a:pt x="18" y="81"/>
                  </a:cubicBezTo>
                  <a:cubicBezTo>
                    <a:pt x="19" y="80"/>
                    <a:pt x="19" y="79"/>
                    <a:pt x="19" y="77"/>
                  </a:cubicBezTo>
                  <a:cubicBezTo>
                    <a:pt x="19" y="28"/>
                    <a:pt x="19" y="28"/>
                    <a:pt x="19" y="28"/>
                  </a:cubicBezTo>
                  <a:cubicBezTo>
                    <a:pt x="103" y="28"/>
                    <a:pt x="103" y="28"/>
                    <a:pt x="103" y="28"/>
                  </a:cubicBezTo>
                  <a:lnTo>
                    <a:pt x="103" y="81"/>
                  </a:lnTo>
                  <a:close/>
                  <a:moveTo>
                    <a:pt x="6" y="5"/>
                  </a:moveTo>
                  <a:cubicBezTo>
                    <a:pt x="32" y="5"/>
                    <a:pt x="32" y="5"/>
                    <a:pt x="32" y="5"/>
                  </a:cubicBezTo>
                  <a:cubicBezTo>
                    <a:pt x="36" y="15"/>
                    <a:pt x="36" y="15"/>
                    <a:pt x="36" y="15"/>
                  </a:cubicBezTo>
                  <a:cubicBezTo>
                    <a:pt x="94" y="15"/>
                    <a:pt x="94" y="15"/>
                    <a:pt x="94" y="15"/>
                  </a:cubicBezTo>
                  <a:cubicBezTo>
                    <a:pt x="94" y="22"/>
                    <a:pt x="94" y="22"/>
                    <a:pt x="94" y="22"/>
                  </a:cubicBezTo>
                  <a:cubicBezTo>
                    <a:pt x="14" y="22"/>
                    <a:pt x="14" y="22"/>
                    <a:pt x="14" y="22"/>
                  </a:cubicBezTo>
                  <a:cubicBezTo>
                    <a:pt x="14" y="25"/>
                    <a:pt x="14" y="25"/>
                    <a:pt x="14" y="25"/>
                  </a:cubicBezTo>
                  <a:cubicBezTo>
                    <a:pt x="14" y="25"/>
                    <a:pt x="14" y="25"/>
                    <a:pt x="14" y="25"/>
                  </a:cubicBezTo>
                  <a:cubicBezTo>
                    <a:pt x="14" y="77"/>
                    <a:pt x="14" y="77"/>
                    <a:pt x="14" y="77"/>
                  </a:cubicBezTo>
                  <a:cubicBezTo>
                    <a:pt x="14" y="79"/>
                    <a:pt x="12" y="81"/>
                    <a:pt x="11" y="81"/>
                  </a:cubicBezTo>
                  <a:cubicBezTo>
                    <a:pt x="9" y="81"/>
                    <a:pt x="8" y="80"/>
                    <a:pt x="7" y="80"/>
                  </a:cubicBezTo>
                  <a:cubicBezTo>
                    <a:pt x="6" y="79"/>
                    <a:pt x="6" y="77"/>
                    <a:pt x="6" y="76"/>
                  </a:cubicBezTo>
                  <a:cubicBezTo>
                    <a:pt x="6" y="25"/>
                    <a:pt x="6" y="25"/>
                    <a:pt x="6" y="25"/>
                  </a:cubicBezTo>
                  <a:lnTo>
                    <a:pt x="6" y="5"/>
                  </a:ln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sp>
          <p:nvSpPr>
            <p:cNvPr id="274" name="Freeform 85"/>
            <p:cNvSpPr>
              <a:spLocks/>
            </p:cNvSpPr>
            <p:nvPr/>
          </p:nvSpPr>
          <p:spPr bwMode="auto">
            <a:xfrm>
              <a:off x="7937500" y="5549900"/>
              <a:ext cx="153988" cy="19050"/>
            </a:xfrm>
            <a:custGeom>
              <a:avLst/>
              <a:gdLst>
                <a:gd name="T0" fmla="*/ 3 w 41"/>
                <a:gd name="T1" fmla="*/ 5 h 5"/>
                <a:gd name="T2" fmla="*/ 38 w 41"/>
                <a:gd name="T3" fmla="*/ 5 h 5"/>
                <a:gd name="T4" fmla="*/ 41 w 41"/>
                <a:gd name="T5" fmla="*/ 3 h 5"/>
                <a:gd name="T6" fmla="*/ 38 w 41"/>
                <a:gd name="T7" fmla="*/ 0 h 5"/>
                <a:gd name="T8" fmla="*/ 3 w 41"/>
                <a:gd name="T9" fmla="*/ 0 h 5"/>
                <a:gd name="T10" fmla="*/ 0 w 41"/>
                <a:gd name="T11" fmla="*/ 3 h 5"/>
                <a:gd name="T12" fmla="*/ 3 w 4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1" h="5">
                  <a:moveTo>
                    <a:pt x="3" y="5"/>
                  </a:moveTo>
                  <a:cubicBezTo>
                    <a:pt x="38" y="5"/>
                    <a:pt x="38" y="5"/>
                    <a:pt x="38" y="5"/>
                  </a:cubicBezTo>
                  <a:cubicBezTo>
                    <a:pt x="39" y="5"/>
                    <a:pt x="41" y="4"/>
                    <a:pt x="41" y="3"/>
                  </a:cubicBezTo>
                  <a:cubicBezTo>
                    <a:pt x="41" y="1"/>
                    <a:pt x="39" y="0"/>
                    <a:pt x="38" y="0"/>
                  </a:cubicBezTo>
                  <a:cubicBezTo>
                    <a:pt x="3" y="0"/>
                    <a:pt x="3" y="0"/>
                    <a:pt x="3" y="0"/>
                  </a:cubicBezTo>
                  <a:cubicBezTo>
                    <a:pt x="1" y="0"/>
                    <a:pt x="0" y="1"/>
                    <a:pt x="0" y="3"/>
                  </a:cubicBezTo>
                  <a:cubicBezTo>
                    <a:pt x="0" y="4"/>
                    <a:pt x="1" y="5"/>
                    <a:pt x="3" y="5"/>
                  </a:cubicBezTo>
                  <a:close/>
                </a:path>
              </a:pathLst>
            </a:custGeom>
            <a:grpFill/>
            <a:ln w="9525">
              <a:noFill/>
              <a:round/>
              <a:headEnd/>
              <a:tailEnd/>
            </a:ln>
            <a:extLst/>
          </p:spPr>
          <p:txBody>
            <a:bodyPr vert="horz" wrap="square" lIns="91387" tIns="45695" rIns="91387" bIns="45695" numCol="1" anchor="t" anchorCtr="0" compatLnSpc="1">
              <a:prstTxWarp prst="textNoShape">
                <a:avLst/>
              </a:prstTxWarp>
            </a:bodyPr>
            <a:lstStyle/>
            <a:p>
              <a:pPr defTabSz="913815"/>
              <a:endParaRPr lang="zh-CN" altLang="en-US" sz="1200">
                <a:latin typeface="+mn-ea"/>
                <a:ea typeface="+mn-ea"/>
              </a:endParaRPr>
            </a:p>
          </p:txBody>
        </p:sp>
      </p:grpSp>
      <p:grpSp>
        <p:nvGrpSpPr>
          <p:cNvPr id="275" name="组合 148"/>
          <p:cNvGrpSpPr/>
          <p:nvPr/>
        </p:nvGrpSpPr>
        <p:grpSpPr>
          <a:xfrm>
            <a:off x="6530136" y="4790269"/>
            <a:ext cx="268029" cy="219192"/>
            <a:chOff x="5265738" y="2193925"/>
            <a:chExt cx="639763" cy="630238"/>
          </a:xfrm>
          <a:solidFill>
            <a:schemeClr val="bg2">
              <a:lumMod val="25000"/>
            </a:schemeClr>
          </a:solidFill>
        </p:grpSpPr>
        <p:sp>
          <p:nvSpPr>
            <p:cNvPr id="276" name="Freeform 13"/>
            <p:cNvSpPr>
              <a:spLocks/>
            </p:cNvSpPr>
            <p:nvPr/>
          </p:nvSpPr>
          <p:spPr bwMode="auto">
            <a:xfrm>
              <a:off x="5661026" y="2562225"/>
              <a:ext cx="57150" cy="149225"/>
            </a:xfrm>
            <a:custGeom>
              <a:avLst/>
              <a:gdLst>
                <a:gd name="T0" fmla="*/ 11 w 15"/>
                <a:gd name="T1" fmla="*/ 24 h 40"/>
                <a:gd name="T2" fmla="*/ 4 w 15"/>
                <a:gd name="T3" fmla="*/ 32 h 40"/>
                <a:gd name="T4" fmla="*/ 4 w 15"/>
                <a:gd name="T5" fmla="*/ 2 h 40"/>
                <a:gd name="T6" fmla="*/ 2 w 15"/>
                <a:gd name="T7" fmla="*/ 0 h 40"/>
                <a:gd name="T8" fmla="*/ 0 w 15"/>
                <a:gd name="T9" fmla="*/ 2 h 40"/>
                <a:gd name="T10" fmla="*/ 0 w 15"/>
                <a:gd name="T11" fmla="*/ 38 h 40"/>
                <a:gd name="T12" fmla="*/ 2 w 15"/>
                <a:gd name="T13" fmla="*/ 40 h 40"/>
                <a:gd name="T14" fmla="*/ 2 w 15"/>
                <a:gd name="T15" fmla="*/ 40 h 40"/>
                <a:gd name="T16" fmla="*/ 4 w 15"/>
                <a:gd name="T17" fmla="*/ 39 h 40"/>
                <a:gd name="T18" fmla="*/ 14 w 15"/>
                <a:gd name="T19" fmla="*/ 27 h 40"/>
                <a:gd name="T20" fmla="*/ 14 w 15"/>
                <a:gd name="T21" fmla="*/ 24 h 40"/>
                <a:gd name="T22" fmla="*/ 11 w 15"/>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40">
                  <a:moveTo>
                    <a:pt x="11" y="24"/>
                  </a:moveTo>
                  <a:cubicBezTo>
                    <a:pt x="4" y="32"/>
                    <a:pt x="4" y="32"/>
                    <a:pt x="4" y="32"/>
                  </a:cubicBezTo>
                  <a:cubicBezTo>
                    <a:pt x="4" y="2"/>
                    <a:pt x="4" y="2"/>
                    <a:pt x="4" y="2"/>
                  </a:cubicBezTo>
                  <a:cubicBezTo>
                    <a:pt x="4" y="1"/>
                    <a:pt x="4" y="0"/>
                    <a:pt x="2" y="0"/>
                  </a:cubicBezTo>
                  <a:cubicBezTo>
                    <a:pt x="1" y="0"/>
                    <a:pt x="0" y="1"/>
                    <a:pt x="0" y="2"/>
                  </a:cubicBezTo>
                  <a:cubicBezTo>
                    <a:pt x="0" y="38"/>
                    <a:pt x="0" y="38"/>
                    <a:pt x="0" y="38"/>
                  </a:cubicBezTo>
                  <a:cubicBezTo>
                    <a:pt x="0" y="39"/>
                    <a:pt x="1" y="39"/>
                    <a:pt x="2" y="40"/>
                  </a:cubicBezTo>
                  <a:cubicBezTo>
                    <a:pt x="2" y="40"/>
                    <a:pt x="2" y="40"/>
                    <a:pt x="2" y="40"/>
                  </a:cubicBezTo>
                  <a:cubicBezTo>
                    <a:pt x="3" y="40"/>
                    <a:pt x="4" y="39"/>
                    <a:pt x="4" y="39"/>
                  </a:cubicBezTo>
                  <a:cubicBezTo>
                    <a:pt x="14" y="27"/>
                    <a:pt x="14" y="27"/>
                    <a:pt x="14" y="27"/>
                  </a:cubicBezTo>
                  <a:cubicBezTo>
                    <a:pt x="15" y="26"/>
                    <a:pt x="15" y="25"/>
                    <a:pt x="14" y="24"/>
                  </a:cubicBezTo>
                  <a:cubicBezTo>
                    <a:pt x="13" y="23"/>
                    <a:pt x="12" y="24"/>
                    <a:pt x="11" y="2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277" name="Freeform 14"/>
            <p:cNvSpPr>
              <a:spLocks/>
            </p:cNvSpPr>
            <p:nvPr/>
          </p:nvSpPr>
          <p:spPr bwMode="auto">
            <a:xfrm>
              <a:off x="5494338" y="2562225"/>
              <a:ext cx="14288" cy="149225"/>
            </a:xfrm>
            <a:custGeom>
              <a:avLst/>
              <a:gdLst>
                <a:gd name="T0" fmla="*/ 2 w 4"/>
                <a:gd name="T1" fmla="*/ 0 h 40"/>
                <a:gd name="T2" fmla="*/ 0 w 4"/>
                <a:gd name="T3" fmla="*/ 2 h 40"/>
                <a:gd name="T4" fmla="*/ 0 w 4"/>
                <a:gd name="T5" fmla="*/ 38 h 40"/>
                <a:gd name="T6" fmla="*/ 2 w 4"/>
                <a:gd name="T7" fmla="*/ 40 h 40"/>
                <a:gd name="T8" fmla="*/ 4 w 4"/>
                <a:gd name="T9" fmla="*/ 38 h 40"/>
                <a:gd name="T10" fmla="*/ 4 w 4"/>
                <a:gd name="T11" fmla="*/ 2 h 40"/>
                <a:gd name="T12" fmla="*/ 2 w 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0"/>
                  </a:moveTo>
                  <a:cubicBezTo>
                    <a:pt x="1" y="0"/>
                    <a:pt x="0" y="1"/>
                    <a:pt x="0" y="2"/>
                  </a:cubicBezTo>
                  <a:cubicBezTo>
                    <a:pt x="0" y="38"/>
                    <a:pt x="0" y="38"/>
                    <a:pt x="0" y="38"/>
                  </a:cubicBezTo>
                  <a:cubicBezTo>
                    <a:pt x="0" y="39"/>
                    <a:pt x="1" y="40"/>
                    <a:pt x="2" y="40"/>
                  </a:cubicBezTo>
                  <a:cubicBezTo>
                    <a:pt x="4" y="40"/>
                    <a:pt x="4" y="39"/>
                    <a:pt x="4" y="38"/>
                  </a:cubicBezTo>
                  <a:cubicBezTo>
                    <a:pt x="4" y="2"/>
                    <a:pt x="4" y="2"/>
                    <a:pt x="4" y="2"/>
                  </a:cubicBezTo>
                  <a:cubicBezTo>
                    <a:pt x="4" y="1"/>
                    <a:pt x="4" y="0"/>
                    <a:pt x="2" y="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278" name="Freeform 15"/>
            <p:cNvSpPr>
              <a:spLocks/>
            </p:cNvSpPr>
            <p:nvPr/>
          </p:nvSpPr>
          <p:spPr bwMode="auto">
            <a:xfrm>
              <a:off x="5356226" y="2306638"/>
              <a:ext cx="457200" cy="307975"/>
            </a:xfrm>
            <a:custGeom>
              <a:avLst/>
              <a:gdLst>
                <a:gd name="T0" fmla="*/ 92 w 120"/>
                <a:gd name="T1" fmla="*/ 30 h 82"/>
                <a:gd name="T2" fmla="*/ 84 w 120"/>
                <a:gd name="T3" fmla="*/ 30 h 82"/>
                <a:gd name="T4" fmla="*/ 84 w 120"/>
                <a:gd name="T5" fmla="*/ 2 h 82"/>
                <a:gd name="T6" fmla="*/ 82 w 120"/>
                <a:gd name="T7" fmla="*/ 0 h 82"/>
                <a:gd name="T8" fmla="*/ 80 w 120"/>
                <a:gd name="T9" fmla="*/ 2 h 82"/>
                <a:gd name="T10" fmla="*/ 80 w 120"/>
                <a:gd name="T11" fmla="*/ 30 h 82"/>
                <a:gd name="T12" fmla="*/ 40 w 120"/>
                <a:gd name="T13" fmla="*/ 30 h 82"/>
                <a:gd name="T14" fmla="*/ 40 w 120"/>
                <a:gd name="T15" fmla="*/ 2 h 82"/>
                <a:gd name="T16" fmla="*/ 39 w 120"/>
                <a:gd name="T17" fmla="*/ 0 h 82"/>
                <a:gd name="T18" fmla="*/ 37 w 120"/>
                <a:gd name="T19" fmla="*/ 0 h 82"/>
                <a:gd name="T20" fmla="*/ 27 w 120"/>
                <a:gd name="T21" fmla="*/ 12 h 82"/>
                <a:gd name="T22" fmla="*/ 27 w 120"/>
                <a:gd name="T23" fmla="*/ 15 h 82"/>
                <a:gd name="T24" fmla="*/ 30 w 120"/>
                <a:gd name="T25" fmla="*/ 15 h 82"/>
                <a:gd name="T26" fmla="*/ 36 w 120"/>
                <a:gd name="T27" fmla="*/ 7 h 82"/>
                <a:gd name="T28" fmla="*/ 36 w 120"/>
                <a:gd name="T29" fmla="*/ 30 h 82"/>
                <a:gd name="T30" fmla="*/ 28 w 120"/>
                <a:gd name="T31" fmla="*/ 30 h 82"/>
                <a:gd name="T32" fmla="*/ 0 w 120"/>
                <a:gd name="T33" fmla="*/ 56 h 82"/>
                <a:gd name="T34" fmla="*/ 28 w 120"/>
                <a:gd name="T35" fmla="*/ 82 h 82"/>
                <a:gd name="T36" fmla="*/ 30 w 120"/>
                <a:gd name="T37" fmla="*/ 80 h 82"/>
                <a:gd name="T38" fmla="*/ 28 w 120"/>
                <a:gd name="T39" fmla="*/ 78 h 82"/>
                <a:gd name="T40" fmla="*/ 4 w 120"/>
                <a:gd name="T41" fmla="*/ 56 h 82"/>
                <a:gd name="T42" fmla="*/ 28 w 120"/>
                <a:gd name="T43" fmla="*/ 34 h 82"/>
                <a:gd name="T44" fmla="*/ 92 w 120"/>
                <a:gd name="T45" fmla="*/ 34 h 82"/>
                <a:gd name="T46" fmla="*/ 116 w 120"/>
                <a:gd name="T47" fmla="*/ 56 h 82"/>
                <a:gd name="T48" fmla="*/ 92 w 120"/>
                <a:gd name="T49" fmla="*/ 78 h 82"/>
                <a:gd name="T50" fmla="*/ 90 w 120"/>
                <a:gd name="T51" fmla="*/ 80 h 82"/>
                <a:gd name="T52" fmla="*/ 92 w 120"/>
                <a:gd name="T53" fmla="*/ 82 h 82"/>
                <a:gd name="T54" fmla="*/ 120 w 120"/>
                <a:gd name="T55" fmla="*/ 56 h 82"/>
                <a:gd name="T56" fmla="*/ 92 w 120"/>
                <a:gd name="T57" fmla="*/ 3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82">
                  <a:moveTo>
                    <a:pt x="92" y="30"/>
                  </a:moveTo>
                  <a:cubicBezTo>
                    <a:pt x="84" y="30"/>
                    <a:pt x="84" y="30"/>
                    <a:pt x="84" y="30"/>
                  </a:cubicBezTo>
                  <a:cubicBezTo>
                    <a:pt x="84" y="2"/>
                    <a:pt x="84" y="2"/>
                    <a:pt x="84" y="2"/>
                  </a:cubicBezTo>
                  <a:cubicBezTo>
                    <a:pt x="84" y="1"/>
                    <a:pt x="84" y="0"/>
                    <a:pt x="82" y="0"/>
                  </a:cubicBezTo>
                  <a:cubicBezTo>
                    <a:pt x="81" y="0"/>
                    <a:pt x="80" y="1"/>
                    <a:pt x="80" y="2"/>
                  </a:cubicBezTo>
                  <a:cubicBezTo>
                    <a:pt x="80" y="30"/>
                    <a:pt x="80" y="30"/>
                    <a:pt x="80" y="30"/>
                  </a:cubicBezTo>
                  <a:cubicBezTo>
                    <a:pt x="40" y="30"/>
                    <a:pt x="40" y="30"/>
                    <a:pt x="40" y="30"/>
                  </a:cubicBezTo>
                  <a:cubicBezTo>
                    <a:pt x="40" y="2"/>
                    <a:pt x="40" y="2"/>
                    <a:pt x="40" y="2"/>
                  </a:cubicBezTo>
                  <a:cubicBezTo>
                    <a:pt x="40" y="1"/>
                    <a:pt x="40" y="0"/>
                    <a:pt x="39" y="0"/>
                  </a:cubicBezTo>
                  <a:cubicBezTo>
                    <a:pt x="38" y="0"/>
                    <a:pt x="37" y="0"/>
                    <a:pt x="37" y="0"/>
                  </a:cubicBezTo>
                  <a:cubicBezTo>
                    <a:pt x="27" y="12"/>
                    <a:pt x="27" y="12"/>
                    <a:pt x="27" y="12"/>
                  </a:cubicBezTo>
                  <a:cubicBezTo>
                    <a:pt x="26" y="13"/>
                    <a:pt x="26" y="15"/>
                    <a:pt x="27" y="15"/>
                  </a:cubicBezTo>
                  <a:cubicBezTo>
                    <a:pt x="28" y="16"/>
                    <a:pt x="29" y="16"/>
                    <a:pt x="30" y="15"/>
                  </a:cubicBezTo>
                  <a:cubicBezTo>
                    <a:pt x="36" y="7"/>
                    <a:pt x="36" y="7"/>
                    <a:pt x="36" y="7"/>
                  </a:cubicBezTo>
                  <a:cubicBezTo>
                    <a:pt x="36" y="30"/>
                    <a:pt x="36" y="30"/>
                    <a:pt x="36" y="30"/>
                  </a:cubicBezTo>
                  <a:cubicBezTo>
                    <a:pt x="28" y="30"/>
                    <a:pt x="28" y="30"/>
                    <a:pt x="28" y="30"/>
                  </a:cubicBezTo>
                  <a:cubicBezTo>
                    <a:pt x="13" y="30"/>
                    <a:pt x="0" y="41"/>
                    <a:pt x="0" y="56"/>
                  </a:cubicBezTo>
                  <a:cubicBezTo>
                    <a:pt x="0" y="70"/>
                    <a:pt x="13" y="82"/>
                    <a:pt x="28" y="82"/>
                  </a:cubicBezTo>
                  <a:cubicBezTo>
                    <a:pt x="30" y="82"/>
                    <a:pt x="30" y="81"/>
                    <a:pt x="30" y="80"/>
                  </a:cubicBezTo>
                  <a:cubicBezTo>
                    <a:pt x="30" y="79"/>
                    <a:pt x="30" y="78"/>
                    <a:pt x="28" y="78"/>
                  </a:cubicBezTo>
                  <a:cubicBezTo>
                    <a:pt x="15" y="78"/>
                    <a:pt x="4" y="68"/>
                    <a:pt x="4" y="56"/>
                  </a:cubicBezTo>
                  <a:cubicBezTo>
                    <a:pt x="4" y="44"/>
                    <a:pt x="15" y="34"/>
                    <a:pt x="28" y="34"/>
                  </a:cubicBezTo>
                  <a:cubicBezTo>
                    <a:pt x="92" y="34"/>
                    <a:pt x="92" y="34"/>
                    <a:pt x="92" y="34"/>
                  </a:cubicBezTo>
                  <a:cubicBezTo>
                    <a:pt x="106" y="34"/>
                    <a:pt x="116" y="44"/>
                    <a:pt x="116" y="56"/>
                  </a:cubicBezTo>
                  <a:cubicBezTo>
                    <a:pt x="116" y="68"/>
                    <a:pt x="106" y="78"/>
                    <a:pt x="92" y="78"/>
                  </a:cubicBezTo>
                  <a:cubicBezTo>
                    <a:pt x="91" y="78"/>
                    <a:pt x="90" y="79"/>
                    <a:pt x="90" y="80"/>
                  </a:cubicBezTo>
                  <a:cubicBezTo>
                    <a:pt x="90" y="81"/>
                    <a:pt x="91" y="82"/>
                    <a:pt x="92" y="82"/>
                  </a:cubicBezTo>
                  <a:cubicBezTo>
                    <a:pt x="108" y="82"/>
                    <a:pt x="120" y="70"/>
                    <a:pt x="120" y="56"/>
                  </a:cubicBezTo>
                  <a:cubicBezTo>
                    <a:pt x="120" y="41"/>
                    <a:pt x="108" y="30"/>
                    <a:pt x="92" y="3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sp>
          <p:nvSpPr>
            <p:cNvPr id="279" name="Freeform 16"/>
            <p:cNvSpPr>
              <a:spLocks noEditPoints="1"/>
            </p:cNvSpPr>
            <p:nvPr/>
          </p:nvSpPr>
          <p:spPr bwMode="auto">
            <a:xfrm>
              <a:off x="5265738" y="2193925"/>
              <a:ext cx="639763" cy="630238"/>
            </a:xfrm>
            <a:custGeom>
              <a:avLst/>
              <a:gdLst>
                <a:gd name="T0" fmla="*/ 152 w 168"/>
                <a:gd name="T1" fmla="*/ 0 h 168"/>
                <a:gd name="T2" fmla="*/ 16 w 168"/>
                <a:gd name="T3" fmla="*/ 0 h 168"/>
                <a:gd name="T4" fmla="*/ 0 w 168"/>
                <a:gd name="T5" fmla="*/ 16 h 168"/>
                <a:gd name="T6" fmla="*/ 0 w 168"/>
                <a:gd name="T7" fmla="*/ 152 h 168"/>
                <a:gd name="T8" fmla="*/ 16 w 168"/>
                <a:gd name="T9" fmla="*/ 168 h 168"/>
                <a:gd name="T10" fmla="*/ 152 w 168"/>
                <a:gd name="T11" fmla="*/ 168 h 168"/>
                <a:gd name="T12" fmla="*/ 168 w 168"/>
                <a:gd name="T13" fmla="*/ 152 h 168"/>
                <a:gd name="T14" fmla="*/ 168 w 168"/>
                <a:gd name="T15" fmla="*/ 16 h 168"/>
                <a:gd name="T16" fmla="*/ 152 w 168"/>
                <a:gd name="T17" fmla="*/ 0 h 168"/>
                <a:gd name="T18" fmla="*/ 160 w 168"/>
                <a:gd name="T19" fmla="*/ 152 h 168"/>
                <a:gd name="T20" fmla="*/ 152 w 168"/>
                <a:gd name="T21" fmla="*/ 160 h 168"/>
                <a:gd name="T22" fmla="*/ 16 w 168"/>
                <a:gd name="T23" fmla="*/ 160 h 168"/>
                <a:gd name="T24" fmla="*/ 8 w 168"/>
                <a:gd name="T25" fmla="*/ 152 h 168"/>
                <a:gd name="T26" fmla="*/ 8 w 168"/>
                <a:gd name="T27" fmla="*/ 16 h 168"/>
                <a:gd name="T28" fmla="*/ 16 w 168"/>
                <a:gd name="T29" fmla="*/ 8 h 168"/>
                <a:gd name="T30" fmla="*/ 152 w 168"/>
                <a:gd name="T31" fmla="*/ 8 h 168"/>
                <a:gd name="T32" fmla="*/ 160 w 168"/>
                <a:gd name="T33" fmla="*/ 16 h 168"/>
                <a:gd name="T34" fmla="*/ 160 w 168"/>
                <a:gd name="T35" fmla="*/ 15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68">
                  <a:moveTo>
                    <a:pt x="152" y="0"/>
                  </a:moveTo>
                  <a:cubicBezTo>
                    <a:pt x="16" y="0"/>
                    <a:pt x="16" y="0"/>
                    <a:pt x="16" y="0"/>
                  </a:cubicBezTo>
                  <a:cubicBezTo>
                    <a:pt x="8" y="0"/>
                    <a:pt x="0" y="7"/>
                    <a:pt x="0" y="16"/>
                  </a:cubicBezTo>
                  <a:cubicBezTo>
                    <a:pt x="0" y="152"/>
                    <a:pt x="0" y="152"/>
                    <a:pt x="0" y="152"/>
                  </a:cubicBezTo>
                  <a:cubicBezTo>
                    <a:pt x="0" y="161"/>
                    <a:pt x="8" y="168"/>
                    <a:pt x="16" y="168"/>
                  </a:cubicBezTo>
                  <a:cubicBezTo>
                    <a:pt x="152" y="168"/>
                    <a:pt x="152" y="168"/>
                    <a:pt x="152" y="168"/>
                  </a:cubicBezTo>
                  <a:cubicBezTo>
                    <a:pt x="161" y="168"/>
                    <a:pt x="168" y="161"/>
                    <a:pt x="168" y="152"/>
                  </a:cubicBezTo>
                  <a:cubicBezTo>
                    <a:pt x="168" y="16"/>
                    <a:pt x="168" y="16"/>
                    <a:pt x="168" y="16"/>
                  </a:cubicBezTo>
                  <a:cubicBezTo>
                    <a:pt x="168" y="7"/>
                    <a:pt x="161" y="0"/>
                    <a:pt x="152" y="0"/>
                  </a:cubicBezTo>
                  <a:close/>
                  <a:moveTo>
                    <a:pt x="160" y="152"/>
                  </a:moveTo>
                  <a:cubicBezTo>
                    <a:pt x="160" y="156"/>
                    <a:pt x="157" y="160"/>
                    <a:pt x="152" y="160"/>
                  </a:cubicBezTo>
                  <a:cubicBezTo>
                    <a:pt x="16" y="160"/>
                    <a:pt x="16" y="160"/>
                    <a:pt x="16" y="160"/>
                  </a:cubicBezTo>
                  <a:cubicBezTo>
                    <a:pt x="12" y="160"/>
                    <a:pt x="8" y="156"/>
                    <a:pt x="8" y="152"/>
                  </a:cubicBezTo>
                  <a:cubicBezTo>
                    <a:pt x="8" y="16"/>
                    <a:pt x="8" y="16"/>
                    <a:pt x="8" y="16"/>
                  </a:cubicBezTo>
                  <a:cubicBezTo>
                    <a:pt x="8" y="11"/>
                    <a:pt x="12" y="8"/>
                    <a:pt x="16" y="8"/>
                  </a:cubicBezTo>
                  <a:cubicBezTo>
                    <a:pt x="152" y="8"/>
                    <a:pt x="152" y="8"/>
                    <a:pt x="152" y="8"/>
                  </a:cubicBezTo>
                  <a:cubicBezTo>
                    <a:pt x="157" y="8"/>
                    <a:pt x="160" y="11"/>
                    <a:pt x="160" y="16"/>
                  </a:cubicBezTo>
                  <a:lnTo>
                    <a:pt x="160" y="15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200">
                <a:latin typeface="+mn-ea"/>
                <a:ea typeface="+mn-ea"/>
              </a:endParaRPr>
            </a:p>
          </p:txBody>
        </p:sp>
      </p:grpSp>
      <p:pic>
        <p:nvPicPr>
          <p:cNvPr id="280" name="图片 1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6302" y="4100241"/>
            <a:ext cx="532057" cy="433914"/>
          </a:xfrm>
          <a:prstGeom prst="rect">
            <a:avLst/>
          </a:prstGeom>
        </p:spPr>
      </p:pic>
      <p:pic>
        <p:nvPicPr>
          <p:cNvPr id="281" name="图片 1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5319" y="4114818"/>
            <a:ext cx="532057" cy="433914"/>
          </a:xfrm>
          <a:prstGeom prst="rect">
            <a:avLst/>
          </a:prstGeom>
        </p:spPr>
      </p:pic>
      <p:pic>
        <p:nvPicPr>
          <p:cNvPr id="282" name="图片 1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3207" y="4704283"/>
            <a:ext cx="532057" cy="433914"/>
          </a:xfrm>
          <a:prstGeom prst="rect">
            <a:avLst/>
          </a:prstGeom>
        </p:spPr>
      </p:pic>
      <p:sp>
        <p:nvSpPr>
          <p:cNvPr id="283" name="TextBox 102"/>
          <p:cNvSpPr txBox="1"/>
          <p:nvPr/>
        </p:nvSpPr>
        <p:spPr>
          <a:xfrm>
            <a:off x="4204202" y="5111133"/>
            <a:ext cx="1178187" cy="276999"/>
          </a:xfrm>
          <a:prstGeom prst="rect">
            <a:avLst/>
          </a:prstGeom>
          <a:noFill/>
        </p:spPr>
        <p:txBody>
          <a:bodyPr wrap="square" rtlCol="0">
            <a:spAutoFit/>
          </a:bodyPr>
          <a:lstStyle/>
          <a:p>
            <a:pPr algn="ctr" defTabSz="913815"/>
            <a:r>
              <a:rPr lang="zh-CN" altLang="en-US" sz="1200" dirty="0" smtClean="0">
                <a:latin typeface="+mn-ea"/>
                <a:ea typeface="+mn-ea"/>
              </a:rPr>
              <a:t>鲲鹏</a:t>
            </a:r>
            <a:r>
              <a:rPr lang="en-US" altLang="zh-CN" sz="1200" dirty="0" smtClean="0">
                <a:latin typeface="+mn-ea"/>
                <a:ea typeface="+mn-ea"/>
              </a:rPr>
              <a:t>VPC</a:t>
            </a:r>
            <a:endParaRPr lang="en-US" altLang="zh-CN" sz="1200" dirty="0">
              <a:latin typeface="+mn-ea"/>
              <a:ea typeface="+mn-ea"/>
            </a:endParaRPr>
          </a:p>
        </p:txBody>
      </p:sp>
      <p:sp>
        <p:nvSpPr>
          <p:cNvPr id="284" name="TextBox 266"/>
          <p:cNvSpPr txBox="1"/>
          <p:nvPr/>
        </p:nvSpPr>
        <p:spPr>
          <a:xfrm>
            <a:off x="5052165" y="5102712"/>
            <a:ext cx="1219498" cy="276999"/>
          </a:xfrm>
          <a:prstGeom prst="rect">
            <a:avLst/>
          </a:prstGeom>
          <a:noFill/>
        </p:spPr>
        <p:txBody>
          <a:bodyPr wrap="square" rtlCol="0">
            <a:spAutoFit/>
          </a:bodyPr>
          <a:lstStyle/>
          <a:p>
            <a:pPr algn="ctr" defTabSz="913815"/>
            <a:r>
              <a:rPr lang="zh-CN" altLang="en-US" sz="1200" dirty="0" smtClean="0">
                <a:latin typeface="+mn-ea"/>
                <a:ea typeface="+mn-ea"/>
              </a:rPr>
              <a:t>鲲鹏</a:t>
            </a:r>
            <a:r>
              <a:rPr lang="en-US" altLang="zh-CN" sz="1200" dirty="0" smtClean="0">
                <a:latin typeface="+mn-ea"/>
                <a:ea typeface="+mn-ea"/>
              </a:rPr>
              <a:t>ELB</a:t>
            </a:r>
            <a:endParaRPr lang="zh-CN" altLang="zh-CN" sz="1200" dirty="0">
              <a:latin typeface="+mn-ea"/>
              <a:ea typeface="+mn-ea"/>
            </a:endParaRPr>
          </a:p>
        </p:txBody>
      </p:sp>
      <p:sp>
        <p:nvSpPr>
          <p:cNvPr id="285" name="TextBox 102"/>
          <p:cNvSpPr txBox="1"/>
          <p:nvPr/>
        </p:nvSpPr>
        <p:spPr>
          <a:xfrm>
            <a:off x="4373317" y="4522095"/>
            <a:ext cx="836913" cy="276999"/>
          </a:xfrm>
          <a:prstGeom prst="rect">
            <a:avLst/>
          </a:prstGeom>
          <a:noFill/>
        </p:spPr>
        <p:txBody>
          <a:bodyPr wrap="square" rtlCol="0">
            <a:spAutoFit/>
          </a:bodyPr>
          <a:lstStyle/>
          <a:p>
            <a:pPr algn="ctr" defTabSz="913815"/>
            <a:r>
              <a:rPr lang="zh-CN" altLang="en-US" sz="1200" dirty="0">
                <a:latin typeface="+mn-ea"/>
                <a:ea typeface="+mn-ea"/>
              </a:rPr>
              <a:t>鲲鹏</a:t>
            </a:r>
            <a:r>
              <a:rPr lang="en-US" altLang="zh-CN" sz="1200" dirty="0" smtClean="0">
                <a:latin typeface="+mn-ea"/>
                <a:ea typeface="+mn-ea"/>
              </a:rPr>
              <a:t>EVS</a:t>
            </a:r>
            <a:endParaRPr lang="en-US" altLang="zh-CN" sz="1200" dirty="0">
              <a:latin typeface="+mn-ea"/>
              <a:ea typeface="+mn-ea"/>
            </a:endParaRPr>
          </a:p>
        </p:txBody>
      </p:sp>
      <p:sp>
        <p:nvSpPr>
          <p:cNvPr id="286" name="TextBox 266"/>
          <p:cNvSpPr txBox="1"/>
          <p:nvPr/>
        </p:nvSpPr>
        <p:spPr>
          <a:xfrm>
            <a:off x="5040266" y="4501538"/>
            <a:ext cx="1322147" cy="276999"/>
          </a:xfrm>
          <a:prstGeom prst="rect">
            <a:avLst/>
          </a:prstGeom>
          <a:noFill/>
        </p:spPr>
        <p:txBody>
          <a:bodyPr wrap="square" rtlCol="0">
            <a:spAutoFit/>
          </a:bodyPr>
          <a:lstStyle/>
          <a:p>
            <a:pPr algn="ctr" defTabSz="913815"/>
            <a:r>
              <a:rPr lang="zh-CN" altLang="en-US" sz="1200" dirty="0" smtClean="0">
                <a:latin typeface="+mn-ea"/>
                <a:ea typeface="+mn-ea"/>
              </a:rPr>
              <a:t>鲲鹏</a:t>
            </a:r>
            <a:r>
              <a:rPr lang="en-US" altLang="zh-CN" sz="1200" dirty="0" smtClean="0">
                <a:latin typeface="+mn-ea"/>
                <a:ea typeface="+mn-ea"/>
              </a:rPr>
              <a:t>OBS</a:t>
            </a:r>
            <a:endParaRPr lang="en-US" altLang="zh-CN" sz="1200" dirty="0">
              <a:latin typeface="+mn-ea"/>
              <a:ea typeface="+mn-ea"/>
            </a:endParaRPr>
          </a:p>
        </p:txBody>
      </p:sp>
      <p:sp>
        <p:nvSpPr>
          <p:cNvPr id="287" name="TextBox 73"/>
          <p:cNvSpPr txBox="1"/>
          <p:nvPr/>
        </p:nvSpPr>
        <p:spPr>
          <a:xfrm>
            <a:off x="6092660" y="4512148"/>
            <a:ext cx="1148867" cy="276999"/>
          </a:xfrm>
          <a:prstGeom prst="rect">
            <a:avLst/>
          </a:prstGeom>
          <a:noFill/>
        </p:spPr>
        <p:txBody>
          <a:bodyPr wrap="square" rtlCol="0">
            <a:spAutoFit/>
          </a:bodyPr>
          <a:lstStyle/>
          <a:p>
            <a:pPr algn="ctr" defTabSz="913815"/>
            <a:r>
              <a:rPr lang="zh-CN" altLang="en-US" sz="1200" dirty="0" smtClean="0">
                <a:latin typeface="+mn-ea"/>
                <a:ea typeface="+mn-ea"/>
              </a:rPr>
              <a:t>鲲鹏</a:t>
            </a:r>
            <a:r>
              <a:rPr lang="en-US" altLang="zh-CN" sz="1200" dirty="0" smtClean="0">
                <a:latin typeface="+mn-ea"/>
                <a:ea typeface="+mn-ea"/>
              </a:rPr>
              <a:t>SFS</a:t>
            </a:r>
            <a:endParaRPr lang="zh-CN" altLang="en-US" sz="1200" dirty="0">
              <a:latin typeface="+mn-ea"/>
              <a:ea typeface="+mn-ea"/>
            </a:endParaRPr>
          </a:p>
        </p:txBody>
      </p:sp>
      <p:sp>
        <p:nvSpPr>
          <p:cNvPr id="288" name="TextBox 266"/>
          <p:cNvSpPr txBox="1"/>
          <p:nvPr/>
        </p:nvSpPr>
        <p:spPr>
          <a:xfrm>
            <a:off x="6145345" y="5085702"/>
            <a:ext cx="1110497" cy="276999"/>
          </a:xfrm>
          <a:prstGeom prst="rect">
            <a:avLst/>
          </a:prstGeom>
          <a:noFill/>
        </p:spPr>
        <p:txBody>
          <a:bodyPr wrap="none" rtlCol="0">
            <a:spAutoFit/>
          </a:bodyPr>
          <a:lstStyle/>
          <a:p>
            <a:pPr algn="ctr" defTabSz="913815">
              <a:buNone/>
            </a:pPr>
            <a:r>
              <a:rPr lang="zh-CN" altLang="en-US" sz="1200" dirty="0">
                <a:latin typeface="+mn-ea"/>
                <a:ea typeface="+mn-ea"/>
              </a:rPr>
              <a:t>鲲鹏</a:t>
            </a:r>
            <a:r>
              <a:rPr lang="en-US" altLang="zh-CN" sz="1200" dirty="0" smtClean="0">
                <a:latin typeface="+mn-ea"/>
                <a:ea typeface="+mn-ea"/>
              </a:rPr>
              <a:t>NAT</a:t>
            </a:r>
            <a:r>
              <a:rPr lang="zh-CN" altLang="en-US" sz="1200" dirty="0">
                <a:latin typeface="+mn-ea"/>
                <a:ea typeface="+mn-ea"/>
              </a:rPr>
              <a:t>网关</a:t>
            </a:r>
          </a:p>
        </p:txBody>
      </p:sp>
      <p:pic>
        <p:nvPicPr>
          <p:cNvPr id="289"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611" y="4669767"/>
            <a:ext cx="532057" cy="433914"/>
          </a:xfrm>
          <a:prstGeom prst="rect">
            <a:avLst/>
          </a:prstGeom>
        </p:spPr>
      </p:pic>
      <p:pic>
        <p:nvPicPr>
          <p:cNvPr id="290"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1487" y="4081283"/>
            <a:ext cx="532057" cy="433914"/>
          </a:xfrm>
          <a:prstGeom prst="rect">
            <a:avLst/>
          </a:prstGeom>
        </p:spPr>
      </p:pic>
      <p:pic>
        <p:nvPicPr>
          <p:cNvPr id="291"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3124" y="4137902"/>
            <a:ext cx="532057" cy="433914"/>
          </a:xfrm>
          <a:prstGeom prst="rect">
            <a:avLst/>
          </a:prstGeom>
        </p:spPr>
      </p:pic>
      <p:pic>
        <p:nvPicPr>
          <p:cNvPr id="292"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6421" y="4738259"/>
            <a:ext cx="532057" cy="433914"/>
          </a:xfrm>
          <a:prstGeom prst="rect">
            <a:avLst/>
          </a:prstGeom>
        </p:spPr>
      </p:pic>
      <p:sp>
        <p:nvSpPr>
          <p:cNvPr id="293" name="矩形 164"/>
          <p:cNvSpPr/>
          <p:nvPr/>
        </p:nvSpPr>
        <p:spPr>
          <a:xfrm>
            <a:off x="7639234" y="4865811"/>
            <a:ext cx="424680" cy="361637"/>
          </a:xfrm>
          <a:prstGeom prst="rect">
            <a:avLst/>
          </a:prstGeom>
          <a:noFill/>
        </p:spPr>
        <p:txBody>
          <a:bodyPr wrap="square" rtlCol="0">
            <a:spAutoFit/>
          </a:bodyPr>
          <a:lstStyle/>
          <a:p>
            <a:pPr algn="ctr" defTabSz="549320">
              <a:lnSpc>
                <a:spcPts val="2066"/>
              </a:lnSpc>
            </a:pPr>
            <a:r>
              <a:rPr lang="en-US" altLang="zh-CN" sz="1200" dirty="0">
                <a:solidFill>
                  <a:srgbClr val="1D1D1A"/>
                </a:solidFill>
                <a:latin typeface="+mn-ea"/>
                <a:ea typeface="+mn-ea"/>
              </a:rPr>
              <a:t>…</a:t>
            </a:r>
            <a:endParaRPr lang="zh-CN" altLang="en-US" sz="1200" dirty="0">
              <a:solidFill>
                <a:srgbClr val="1D1D1A"/>
              </a:solidFill>
              <a:latin typeface="+mn-ea"/>
              <a:ea typeface="+mn-ea"/>
            </a:endParaRPr>
          </a:p>
        </p:txBody>
      </p:sp>
      <p:sp>
        <p:nvSpPr>
          <p:cNvPr id="294" name="矩形 172"/>
          <p:cNvSpPr/>
          <p:nvPr/>
        </p:nvSpPr>
        <p:spPr>
          <a:xfrm>
            <a:off x="7632654" y="4278401"/>
            <a:ext cx="424680" cy="361637"/>
          </a:xfrm>
          <a:prstGeom prst="rect">
            <a:avLst/>
          </a:prstGeom>
          <a:noFill/>
        </p:spPr>
        <p:txBody>
          <a:bodyPr wrap="square" rtlCol="0">
            <a:spAutoFit/>
          </a:bodyPr>
          <a:lstStyle/>
          <a:p>
            <a:pPr algn="ctr" defTabSz="549320">
              <a:lnSpc>
                <a:spcPts val="2066"/>
              </a:lnSpc>
            </a:pPr>
            <a:r>
              <a:rPr lang="en-US" altLang="zh-CN" sz="1200" dirty="0">
                <a:solidFill>
                  <a:srgbClr val="1D1D1A"/>
                </a:solidFill>
                <a:latin typeface="+mn-ea"/>
                <a:ea typeface="+mn-ea"/>
              </a:rPr>
              <a:t>…</a:t>
            </a:r>
            <a:endParaRPr lang="zh-CN" altLang="en-US" sz="1200" dirty="0">
              <a:solidFill>
                <a:srgbClr val="1D1D1A"/>
              </a:solidFill>
              <a:latin typeface="+mn-ea"/>
              <a:ea typeface="+mn-ea"/>
            </a:endParaRPr>
          </a:p>
        </p:txBody>
      </p:sp>
      <p:sp>
        <p:nvSpPr>
          <p:cNvPr id="295" name="矩形 163"/>
          <p:cNvSpPr/>
          <p:nvPr/>
        </p:nvSpPr>
        <p:spPr>
          <a:xfrm>
            <a:off x="2668697" y="2730310"/>
            <a:ext cx="871819" cy="276999"/>
          </a:xfrm>
          <a:prstGeom prst="rect">
            <a:avLst/>
          </a:prstGeom>
        </p:spPr>
        <p:txBody>
          <a:bodyPr wrap="square">
            <a:spAutoFit/>
          </a:bodyPr>
          <a:lstStyle/>
          <a:p>
            <a:pPr algn="ctr" defTabSz="549320">
              <a:defRPr/>
            </a:pPr>
            <a:r>
              <a:rPr lang="zh-CN" altLang="en-US" sz="1200" kern="0" dirty="0">
                <a:solidFill>
                  <a:srgbClr val="1D1D1A"/>
                </a:solidFill>
                <a:latin typeface="+mn-ea"/>
                <a:ea typeface="+mn-ea"/>
              </a:rPr>
              <a:t>政府</a:t>
            </a:r>
            <a:endParaRPr lang="en-US" sz="1200" kern="0" dirty="0">
              <a:solidFill>
                <a:srgbClr val="1D1D1A"/>
              </a:solidFill>
              <a:latin typeface="+mn-ea"/>
              <a:ea typeface="+mn-ea"/>
            </a:endParaRPr>
          </a:p>
        </p:txBody>
      </p:sp>
      <p:sp>
        <p:nvSpPr>
          <p:cNvPr id="296" name="矩形 188"/>
          <p:cNvSpPr/>
          <p:nvPr/>
        </p:nvSpPr>
        <p:spPr>
          <a:xfrm>
            <a:off x="3609168" y="2733814"/>
            <a:ext cx="1003211" cy="276999"/>
          </a:xfrm>
          <a:prstGeom prst="rect">
            <a:avLst/>
          </a:prstGeom>
        </p:spPr>
        <p:txBody>
          <a:bodyPr wrap="square">
            <a:spAutoFit/>
          </a:bodyPr>
          <a:lstStyle/>
          <a:p>
            <a:pPr algn="ctr" defTabSz="549320">
              <a:defRPr/>
            </a:pPr>
            <a:r>
              <a:rPr lang="zh-CN" altLang="en-US" sz="1200" kern="0" dirty="0">
                <a:solidFill>
                  <a:srgbClr val="1D1D1A"/>
                </a:solidFill>
                <a:latin typeface="+mn-ea"/>
                <a:ea typeface="+mn-ea"/>
              </a:rPr>
              <a:t>金融</a:t>
            </a:r>
            <a:endParaRPr lang="en-US" sz="1200" kern="0" dirty="0">
              <a:solidFill>
                <a:srgbClr val="1D1D1A"/>
              </a:solidFill>
              <a:latin typeface="+mn-ea"/>
              <a:ea typeface="+mn-ea"/>
            </a:endParaRPr>
          </a:p>
        </p:txBody>
      </p:sp>
      <p:sp>
        <p:nvSpPr>
          <p:cNvPr id="297" name="矩形 189"/>
          <p:cNvSpPr/>
          <p:nvPr/>
        </p:nvSpPr>
        <p:spPr>
          <a:xfrm>
            <a:off x="5763886" y="2742840"/>
            <a:ext cx="871819" cy="276999"/>
          </a:xfrm>
          <a:prstGeom prst="rect">
            <a:avLst/>
          </a:prstGeom>
        </p:spPr>
        <p:txBody>
          <a:bodyPr wrap="square">
            <a:spAutoFit/>
          </a:bodyPr>
          <a:lstStyle/>
          <a:p>
            <a:pPr algn="ctr" defTabSz="549320">
              <a:defRPr/>
            </a:pPr>
            <a:r>
              <a:rPr lang="zh-CN" altLang="en-US" sz="1200" kern="0" dirty="0">
                <a:solidFill>
                  <a:srgbClr val="1D1D1A"/>
                </a:solidFill>
                <a:latin typeface="+mn-ea"/>
                <a:ea typeface="+mn-ea"/>
              </a:rPr>
              <a:t>互联网</a:t>
            </a:r>
            <a:endParaRPr lang="en-US" sz="1200" kern="0" dirty="0">
              <a:solidFill>
                <a:srgbClr val="1D1D1A"/>
              </a:solidFill>
              <a:latin typeface="+mn-ea"/>
              <a:ea typeface="+mn-ea"/>
            </a:endParaRPr>
          </a:p>
        </p:txBody>
      </p:sp>
      <p:grpSp>
        <p:nvGrpSpPr>
          <p:cNvPr id="298" name="组合 191"/>
          <p:cNvGrpSpPr/>
          <p:nvPr/>
        </p:nvGrpSpPr>
        <p:grpSpPr>
          <a:xfrm>
            <a:off x="3876545" y="2324746"/>
            <a:ext cx="434977" cy="365252"/>
            <a:chOff x="5021263" y="2808288"/>
            <a:chExt cx="536575" cy="536575"/>
          </a:xfrm>
          <a:solidFill>
            <a:schemeClr val="bg1">
              <a:lumMod val="50000"/>
            </a:schemeClr>
          </a:solidFill>
        </p:grpSpPr>
        <p:sp>
          <p:nvSpPr>
            <p:cNvPr id="299" name="Freeform 5"/>
            <p:cNvSpPr>
              <a:spLocks noEditPoints="1"/>
            </p:cNvSpPr>
            <p:nvPr/>
          </p:nvSpPr>
          <p:spPr bwMode="auto">
            <a:xfrm>
              <a:off x="5189538" y="2911476"/>
              <a:ext cx="200025" cy="330200"/>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37" tIns="27469" rIns="54937" bIns="27469" numCol="1" anchor="t" anchorCtr="0" compatLnSpc="1">
              <a:prstTxWarp prst="textNoShape">
                <a:avLst/>
              </a:prstTxWarp>
            </a:bodyPr>
            <a:lstStyle/>
            <a:p>
              <a:pPr defTabSz="914112"/>
              <a:endParaRPr lang="zh-CN" altLang="en-US" sz="1082" b="1">
                <a:solidFill>
                  <a:srgbClr val="1D1D1A"/>
                </a:solidFill>
                <a:latin typeface="+mn-ea"/>
                <a:ea typeface="+mn-ea"/>
              </a:endParaRPr>
            </a:p>
          </p:txBody>
        </p:sp>
        <p:sp>
          <p:nvSpPr>
            <p:cNvPr id="300" name="Freeform 6"/>
            <p:cNvSpPr>
              <a:spLocks noEditPoints="1"/>
            </p:cNvSpPr>
            <p:nvPr/>
          </p:nvSpPr>
          <p:spPr bwMode="auto">
            <a:xfrm>
              <a:off x="5021263" y="2808288"/>
              <a:ext cx="536575" cy="536575"/>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37" tIns="27469" rIns="54937" bIns="27469" numCol="1" anchor="t" anchorCtr="0" compatLnSpc="1">
              <a:prstTxWarp prst="textNoShape">
                <a:avLst/>
              </a:prstTxWarp>
            </a:bodyPr>
            <a:lstStyle/>
            <a:p>
              <a:pPr defTabSz="914112"/>
              <a:endParaRPr lang="zh-CN" altLang="en-US" sz="1082" b="1">
                <a:solidFill>
                  <a:srgbClr val="1D1D1A"/>
                </a:solidFill>
                <a:latin typeface="+mn-ea"/>
                <a:ea typeface="+mn-ea"/>
              </a:endParaRPr>
            </a:p>
          </p:txBody>
        </p:sp>
      </p:grpSp>
      <p:sp>
        <p:nvSpPr>
          <p:cNvPr id="301" name="矩形 195"/>
          <p:cNvSpPr/>
          <p:nvPr/>
        </p:nvSpPr>
        <p:spPr>
          <a:xfrm>
            <a:off x="7151688" y="2455970"/>
            <a:ext cx="424680" cy="361637"/>
          </a:xfrm>
          <a:prstGeom prst="rect">
            <a:avLst/>
          </a:prstGeom>
          <a:noFill/>
        </p:spPr>
        <p:txBody>
          <a:bodyPr wrap="square" rtlCol="0">
            <a:spAutoFit/>
          </a:bodyPr>
          <a:lstStyle/>
          <a:p>
            <a:pPr algn="ctr" defTabSz="549320">
              <a:lnSpc>
                <a:spcPts val="2066"/>
              </a:lnSpc>
            </a:pPr>
            <a:r>
              <a:rPr lang="en-US" altLang="zh-CN" sz="1202" b="1" dirty="0">
                <a:solidFill>
                  <a:srgbClr val="1D1D1A"/>
                </a:solidFill>
                <a:latin typeface="+mn-ea"/>
                <a:ea typeface="+mn-ea"/>
              </a:rPr>
              <a:t>…</a:t>
            </a:r>
            <a:endParaRPr lang="zh-CN" altLang="en-US" sz="1202" b="1" dirty="0">
              <a:solidFill>
                <a:srgbClr val="1D1D1A"/>
              </a:solidFill>
              <a:latin typeface="+mn-ea"/>
              <a:ea typeface="+mn-ea"/>
            </a:endParaRPr>
          </a:p>
        </p:txBody>
      </p:sp>
      <p:sp>
        <p:nvSpPr>
          <p:cNvPr id="302" name="副标题 2"/>
          <p:cNvSpPr txBox="1">
            <a:spLocks/>
          </p:cNvSpPr>
          <p:nvPr/>
        </p:nvSpPr>
        <p:spPr>
          <a:xfrm>
            <a:off x="4742236" y="2731337"/>
            <a:ext cx="857484" cy="276999"/>
          </a:xfrm>
          <a:prstGeom prst="rect">
            <a:avLst/>
          </a:prstGeom>
        </p:spPr>
        <p:txBody>
          <a:bodyPr wrap="square">
            <a:spAutoFit/>
          </a:bodyPr>
          <a:lstStyle>
            <a:defPPr>
              <a:defRPr lang="en-US"/>
            </a:defPPr>
            <a:lvl1pPr algn="ctr" defTabSz="914478">
              <a:defRPr sz="1800" b="1" kern="0">
                <a:solidFill>
                  <a:srgbClr val="E7E6E6"/>
                </a:solidFill>
                <a:latin typeface="微软雅黑" panose="020B0503020204020204" pitchFamily="34" charset="-122"/>
                <a:ea typeface="微软雅黑" panose="020B0503020204020204" pitchFamily="34" charset="-122"/>
              </a:defRPr>
            </a:lvl1pPr>
          </a:lstStyle>
          <a:p>
            <a:r>
              <a:rPr lang="zh-CN" altLang="en-US" sz="1200" b="0" dirty="0">
                <a:solidFill>
                  <a:srgbClr val="1D1D1A"/>
                </a:solidFill>
                <a:latin typeface="+mn-ea"/>
                <a:ea typeface="+mn-ea"/>
              </a:rPr>
              <a:t>大企业</a:t>
            </a:r>
            <a:endParaRPr lang="en-US" altLang="zh-CN" sz="1200" b="0" dirty="0">
              <a:solidFill>
                <a:srgbClr val="1D1D1A"/>
              </a:solidFill>
              <a:latin typeface="+mn-ea"/>
              <a:ea typeface="+mn-ea"/>
            </a:endParaRPr>
          </a:p>
        </p:txBody>
      </p:sp>
      <p:grpSp>
        <p:nvGrpSpPr>
          <p:cNvPr id="303" name="组合 218"/>
          <p:cNvGrpSpPr/>
          <p:nvPr/>
        </p:nvGrpSpPr>
        <p:grpSpPr>
          <a:xfrm>
            <a:off x="4975189" y="2378575"/>
            <a:ext cx="382647" cy="305394"/>
            <a:chOff x="5840413" y="3186113"/>
            <a:chExt cx="512762" cy="487362"/>
          </a:xfrm>
          <a:solidFill>
            <a:schemeClr val="bg1">
              <a:lumMod val="50000"/>
            </a:schemeClr>
          </a:solidFill>
        </p:grpSpPr>
        <p:sp>
          <p:nvSpPr>
            <p:cNvPr id="304" name="Freeform 82"/>
            <p:cNvSpPr>
              <a:spLocks noEditPoints="1"/>
            </p:cNvSpPr>
            <p:nvPr/>
          </p:nvSpPr>
          <p:spPr bwMode="auto">
            <a:xfrm>
              <a:off x="5840413" y="3505200"/>
              <a:ext cx="111125" cy="168275"/>
            </a:xfrm>
            <a:custGeom>
              <a:avLst/>
              <a:gdLst>
                <a:gd name="T0" fmla="*/ 26 w 29"/>
                <a:gd name="T1" fmla="*/ 44 h 44"/>
                <a:gd name="T2" fmla="*/ 3 w 29"/>
                <a:gd name="T3" fmla="*/ 44 h 44"/>
                <a:gd name="T4" fmla="*/ 0 w 29"/>
                <a:gd name="T5" fmla="*/ 41 h 44"/>
                <a:gd name="T6" fmla="*/ 0 w 29"/>
                <a:gd name="T7" fmla="*/ 3 h 44"/>
                <a:gd name="T8" fmla="*/ 3 w 29"/>
                <a:gd name="T9" fmla="*/ 0 h 44"/>
                <a:gd name="T10" fmla="*/ 26 w 29"/>
                <a:gd name="T11" fmla="*/ 0 h 44"/>
                <a:gd name="T12" fmla="*/ 29 w 29"/>
                <a:gd name="T13" fmla="*/ 3 h 44"/>
                <a:gd name="T14" fmla="*/ 29 w 29"/>
                <a:gd name="T15" fmla="*/ 41 h 44"/>
                <a:gd name="T16" fmla="*/ 26 w 29"/>
                <a:gd name="T17" fmla="*/ 44 h 44"/>
                <a:gd name="T18" fmla="*/ 6 w 29"/>
                <a:gd name="T19" fmla="*/ 38 h 44"/>
                <a:gd name="T20" fmla="*/ 24 w 29"/>
                <a:gd name="T21" fmla="*/ 38 h 44"/>
                <a:gd name="T22" fmla="*/ 24 w 29"/>
                <a:gd name="T23" fmla="*/ 5 h 44"/>
                <a:gd name="T24" fmla="*/ 6 w 29"/>
                <a:gd name="T25" fmla="*/ 5 h 44"/>
                <a:gd name="T26" fmla="*/ 6 w 29"/>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26" y="44"/>
                  </a:moveTo>
                  <a:cubicBezTo>
                    <a:pt x="3" y="44"/>
                    <a:pt x="3" y="44"/>
                    <a:pt x="3" y="44"/>
                  </a:cubicBezTo>
                  <a:cubicBezTo>
                    <a:pt x="2" y="44"/>
                    <a:pt x="0" y="42"/>
                    <a:pt x="0" y="41"/>
                  </a:cubicBezTo>
                  <a:cubicBezTo>
                    <a:pt x="0" y="3"/>
                    <a:pt x="0" y="3"/>
                    <a:pt x="0" y="3"/>
                  </a:cubicBezTo>
                  <a:cubicBezTo>
                    <a:pt x="0" y="1"/>
                    <a:pt x="2" y="0"/>
                    <a:pt x="3" y="0"/>
                  </a:cubicBezTo>
                  <a:cubicBezTo>
                    <a:pt x="26" y="0"/>
                    <a:pt x="26" y="0"/>
                    <a:pt x="26" y="0"/>
                  </a:cubicBezTo>
                  <a:cubicBezTo>
                    <a:pt x="28" y="0"/>
                    <a:pt x="29" y="1"/>
                    <a:pt x="29" y="3"/>
                  </a:cubicBezTo>
                  <a:cubicBezTo>
                    <a:pt x="29" y="41"/>
                    <a:pt x="29" y="41"/>
                    <a:pt x="29" y="41"/>
                  </a:cubicBezTo>
                  <a:cubicBezTo>
                    <a:pt x="29" y="42"/>
                    <a:pt x="28" y="44"/>
                    <a:pt x="26" y="44"/>
                  </a:cubicBezTo>
                  <a:close/>
                  <a:moveTo>
                    <a:pt x="6" y="38"/>
                  </a:moveTo>
                  <a:cubicBezTo>
                    <a:pt x="24" y="38"/>
                    <a:pt x="24" y="38"/>
                    <a:pt x="24" y="38"/>
                  </a:cubicBezTo>
                  <a:cubicBezTo>
                    <a:pt x="24" y="5"/>
                    <a:pt x="24" y="5"/>
                    <a:pt x="24" y="5"/>
                  </a:cubicBezTo>
                  <a:cubicBezTo>
                    <a:pt x="6" y="5"/>
                    <a:pt x="6" y="5"/>
                    <a:pt x="6" y="5"/>
                  </a:cubicBezTo>
                  <a:lnTo>
                    <a:pt x="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14" tIns="27456" rIns="54914" bIns="27456" numCol="1" anchor="t" anchorCtr="0" compatLnSpc="1">
              <a:prstTxWarp prst="textNoShape">
                <a:avLst/>
              </a:prstTxWarp>
            </a:bodyPr>
            <a:lstStyle/>
            <a:p>
              <a:pPr defTabSz="914112"/>
              <a:endParaRPr lang="zh-CN" altLang="en-US" sz="1082">
                <a:solidFill>
                  <a:srgbClr val="1D1D1A"/>
                </a:solidFill>
                <a:effectLst>
                  <a:outerShdw blurRad="38100" dist="38100" dir="2700000" algn="tl">
                    <a:srgbClr val="000000">
                      <a:alpha val="43137"/>
                    </a:srgbClr>
                  </a:outerShdw>
                </a:effectLst>
                <a:latin typeface="+mn-ea"/>
                <a:ea typeface="+mn-ea"/>
              </a:endParaRPr>
            </a:p>
          </p:txBody>
        </p:sp>
        <p:sp>
          <p:nvSpPr>
            <p:cNvPr id="305" name="Freeform 83"/>
            <p:cNvSpPr>
              <a:spLocks noEditPoints="1"/>
            </p:cNvSpPr>
            <p:nvPr/>
          </p:nvSpPr>
          <p:spPr bwMode="auto">
            <a:xfrm>
              <a:off x="5975350" y="3440113"/>
              <a:ext cx="111125" cy="233362"/>
            </a:xfrm>
            <a:custGeom>
              <a:avLst/>
              <a:gdLst>
                <a:gd name="T0" fmla="*/ 26 w 29"/>
                <a:gd name="T1" fmla="*/ 61 h 61"/>
                <a:gd name="T2" fmla="*/ 3 w 29"/>
                <a:gd name="T3" fmla="*/ 61 h 61"/>
                <a:gd name="T4" fmla="*/ 0 w 29"/>
                <a:gd name="T5" fmla="*/ 58 h 61"/>
                <a:gd name="T6" fmla="*/ 0 w 29"/>
                <a:gd name="T7" fmla="*/ 2 h 61"/>
                <a:gd name="T8" fmla="*/ 3 w 29"/>
                <a:gd name="T9" fmla="*/ 0 h 61"/>
                <a:gd name="T10" fmla="*/ 26 w 29"/>
                <a:gd name="T11" fmla="*/ 0 h 61"/>
                <a:gd name="T12" fmla="*/ 29 w 29"/>
                <a:gd name="T13" fmla="*/ 2 h 61"/>
                <a:gd name="T14" fmla="*/ 29 w 29"/>
                <a:gd name="T15" fmla="*/ 58 h 61"/>
                <a:gd name="T16" fmla="*/ 26 w 29"/>
                <a:gd name="T17" fmla="*/ 61 h 61"/>
                <a:gd name="T18" fmla="*/ 6 w 29"/>
                <a:gd name="T19" fmla="*/ 55 h 61"/>
                <a:gd name="T20" fmla="*/ 23 w 29"/>
                <a:gd name="T21" fmla="*/ 55 h 61"/>
                <a:gd name="T22" fmla="*/ 23 w 29"/>
                <a:gd name="T23" fmla="*/ 5 h 61"/>
                <a:gd name="T24" fmla="*/ 6 w 29"/>
                <a:gd name="T25" fmla="*/ 5 h 61"/>
                <a:gd name="T26" fmla="*/ 6 w 29"/>
                <a:gd name="T27"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61">
                  <a:moveTo>
                    <a:pt x="26" y="61"/>
                  </a:moveTo>
                  <a:cubicBezTo>
                    <a:pt x="3" y="61"/>
                    <a:pt x="3" y="61"/>
                    <a:pt x="3" y="61"/>
                  </a:cubicBezTo>
                  <a:cubicBezTo>
                    <a:pt x="1" y="61"/>
                    <a:pt x="0" y="59"/>
                    <a:pt x="0" y="58"/>
                  </a:cubicBezTo>
                  <a:cubicBezTo>
                    <a:pt x="0" y="2"/>
                    <a:pt x="0" y="2"/>
                    <a:pt x="0" y="2"/>
                  </a:cubicBezTo>
                  <a:cubicBezTo>
                    <a:pt x="0" y="1"/>
                    <a:pt x="1" y="0"/>
                    <a:pt x="3" y="0"/>
                  </a:cubicBezTo>
                  <a:cubicBezTo>
                    <a:pt x="26" y="0"/>
                    <a:pt x="26" y="0"/>
                    <a:pt x="26" y="0"/>
                  </a:cubicBezTo>
                  <a:cubicBezTo>
                    <a:pt x="28" y="0"/>
                    <a:pt x="29" y="1"/>
                    <a:pt x="29" y="2"/>
                  </a:cubicBezTo>
                  <a:cubicBezTo>
                    <a:pt x="29" y="58"/>
                    <a:pt x="29" y="58"/>
                    <a:pt x="29" y="58"/>
                  </a:cubicBezTo>
                  <a:cubicBezTo>
                    <a:pt x="29" y="59"/>
                    <a:pt x="28" y="61"/>
                    <a:pt x="26" y="61"/>
                  </a:cubicBezTo>
                  <a:close/>
                  <a:moveTo>
                    <a:pt x="6" y="55"/>
                  </a:moveTo>
                  <a:cubicBezTo>
                    <a:pt x="23" y="55"/>
                    <a:pt x="23" y="55"/>
                    <a:pt x="23" y="55"/>
                  </a:cubicBezTo>
                  <a:cubicBezTo>
                    <a:pt x="23" y="5"/>
                    <a:pt x="23" y="5"/>
                    <a:pt x="23" y="5"/>
                  </a:cubicBezTo>
                  <a:cubicBezTo>
                    <a:pt x="6" y="5"/>
                    <a:pt x="6" y="5"/>
                    <a:pt x="6" y="5"/>
                  </a:cubicBezTo>
                  <a:lnTo>
                    <a:pt x="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14" tIns="27456" rIns="54914" bIns="27456" numCol="1" anchor="t" anchorCtr="0" compatLnSpc="1">
              <a:prstTxWarp prst="textNoShape">
                <a:avLst/>
              </a:prstTxWarp>
            </a:bodyPr>
            <a:lstStyle/>
            <a:p>
              <a:pPr defTabSz="914112"/>
              <a:endParaRPr lang="zh-CN" altLang="en-US" sz="1082">
                <a:solidFill>
                  <a:srgbClr val="1D1D1A"/>
                </a:solidFill>
                <a:effectLst>
                  <a:outerShdw blurRad="38100" dist="38100" dir="2700000" algn="tl">
                    <a:srgbClr val="000000">
                      <a:alpha val="43137"/>
                    </a:srgbClr>
                  </a:outerShdw>
                </a:effectLst>
                <a:latin typeface="+mn-ea"/>
                <a:ea typeface="+mn-ea"/>
              </a:endParaRPr>
            </a:p>
          </p:txBody>
        </p:sp>
        <p:sp>
          <p:nvSpPr>
            <p:cNvPr id="306" name="Freeform 84"/>
            <p:cNvSpPr>
              <a:spLocks noEditPoints="1"/>
            </p:cNvSpPr>
            <p:nvPr/>
          </p:nvSpPr>
          <p:spPr bwMode="auto">
            <a:xfrm>
              <a:off x="6108700" y="3478213"/>
              <a:ext cx="111125" cy="195262"/>
            </a:xfrm>
            <a:custGeom>
              <a:avLst/>
              <a:gdLst>
                <a:gd name="T0" fmla="*/ 26 w 29"/>
                <a:gd name="T1" fmla="*/ 51 h 51"/>
                <a:gd name="T2" fmla="*/ 3 w 29"/>
                <a:gd name="T3" fmla="*/ 51 h 51"/>
                <a:gd name="T4" fmla="*/ 0 w 29"/>
                <a:gd name="T5" fmla="*/ 48 h 51"/>
                <a:gd name="T6" fmla="*/ 0 w 29"/>
                <a:gd name="T7" fmla="*/ 3 h 51"/>
                <a:gd name="T8" fmla="*/ 3 w 29"/>
                <a:gd name="T9" fmla="*/ 0 h 51"/>
                <a:gd name="T10" fmla="*/ 26 w 29"/>
                <a:gd name="T11" fmla="*/ 0 h 51"/>
                <a:gd name="T12" fmla="*/ 29 w 29"/>
                <a:gd name="T13" fmla="*/ 3 h 51"/>
                <a:gd name="T14" fmla="*/ 29 w 29"/>
                <a:gd name="T15" fmla="*/ 48 h 51"/>
                <a:gd name="T16" fmla="*/ 26 w 29"/>
                <a:gd name="T17" fmla="*/ 51 h 51"/>
                <a:gd name="T18" fmla="*/ 6 w 29"/>
                <a:gd name="T19" fmla="*/ 45 h 51"/>
                <a:gd name="T20" fmla="*/ 23 w 29"/>
                <a:gd name="T21" fmla="*/ 45 h 51"/>
                <a:gd name="T22" fmla="*/ 23 w 29"/>
                <a:gd name="T23" fmla="*/ 5 h 51"/>
                <a:gd name="T24" fmla="*/ 6 w 29"/>
                <a:gd name="T25" fmla="*/ 5 h 51"/>
                <a:gd name="T26" fmla="*/ 6 w 29"/>
                <a:gd name="T27" fmla="*/ 4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1">
                  <a:moveTo>
                    <a:pt x="26" y="51"/>
                  </a:moveTo>
                  <a:cubicBezTo>
                    <a:pt x="3" y="51"/>
                    <a:pt x="3" y="51"/>
                    <a:pt x="3" y="51"/>
                  </a:cubicBezTo>
                  <a:cubicBezTo>
                    <a:pt x="1" y="51"/>
                    <a:pt x="0" y="49"/>
                    <a:pt x="0" y="48"/>
                  </a:cubicBezTo>
                  <a:cubicBezTo>
                    <a:pt x="0" y="3"/>
                    <a:pt x="0" y="3"/>
                    <a:pt x="0" y="3"/>
                  </a:cubicBezTo>
                  <a:cubicBezTo>
                    <a:pt x="0" y="1"/>
                    <a:pt x="1" y="0"/>
                    <a:pt x="3" y="0"/>
                  </a:cubicBezTo>
                  <a:cubicBezTo>
                    <a:pt x="26" y="0"/>
                    <a:pt x="26" y="0"/>
                    <a:pt x="26" y="0"/>
                  </a:cubicBezTo>
                  <a:cubicBezTo>
                    <a:pt x="28" y="0"/>
                    <a:pt x="29" y="1"/>
                    <a:pt x="29" y="3"/>
                  </a:cubicBezTo>
                  <a:cubicBezTo>
                    <a:pt x="29" y="48"/>
                    <a:pt x="29" y="48"/>
                    <a:pt x="29" y="48"/>
                  </a:cubicBezTo>
                  <a:cubicBezTo>
                    <a:pt x="29" y="49"/>
                    <a:pt x="28" y="51"/>
                    <a:pt x="26" y="51"/>
                  </a:cubicBezTo>
                  <a:close/>
                  <a:moveTo>
                    <a:pt x="6" y="45"/>
                  </a:moveTo>
                  <a:cubicBezTo>
                    <a:pt x="23" y="45"/>
                    <a:pt x="23" y="45"/>
                    <a:pt x="23" y="45"/>
                  </a:cubicBezTo>
                  <a:cubicBezTo>
                    <a:pt x="23" y="5"/>
                    <a:pt x="23" y="5"/>
                    <a:pt x="23" y="5"/>
                  </a:cubicBezTo>
                  <a:cubicBezTo>
                    <a:pt x="6" y="5"/>
                    <a:pt x="6" y="5"/>
                    <a:pt x="6" y="5"/>
                  </a:cubicBezTo>
                  <a:lnTo>
                    <a:pt x="6"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14" tIns="27456" rIns="54914" bIns="27456" numCol="1" anchor="t" anchorCtr="0" compatLnSpc="1">
              <a:prstTxWarp prst="textNoShape">
                <a:avLst/>
              </a:prstTxWarp>
            </a:bodyPr>
            <a:lstStyle/>
            <a:p>
              <a:pPr defTabSz="914112"/>
              <a:endParaRPr lang="zh-CN" altLang="en-US" sz="1082">
                <a:solidFill>
                  <a:srgbClr val="1D1D1A"/>
                </a:solidFill>
                <a:effectLst>
                  <a:outerShdw blurRad="38100" dist="38100" dir="2700000" algn="tl">
                    <a:srgbClr val="000000">
                      <a:alpha val="43137"/>
                    </a:srgbClr>
                  </a:outerShdw>
                </a:effectLst>
                <a:latin typeface="+mn-ea"/>
                <a:ea typeface="+mn-ea"/>
              </a:endParaRPr>
            </a:p>
          </p:txBody>
        </p:sp>
        <p:sp>
          <p:nvSpPr>
            <p:cNvPr id="307" name="Freeform 85"/>
            <p:cNvSpPr>
              <a:spLocks noEditPoints="1"/>
            </p:cNvSpPr>
            <p:nvPr/>
          </p:nvSpPr>
          <p:spPr bwMode="auto">
            <a:xfrm>
              <a:off x="6242050" y="3343275"/>
              <a:ext cx="111125" cy="330200"/>
            </a:xfrm>
            <a:custGeom>
              <a:avLst/>
              <a:gdLst>
                <a:gd name="T0" fmla="*/ 26 w 29"/>
                <a:gd name="T1" fmla="*/ 86 h 86"/>
                <a:gd name="T2" fmla="*/ 3 w 29"/>
                <a:gd name="T3" fmla="*/ 86 h 86"/>
                <a:gd name="T4" fmla="*/ 0 w 29"/>
                <a:gd name="T5" fmla="*/ 83 h 86"/>
                <a:gd name="T6" fmla="*/ 0 w 29"/>
                <a:gd name="T7" fmla="*/ 3 h 86"/>
                <a:gd name="T8" fmla="*/ 3 w 29"/>
                <a:gd name="T9" fmla="*/ 0 h 86"/>
                <a:gd name="T10" fmla="*/ 26 w 29"/>
                <a:gd name="T11" fmla="*/ 0 h 86"/>
                <a:gd name="T12" fmla="*/ 29 w 29"/>
                <a:gd name="T13" fmla="*/ 3 h 86"/>
                <a:gd name="T14" fmla="*/ 29 w 29"/>
                <a:gd name="T15" fmla="*/ 83 h 86"/>
                <a:gd name="T16" fmla="*/ 26 w 29"/>
                <a:gd name="T17" fmla="*/ 86 h 86"/>
                <a:gd name="T18" fmla="*/ 5 w 29"/>
                <a:gd name="T19" fmla="*/ 80 h 86"/>
                <a:gd name="T20" fmla="*/ 23 w 29"/>
                <a:gd name="T21" fmla="*/ 80 h 86"/>
                <a:gd name="T22" fmla="*/ 23 w 29"/>
                <a:gd name="T23" fmla="*/ 6 h 86"/>
                <a:gd name="T24" fmla="*/ 5 w 29"/>
                <a:gd name="T25" fmla="*/ 6 h 86"/>
                <a:gd name="T26" fmla="*/ 5 w 29"/>
                <a:gd name="T27"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6">
                  <a:moveTo>
                    <a:pt x="26" y="86"/>
                  </a:moveTo>
                  <a:cubicBezTo>
                    <a:pt x="3" y="86"/>
                    <a:pt x="3" y="86"/>
                    <a:pt x="3" y="86"/>
                  </a:cubicBezTo>
                  <a:cubicBezTo>
                    <a:pt x="1" y="86"/>
                    <a:pt x="0" y="84"/>
                    <a:pt x="0" y="83"/>
                  </a:cubicBezTo>
                  <a:cubicBezTo>
                    <a:pt x="0" y="3"/>
                    <a:pt x="0" y="3"/>
                    <a:pt x="0" y="3"/>
                  </a:cubicBezTo>
                  <a:cubicBezTo>
                    <a:pt x="0" y="2"/>
                    <a:pt x="1" y="0"/>
                    <a:pt x="3" y="0"/>
                  </a:cubicBezTo>
                  <a:cubicBezTo>
                    <a:pt x="26" y="0"/>
                    <a:pt x="26" y="0"/>
                    <a:pt x="26" y="0"/>
                  </a:cubicBezTo>
                  <a:cubicBezTo>
                    <a:pt x="27" y="0"/>
                    <a:pt x="29" y="2"/>
                    <a:pt x="29" y="3"/>
                  </a:cubicBezTo>
                  <a:cubicBezTo>
                    <a:pt x="29" y="83"/>
                    <a:pt x="29" y="83"/>
                    <a:pt x="29" y="83"/>
                  </a:cubicBezTo>
                  <a:cubicBezTo>
                    <a:pt x="29" y="84"/>
                    <a:pt x="27" y="86"/>
                    <a:pt x="26" y="86"/>
                  </a:cubicBezTo>
                  <a:close/>
                  <a:moveTo>
                    <a:pt x="5" y="80"/>
                  </a:moveTo>
                  <a:cubicBezTo>
                    <a:pt x="23" y="80"/>
                    <a:pt x="23" y="80"/>
                    <a:pt x="23" y="80"/>
                  </a:cubicBezTo>
                  <a:cubicBezTo>
                    <a:pt x="23" y="6"/>
                    <a:pt x="23" y="6"/>
                    <a:pt x="23" y="6"/>
                  </a:cubicBezTo>
                  <a:cubicBezTo>
                    <a:pt x="5" y="6"/>
                    <a:pt x="5" y="6"/>
                    <a:pt x="5" y="6"/>
                  </a:cubicBezTo>
                  <a:lnTo>
                    <a:pt x="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14" tIns="27456" rIns="54914" bIns="27456" numCol="1" anchor="t" anchorCtr="0" compatLnSpc="1">
              <a:prstTxWarp prst="textNoShape">
                <a:avLst/>
              </a:prstTxWarp>
            </a:bodyPr>
            <a:lstStyle/>
            <a:p>
              <a:pPr defTabSz="914112"/>
              <a:endParaRPr lang="zh-CN" altLang="en-US" sz="1082">
                <a:solidFill>
                  <a:srgbClr val="1D1D1A"/>
                </a:solidFill>
                <a:effectLst>
                  <a:outerShdw blurRad="38100" dist="38100" dir="2700000" algn="tl">
                    <a:srgbClr val="000000">
                      <a:alpha val="43137"/>
                    </a:srgbClr>
                  </a:outerShdw>
                </a:effectLst>
                <a:latin typeface="+mn-ea"/>
                <a:ea typeface="+mn-ea"/>
              </a:endParaRPr>
            </a:p>
          </p:txBody>
        </p:sp>
        <p:sp>
          <p:nvSpPr>
            <p:cNvPr id="308" name="Freeform 86"/>
            <p:cNvSpPr>
              <a:spLocks/>
            </p:cNvSpPr>
            <p:nvPr/>
          </p:nvSpPr>
          <p:spPr bwMode="auto">
            <a:xfrm>
              <a:off x="5840413" y="3186113"/>
              <a:ext cx="501650" cy="241300"/>
            </a:xfrm>
            <a:custGeom>
              <a:avLst/>
              <a:gdLst>
                <a:gd name="T0" fmla="*/ 105 w 131"/>
                <a:gd name="T1" fmla="*/ 0 h 63"/>
                <a:gd name="T2" fmla="*/ 105 w 131"/>
                <a:gd name="T3" fmla="*/ 4 h 63"/>
                <a:gd name="T4" fmla="*/ 122 w 131"/>
                <a:gd name="T5" fmla="*/ 4 h 63"/>
                <a:gd name="T6" fmla="*/ 83 w 131"/>
                <a:gd name="T7" fmla="*/ 40 h 63"/>
                <a:gd name="T8" fmla="*/ 49 w 131"/>
                <a:gd name="T9" fmla="*/ 14 h 63"/>
                <a:gd name="T10" fmla="*/ 45 w 131"/>
                <a:gd name="T11" fmla="*/ 14 h 63"/>
                <a:gd name="T12" fmla="*/ 1 w 131"/>
                <a:gd name="T13" fmla="*/ 58 h 63"/>
                <a:gd name="T14" fmla="*/ 1 w 131"/>
                <a:gd name="T15" fmla="*/ 62 h 63"/>
                <a:gd name="T16" fmla="*/ 3 w 131"/>
                <a:gd name="T17" fmla="*/ 63 h 63"/>
                <a:gd name="T18" fmla="*/ 5 w 131"/>
                <a:gd name="T19" fmla="*/ 62 h 63"/>
                <a:gd name="T20" fmla="*/ 47 w 131"/>
                <a:gd name="T21" fmla="*/ 20 h 63"/>
                <a:gd name="T22" fmla="*/ 81 w 131"/>
                <a:gd name="T23" fmla="*/ 46 h 63"/>
                <a:gd name="T24" fmla="*/ 85 w 131"/>
                <a:gd name="T25" fmla="*/ 46 h 63"/>
                <a:gd name="T26" fmla="*/ 126 w 131"/>
                <a:gd name="T27" fmla="*/ 8 h 63"/>
                <a:gd name="T28" fmla="*/ 125 w 131"/>
                <a:gd name="T29" fmla="*/ 26 h 63"/>
                <a:gd name="T30" fmla="*/ 129 w 131"/>
                <a:gd name="T31" fmla="*/ 26 h 63"/>
                <a:gd name="T32" fmla="*/ 131 w 131"/>
                <a:gd name="T33" fmla="*/ 0 h 63"/>
                <a:gd name="T34" fmla="*/ 105 w 131"/>
                <a:gd name="T3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63">
                  <a:moveTo>
                    <a:pt x="105" y="0"/>
                  </a:moveTo>
                  <a:cubicBezTo>
                    <a:pt x="105" y="4"/>
                    <a:pt x="105" y="4"/>
                    <a:pt x="105" y="4"/>
                  </a:cubicBezTo>
                  <a:cubicBezTo>
                    <a:pt x="122" y="4"/>
                    <a:pt x="122" y="4"/>
                    <a:pt x="122" y="4"/>
                  </a:cubicBezTo>
                  <a:cubicBezTo>
                    <a:pt x="83" y="40"/>
                    <a:pt x="83" y="40"/>
                    <a:pt x="83" y="40"/>
                  </a:cubicBezTo>
                  <a:cubicBezTo>
                    <a:pt x="49" y="14"/>
                    <a:pt x="49" y="14"/>
                    <a:pt x="49" y="14"/>
                  </a:cubicBezTo>
                  <a:cubicBezTo>
                    <a:pt x="48" y="13"/>
                    <a:pt x="46" y="13"/>
                    <a:pt x="45" y="14"/>
                  </a:cubicBezTo>
                  <a:cubicBezTo>
                    <a:pt x="1" y="58"/>
                    <a:pt x="1" y="58"/>
                    <a:pt x="1" y="58"/>
                  </a:cubicBezTo>
                  <a:cubicBezTo>
                    <a:pt x="0" y="59"/>
                    <a:pt x="0" y="61"/>
                    <a:pt x="1" y="62"/>
                  </a:cubicBezTo>
                  <a:cubicBezTo>
                    <a:pt x="2" y="62"/>
                    <a:pt x="2" y="63"/>
                    <a:pt x="3" y="63"/>
                  </a:cubicBezTo>
                  <a:cubicBezTo>
                    <a:pt x="4" y="63"/>
                    <a:pt x="4" y="62"/>
                    <a:pt x="5" y="62"/>
                  </a:cubicBezTo>
                  <a:cubicBezTo>
                    <a:pt x="47" y="20"/>
                    <a:pt x="47" y="20"/>
                    <a:pt x="47" y="20"/>
                  </a:cubicBezTo>
                  <a:cubicBezTo>
                    <a:pt x="81" y="46"/>
                    <a:pt x="81" y="46"/>
                    <a:pt x="81" y="46"/>
                  </a:cubicBezTo>
                  <a:cubicBezTo>
                    <a:pt x="82" y="47"/>
                    <a:pt x="84" y="47"/>
                    <a:pt x="85" y="46"/>
                  </a:cubicBezTo>
                  <a:cubicBezTo>
                    <a:pt x="126" y="8"/>
                    <a:pt x="126" y="8"/>
                    <a:pt x="126" y="8"/>
                  </a:cubicBezTo>
                  <a:cubicBezTo>
                    <a:pt x="125" y="26"/>
                    <a:pt x="125" y="26"/>
                    <a:pt x="125" y="26"/>
                  </a:cubicBezTo>
                  <a:cubicBezTo>
                    <a:pt x="129" y="26"/>
                    <a:pt x="129" y="26"/>
                    <a:pt x="129" y="26"/>
                  </a:cubicBezTo>
                  <a:cubicBezTo>
                    <a:pt x="131" y="0"/>
                    <a:pt x="131" y="0"/>
                    <a:pt x="131" y="0"/>
                  </a:cubicBez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4914" tIns="27456" rIns="54914" bIns="27456" numCol="1" anchor="t" anchorCtr="0" compatLnSpc="1">
              <a:prstTxWarp prst="textNoShape">
                <a:avLst/>
              </a:prstTxWarp>
            </a:bodyPr>
            <a:lstStyle/>
            <a:p>
              <a:pPr defTabSz="914112"/>
              <a:endParaRPr lang="zh-CN" altLang="en-US" sz="1082">
                <a:solidFill>
                  <a:srgbClr val="1D1D1A"/>
                </a:solidFill>
                <a:effectLst>
                  <a:outerShdw blurRad="38100" dist="38100" dir="2700000" algn="tl">
                    <a:srgbClr val="000000">
                      <a:alpha val="43137"/>
                    </a:srgbClr>
                  </a:outerShdw>
                </a:effectLst>
                <a:latin typeface="+mn-ea"/>
                <a:ea typeface="+mn-ea"/>
              </a:endParaRPr>
            </a:p>
          </p:txBody>
        </p:sp>
      </p:grpSp>
      <p:pic>
        <p:nvPicPr>
          <p:cNvPr id="311" name="图片 1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70804" y="4247347"/>
            <a:ext cx="532057" cy="433914"/>
          </a:xfrm>
          <a:prstGeom prst="rect">
            <a:avLst/>
          </a:prstGeom>
        </p:spPr>
      </p:pic>
      <p:pic>
        <p:nvPicPr>
          <p:cNvPr id="312" name="图片 1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2741" y="4837805"/>
            <a:ext cx="532057" cy="433914"/>
          </a:xfrm>
          <a:prstGeom prst="rect">
            <a:avLst/>
          </a:prstGeom>
        </p:spPr>
      </p:pic>
      <p:sp>
        <p:nvSpPr>
          <p:cNvPr id="313" name="矩形 201"/>
          <p:cNvSpPr/>
          <p:nvPr/>
        </p:nvSpPr>
        <p:spPr>
          <a:xfrm>
            <a:off x="1120282" y="4496603"/>
            <a:ext cx="1741829" cy="500137"/>
          </a:xfrm>
          <a:prstGeom prst="rect">
            <a:avLst/>
          </a:prstGeom>
        </p:spPr>
        <p:txBody>
          <a:bodyPr wrap="square">
            <a:spAutoFit/>
          </a:bodyPr>
          <a:lstStyle/>
          <a:p>
            <a:pPr algn="ctr" defTabSz="508131">
              <a:spcBef>
                <a:spcPts val="250"/>
              </a:spcBef>
              <a:defRPr/>
            </a:pPr>
            <a:r>
              <a:rPr lang="zh-CN" altLang="en-US" sz="1200" b="1" kern="0" dirty="0" smtClean="0">
                <a:latin typeface="+mn-ea"/>
                <a:ea typeface="+mn-ea"/>
                <a:cs typeface="Arial" panose="020B0604020202020204" pitchFamily="34" charset="0"/>
              </a:rPr>
              <a:t>全栈鲲鹏</a:t>
            </a:r>
            <a:endParaRPr lang="en-US" altLang="zh-CN" sz="1200" b="1" kern="0" dirty="0" smtClean="0">
              <a:latin typeface="+mn-ea"/>
              <a:ea typeface="+mn-ea"/>
              <a:cs typeface="Arial" panose="020B0604020202020204" pitchFamily="34" charset="0"/>
            </a:endParaRPr>
          </a:p>
          <a:p>
            <a:pPr algn="ctr" defTabSz="508131">
              <a:spcBef>
                <a:spcPts val="250"/>
              </a:spcBef>
              <a:defRPr/>
            </a:pPr>
            <a:r>
              <a:rPr lang="zh-CN" altLang="en-US" sz="1200" b="1" kern="0" dirty="0" smtClean="0">
                <a:latin typeface="+mn-ea"/>
                <a:ea typeface="+mn-ea"/>
                <a:cs typeface="Arial" panose="020B0604020202020204" pitchFamily="34" charset="0"/>
              </a:rPr>
              <a:t>云服务</a:t>
            </a:r>
            <a:endParaRPr lang="en-US" altLang="zh-CN" sz="1200" b="1" kern="0" dirty="0" smtClean="0">
              <a:latin typeface="+mn-ea"/>
              <a:ea typeface="+mn-ea"/>
              <a:cs typeface="Arial" panose="020B0604020202020204" pitchFamily="34" charset="0"/>
            </a:endParaRPr>
          </a:p>
        </p:txBody>
      </p:sp>
      <p:sp>
        <p:nvSpPr>
          <p:cNvPr id="314" name="圆角矩形 164"/>
          <p:cNvSpPr/>
          <p:nvPr/>
        </p:nvSpPr>
        <p:spPr>
          <a:xfrm>
            <a:off x="2427849" y="3223258"/>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r>
              <a:rPr lang="zh-CN" altLang="en-US" sz="1200" dirty="0" smtClean="0">
                <a:solidFill>
                  <a:srgbClr val="1D1D1A"/>
                </a:solidFill>
                <a:latin typeface="+mn-ea"/>
                <a:sym typeface="Arial"/>
              </a:rPr>
              <a:t>全栈</a:t>
            </a:r>
            <a:endParaRPr lang="en-US" altLang="zh-CN" sz="1200" dirty="0">
              <a:solidFill>
                <a:srgbClr val="1D1D1A"/>
              </a:solidFill>
              <a:latin typeface="+mn-ea"/>
              <a:sym typeface="Arial"/>
            </a:endParaRPr>
          </a:p>
          <a:p>
            <a:pPr algn="ctr" defTabSz="832426"/>
            <a:r>
              <a:rPr lang="zh-CN" altLang="en-US" sz="1200" dirty="0" smtClean="0">
                <a:solidFill>
                  <a:srgbClr val="1D1D1A"/>
                </a:solidFill>
                <a:latin typeface="+mn-ea"/>
                <a:sym typeface="Arial"/>
              </a:rPr>
              <a:t>专属云</a:t>
            </a:r>
            <a:endParaRPr sz="1200" dirty="0">
              <a:solidFill>
                <a:srgbClr val="1D1D1A"/>
              </a:solidFill>
              <a:latin typeface="+mn-ea"/>
              <a:sym typeface="Arial"/>
            </a:endParaRPr>
          </a:p>
        </p:txBody>
      </p:sp>
      <p:sp>
        <p:nvSpPr>
          <p:cNvPr id="315" name="圆角矩形 164"/>
          <p:cNvSpPr/>
          <p:nvPr/>
        </p:nvSpPr>
        <p:spPr>
          <a:xfrm>
            <a:off x="3425475" y="3209212"/>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r>
              <a:rPr lang="en-US" altLang="zh-CN" sz="1200" dirty="0" smtClean="0">
                <a:solidFill>
                  <a:srgbClr val="1D1D1A"/>
                </a:solidFill>
                <a:latin typeface="+mn-ea"/>
                <a:sym typeface="Arial"/>
              </a:rPr>
              <a:t>HPC</a:t>
            </a:r>
            <a:endParaRPr sz="1200" dirty="0">
              <a:solidFill>
                <a:srgbClr val="1D1D1A"/>
              </a:solidFill>
              <a:latin typeface="+mn-ea"/>
              <a:sym typeface="Arial"/>
            </a:endParaRPr>
          </a:p>
        </p:txBody>
      </p:sp>
      <p:sp>
        <p:nvSpPr>
          <p:cNvPr id="316" name="圆角矩形 164"/>
          <p:cNvSpPr/>
          <p:nvPr/>
        </p:nvSpPr>
        <p:spPr>
          <a:xfrm>
            <a:off x="4417171" y="3220871"/>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r>
              <a:rPr lang="zh-CN" altLang="en-US" sz="1200" dirty="0" smtClean="0">
                <a:solidFill>
                  <a:srgbClr val="1D1D1A"/>
                </a:solidFill>
                <a:latin typeface="+mn-ea"/>
                <a:sym typeface="Arial"/>
              </a:rPr>
              <a:t>大数据</a:t>
            </a:r>
            <a:endParaRPr sz="1200" dirty="0">
              <a:solidFill>
                <a:srgbClr val="1D1D1A"/>
              </a:solidFill>
              <a:latin typeface="+mn-ea"/>
              <a:sym typeface="Arial"/>
            </a:endParaRPr>
          </a:p>
        </p:txBody>
      </p:sp>
      <p:sp>
        <p:nvSpPr>
          <p:cNvPr id="317" name="圆角矩形 164"/>
          <p:cNvSpPr/>
          <p:nvPr/>
        </p:nvSpPr>
        <p:spPr>
          <a:xfrm>
            <a:off x="5415065" y="3208177"/>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r>
              <a:rPr lang="zh-CN" altLang="en-US" sz="1200" dirty="0" smtClean="0">
                <a:solidFill>
                  <a:srgbClr val="1D1D1A"/>
                </a:solidFill>
                <a:latin typeface="+mn-ea"/>
                <a:sym typeface="Arial"/>
              </a:rPr>
              <a:t>企业应用</a:t>
            </a:r>
            <a:endParaRPr sz="1200" dirty="0">
              <a:solidFill>
                <a:srgbClr val="1D1D1A"/>
              </a:solidFill>
              <a:latin typeface="+mn-ea"/>
              <a:sym typeface="Arial"/>
            </a:endParaRPr>
          </a:p>
        </p:txBody>
      </p:sp>
      <p:sp>
        <p:nvSpPr>
          <p:cNvPr id="318" name="圆角矩形 164"/>
          <p:cNvSpPr/>
          <p:nvPr/>
        </p:nvSpPr>
        <p:spPr>
          <a:xfrm>
            <a:off x="6423822" y="3226788"/>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r>
              <a:rPr lang="zh-CN" altLang="en-US" sz="1200" dirty="0" smtClean="0">
                <a:solidFill>
                  <a:srgbClr val="1D1D1A"/>
                </a:solidFill>
                <a:latin typeface="+mn-ea"/>
                <a:sym typeface="Arial"/>
              </a:rPr>
              <a:t>原生应用</a:t>
            </a:r>
            <a:endParaRPr sz="1200" dirty="0">
              <a:solidFill>
                <a:srgbClr val="1D1D1A"/>
              </a:solidFill>
              <a:latin typeface="+mn-ea"/>
              <a:sym typeface="Arial"/>
            </a:endParaRPr>
          </a:p>
        </p:txBody>
      </p:sp>
      <p:sp>
        <p:nvSpPr>
          <p:cNvPr id="319" name="圆角矩形 164"/>
          <p:cNvSpPr/>
          <p:nvPr/>
        </p:nvSpPr>
        <p:spPr>
          <a:xfrm>
            <a:off x="7442488" y="3231998"/>
            <a:ext cx="845252" cy="553849"/>
          </a:xfrm>
          <a:prstGeom prst="roundRect">
            <a:avLst>
              <a:gd name="adj" fmla="val 5759"/>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r>
              <a:rPr lang="en-US" altLang="zh-CN" sz="1200" dirty="0">
                <a:solidFill>
                  <a:srgbClr val="1D1D1A"/>
                </a:solidFill>
                <a:latin typeface="+mn-ea"/>
                <a:sym typeface="Arial"/>
              </a:rPr>
              <a:t>A</a:t>
            </a:r>
            <a:r>
              <a:rPr lang="en-US" altLang="zh-CN" sz="1200" dirty="0" smtClean="0">
                <a:solidFill>
                  <a:srgbClr val="1D1D1A"/>
                </a:solidFill>
                <a:latin typeface="+mn-ea"/>
                <a:sym typeface="Arial"/>
              </a:rPr>
              <a:t>I</a:t>
            </a:r>
            <a:endParaRPr sz="1200" dirty="0">
              <a:solidFill>
                <a:srgbClr val="1D1D1A"/>
              </a:solidFill>
              <a:latin typeface="+mn-ea"/>
              <a:sym typeface="Arial"/>
            </a:endParaRPr>
          </a:p>
        </p:txBody>
      </p:sp>
      <p:sp>
        <p:nvSpPr>
          <p:cNvPr id="320" name="圆角矩形 7"/>
          <p:cNvSpPr/>
          <p:nvPr/>
        </p:nvSpPr>
        <p:spPr>
          <a:xfrm>
            <a:off x="1559954" y="3193825"/>
            <a:ext cx="6790808" cy="621663"/>
          </a:xfrm>
          <a:prstGeom prst="roundRect">
            <a:avLst>
              <a:gd name="adj" fmla="val 8184"/>
            </a:avLst>
          </a:prstGeom>
          <a:noFill/>
          <a:ln w="9525">
            <a:gradFill>
              <a:gsLst>
                <a:gs pos="0">
                  <a:srgbClr val="00B0F0">
                    <a:alpha val="50000"/>
                  </a:srgbClr>
                </a:gs>
                <a:gs pos="50000">
                  <a:srgbClr val="00B0F0">
                    <a:alpha val="0"/>
                  </a:srgbClr>
                </a:gs>
                <a:gs pos="83000">
                  <a:srgbClr val="00B0F0">
                    <a:alpha val="5000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2426"/>
            <a:endParaRPr lang="zh-CN" altLang="en-US" sz="481" b="1">
              <a:solidFill>
                <a:srgbClr val="1D1D1A"/>
              </a:solidFill>
              <a:latin typeface="+mn-ea"/>
            </a:endParaRPr>
          </a:p>
        </p:txBody>
      </p:sp>
      <p:sp>
        <p:nvSpPr>
          <p:cNvPr id="321" name="矩形 201"/>
          <p:cNvSpPr/>
          <p:nvPr/>
        </p:nvSpPr>
        <p:spPr>
          <a:xfrm>
            <a:off x="1089324" y="3377605"/>
            <a:ext cx="1741829" cy="307777"/>
          </a:xfrm>
          <a:prstGeom prst="rect">
            <a:avLst/>
          </a:prstGeom>
        </p:spPr>
        <p:txBody>
          <a:bodyPr wrap="square">
            <a:spAutoFit/>
          </a:bodyPr>
          <a:lstStyle/>
          <a:p>
            <a:pPr algn="ctr" defTabSz="508131">
              <a:spcBef>
                <a:spcPts val="250"/>
              </a:spcBef>
              <a:defRPr/>
            </a:pPr>
            <a:r>
              <a:rPr lang="zh-CN" altLang="en-US" sz="1400" b="1" kern="0" dirty="0" smtClean="0">
                <a:latin typeface="+mn-ea"/>
                <a:ea typeface="+mn-ea"/>
                <a:cs typeface="Arial" panose="020B0604020202020204" pitchFamily="34" charset="0"/>
              </a:rPr>
              <a:t>解决方案</a:t>
            </a:r>
            <a:endParaRPr lang="en-US" altLang="zh-CN" sz="1400" b="1" kern="0" dirty="0" smtClean="0">
              <a:latin typeface="+mn-ea"/>
              <a:ea typeface="+mn-ea"/>
              <a:cs typeface="Arial" panose="020B0604020202020204" pitchFamily="34" charset="0"/>
            </a:endParaRPr>
          </a:p>
        </p:txBody>
      </p:sp>
      <p:sp>
        <p:nvSpPr>
          <p:cNvPr id="322" name="矩形 201"/>
          <p:cNvSpPr/>
          <p:nvPr/>
        </p:nvSpPr>
        <p:spPr>
          <a:xfrm>
            <a:off x="1127448" y="2492896"/>
            <a:ext cx="1636674" cy="307777"/>
          </a:xfrm>
          <a:prstGeom prst="rect">
            <a:avLst/>
          </a:prstGeom>
        </p:spPr>
        <p:txBody>
          <a:bodyPr wrap="square">
            <a:spAutoFit/>
          </a:bodyPr>
          <a:lstStyle/>
          <a:p>
            <a:pPr algn="ctr" defTabSz="508131">
              <a:spcBef>
                <a:spcPts val="250"/>
              </a:spcBef>
              <a:defRPr/>
            </a:pPr>
            <a:r>
              <a:rPr lang="zh-CN" altLang="en-US" sz="1400" b="1" kern="0" dirty="0" smtClean="0">
                <a:latin typeface="+mn-ea"/>
                <a:ea typeface="+mn-ea"/>
                <a:cs typeface="Arial" panose="020B0604020202020204" pitchFamily="34" charset="0"/>
              </a:rPr>
              <a:t>产业发展</a:t>
            </a:r>
            <a:endParaRPr lang="en-US" altLang="zh-CN" sz="1400" b="1" kern="0" dirty="0" smtClean="0">
              <a:latin typeface="+mn-ea"/>
              <a:ea typeface="+mn-ea"/>
              <a:cs typeface="Arial" panose="020B0604020202020204" pitchFamily="34" charset="0"/>
            </a:endParaRPr>
          </a:p>
        </p:txBody>
      </p:sp>
      <p:cxnSp>
        <p:nvCxnSpPr>
          <p:cNvPr id="323" name="直接连接符 563"/>
          <p:cNvCxnSpPr/>
          <p:nvPr/>
        </p:nvCxnSpPr>
        <p:spPr>
          <a:xfrm flipH="1">
            <a:off x="8616914" y="5304283"/>
            <a:ext cx="0" cy="107292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4" name="直接连接符 564"/>
          <p:cNvCxnSpPr/>
          <p:nvPr/>
        </p:nvCxnSpPr>
        <p:spPr>
          <a:xfrm flipH="1">
            <a:off x="8616914" y="3219696"/>
            <a:ext cx="0" cy="198016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5" name="直接连接符 565"/>
          <p:cNvCxnSpPr/>
          <p:nvPr/>
        </p:nvCxnSpPr>
        <p:spPr>
          <a:xfrm>
            <a:off x="8615057" y="2051275"/>
            <a:ext cx="0" cy="106594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327" name="Freeform 16"/>
          <p:cNvSpPr>
            <a:spLocks noChangeAspect="1"/>
          </p:cNvSpPr>
          <p:nvPr/>
        </p:nvSpPr>
        <p:spPr bwMode="auto">
          <a:xfrm>
            <a:off x="2887905" y="2325886"/>
            <a:ext cx="429001" cy="399039"/>
          </a:xfrm>
          <a:custGeom>
            <a:avLst/>
            <a:gdLst>
              <a:gd name="T0" fmla="*/ 111 w 198"/>
              <a:gd name="T1" fmla="*/ 39 h 261"/>
              <a:gd name="T2" fmla="*/ 159 w 198"/>
              <a:gd name="T3" fmla="*/ 28 h 261"/>
              <a:gd name="T4" fmla="*/ 138 w 198"/>
              <a:gd name="T5" fmla="*/ 18 h 261"/>
              <a:gd name="T6" fmla="*/ 154 w 198"/>
              <a:gd name="T7" fmla="*/ 0 h 261"/>
              <a:gd name="T8" fmla="*/ 95 w 198"/>
              <a:gd name="T9" fmla="*/ 2 h 261"/>
              <a:gd name="T10" fmla="*/ 111 w 198"/>
              <a:gd name="T11" fmla="*/ 97 h 261"/>
              <a:gd name="T12" fmla="*/ 173 w 198"/>
              <a:gd name="T13" fmla="*/ 136 h 261"/>
              <a:gd name="T14" fmla="*/ 99 w 198"/>
              <a:gd name="T15" fmla="*/ 71 h 261"/>
              <a:gd name="T16" fmla="*/ 31 w 198"/>
              <a:gd name="T17" fmla="*/ 140 h 261"/>
              <a:gd name="T18" fmla="*/ 153 w 198"/>
              <a:gd name="T19" fmla="*/ 140 h 261"/>
              <a:gd name="T20" fmla="*/ 153 w 198"/>
              <a:gd name="T21" fmla="*/ 232 h 261"/>
              <a:gd name="T22" fmla="*/ 129 w 198"/>
              <a:gd name="T23" fmla="*/ 232 h 261"/>
              <a:gd name="T24" fmla="*/ 129 w 198"/>
              <a:gd name="T25" fmla="*/ 140 h 261"/>
              <a:gd name="T26" fmla="*/ 103 w 198"/>
              <a:gd name="T27" fmla="*/ 140 h 261"/>
              <a:gd name="T28" fmla="*/ 103 w 198"/>
              <a:gd name="T29" fmla="*/ 232 h 261"/>
              <a:gd name="T30" fmla="*/ 74 w 198"/>
              <a:gd name="T31" fmla="*/ 232 h 261"/>
              <a:gd name="T32" fmla="*/ 74 w 198"/>
              <a:gd name="T33" fmla="*/ 140 h 261"/>
              <a:gd name="T34" fmla="*/ 47 w 198"/>
              <a:gd name="T35" fmla="*/ 140 h 261"/>
              <a:gd name="T36" fmla="*/ 47 w 198"/>
              <a:gd name="T37" fmla="*/ 233 h 261"/>
              <a:gd name="T38" fmla="*/ 197 w 198"/>
              <a:gd name="T39" fmla="*/ 233 h 261"/>
              <a:gd name="T40" fmla="*/ 197 w 198"/>
              <a:gd name="T41" fmla="*/ 261 h 261"/>
              <a:gd name="T42" fmla="*/ 1 w 198"/>
              <a:gd name="T43" fmla="*/ 261 h 261"/>
              <a:gd name="T44" fmla="*/ 1 w 198"/>
              <a:gd name="T45" fmla="*/ 233 h 261"/>
              <a:gd name="T46" fmla="*/ 31 w 198"/>
              <a:gd name="T4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61">
                <a:moveTo>
                  <a:pt x="111" y="39"/>
                </a:moveTo>
                <a:cubicBezTo>
                  <a:pt x="128" y="38"/>
                  <a:pt x="147" y="38"/>
                  <a:pt x="159" y="28"/>
                </a:cubicBezTo>
                <a:cubicBezTo>
                  <a:pt x="153" y="28"/>
                  <a:pt x="144" y="23"/>
                  <a:pt x="138" y="18"/>
                </a:cubicBezTo>
                <a:cubicBezTo>
                  <a:pt x="148" y="11"/>
                  <a:pt x="153" y="5"/>
                  <a:pt x="154" y="0"/>
                </a:cubicBezTo>
                <a:cubicBezTo>
                  <a:pt x="134" y="5"/>
                  <a:pt x="96" y="1"/>
                  <a:pt x="95" y="2"/>
                </a:cubicBezTo>
                <a:cubicBezTo>
                  <a:pt x="95" y="47"/>
                  <a:pt x="94" y="76"/>
                  <a:pt x="111" y="97"/>
                </a:cubicBezTo>
                <a:cubicBezTo>
                  <a:pt x="134" y="125"/>
                  <a:pt x="170" y="136"/>
                  <a:pt x="173" y="136"/>
                </a:cubicBezTo>
                <a:cubicBezTo>
                  <a:pt x="175" y="126"/>
                  <a:pt x="165" y="71"/>
                  <a:pt x="99" y="71"/>
                </a:cubicBezTo>
                <a:cubicBezTo>
                  <a:pt x="44" y="71"/>
                  <a:pt x="31" y="125"/>
                  <a:pt x="31" y="140"/>
                </a:cubicBezTo>
                <a:cubicBezTo>
                  <a:pt x="72" y="140"/>
                  <a:pt x="113" y="140"/>
                  <a:pt x="153" y="140"/>
                </a:cubicBezTo>
                <a:cubicBezTo>
                  <a:pt x="154" y="171"/>
                  <a:pt x="153" y="204"/>
                  <a:pt x="153" y="232"/>
                </a:cubicBezTo>
                <a:cubicBezTo>
                  <a:pt x="146" y="233"/>
                  <a:pt x="135" y="232"/>
                  <a:pt x="129" y="232"/>
                </a:cubicBezTo>
                <a:cubicBezTo>
                  <a:pt x="129" y="202"/>
                  <a:pt x="129" y="140"/>
                  <a:pt x="129" y="140"/>
                </a:cubicBezTo>
                <a:cubicBezTo>
                  <a:pt x="103" y="140"/>
                  <a:pt x="103" y="140"/>
                  <a:pt x="103" y="140"/>
                </a:cubicBezTo>
                <a:cubicBezTo>
                  <a:pt x="103" y="140"/>
                  <a:pt x="102" y="204"/>
                  <a:pt x="103" y="232"/>
                </a:cubicBezTo>
                <a:cubicBezTo>
                  <a:pt x="91" y="233"/>
                  <a:pt x="85" y="232"/>
                  <a:pt x="74" y="232"/>
                </a:cubicBezTo>
                <a:cubicBezTo>
                  <a:pt x="73" y="204"/>
                  <a:pt x="74" y="140"/>
                  <a:pt x="74" y="140"/>
                </a:cubicBezTo>
                <a:cubicBezTo>
                  <a:pt x="47" y="140"/>
                  <a:pt x="47" y="140"/>
                  <a:pt x="47" y="140"/>
                </a:cubicBezTo>
                <a:cubicBezTo>
                  <a:pt x="47" y="140"/>
                  <a:pt x="47" y="232"/>
                  <a:pt x="47" y="233"/>
                </a:cubicBezTo>
                <a:cubicBezTo>
                  <a:pt x="111" y="231"/>
                  <a:pt x="133" y="234"/>
                  <a:pt x="197" y="233"/>
                </a:cubicBezTo>
                <a:cubicBezTo>
                  <a:pt x="198" y="241"/>
                  <a:pt x="197" y="261"/>
                  <a:pt x="197" y="261"/>
                </a:cubicBezTo>
                <a:cubicBezTo>
                  <a:pt x="149" y="261"/>
                  <a:pt x="63" y="261"/>
                  <a:pt x="1" y="261"/>
                </a:cubicBezTo>
                <a:cubicBezTo>
                  <a:pt x="1" y="256"/>
                  <a:pt x="0" y="238"/>
                  <a:pt x="1" y="233"/>
                </a:cubicBezTo>
                <a:cubicBezTo>
                  <a:pt x="21" y="232"/>
                  <a:pt x="11" y="232"/>
                  <a:pt x="31" y="233"/>
                </a:cubicBezTo>
              </a:path>
            </a:pathLst>
          </a:custGeom>
          <a:noFill/>
          <a:ln w="23813" cap="rnd">
            <a:solidFill>
              <a:srgbClr val="666666">
                <a:lumMod val="60000"/>
                <a:lumOff val="4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4939" tIns="27470" rIns="54939" bIns="27470" numCol="1" anchor="t" anchorCtr="0" compatLnSpc="1">
            <a:prstTxWarp prst="textNoShape">
              <a:avLst/>
            </a:prstTxWarp>
          </a:bodyPr>
          <a:lstStyle/>
          <a:p>
            <a:pPr marL="0" marR="0" lvl="0" indent="0" defTabSz="914112" eaLnBrk="1" fontAlgn="auto" latinLnBrk="0" hangingPunct="1">
              <a:lnSpc>
                <a:spcPct val="100000"/>
              </a:lnSpc>
              <a:spcBef>
                <a:spcPts val="0"/>
              </a:spcBef>
              <a:spcAft>
                <a:spcPts val="0"/>
              </a:spcAft>
              <a:buClrTx/>
              <a:buSzTx/>
              <a:buFontTx/>
              <a:buNone/>
              <a:tabLst/>
              <a:defRPr/>
            </a:pPr>
            <a:endParaRPr kumimoji="0" lang="zh-CN" altLang="en-US" sz="541" b="0" i="0" u="none" strike="noStrike" kern="0" cap="none" spc="0" normalizeH="0" baseline="0" noProof="0" smtClean="0">
              <a:ln>
                <a:noFill/>
              </a:ln>
              <a:solidFill>
                <a:srgbClr val="1D1D1A"/>
              </a:solidFill>
              <a:effectLst>
                <a:outerShdw blurRad="38100" dist="38100" dir="2700000" algn="tl">
                  <a:srgbClr val="000000">
                    <a:alpha val="43137"/>
                  </a:srgbClr>
                </a:outerShdw>
              </a:effectLst>
              <a:uLnTx/>
              <a:uFillTx/>
              <a:latin typeface="+mn-ea"/>
              <a:ea typeface="+mn-ea"/>
              <a:cs typeface="Arial" panose="020B0604020202020204" pitchFamily="34" charset="0"/>
            </a:endParaRPr>
          </a:p>
        </p:txBody>
      </p:sp>
      <p:pic>
        <p:nvPicPr>
          <p:cNvPr id="328" name="图片 205"/>
          <p:cNvPicPr>
            <a:picLocks noChangeAspect="1"/>
          </p:cNvPicPr>
          <p:nvPr/>
        </p:nvPicPr>
        <p:blipFill>
          <a:blip r:embed="rId10" cstate="print">
            <a:duotone>
              <a:prstClr val="black"/>
              <a:srgbClr val="FFFFFF">
                <a:tint val="45000"/>
                <a:satMod val="400000"/>
              </a:srgbClr>
            </a:duotone>
          </a:blip>
          <a:stretch>
            <a:fillRect/>
          </a:stretch>
        </p:blipFill>
        <p:spPr>
          <a:xfrm>
            <a:off x="5958730" y="2303774"/>
            <a:ext cx="448731" cy="420296"/>
          </a:xfrm>
          <a:prstGeom prst="rect">
            <a:avLst/>
          </a:prstGeom>
        </p:spPr>
      </p:pic>
      <p:sp>
        <p:nvSpPr>
          <p:cNvPr id="330" name="矩形 329"/>
          <p:cNvSpPr/>
          <p:nvPr/>
        </p:nvSpPr>
        <p:spPr>
          <a:xfrm>
            <a:off x="8723054" y="4188266"/>
            <a:ext cx="1947969" cy="313932"/>
          </a:xfrm>
          <a:prstGeom prst="rect">
            <a:avLst/>
          </a:prstGeom>
        </p:spPr>
        <p:txBody>
          <a:bodyPr wrap="none">
            <a:spAutoFit/>
          </a:bodyPr>
          <a:lstStyle/>
          <a:p>
            <a:pPr lvl="0" fontAlgn="auto">
              <a:lnSpc>
                <a:spcPct val="90000"/>
              </a:lnSpc>
              <a:spcBef>
                <a:spcPts val="1298"/>
              </a:spcBef>
              <a:spcAft>
                <a:spcPts val="0"/>
              </a:spcAft>
            </a:pPr>
            <a:r>
              <a:rPr lang="zh-CN" altLang="en-US" sz="1600" b="1" dirty="0" smtClean="0">
                <a:solidFill>
                  <a:srgbClr val="1D1D1A"/>
                </a:solidFill>
                <a:latin typeface="+mn-ea"/>
                <a:ea typeface="+mn-ea"/>
              </a:rPr>
              <a:t>  鲲鹏</a:t>
            </a:r>
            <a:r>
              <a:rPr lang="zh-CN" altLang="en-US" sz="1600" b="1" dirty="0">
                <a:solidFill>
                  <a:srgbClr val="1D1D1A"/>
                </a:solidFill>
                <a:latin typeface="+mn-ea"/>
                <a:ea typeface="+mn-ea"/>
              </a:rPr>
              <a:t>全系列云服务</a:t>
            </a:r>
            <a:endParaRPr lang="en-US" altLang="zh-CN" sz="1600" b="1" dirty="0">
              <a:solidFill>
                <a:srgbClr val="1D1D1A"/>
              </a:solidFill>
              <a:latin typeface="+mn-ea"/>
              <a:ea typeface="+mn-ea"/>
            </a:endParaRPr>
          </a:p>
        </p:txBody>
      </p:sp>
      <p:sp>
        <p:nvSpPr>
          <p:cNvPr id="123" name="矩形 122"/>
          <p:cNvSpPr/>
          <p:nvPr/>
        </p:nvSpPr>
        <p:spPr>
          <a:xfrm>
            <a:off x="1433314" y="1274017"/>
            <a:ext cx="9831600" cy="646331"/>
          </a:xfrm>
          <a:prstGeom prst="rect">
            <a:avLst/>
          </a:prstGeom>
        </p:spPr>
        <p:txBody>
          <a:bodyPr wrap="square">
            <a:spAutoFit/>
          </a:bodyPr>
          <a:lstStyle/>
          <a:p>
            <a:r>
              <a:rPr lang="zh-CN" altLang="en-US" sz="1800" dirty="0">
                <a:latin typeface="+mn-ea"/>
                <a:ea typeface="+mn-ea"/>
              </a:rPr>
              <a:t>华为云鲲鹏云服务基于鲲鹏</a:t>
            </a:r>
            <a:r>
              <a:rPr lang="zh-CN" altLang="en-US" sz="1800" dirty="0" smtClean="0">
                <a:latin typeface="+mn-ea"/>
                <a:ea typeface="+mn-ea"/>
              </a:rPr>
              <a:t>处理器等多元基础设施</a:t>
            </a:r>
            <a:r>
              <a:rPr lang="en-US" altLang="zh-CN" sz="1800" dirty="0" smtClean="0">
                <a:latin typeface="+mn-ea"/>
                <a:ea typeface="+mn-ea"/>
              </a:rPr>
              <a:t>, </a:t>
            </a:r>
            <a:r>
              <a:rPr lang="zh-CN" altLang="en-US" sz="1800" dirty="0" smtClean="0">
                <a:latin typeface="+mn-ea"/>
                <a:ea typeface="+mn-ea"/>
              </a:rPr>
              <a:t>涵盖</a:t>
            </a:r>
            <a:r>
              <a:rPr lang="zh-CN" altLang="en-US" sz="1800" dirty="0">
                <a:latin typeface="+mn-ea"/>
                <a:ea typeface="+mn-ea"/>
              </a:rPr>
              <a:t>裸机，虚机，容器等形态，具备多核高并发特点，非常适合</a:t>
            </a:r>
            <a:r>
              <a:rPr lang="en-US" altLang="zh-CN" sz="1800" dirty="0">
                <a:latin typeface="+mn-ea"/>
                <a:ea typeface="+mn-ea"/>
              </a:rPr>
              <a:t>AI</a:t>
            </a:r>
            <a:r>
              <a:rPr lang="zh-CN" altLang="en-US" sz="1800" dirty="0">
                <a:latin typeface="+mn-ea"/>
                <a:ea typeface="+mn-ea"/>
              </a:rPr>
              <a:t>、大数据、</a:t>
            </a:r>
            <a:r>
              <a:rPr lang="en-US" altLang="zh-CN" sz="1800" dirty="0">
                <a:latin typeface="+mn-ea"/>
                <a:ea typeface="+mn-ea"/>
              </a:rPr>
              <a:t>HPC</a:t>
            </a:r>
            <a:r>
              <a:rPr lang="zh-CN" altLang="en-US" sz="1800" dirty="0">
                <a:latin typeface="+mn-ea"/>
                <a:ea typeface="+mn-ea"/>
              </a:rPr>
              <a:t>、云手机</a:t>
            </a:r>
            <a:r>
              <a:rPr lang="en-US" altLang="zh-CN" sz="1800" dirty="0">
                <a:latin typeface="+mn-ea"/>
                <a:ea typeface="+mn-ea"/>
              </a:rPr>
              <a:t>/</a:t>
            </a:r>
            <a:r>
              <a:rPr lang="zh-CN" altLang="en-US" sz="1800" dirty="0">
                <a:latin typeface="+mn-ea"/>
                <a:ea typeface="+mn-ea"/>
              </a:rPr>
              <a:t>云游戏</a:t>
            </a:r>
            <a:r>
              <a:rPr lang="zh-CN" altLang="en-US" sz="1800" dirty="0" smtClean="0">
                <a:latin typeface="+mn-ea"/>
                <a:ea typeface="+mn-ea"/>
              </a:rPr>
              <a:t>等场景。</a:t>
            </a:r>
            <a:endParaRPr lang="zh-CN" altLang="en-US" sz="1800" dirty="0">
              <a:latin typeface="+mn-ea"/>
              <a:ea typeface="+mn-ea"/>
            </a:endParaRPr>
          </a:p>
        </p:txBody>
      </p:sp>
    </p:spTree>
    <p:extLst>
      <p:ext uri="{BB962C8B-B14F-4D97-AF65-F5344CB8AC3E}">
        <p14:creationId xmlns:p14="http://schemas.microsoft.com/office/powerpoint/2010/main" val="2826299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solidFill>
              </a:rPr>
              <a:t>华为云鲲鹏</a:t>
            </a:r>
            <a:r>
              <a:rPr lang="zh-CN" altLang="en-US" dirty="0">
                <a:solidFill>
                  <a:schemeClr val="tx1"/>
                </a:solidFill>
              </a:rPr>
              <a:t>云</a:t>
            </a:r>
            <a:r>
              <a:rPr lang="zh-CN" altLang="en-US" dirty="0" smtClean="0">
                <a:solidFill>
                  <a:schemeClr val="tx1"/>
                </a:solidFill>
              </a:rPr>
              <a:t>服务关键技术长周期投入</a:t>
            </a:r>
            <a:endParaRPr lang="zh-CN" altLang="en-US" dirty="0">
              <a:solidFill>
                <a:schemeClr val="tx1"/>
              </a:solidFill>
            </a:endParaRPr>
          </a:p>
        </p:txBody>
      </p:sp>
      <p:grpSp>
        <p:nvGrpSpPr>
          <p:cNvPr id="4" name="组合 3"/>
          <p:cNvGrpSpPr/>
          <p:nvPr/>
        </p:nvGrpSpPr>
        <p:grpSpPr>
          <a:xfrm>
            <a:off x="1051935" y="1916833"/>
            <a:ext cx="7132298" cy="3636404"/>
            <a:chOff x="371365" y="1233488"/>
            <a:chExt cx="8404665" cy="2410141"/>
          </a:xfrm>
        </p:grpSpPr>
        <p:grpSp>
          <p:nvGrpSpPr>
            <p:cNvPr id="117" name="组合 116"/>
            <p:cNvGrpSpPr/>
            <p:nvPr/>
          </p:nvGrpSpPr>
          <p:grpSpPr>
            <a:xfrm>
              <a:off x="560552" y="1249832"/>
              <a:ext cx="8101684" cy="2291054"/>
              <a:chOff x="-176834" y="1528903"/>
              <a:chExt cx="10779046" cy="3282789"/>
            </a:xfrm>
          </p:grpSpPr>
          <p:pic>
            <p:nvPicPr>
              <p:cNvPr id="118" name="图片 117"/>
              <p:cNvPicPr>
                <a:picLocks noChangeAspect="1"/>
              </p:cNvPicPr>
              <p:nvPr/>
            </p:nvPicPr>
            <p:blipFill>
              <a:blip r:embed="rId3"/>
              <a:stretch>
                <a:fillRect/>
              </a:stretch>
            </p:blipFill>
            <p:spPr>
              <a:xfrm>
                <a:off x="96137" y="1851029"/>
                <a:ext cx="10506075" cy="2914198"/>
              </a:xfrm>
              <a:prstGeom prst="rect">
                <a:avLst/>
              </a:prstGeom>
              <a:solidFill>
                <a:srgbClr val="00B0F0"/>
              </a:solidFill>
            </p:spPr>
          </p:pic>
          <p:sp>
            <p:nvSpPr>
              <p:cNvPr id="119" name="Subtitle 2"/>
              <p:cNvSpPr txBox="1">
                <a:spLocks/>
              </p:cNvSpPr>
              <p:nvPr/>
            </p:nvSpPr>
            <p:spPr>
              <a:xfrm>
                <a:off x="96137" y="4461083"/>
                <a:ext cx="1547947" cy="350609"/>
              </a:xfrm>
              <a:prstGeom prst="rect">
                <a:avLst/>
              </a:prstGeom>
            </p:spPr>
            <p:txBody>
              <a:bodyPr vert="horz" wrap="square" lIns="121781" tIns="60888" rIns="121781" bIns="60888" rtlCol="0" anchor="ctr">
                <a:spAutoFit/>
              </a:bodyPr>
              <a:lstStyle>
                <a:defPPr>
                  <a:defRPr lang="zh-CN"/>
                </a:defPPr>
                <a:lvl1pPr defTabSz="1219444">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~2008</a:t>
                </a:r>
                <a:endParaRPr lang="zh-CN" altLang="en-US" sz="1600" b="1" dirty="0">
                  <a:solidFill>
                    <a:schemeClr val="tx1"/>
                  </a:solidFill>
                  <a:latin typeface="+mn-ea"/>
                  <a:ea typeface="+mn-ea"/>
                </a:endParaRPr>
              </a:p>
            </p:txBody>
          </p:sp>
          <p:sp>
            <p:nvSpPr>
              <p:cNvPr id="120" name="Subtitle 2"/>
              <p:cNvSpPr txBox="1">
                <a:spLocks/>
              </p:cNvSpPr>
              <p:nvPr/>
            </p:nvSpPr>
            <p:spPr>
              <a:xfrm>
                <a:off x="1818552" y="3960884"/>
                <a:ext cx="1364032" cy="528877"/>
              </a:xfrm>
              <a:prstGeom prst="rect">
                <a:avLst/>
              </a:prstGeom>
            </p:spPr>
            <p:txBody>
              <a:bodyPr vert="horz" wrap="square" lIns="121781" tIns="60888" rIns="121781" bIns="60888" rtlCol="0" anchor="ctr">
                <a:spAutoFit/>
              </a:bodyPr>
              <a:lstStyle>
                <a:defPPr>
                  <a:defRPr lang="zh-CN"/>
                </a:defPPr>
                <a:lvl1pPr defTabSz="1219444">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2010</a:t>
                </a:r>
                <a:endParaRPr lang="zh-CN" altLang="en-US" sz="1600" b="1" dirty="0">
                  <a:solidFill>
                    <a:schemeClr val="tx1"/>
                  </a:solidFill>
                  <a:latin typeface="+mn-ea"/>
                  <a:ea typeface="+mn-ea"/>
                </a:endParaRPr>
              </a:p>
            </p:txBody>
          </p:sp>
          <p:sp>
            <p:nvSpPr>
              <p:cNvPr id="121" name="Subtitle 2"/>
              <p:cNvSpPr txBox="1">
                <a:spLocks/>
              </p:cNvSpPr>
              <p:nvPr/>
            </p:nvSpPr>
            <p:spPr>
              <a:xfrm>
                <a:off x="3023705" y="3514589"/>
                <a:ext cx="2366241" cy="528877"/>
              </a:xfrm>
              <a:prstGeom prst="rect">
                <a:avLst/>
              </a:prstGeom>
            </p:spPr>
            <p:txBody>
              <a:bodyPr vert="horz" wrap="square" lIns="121781" tIns="60888" rIns="121781" bIns="60888" rtlCol="0" anchor="ctr">
                <a:spAutoFit/>
              </a:bodyPr>
              <a:lstStyle>
                <a:defPPr>
                  <a:defRPr lang="zh-CN"/>
                </a:defPPr>
                <a:lvl1pPr defTabSz="1219444">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2012</a:t>
                </a:r>
                <a:endParaRPr lang="zh-CN" altLang="en-US" sz="1600" b="1" dirty="0">
                  <a:solidFill>
                    <a:schemeClr val="tx1"/>
                  </a:solidFill>
                  <a:latin typeface="+mn-ea"/>
                  <a:ea typeface="+mn-ea"/>
                </a:endParaRPr>
              </a:p>
            </p:txBody>
          </p:sp>
          <p:sp>
            <p:nvSpPr>
              <p:cNvPr id="122" name="Subtitle 2"/>
              <p:cNvSpPr txBox="1">
                <a:spLocks/>
              </p:cNvSpPr>
              <p:nvPr/>
            </p:nvSpPr>
            <p:spPr>
              <a:xfrm>
                <a:off x="5233828" y="3143836"/>
                <a:ext cx="1371029" cy="528877"/>
              </a:xfrm>
              <a:prstGeom prst="rect">
                <a:avLst/>
              </a:prstGeom>
            </p:spPr>
            <p:txBody>
              <a:bodyPr vert="horz" wrap="square" lIns="121781" tIns="60888" rIns="121781" bIns="60888" rtlCol="0" anchor="ctr">
                <a:spAutoFit/>
              </a:bodyPr>
              <a:lstStyle>
                <a:defPPr>
                  <a:defRPr lang="zh-CN"/>
                </a:defPPr>
                <a:lvl1pPr defTabSz="1219444">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2015</a:t>
                </a:r>
                <a:endParaRPr lang="zh-CN" altLang="en-US" sz="1600" b="1" dirty="0">
                  <a:solidFill>
                    <a:schemeClr val="tx1"/>
                  </a:solidFill>
                  <a:latin typeface="+mn-ea"/>
                  <a:ea typeface="+mn-ea"/>
                </a:endParaRPr>
              </a:p>
            </p:txBody>
          </p:sp>
          <p:sp>
            <p:nvSpPr>
              <p:cNvPr id="123" name="Subtitle 2"/>
              <p:cNvSpPr txBox="1">
                <a:spLocks/>
              </p:cNvSpPr>
              <p:nvPr/>
            </p:nvSpPr>
            <p:spPr>
              <a:xfrm>
                <a:off x="6845674" y="2740665"/>
                <a:ext cx="1382284" cy="528877"/>
              </a:xfrm>
              <a:prstGeom prst="rect">
                <a:avLst/>
              </a:prstGeom>
            </p:spPr>
            <p:txBody>
              <a:bodyPr vert="horz" wrap="square" lIns="121781" tIns="60888" rIns="121781" bIns="60888" rtlCol="0" anchor="ctr">
                <a:spAutoFit/>
              </a:bodyPr>
              <a:lstStyle>
                <a:defPPr>
                  <a:defRPr lang="zh-CN"/>
                </a:defPPr>
                <a:lvl1pPr defTabSz="1219444">
                  <a:spcBef>
                    <a:spcPct val="0"/>
                  </a:spcBef>
                  <a:buNone/>
                  <a:defRPr sz="2800">
                    <a:solidFill>
                      <a:prstClr val="white"/>
                    </a:solidFill>
                    <a:latin typeface="+mj-lt"/>
                    <a:ea typeface="+mj-ea"/>
                    <a:cs typeface="+mj-cs"/>
                  </a:defRPr>
                </a:lvl1pPr>
              </a:lstStyle>
              <a:p>
                <a:pPr algn="ctr" fontAlgn="ctr"/>
                <a:r>
                  <a:rPr lang="en-US" altLang="zh-CN" sz="1600" b="1" dirty="0">
                    <a:solidFill>
                      <a:schemeClr val="tx1"/>
                    </a:solidFill>
                    <a:latin typeface="+mn-ea"/>
                    <a:ea typeface="+mn-ea"/>
                  </a:rPr>
                  <a:t>2016</a:t>
                </a:r>
                <a:endParaRPr lang="zh-CN" altLang="en-US" sz="1600" b="1" dirty="0">
                  <a:solidFill>
                    <a:schemeClr val="tx1"/>
                  </a:solidFill>
                  <a:latin typeface="+mn-ea"/>
                  <a:ea typeface="+mn-ea"/>
                </a:endParaRPr>
              </a:p>
            </p:txBody>
          </p:sp>
          <p:sp>
            <p:nvSpPr>
              <p:cNvPr id="124" name="Shape 19"/>
              <p:cNvSpPr/>
              <p:nvPr/>
            </p:nvSpPr>
            <p:spPr>
              <a:xfrm>
                <a:off x="1798196" y="3719391"/>
                <a:ext cx="1616718" cy="264603"/>
              </a:xfrm>
              <a:prstGeom prst="rect">
                <a:avLst/>
              </a:prstGeom>
              <a:ln w="12700">
                <a:round/>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1625005" fontAlgn="ctr"/>
                <a:r>
                  <a:rPr lang="zh-CN" altLang="en-US" sz="1200" b="1" dirty="0">
                    <a:latin typeface="+mn-ea"/>
                    <a:ea typeface="+mn-ea"/>
                    <a:cs typeface="Arial" pitchFamily="34" charset="0"/>
                  </a:rPr>
                  <a:t>发布云计算战略</a:t>
                </a:r>
                <a:endParaRPr lang="en-US" altLang="zh-CN" sz="1200" b="1" dirty="0">
                  <a:latin typeface="+mn-ea"/>
                  <a:ea typeface="+mn-ea"/>
                  <a:cs typeface="Arial" pitchFamily="34" charset="0"/>
                </a:endParaRPr>
              </a:p>
            </p:txBody>
          </p:sp>
          <p:sp>
            <p:nvSpPr>
              <p:cNvPr id="125" name="Subtitle 2"/>
              <p:cNvSpPr txBox="1">
                <a:spLocks/>
              </p:cNvSpPr>
              <p:nvPr/>
            </p:nvSpPr>
            <p:spPr>
              <a:xfrm>
                <a:off x="8373922" y="2401388"/>
                <a:ext cx="1975137" cy="484897"/>
              </a:xfrm>
              <a:prstGeom prst="rect">
                <a:avLst/>
              </a:prstGeom>
            </p:spPr>
            <p:txBody>
              <a:bodyPr vert="horz" wrap="square" lIns="121781" tIns="60888" rIns="121781" bIns="60888" rtlCol="0" anchor="ctr">
                <a:spAutoFit/>
              </a:bodyPr>
              <a:lstStyle>
                <a:defPPr>
                  <a:defRPr lang="zh-CN"/>
                </a:defPPr>
                <a:lvl1pPr defTabSz="1219444">
                  <a:spcBef>
                    <a:spcPct val="0"/>
                  </a:spcBef>
                  <a:buNone/>
                  <a:defRPr sz="2800">
                    <a:solidFill>
                      <a:prstClr val="white"/>
                    </a:solidFill>
                    <a:latin typeface="+mj-lt"/>
                    <a:ea typeface="+mj-ea"/>
                    <a:cs typeface="+mj-cs"/>
                  </a:defRPr>
                </a:lvl1pPr>
              </a:lstStyle>
              <a:p>
                <a:pPr algn="ctr" fontAlgn="ctr"/>
                <a:r>
                  <a:rPr lang="en-US" altLang="zh-CN" sz="1400" b="1" dirty="0" smtClean="0">
                    <a:solidFill>
                      <a:schemeClr val="tx1"/>
                    </a:solidFill>
                    <a:latin typeface="+mn-ea"/>
                    <a:ea typeface="+mn-ea"/>
                  </a:rPr>
                  <a:t>2017-2019</a:t>
                </a:r>
                <a:endParaRPr lang="zh-CN" altLang="en-US" sz="1400" b="1" dirty="0">
                  <a:solidFill>
                    <a:schemeClr val="tx1"/>
                  </a:solidFill>
                  <a:latin typeface="+mn-ea"/>
                  <a:ea typeface="+mn-ea"/>
                </a:endParaRPr>
              </a:p>
            </p:txBody>
          </p:sp>
          <p:pic>
            <p:nvPicPr>
              <p:cNvPr id="126" name="图片 1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05669" y="2115717"/>
                <a:ext cx="1476164" cy="691749"/>
              </a:xfrm>
              <a:prstGeom prst="rect">
                <a:avLst/>
              </a:prstGeom>
            </p:spPr>
          </p:pic>
          <p:pic>
            <p:nvPicPr>
              <p:cNvPr id="127" name="图片 12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09325" y="2574368"/>
                <a:ext cx="1495531" cy="623281"/>
              </a:xfrm>
              <a:prstGeom prst="rect">
                <a:avLst/>
              </a:prstGeom>
            </p:spPr>
          </p:pic>
          <p:pic>
            <p:nvPicPr>
              <p:cNvPr id="128" name="图片 1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15876" y="2853730"/>
                <a:ext cx="1556720" cy="779540"/>
              </a:xfrm>
              <a:prstGeom prst="rect">
                <a:avLst/>
              </a:prstGeom>
            </p:spPr>
          </p:pic>
          <p:sp>
            <p:nvSpPr>
              <p:cNvPr id="129" name="矩形 128"/>
              <p:cNvSpPr/>
              <p:nvPr/>
            </p:nvSpPr>
            <p:spPr>
              <a:xfrm>
                <a:off x="5063091" y="2220054"/>
                <a:ext cx="1541765" cy="264519"/>
              </a:xfrm>
              <a:prstGeom prst="rect">
                <a:avLst/>
              </a:prstGeom>
              <a:ln w="12700">
                <a:round/>
              </a:ln>
            </p:spPr>
            <p:txBody>
              <a:bodyPr wrap="square" lIns="0" tIns="0" rIns="0" bIns="0" anchor="ctr">
                <a:spAutoFit/>
              </a:bodyPr>
              <a:lstStyle/>
              <a:p>
                <a:pPr algn="ctr" defTabSz="1625005" fontAlgn="ctr"/>
                <a:r>
                  <a:rPr lang="zh-CN" altLang="en-US" sz="1200" b="1" dirty="0">
                    <a:latin typeface="+mn-ea"/>
                    <a:ea typeface="+mn-ea"/>
                    <a:cs typeface="Arial" pitchFamily="34" charset="0"/>
                  </a:rPr>
                  <a:t>发布华为企业云</a:t>
                </a:r>
                <a:endParaRPr lang="en-US" altLang="zh-CN" sz="1200" b="1" dirty="0">
                  <a:latin typeface="+mn-ea"/>
                  <a:ea typeface="+mn-ea"/>
                  <a:cs typeface="Arial" pitchFamily="34" charset="0"/>
                </a:endParaRPr>
              </a:p>
            </p:txBody>
          </p:sp>
          <p:sp>
            <p:nvSpPr>
              <p:cNvPr id="130" name="矩形 129"/>
              <p:cNvSpPr/>
              <p:nvPr/>
            </p:nvSpPr>
            <p:spPr>
              <a:xfrm>
                <a:off x="6695204" y="1586509"/>
                <a:ext cx="1498755" cy="529039"/>
              </a:xfrm>
              <a:prstGeom prst="rect">
                <a:avLst/>
              </a:prstGeom>
              <a:ln w="12700">
                <a:round/>
              </a:ln>
            </p:spPr>
            <p:txBody>
              <a:bodyPr wrap="square" lIns="0" tIns="0" rIns="0" bIns="0" anchor="ctr">
                <a:spAutoFit/>
              </a:bodyPr>
              <a:lstStyle/>
              <a:p>
                <a:pPr algn="ctr" defTabSz="1625005" fontAlgn="ctr"/>
                <a:r>
                  <a:rPr lang="zh-CN" altLang="en-US" sz="1200" b="1" dirty="0">
                    <a:latin typeface="+mn-ea"/>
                    <a:ea typeface="+mn-ea"/>
                    <a:cs typeface="Arial" pitchFamily="34" charset="0"/>
                  </a:rPr>
                  <a:t>联合发布</a:t>
                </a:r>
                <a:endParaRPr lang="en-US" altLang="zh-CN" sz="1200" b="1" dirty="0">
                  <a:latin typeface="+mn-ea"/>
                  <a:ea typeface="+mn-ea"/>
                  <a:cs typeface="Arial" pitchFamily="34" charset="0"/>
                </a:endParaRPr>
              </a:p>
              <a:p>
                <a:pPr algn="ctr" defTabSz="1625005" fontAlgn="ctr"/>
                <a:r>
                  <a:rPr lang="zh-CN" altLang="en-US" sz="1200" b="1" dirty="0">
                    <a:latin typeface="+mn-ea"/>
                    <a:ea typeface="+mn-ea"/>
                    <a:cs typeface="Arial" pitchFamily="34" charset="0"/>
                  </a:rPr>
                  <a:t>伙伴公有云</a:t>
                </a:r>
              </a:p>
            </p:txBody>
          </p:sp>
          <p:sp>
            <p:nvSpPr>
              <p:cNvPr id="131" name="矩形 130"/>
              <p:cNvSpPr/>
              <p:nvPr/>
            </p:nvSpPr>
            <p:spPr>
              <a:xfrm>
                <a:off x="3182585" y="2544671"/>
                <a:ext cx="1974071" cy="264519"/>
              </a:xfrm>
              <a:prstGeom prst="rect">
                <a:avLst/>
              </a:prstGeom>
              <a:ln w="12700">
                <a:round/>
              </a:ln>
            </p:spPr>
            <p:txBody>
              <a:bodyPr wrap="square" lIns="0" tIns="0" rIns="0" bIns="0" anchor="ctr">
                <a:spAutoFit/>
              </a:bodyPr>
              <a:lstStyle/>
              <a:p>
                <a:pPr algn="ctr" defTabSz="1625005" fontAlgn="ctr"/>
                <a:r>
                  <a:rPr lang="zh-CN" altLang="en-US" sz="1200" b="1" dirty="0">
                    <a:latin typeface="+mn-ea"/>
                    <a:ea typeface="+mn-ea"/>
                    <a:cs typeface="Arial" pitchFamily="34" charset="0"/>
                  </a:rPr>
                  <a:t>发布私有云</a:t>
                </a:r>
              </a:p>
            </p:txBody>
          </p:sp>
          <p:pic>
            <p:nvPicPr>
              <p:cNvPr id="132" name="图片 131" descr="BRN_2295.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00452" y="1794182"/>
                <a:ext cx="1452139" cy="603847"/>
              </a:xfrm>
              <a:prstGeom prst="rect">
                <a:avLst/>
              </a:prstGeom>
            </p:spPr>
          </p:pic>
          <p:sp>
            <p:nvSpPr>
              <p:cNvPr id="133" name="矩形 132"/>
              <p:cNvSpPr/>
              <p:nvPr/>
            </p:nvSpPr>
            <p:spPr>
              <a:xfrm>
                <a:off x="8394545" y="1528903"/>
                <a:ext cx="1458047" cy="264518"/>
              </a:xfrm>
              <a:prstGeom prst="rect">
                <a:avLst/>
              </a:prstGeom>
              <a:ln w="12700">
                <a:round/>
              </a:ln>
            </p:spPr>
            <p:txBody>
              <a:bodyPr wrap="square" lIns="0" tIns="0" rIns="0" bIns="0" anchor="ctr">
                <a:spAutoFit/>
              </a:bodyPr>
              <a:lstStyle/>
              <a:p>
                <a:pPr algn="ctr" defTabSz="1625005" fontAlgn="ctr"/>
                <a:r>
                  <a:rPr lang="zh-CN" altLang="en-US" sz="1200" b="1" dirty="0" smtClean="0">
                    <a:latin typeface="+mn-ea"/>
                    <a:ea typeface="+mn-ea"/>
                    <a:cs typeface="Arial" pitchFamily="34" charset="0"/>
                  </a:rPr>
                  <a:t>华为云</a:t>
                </a:r>
                <a:endParaRPr lang="zh-CN" altLang="en-US" sz="1200" b="1" dirty="0">
                  <a:latin typeface="+mn-ea"/>
                  <a:ea typeface="+mn-ea"/>
                  <a:cs typeface="Arial" pitchFamily="34" charset="0"/>
                </a:endParaRPr>
              </a:p>
            </p:txBody>
          </p:sp>
          <p:sp>
            <p:nvSpPr>
              <p:cNvPr id="134" name="Shape 19"/>
              <p:cNvSpPr/>
              <p:nvPr/>
            </p:nvSpPr>
            <p:spPr>
              <a:xfrm>
                <a:off x="-176832" y="4170531"/>
                <a:ext cx="1832401" cy="175374"/>
              </a:xfrm>
              <a:prstGeom prst="rect">
                <a:avLst/>
              </a:prstGeom>
              <a:ln w="12700">
                <a:round/>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1625005" fontAlgn="ctr"/>
                <a:r>
                  <a:rPr lang="zh-CN" altLang="en-US" sz="1200" b="1" dirty="0">
                    <a:latin typeface="+mn-ea"/>
                    <a:ea typeface="+mn-ea"/>
                    <a:cs typeface="Arial" pitchFamily="34" charset="0"/>
                  </a:rPr>
                  <a:t>启动云计算研发</a:t>
                </a:r>
                <a:endParaRPr lang="en-US" altLang="zh-CN" sz="1200" b="1" dirty="0">
                  <a:latin typeface="+mn-ea"/>
                  <a:ea typeface="+mn-ea"/>
                  <a:cs typeface="Arial" pitchFamily="34" charset="0"/>
                </a:endParaRPr>
              </a:p>
            </p:txBody>
          </p:sp>
          <p:sp>
            <p:nvSpPr>
              <p:cNvPr id="135" name="Shape 19"/>
              <p:cNvSpPr/>
              <p:nvPr/>
            </p:nvSpPr>
            <p:spPr>
              <a:xfrm>
                <a:off x="-176834" y="3936313"/>
                <a:ext cx="1823634" cy="175374"/>
              </a:xfrm>
              <a:prstGeom prst="rect">
                <a:avLst/>
              </a:prstGeom>
              <a:ln w="12700">
                <a:round/>
              </a:ln>
              <a:extLst>
                <a:ext uri="{C572A759-6A51-4108-AA02-DFA0A04FC94B}">
                  <ma14:wrappingTextBoxFlag xmlns:ma14="http://schemas.microsoft.com/office/mac/drawingml/2011/main" xmlns="" val="1"/>
                </a:ext>
              </a:extLst>
            </p:spPr>
            <p:txBody>
              <a:bodyPr wrap="square" lIns="0" tIns="0" rIns="0" bIns="0" anchor="ctr">
                <a:spAutoFit/>
              </a:bodyPr>
              <a:lstStyle/>
              <a:p>
                <a:pPr algn="ctr" defTabSz="1625005" fontAlgn="ctr"/>
                <a:r>
                  <a:rPr lang="zh-CN" altLang="en-US" sz="1200" b="1" dirty="0">
                    <a:latin typeface="+mn-ea"/>
                    <a:ea typeface="+mn-ea"/>
                    <a:cs typeface="Arial" pitchFamily="34" charset="0"/>
                  </a:rPr>
                  <a:t>决策投资</a:t>
                </a:r>
                <a:r>
                  <a:rPr lang="en-US" altLang="zh-CN" sz="1200" b="1" dirty="0">
                    <a:latin typeface="+mn-ea"/>
                    <a:ea typeface="+mn-ea"/>
                    <a:cs typeface="Arial" pitchFamily="34" charset="0"/>
                  </a:rPr>
                  <a:t>IT</a:t>
                </a:r>
                <a:r>
                  <a:rPr lang="zh-CN" altLang="en-US" sz="1200" b="1" dirty="0">
                    <a:latin typeface="+mn-ea"/>
                    <a:ea typeface="+mn-ea"/>
                    <a:cs typeface="Arial" pitchFamily="34" charset="0"/>
                  </a:rPr>
                  <a:t>产业</a:t>
                </a:r>
                <a:endParaRPr lang="en-US" altLang="zh-CN" sz="1200" b="1" dirty="0">
                  <a:latin typeface="+mn-ea"/>
                  <a:ea typeface="+mn-ea"/>
                  <a:cs typeface="Arial" pitchFamily="34" charset="0"/>
                </a:endParaRPr>
              </a:p>
            </p:txBody>
          </p:sp>
          <p:sp>
            <p:nvSpPr>
              <p:cNvPr id="136" name="矩形 135"/>
              <p:cNvSpPr/>
              <p:nvPr/>
            </p:nvSpPr>
            <p:spPr>
              <a:xfrm>
                <a:off x="6769059" y="2031435"/>
                <a:ext cx="1541765" cy="308606"/>
              </a:xfrm>
              <a:prstGeom prst="rect">
                <a:avLst/>
              </a:prstGeom>
              <a:ln w="12700">
                <a:round/>
              </a:ln>
            </p:spPr>
            <p:txBody>
              <a:bodyPr wrap="square" lIns="0" tIns="0" rIns="0" bIns="0" anchor="ctr">
                <a:spAutoFit/>
              </a:bodyPr>
              <a:lstStyle/>
              <a:p>
                <a:pPr algn="ctr" defTabSz="1625005" fontAlgn="ctr"/>
                <a:endParaRPr lang="zh-CN" altLang="en-US" sz="1400" b="1" dirty="0">
                  <a:latin typeface="+mn-ea"/>
                  <a:ea typeface="+mn-ea"/>
                  <a:cs typeface="Arial" pitchFamily="34" charset="0"/>
                </a:endParaRPr>
              </a:p>
            </p:txBody>
          </p:sp>
        </p:grpSp>
        <p:sp>
          <p:nvSpPr>
            <p:cNvPr id="137" name="矩形 136"/>
            <p:cNvSpPr/>
            <p:nvPr/>
          </p:nvSpPr>
          <p:spPr>
            <a:xfrm>
              <a:off x="371365" y="1233488"/>
              <a:ext cx="8404665" cy="2410141"/>
            </a:xfrm>
            <a:prstGeom prst="rect">
              <a:avLst/>
            </a:prstGeom>
            <a:noFill/>
            <a:ln w="12700" cap="flat" cmpd="sng" algn="ctr">
              <a:solidFill>
                <a:schemeClr val="bg1">
                  <a:lumMod val="85000"/>
                </a:schemeClr>
              </a:solidFill>
              <a:prstDash val="solid"/>
              <a:miter lim="800000"/>
            </a:ln>
            <a:effectLst>
              <a:outerShdw blurRad="63500" algn="ctr" rotWithShape="0">
                <a:srgbClr val="FFFFFF">
                  <a:lumMod val="75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zh-CN" altLang="en-US" sz="1999" kern="0" dirty="0">
                <a:latin typeface="+mn-ea"/>
                <a:ea typeface="+mn-ea"/>
              </a:endParaRPr>
            </a:p>
          </p:txBody>
        </p:sp>
      </p:grpSp>
      <p:grpSp>
        <p:nvGrpSpPr>
          <p:cNvPr id="138" name="组合 137"/>
          <p:cNvGrpSpPr/>
          <p:nvPr/>
        </p:nvGrpSpPr>
        <p:grpSpPr>
          <a:xfrm>
            <a:off x="3055891" y="1297936"/>
            <a:ext cx="3671452" cy="528213"/>
            <a:chOff x="7100562" y="1853774"/>
            <a:chExt cx="3672408" cy="528351"/>
          </a:xfrm>
        </p:grpSpPr>
        <p:sp>
          <p:nvSpPr>
            <p:cNvPr id="139" name="文本框 138"/>
            <p:cNvSpPr txBox="1"/>
            <p:nvPr/>
          </p:nvSpPr>
          <p:spPr>
            <a:xfrm>
              <a:off x="7100562" y="1853774"/>
              <a:ext cx="3672408" cy="528350"/>
            </a:xfrm>
            <a:prstGeom prst="rect">
              <a:avLst/>
            </a:prstGeom>
            <a:noFill/>
          </p:spPr>
          <p:txBody>
            <a:bodyPr wrap="square" rtlCol="0">
              <a:spAutoFit/>
            </a:bodyPr>
            <a:lstStyle/>
            <a:p>
              <a:pPr algn="ctr">
                <a:lnSpc>
                  <a:spcPts val="3439"/>
                </a:lnSpc>
              </a:pPr>
              <a:r>
                <a:rPr lang="en-US" altLang="zh-CN" sz="1799" b="1" dirty="0">
                  <a:latin typeface="+mn-ea"/>
                  <a:ea typeface="+mn-ea"/>
                </a:rPr>
                <a:t>12</a:t>
              </a:r>
              <a:r>
                <a:rPr lang="zh-CN" altLang="en-US" sz="1799" b="1" dirty="0">
                  <a:latin typeface="+mn-ea"/>
                  <a:ea typeface="+mn-ea"/>
                </a:rPr>
                <a:t>年</a:t>
              </a:r>
              <a:r>
                <a:rPr lang="en-US" altLang="zh-CN" sz="1799" b="1" dirty="0">
                  <a:latin typeface="+mn-ea"/>
                  <a:ea typeface="+mn-ea"/>
                </a:rPr>
                <a:t>+</a:t>
              </a:r>
              <a:r>
                <a:rPr lang="zh-CN" altLang="en-US" sz="1799" b="1" dirty="0">
                  <a:latin typeface="+mn-ea"/>
                  <a:ea typeface="+mn-ea"/>
                </a:rPr>
                <a:t>云计算研发经验</a:t>
              </a:r>
            </a:p>
          </p:txBody>
        </p:sp>
        <p:cxnSp>
          <p:nvCxnSpPr>
            <p:cNvPr id="140" name="直接连接符 139"/>
            <p:cNvCxnSpPr/>
            <p:nvPr/>
          </p:nvCxnSpPr>
          <p:spPr>
            <a:xfrm>
              <a:off x="7737244" y="2382125"/>
              <a:ext cx="238765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1" name="Freeform 3"/>
          <p:cNvSpPr>
            <a:spLocks/>
          </p:cNvSpPr>
          <p:nvPr/>
        </p:nvSpPr>
        <p:spPr bwMode="gray">
          <a:xfrm rot="5400000">
            <a:off x="6329700" y="3543032"/>
            <a:ext cx="4644516" cy="672036"/>
          </a:xfrm>
          <a:custGeom>
            <a:avLst/>
            <a:gdLst>
              <a:gd name="T0" fmla="*/ 0 w 5016"/>
              <a:gd name="T1" fmla="*/ 2147483647 h 2256"/>
              <a:gd name="T2" fmla="*/ 2147483647 w 5016"/>
              <a:gd name="T3" fmla="*/ 2147483647 h 2256"/>
              <a:gd name="T4" fmla="*/ 2147483647 w 5016"/>
              <a:gd name="T5" fmla="*/ 2147483647 h 2256"/>
              <a:gd name="T6" fmla="*/ 2147483647 w 5016"/>
              <a:gd name="T7" fmla="*/ 2147483647 h 2256"/>
              <a:gd name="T8" fmla="*/ 2147483647 w 5016"/>
              <a:gd name="T9" fmla="*/ 2147483647 h 2256"/>
              <a:gd name="T10" fmla="*/ 2147483647 w 5016"/>
              <a:gd name="T11" fmla="*/ 2147483647 h 2256"/>
              <a:gd name="T12" fmla="*/ 2147483647 w 5016"/>
              <a:gd name="T13" fmla="*/ 2147483647 h 2256"/>
              <a:gd name="T14" fmla="*/ 2147483647 w 5016"/>
              <a:gd name="T15" fmla="*/ 2147483647 h 2256"/>
              <a:gd name="T16" fmla="*/ 2147483647 w 5016"/>
              <a:gd name="T17" fmla="*/ 2147483647 h 2256"/>
              <a:gd name="T18" fmla="*/ 2147483647 w 5016"/>
              <a:gd name="T19" fmla="*/ 0 h 2256"/>
              <a:gd name="T20" fmla="*/ 2147483647 w 5016"/>
              <a:gd name="T21" fmla="*/ 2147483647 h 2256"/>
              <a:gd name="T22" fmla="*/ 2147483647 w 5016"/>
              <a:gd name="T23" fmla="*/ 2147483647 h 2256"/>
              <a:gd name="T24" fmla="*/ 2147483647 w 5016"/>
              <a:gd name="T25" fmla="*/ 2147483647 h 2256"/>
              <a:gd name="T26" fmla="*/ 2147483647 w 5016"/>
              <a:gd name="T27" fmla="*/ 2147483647 h 2256"/>
              <a:gd name="T28" fmla="*/ 2147483647 w 5016"/>
              <a:gd name="T29" fmla="*/ 2147483647 h 2256"/>
              <a:gd name="T30" fmla="*/ 2147483647 w 5016"/>
              <a:gd name="T31" fmla="*/ 2147483647 h 2256"/>
              <a:gd name="T32" fmla="*/ 2147483647 w 5016"/>
              <a:gd name="T33" fmla="*/ 2147483647 h 2256"/>
              <a:gd name="T34" fmla="*/ 2147483647 w 5016"/>
              <a:gd name="T35" fmla="*/ 2147483647 h 2256"/>
              <a:gd name="T36" fmla="*/ 2147483647 w 5016"/>
              <a:gd name="T37" fmla="*/ 2147483647 h 2256"/>
              <a:gd name="T38" fmla="*/ 0 w 5016"/>
              <a:gd name="T39" fmla="*/ 2147483647 h 22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16"/>
              <a:gd name="T61" fmla="*/ 0 h 2256"/>
              <a:gd name="T62" fmla="*/ 5016 w 5016"/>
              <a:gd name="T63" fmla="*/ 2256 h 22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16" h="2256">
                <a:moveTo>
                  <a:pt x="0" y="2240"/>
                </a:moveTo>
                <a:cubicBezTo>
                  <a:pt x="276" y="2109"/>
                  <a:pt x="1182" y="1474"/>
                  <a:pt x="1122" y="702"/>
                </a:cubicBezTo>
                <a:lnTo>
                  <a:pt x="972" y="744"/>
                </a:lnTo>
                <a:cubicBezTo>
                  <a:pt x="988" y="702"/>
                  <a:pt x="1140" y="436"/>
                  <a:pt x="1140" y="438"/>
                </a:cubicBezTo>
                <a:lnTo>
                  <a:pt x="1422" y="642"/>
                </a:lnTo>
                <a:cubicBezTo>
                  <a:pt x="1422" y="642"/>
                  <a:pt x="1260" y="672"/>
                  <a:pt x="1272" y="672"/>
                </a:cubicBezTo>
                <a:cubicBezTo>
                  <a:pt x="1428" y="1008"/>
                  <a:pt x="1620" y="1350"/>
                  <a:pt x="1968" y="1284"/>
                </a:cubicBezTo>
                <a:cubicBezTo>
                  <a:pt x="2316" y="1218"/>
                  <a:pt x="2460" y="576"/>
                  <a:pt x="2466" y="318"/>
                </a:cubicBezTo>
                <a:lnTo>
                  <a:pt x="2280" y="318"/>
                </a:lnTo>
                <a:lnTo>
                  <a:pt x="2598" y="0"/>
                </a:lnTo>
                <a:lnTo>
                  <a:pt x="2898" y="330"/>
                </a:lnTo>
                <a:lnTo>
                  <a:pt x="2724" y="324"/>
                </a:lnTo>
                <a:cubicBezTo>
                  <a:pt x="2724" y="325"/>
                  <a:pt x="2760" y="1284"/>
                  <a:pt x="3210" y="1302"/>
                </a:cubicBezTo>
                <a:cubicBezTo>
                  <a:pt x="3660" y="1320"/>
                  <a:pt x="3816" y="912"/>
                  <a:pt x="3870" y="654"/>
                </a:cubicBezTo>
                <a:lnTo>
                  <a:pt x="3702" y="642"/>
                </a:lnTo>
                <a:lnTo>
                  <a:pt x="3984" y="420"/>
                </a:lnTo>
                <a:lnTo>
                  <a:pt x="4182" y="678"/>
                </a:lnTo>
                <a:lnTo>
                  <a:pt x="4026" y="672"/>
                </a:lnTo>
                <a:cubicBezTo>
                  <a:pt x="4032" y="678"/>
                  <a:pt x="3960" y="1862"/>
                  <a:pt x="5016" y="2225"/>
                </a:cubicBezTo>
                <a:cubicBezTo>
                  <a:pt x="3438" y="2232"/>
                  <a:pt x="1092" y="2256"/>
                  <a:pt x="0" y="2240"/>
                </a:cubicBezTo>
                <a:close/>
              </a:path>
            </a:pathLst>
          </a:custGeom>
          <a:gradFill rotWithShape="1">
            <a:gsLst>
              <a:gs pos="0">
                <a:srgbClr val="C0C0C0"/>
              </a:gs>
              <a:gs pos="100000">
                <a:sysClr val="window" lastClr="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914126" fontAlgn="base">
              <a:defRPr/>
            </a:pPr>
            <a:endParaRPr lang="zh-CN" altLang="en-US" sz="1799" kern="0">
              <a:solidFill>
                <a:prstClr val="black"/>
              </a:solidFill>
              <a:latin typeface="Arial" panose="020B0604020202020204" pitchFamily="34" charset="0"/>
              <a:ea typeface="宋体" panose="02010600030101010101" pitchFamily="2" charset="-122"/>
            </a:endParaRPr>
          </a:p>
        </p:txBody>
      </p:sp>
      <p:grpSp>
        <p:nvGrpSpPr>
          <p:cNvPr id="5" name="组合 4"/>
          <p:cNvGrpSpPr/>
          <p:nvPr/>
        </p:nvGrpSpPr>
        <p:grpSpPr>
          <a:xfrm>
            <a:off x="9023511" y="2709970"/>
            <a:ext cx="2468253" cy="2353931"/>
            <a:chOff x="8956108" y="2554415"/>
            <a:chExt cx="3261389" cy="2742448"/>
          </a:xfrm>
        </p:grpSpPr>
        <p:grpSp>
          <p:nvGrpSpPr>
            <p:cNvPr id="144" name="组合 143"/>
            <p:cNvGrpSpPr/>
            <p:nvPr/>
          </p:nvGrpSpPr>
          <p:grpSpPr>
            <a:xfrm>
              <a:off x="8956108" y="2554415"/>
              <a:ext cx="3261389" cy="1906459"/>
              <a:chOff x="6501857" y="2142618"/>
              <a:chExt cx="4618050" cy="2299435"/>
            </a:xfrm>
          </p:grpSpPr>
          <p:sp>
            <p:nvSpPr>
              <p:cNvPr id="147" name="Freeform 6"/>
              <p:cNvSpPr>
                <a:spLocks/>
              </p:cNvSpPr>
              <p:nvPr/>
            </p:nvSpPr>
            <p:spPr bwMode="auto">
              <a:xfrm>
                <a:off x="6501857" y="2142618"/>
                <a:ext cx="4618050" cy="2299435"/>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3175" cap="flat">
                <a:solidFill>
                  <a:srgbClr val="4E6C8A"/>
                </a:solidFill>
                <a:prstDash val="solid"/>
                <a:miter lim="800000"/>
              </a:ln>
              <a:effectLst/>
              <a:extLst/>
            </p:spPr>
            <p:txBody>
              <a:bodyPr wrap="none" lIns="17422" tIns="17422" rIns="17422" bIns="17422" numCol="1" anchor="t">
                <a:noAutofit/>
              </a:bodyPr>
              <a:lstStyle/>
              <a:p>
                <a:pPr defTabSz="877239" fontAlgn="base">
                  <a:lnSpc>
                    <a:spcPts val="1423"/>
                  </a:lnSpc>
                </a:pPr>
                <a:endParaRPr lang="en-US" altLang="zh-CN" sz="800" dirty="0">
                  <a:latin typeface="+mn-ea"/>
                  <a:ea typeface="+mn-ea"/>
                  <a:cs typeface="Arial"/>
                </a:endParaRPr>
              </a:p>
            </p:txBody>
          </p:sp>
          <p:sp>
            <p:nvSpPr>
              <p:cNvPr id="170" name="文本框 6"/>
              <p:cNvSpPr txBox="1"/>
              <p:nvPr/>
            </p:nvSpPr>
            <p:spPr>
              <a:xfrm>
                <a:off x="7028884" y="3500799"/>
                <a:ext cx="3653755" cy="442685"/>
              </a:xfrm>
              <a:prstGeom prst="rect">
                <a:avLst/>
              </a:prstGeom>
              <a:ln w="3175">
                <a:miter lim="400000"/>
              </a:ln>
              <a:extLst>
                <a:ext uri="{C572A759-6A51-4108-AA02-DFA0A04FC94B}">
                  <ma14:wrappingTextBoxFlag xmlns:ma14="http://schemas.microsoft.com/office/mac/drawingml/2011/main" xmlns="" val="1"/>
                </a:ext>
              </a:extLst>
            </p:spPr>
            <p:txBody>
              <a:bodyPr lIns="17473" tIns="17473" rIns="17473" bIns="17473"/>
              <a:lstStyle>
                <a:lvl1pPr defTabSz="2308974">
                  <a:defRPr sz="4400">
                    <a:latin typeface="Arial"/>
                    <a:ea typeface="Arial"/>
                    <a:cs typeface="Arial"/>
                    <a:sym typeface="Arial"/>
                  </a:defRPr>
                </a:lvl1pPr>
              </a:lstStyle>
              <a:p>
                <a:pPr algn="ctr" hangingPunct="0"/>
                <a:r>
                  <a:rPr sz="1800" b="1" kern="0" dirty="0">
                    <a:latin typeface="+mn-ea"/>
                    <a:ea typeface="+mn-ea"/>
                  </a:rPr>
                  <a:t>HUAWEI CLOUD</a:t>
                </a:r>
              </a:p>
            </p:txBody>
          </p:sp>
        </p:grpSp>
        <p:sp>
          <p:nvSpPr>
            <p:cNvPr id="172" name="文本框 171"/>
            <p:cNvSpPr txBox="1"/>
            <p:nvPr/>
          </p:nvSpPr>
          <p:spPr>
            <a:xfrm>
              <a:off x="9263329" y="3152130"/>
              <a:ext cx="2713152" cy="528350"/>
            </a:xfrm>
            <a:prstGeom prst="rect">
              <a:avLst/>
            </a:prstGeom>
            <a:noFill/>
          </p:spPr>
          <p:txBody>
            <a:bodyPr wrap="square" rtlCol="0">
              <a:spAutoFit/>
            </a:bodyPr>
            <a:lstStyle/>
            <a:p>
              <a:pPr algn="ctr">
                <a:lnSpc>
                  <a:spcPts val="3439"/>
                </a:lnSpc>
              </a:pPr>
              <a:r>
                <a:rPr lang="zh-CN" altLang="en-US" sz="1400" b="1" dirty="0" smtClean="0">
                  <a:latin typeface="+mn-ea"/>
                  <a:ea typeface="+mn-ea"/>
                </a:rPr>
                <a:t>华为云鲲鹏</a:t>
              </a:r>
              <a:r>
                <a:rPr lang="zh-CN" altLang="en-US" sz="1400" b="1" dirty="0">
                  <a:latin typeface="+mn-ea"/>
                  <a:ea typeface="+mn-ea"/>
                </a:rPr>
                <a:t>云服务</a:t>
              </a:r>
            </a:p>
          </p:txBody>
        </p:sp>
        <p:sp>
          <p:nvSpPr>
            <p:cNvPr id="173" name="文本框 172"/>
            <p:cNvSpPr txBox="1"/>
            <p:nvPr/>
          </p:nvSpPr>
          <p:spPr>
            <a:xfrm>
              <a:off x="9328308" y="4332496"/>
              <a:ext cx="2577557" cy="964367"/>
            </a:xfrm>
            <a:prstGeom prst="rect">
              <a:avLst/>
            </a:prstGeom>
            <a:noFill/>
          </p:spPr>
          <p:txBody>
            <a:bodyPr wrap="square" rtlCol="0">
              <a:spAutoFit/>
            </a:bodyPr>
            <a:lstStyle/>
            <a:p>
              <a:pPr algn="ctr">
                <a:lnSpc>
                  <a:spcPts val="3439"/>
                </a:lnSpc>
              </a:pPr>
              <a:r>
                <a:rPr lang="zh-CN" altLang="en-US" sz="1200" b="1" dirty="0">
                  <a:latin typeface="+mn-ea"/>
                  <a:ea typeface="+mn-ea"/>
                </a:rPr>
                <a:t>长期技术积累</a:t>
              </a:r>
              <a:r>
                <a:rPr lang="zh-CN" altLang="en-US" sz="1200" b="1" dirty="0" smtClean="0">
                  <a:latin typeface="+mn-ea"/>
                  <a:ea typeface="+mn-ea"/>
                </a:rPr>
                <a:t>：</a:t>
              </a:r>
              <a:endParaRPr lang="en-US" altLang="zh-CN" sz="1200" b="1" dirty="0" smtClean="0">
                <a:latin typeface="+mn-ea"/>
                <a:ea typeface="+mn-ea"/>
              </a:endParaRPr>
            </a:p>
            <a:p>
              <a:pPr algn="ctr">
                <a:lnSpc>
                  <a:spcPts val="3439"/>
                </a:lnSpc>
              </a:pPr>
              <a:r>
                <a:rPr lang="zh-CN" altLang="en-US" sz="1200" b="1" dirty="0" smtClean="0">
                  <a:latin typeface="+mn-ea"/>
                  <a:ea typeface="+mn-ea"/>
                </a:rPr>
                <a:t>芯片</a:t>
              </a:r>
              <a:r>
                <a:rPr lang="zh-CN" altLang="en-US" sz="1200" b="1" dirty="0">
                  <a:latin typeface="+mn-ea"/>
                  <a:ea typeface="+mn-ea"/>
                </a:rPr>
                <a:t>、云</a:t>
              </a:r>
            </a:p>
          </p:txBody>
        </p:sp>
      </p:grpSp>
    </p:spTree>
    <p:extLst>
      <p:ext uri="{BB962C8B-B14F-4D97-AF65-F5344CB8AC3E}">
        <p14:creationId xmlns:p14="http://schemas.microsoft.com/office/powerpoint/2010/main" val="749405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z="1800" dirty="0">
                <a:solidFill>
                  <a:schemeClr val="bg1">
                    <a:lumMod val="50000"/>
                  </a:schemeClr>
                </a:solidFill>
              </a:rPr>
              <a:t>鲲鹏生态介绍</a:t>
            </a:r>
            <a:endParaRPr lang="en-US" altLang="zh-CN" sz="1800" dirty="0">
              <a:solidFill>
                <a:schemeClr val="bg1">
                  <a:lumMod val="50000"/>
                </a:schemeClr>
              </a:solidFill>
            </a:endParaRPr>
          </a:p>
          <a:p>
            <a:r>
              <a:rPr lang="zh-CN" altLang="en-US" sz="1800" dirty="0">
                <a:solidFill>
                  <a:schemeClr val="bg1">
                    <a:lumMod val="50000"/>
                  </a:schemeClr>
                </a:solidFill>
              </a:rPr>
              <a:t>华为鲲鹏处理器介绍</a:t>
            </a:r>
            <a:endParaRPr lang="en-US" altLang="zh-CN" sz="1800" dirty="0">
              <a:solidFill>
                <a:schemeClr val="bg1">
                  <a:lumMod val="50000"/>
                </a:schemeClr>
              </a:solidFill>
            </a:endParaRPr>
          </a:p>
          <a:p>
            <a:r>
              <a:rPr lang="en-US" altLang="zh-CN" sz="1800" dirty="0" err="1">
                <a:solidFill>
                  <a:schemeClr val="bg1">
                    <a:lumMod val="50000"/>
                  </a:schemeClr>
                </a:solidFill>
              </a:rPr>
              <a:t>Taishan</a:t>
            </a:r>
            <a:r>
              <a:rPr lang="zh-CN" altLang="en-US" sz="1800" dirty="0">
                <a:solidFill>
                  <a:schemeClr val="bg1">
                    <a:lumMod val="50000"/>
                  </a:schemeClr>
                </a:solidFill>
              </a:rPr>
              <a:t>服务器介绍</a:t>
            </a:r>
            <a:endParaRPr lang="en-US" altLang="zh-CN" sz="1800" dirty="0">
              <a:solidFill>
                <a:schemeClr val="bg1">
                  <a:lumMod val="50000"/>
                </a:schemeClr>
              </a:solidFill>
            </a:endParaRPr>
          </a:p>
          <a:p>
            <a:r>
              <a:rPr lang="zh-CN" altLang="en-US" sz="1800" b="1" dirty="0"/>
              <a:t>华为云鲲鹏云服务介绍</a:t>
            </a:r>
            <a:endParaRPr lang="en-US" altLang="zh-CN" sz="1800" b="1" dirty="0"/>
          </a:p>
          <a:p>
            <a:pPr lvl="1">
              <a:buClrTx/>
            </a:pPr>
            <a:r>
              <a:rPr lang="zh-CN" altLang="en-US" sz="1600" dirty="0">
                <a:solidFill>
                  <a:schemeClr val="bg1">
                    <a:lumMod val="50000"/>
                  </a:schemeClr>
                </a:solidFill>
                <a:latin typeface="+mn-ea"/>
                <a:sym typeface="Arial" panose="020B0604020202020204" pitchFamily="34" charset="0"/>
              </a:rPr>
              <a:t>华为鲲鹏云服务背景</a:t>
            </a:r>
            <a:endParaRPr lang="en-US" altLang="zh-CN" sz="1600" dirty="0">
              <a:solidFill>
                <a:schemeClr val="bg1">
                  <a:lumMod val="50000"/>
                </a:schemeClr>
              </a:solidFill>
              <a:latin typeface="+mn-ea"/>
              <a:sym typeface="Arial" panose="020B0604020202020204" pitchFamily="34" charset="0"/>
            </a:endParaRPr>
          </a:p>
          <a:p>
            <a:pPr lvl="1">
              <a:buClrTx/>
              <a:buSzPct val="60000"/>
              <a:buFont typeface="Wingdings" panose="05000000000000000000" pitchFamily="2" charset="2"/>
              <a:buChar char="n"/>
            </a:pPr>
            <a:r>
              <a:rPr lang="zh-CN" altLang="en-US" sz="1600" dirty="0">
                <a:latin typeface="+mn-ea"/>
                <a:sym typeface="Arial" panose="020B0604020202020204" pitchFamily="34" charset="0"/>
              </a:rPr>
              <a:t>华为鲲鹏云服务重点内容</a:t>
            </a:r>
            <a:endParaRPr lang="en-US" altLang="zh-CN" sz="1600" dirty="0">
              <a:latin typeface="+mn-ea"/>
            </a:endParaRPr>
          </a:p>
          <a:p>
            <a:r>
              <a:rPr lang="zh-CN" altLang="en-US" sz="1800" dirty="0" smtClean="0">
                <a:solidFill>
                  <a:schemeClr val="bg1">
                    <a:lumMod val="50000"/>
                  </a:schemeClr>
                </a:solidFill>
              </a:rPr>
              <a:t>鲲鹏操作系统介绍</a:t>
            </a:r>
            <a:endParaRPr lang="en-US" altLang="zh-CN" sz="1800" dirty="0">
              <a:solidFill>
                <a:schemeClr val="bg1">
                  <a:lumMod val="50000"/>
                </a:schemeClr>
              </a:solidFill>
            </a:endParaRPr>
          </a:p>
        </p:txBody>
      </p:sp>
    </p:spTree>
    <p:extLst>
      <p:ext uri="{BB962C8B-B14F-4D97-AF65-F5344CB8AC3E}">
        <p14:creationId xmlns:p14="http://schemas.microsoft.com/office/powerpoint/2010/main" val="17205502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华为鲲鹏弹性云</a:t>
            </a:r>
            <a:r>
              <a:rPr lang="zh-CN" altLang="en-US" dirty="0" smtClean="0">
                <a:solidFill>
                  <a:schemeClr val="tx1"/>
                </a:solidFill>
              </a:rPr>
              <a:t>服务器概述</a:t>
            </a:r>
            <a:endParaRPr lang="zh-CN" altLang="en-US" dirty="0">
              <a:solidFill>
                <a:schemeClr val="tx1"/>
              </a:solidFill>
            </a:endParaRPr>
          </a:p>
        </p:txBody>
      </p:sp>
      <p:sp>
        <p:nvSpPr>
          <p:cNvPr id="4" name="文本占位符 3"/>
          <p:cNvSpPr>
            <a:spLocks noGrp="1"/>
          </p:cNvSpPr>
          <p:nvPr>
            <p:ph type="body" sz="quarter" idx="10"/>
          </p:nvPr>
        </p:nvSpPr>
        <p:spPr/>
        <p:txBody>
          <a:bodyPr/>
          <a:lstStyle/>
          <a:p>
            <a:r>
              <a:rPr lang="zh-CN" altLang="en-US" sz="2400" dirty="0">
                <a:latin typeface="微软雅黑" pitchFamily="34" charset="-122"/>
                <a:ea typeface="微软雅黑" pitchFamily="34" charset="-122"/>
              </a:rPr>
              <a:t>鲲鹏弹性云服务器（</a:t>
            </a:r>
            <a:r>
              <a:rPr lang="en-US" altLang="zh-CN" sz="2400" dirty="0">
                <a:latin typeface="微软雅黑" pitchFamily="34" charset="-122"/>
                <a:ea typeface="微软雅黑" pitchFamily="34" charset="-122"/>
              </a:rPr>
              <a:t>ECS</a:t>
            </a:r>
            <a:r>
              <a:rPr lang="zh-CN" altLang="en-US" sz="2400" dirty="0">
                <a:latin typeface="微软雅黑" pitchFamily="34" charset="-122"/>
                <a:ea typeface="微软雅黑" pitchFamily="34" charset="-122"/>
              </a:rPr>
              <a:t>）。基础云服务之一，也是用户可以直接感知到鲲鹏的最重要的服务。用户可以用过</a:t>
            </a:r>
            <a:r>
              <a:rPr lang="en-US" altLang="zh-CN" sz="2400" dirty="0">
                <a:latin typeface="微软雅黑" pitchFamily="34" charset="-122"/>
                <a:ea typeface="微软雅黑" pitchFamily="34" charset="-122"/>
              </a:rPr>
              <a:t>ECS</a:t>
            </a:r>
            <a:r>
              <a:rPr lang="zh-CN" altLang="en-US" sz="2400" dirty="0">
                <a:latin typeface="微软雅黑" pitchFamily="34" charset="-122"/>
                <a:ea typeface="微软雅黑" pitchFamily="34" charset="-122"/>
              </a:rPr>
              <a:t>直接购买鲲鹏云服务器，为云服务器添加磁盘、网络等资源，使其成为开发环境或者生产业务集群的一部分。</a:t>
            </a:r>
            <a:endParaRPr lang="en-US" altLang="zh-CN" sz="2400" dirty="0">
              <a:latin typeface="微软雅黑" pitchFamily="34" charset="-122"/>
              <a:ea typeface="微软雅黑" pitchFamily="34" charset="-122"/>
            </a:endParaRPr>
          </a:p>
          <a:p>
            <a:pPr marL="0" indent="0">
              <a:buNone/>
            </a:pPr>
            <a:endParaRPr lang="zh-CN" altLang="en-US" dirty="0"/>
          </a:p>
        </p:txBody>
      </p:sp>
    </p:spTree>
    <p:extLst>
      <p:ext uri="{BB962C8B-B14F-4D97-AF65-F5344CB8AC3E}">
        <p14:creationId xmlns:p14="http://schemas.microsoft.com/office/powerpoint/2010/main" val="23002778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2762624" y="1819265"/>
            <a:ext cx="2135686"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endParaRPr lang="zh-CN" altLang="en-US" sz="1200" b="1" kern="0" dirty="0">
              <a:latin typeface="微软雅黑" panose="020B0503020204020204" pitchFamily="34" charset="-122"/>
              <a:ea typeface="微软雅黑" panose="020B0503020204020204" pitchFamily="34" charset="-122"/>
              <a:cs typeface="Arial" pitchFamily="34" charset="0"/>
            </a:endParaRPr>
          </a:p>
        </p:txBody>
      </p:sp>
      <p:sp>
        <p:nvSpPr>
          <p:cNvPr id="96" name="TextBox 142"/>
          <p:cNvSpPr txBox="1"/>
          <p:nvPr/>
        </p:nvSpPr>
        <p:spPr>
          <a:xfrm>
            <a:off x="3022448" y="1909309"/>
            <a:ext cx="1515950"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516">
              <a:defRPr sz="1400" b="1">
                <a:ln/>
                <a:solidFill>
                  <a:schemeClr val="accent2"/>
                </a:solidFill>
                <a:latin typeface="Arial"/>
                <a:ea typeface="微软雅黑"/>
                <a:cs typeface="Arial" pitchFamily="34" charset="0"/>
              </a:defRPr>
            </a:lvl1pPr>
          </a:lstStyle>
          <a:p>
            <a:r>
              <a:rPr lang="zh-CN" altLang="en-US" dirty="0">
                <a:solidFill>
                  <a:schemeClr val="tx1"/>
                </a:solidFill>
                <a:latin typeface="微软雅黑" panose="020B0503020204020204" pitchFamily="34" charset="-122"/>
                <a:ea typeface="微软雅黑" panose="020B0503020204020204" pitchFamily="34" charset="-122"/>
              </a:rPr>
              <a:t>通用计算</a:t>
            </a:r>
            <a:r>
              <a:rPr lang="zh-CN" altLang="en-US" dirty="0" smtClean="0">
                <a:solidFill>
                  <a:schemeClr val="tx1"/>
                </a:solidFill>
                <a:latin typeface="微软雅黑" panose="020B0503020204020204" pitchFamily="34" charset="-122"/>
                <a:ea typeface="微软雅黑" panose="020B0503020204020204" pitchFamily="34" charset="-122"/>
              </a:rPr>
              <a:t>型</a:t>
            </a:r>
            <a:r>
              <a:rPr lang="en-US" altLang="zh-CN" dirty="0" smtClean="0">
                <a:solidFill>
                  <a:schemeClr val="tx1"/>
                </a:solidFill>
                <a:latin typeface="微软雅黑" panose="020B0503020204020204" pitchFamily="34" charset="-122"/>
                <a:ea typeface="微软雅黑" panose="020B0503020204020204" pitchFamily="34" charset="-122"/>
              </a:rPr>
              <a:t>KC1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97" name="矩形 96"/>
          <p:cNvSpPr/>
          <p:nvPr/>
        </p:nvSpPr>
        <p:spPr>
          <a:xfrm>
            <a:off x="2762119" y="2175825"/>
            <a:ext cx="2104542" cy="646331"/>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150"/>
            <a:r>
              <a:rPr lang="en-US" altLang="zh-CN" sz="1200" b="1" kern="0" dirty="0">
                <a:ln/>
                <a:latin typeface="+mn-ea"/>
                <a:ea typeface="+mn-ea"/>
                <a:cs typeface="Arial" pitchFamily="34" charset="0"/>
              </a:rPr>
              <a:t>CPU:MEM</a:t>
            </a:r>
            <a:r>
              <a:rPr lang="zh-CN" altLang="en-US" sz="1200" b="1" kern="0" dirty="0">
                <a:ln/>
                <a:latin typeface="+mn-ea"/>
                <a:ea typeface="+mn-ea"/>
                <a:cs typeface="Arial" pitchFamily="34" charset="0"/>
              </a:rPr>
              <a:t> </a:t>
            </a:r>
            <a:r>
              <a:rPr lang="en-US" altLang="zh-CN" sz="1200" b="1" kern="0" dirty="0">
                <a:ln/>
                <a:latin typeface="+mn-ea"/>
                <a:ea typeface="+mn-ea"/>
                <a:cs typeface="Arial" pitchFamily="34" charset="0"/>
              </a:rPr>
              <a:t>= 1:2/1:4</a:t>
            </a:r>
          </a:p>
          <a:p>
            <a:pPr algn="ctr" defTabSz="1219516"/>
            <a:r>
              <a:rPr lang="zh-CN" altLang="en-US" sz="1200" kern="0" dirty="0">
                <a:ln/>
                <a:latin typeface="+mn-ea"/>
                <a:ea typeface="+mn-ea"/>
                <a:cs typeface="Arial" pitchFamily="34" charset="0"/>
              </a:rPr>
              <a:t>最高</a:t>
            </a:r>
            <a:r>
              <a:rPr lang="en-US" altLang="zh-CN" sz="1200" kern="0" dirty="0">
                <a:ln/>
                <a:latin typeface="+mn-ea"/>
                <a:ea typeface="+mn-ea"/>
                <a:cs typeface="Arial" pitchFamily="34" charset="0"/>
              </a:rPr>
              <a:t>30G</a:t>
            </a:r>
            <a:r>
              <a:rPr lang="zh-CN" altLang="en-US" sz="1200" kern="0" dirty="0">
                <a:ln/>
                <a:latin typeface="+mn-ea"/>
                <a:ea typeface="+mn-ea"/>
                <a:cs typeface="Arial" pitchFamily="34" charset="0"/>
              </a:rPr>
              <a:t>内网</a:t>
            </a:r>
            <a:r>
              <a:rPr lang="zh-CN" altLang="en-US" sz="1200" kern="0" dirty="0" smtClean="0">
                <a:ln/>
                <a:latin typeface="+mn-ea"/>
                <a:ea typeface="+mn-ea"/>
                <a:cs typeface="Arial" pitchFamily="34" charset="0"/>
              </a:rPr>
              <a:t>带宽，</a:t>
            </a:r>
            <a:r>
              <a:rPr lang="en-US" altLang="zh-CN" sz="1200" kern="0" dirty="0" smtClean="0">
                <a:ln/>
                <a:latin typeface="+mn-ea"/>
                <a:ea typeface="+mn-ea"/>
                <a:cs typeface="Arial" pitchFamily="34" charset="0"/>
              </a:rPr>
              <a:t>400</a:t>
            </a:r>
            <a:r>
              <a:rPr lang="zh-CN" altLang="en-US" sz="1200" kern="0" dirty="0">
                <a:ln/>
                <a:latin typeface="+mn-ea"/>
                <a:ea typeface="+mn-ea"/>
                <a:cs typeface="Arial" pitchFamily="34" charset="0"/>
              </a:rPr>
              <a:t>万</a:t>
            </a:r>
            <a:r>
              <a:rPr lang="en-US" altLang="zh-CN" sz="1200" kern="0" dirty="0">
                <a:ln/>
                <a:latin typeface="+mn-ea"/>
                <a:ea typeface="+mn-ea"/>
                <a:cs typeface="Arial" pitchFamily="34" charset="0"/>
              </a:rPr>
              <a:t>PPS</a:t>
            </a:r>
            <a:endParaRPr lang="zh-CN" altLang="en-US" sz="1200" dirty="0">
              <a:latin typeface="+mn-ea"/>
              <a:ea typeface="+mn-ea"/>
            </a:endParaRPr>
          </a:p>
        </p:txBody>
      </p:sp>
      <p:sp>
        <p:nvSpPr>
          <p:cNvPr id="98" name="圆角矩形 97"/>
          <p:cNvSpPr/>
          <p:nvPr/>
        </p:nvSpPr>
        <p:spPr>
          <a:xfrm>
            <a:off x="2762119" y="4375487"/>
            <a:ext cx="2134920"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r>
              <a:rPr lang="zh-CN" altLang="en-US" sz="1400" kern="0" dirty="0">
                <a:latin typeface="微软雅黑" panose="020B0503020204020204" pitchFamily="34" charset="-122"/>
                <a:ea typeface="微软雅黑" panose="020B0503020204020204" pitchFamily="34" charset="-122"/>
                <a:cs typeface="Arial" pitchFamily="34" charset="0"/>
              </a:rPr>
              <a:t>建站、电商、游戏</a:t>
            </a:r>
            <a:r>
              <a:rPr lang="zh-CN" altLang="en-US" sz="1400" kern="0" dirty="0" smtClean="0">
                <a:latin typeface="微软雅黑" panose="020B0503020204020204" pitchFamily="34" charset="-122"/>
                <a:ea typeface="微软雅黑" panose="020B0503020204020204" pitchFamily="34" charset="-122"/>
                <a:cs typeface="Arial" pitchFamily="34" charset="0"/>
              </a:rPr>
              <a:t>、</a:t>
            </a:r>
            <a:endParaRPr lang="en-US" altLang="zh-CN" sz="1400" kern="0" dirty="0" smtClean="0">
              <a:latin typeface="微软雅黑" panose="020B0503020204020204" pitchFamily="34" charset="-122"/>
              <a:ea typeface="微软雅黑" panose="020B0503020204020204" pitchFamily="34" charset="-122"/>
              <a:cs typeface="Arial" pitchFamily="34" charset="0"/>
            </a:endParaRPr>
          </a:p>
          <a:p>
            <a:pPr algn="ctr" defTabSz="1219150"/>
            <a:r>
              <a:rPr lang="zh-CN" altLang="en-US" sz="1400" kern="0" dirty="0" smtClean="0">
                <a:latin typeface="微软雅黑" panose="020B0503020204020204" pitchFamily="34" charset="-122"/>
                <a:ea typeface="微软雅黑" panose="020B0503020204020204" pitchFamily="34" charset="-122"/>
                <a:cs typeface="Arial" pitchFamily="34" charset="0"/>
              </a:rPr>
              <a:t>视频、大</a:t>
            </a:r>
            <a:r>
              <a:rPr lang="zh-CN" altLang="en-US" sz="1400" kern="0" dirty="0">
                <a:latin typeface="微软雅黑" panose="020B0503020204020204" pitchFamily="34" charset="-122"/>
                <a:ea typeface="微软雅黑" panose="020B0503020204020204" pitchFamily="34" charset="-122"/>
                <a:cs typeface="Arial" pitchFamily="34" charset="0"/>
              </a:rPr>
              <a:t>数据、</a:t>
            </a:r>
            <a:r>
              <a:rPr lang="en-US" altLang="zh-CN" sz="1400" kern="0" dirty="0">
                <a:latin typeface="微软雅黑" panose="020B0503020204020204" pitchFamily="34" charset="-122"/>
                <a:ea typeface="微软雅黑" panose="020B0503020204020204" pitchFamily="34" charset="-122"/>
                <a:cs typeface="Arial" pitchFamily="34" charset="0"/>
              </a:rPr>
              <a:t>HPC</a:t>
            </a:r>
            <a:r>
              <a:rPr lang="zh-CN" altLang="en-US" sz="1400" kern="0" dirty="0">
                <a:latin typeface="微软雅黑" panose="020B0503020204020204" pitchFamily="34" charset="-122"/>
                <a:ea typeface="微软雅黑" panose="020B0503020204020204" pitchFamily="34" charset="-122"/>
                <a:cs typeface="Arial" pitchFamily="34" charset="0"/>
              </a:rPr>
              <a:t>等</a:t>
            </a:r>
          </a:p>
        </p:txBody>
      </p:sp>
      <p:sp>
        <p:nvSpPr>
          <p:cNvPr id="100" name="圆角矩形 99"/>
          <p:cNvSpPr/>
          <p:nvPr/>
        </p:nvSpPr>
        <p:spPr>
          <a:xfrm>
            <a:off x="5095986" y="1819264"/>
            <a:ext cx="1986460"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endParaRPr lang="zh-CN" altLang="en-US" sz="1200" b="1" kern="0" dirty="0">
              <a:latin typeface="微软雅黑" panose="020B0503020204020204" pitchFamily="34" charset="-122"/>
              <a:ea typeface="微软雅黑" panose="020B0503020204020204" pitchFamily="34" charset="-122"/>
              <a:cs typeface="Arial" pitchFamily="34" charset="0"/>
            </a:endParaRPr>
          </a:p>
        </p:txBody>
      </p:sp>
      <p:sp>
        <p:nvSpPr>
          <p:cNvPr id="101" name="矩形 100"/>
          <p:cNvSpPr/>
          <p:nvPr/>
        </p:nvSpPr>
        <p:spPr>
          <a:xfrm>
            <a:off x="5344845" y="2212211"/>
            <a:ext cx="1432312" cy="46166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150"/>
            <a:r>
              <a:rPr lang="zh-CN" altLang="en-US" sz="1200" b="1" kern="0" dirty="0">
                <a:ln/>
                <a:latin typeface="+mn-ea"/>
                <a:ea typeface="+mn-ea"/>
                <a:cs typeface="Arial" pitchFamily="34" charset="0"/>
              </a:rPr>
              <a:t>最大</a:t>
            </a:r>
            <a:r>
              <a:rPr lang="en-US" altLang="zh-CN" sz="1200" b="1" kern="0" dirty="0">
                <a:ln/>
                <a:latin typeface="+mn-ea"/>
                <a:ea typeface="+mn-ea"/>
                <a:cs typeface="Arial" pitchFamily="34" charset="0"/>
              </a:rPr>
              <a:t>60U480G</a:t>
            </a:r>
          </a:p>
          <a:p>
            <a:pPr algn="ctr" defTabSz="1219150"/>
            <a:r>
              <a:rPr lang="en-US" altLang="zh-CN" sz="1200" b="1" kern="0" dirty="0">
                <a:ln/>
                <a:latin typeface="+mn-ea"/>
                <a:ea typeface="+mn-ea"/>
                <a:cs typeface="Arial" pitchFamily="34" charset="0"/>
              </a:rPr>
              <a:t>8 x 3.2TB</a:t>
            </a:r>
          </a:p>
        </p:txBody>
      </p:sp>
      <p:sp>
        <p:nvSpPr>
          <p:cNvPr id="102" name="TextBox 142"/>
          <p:cNvSpPr txBox="1"/>
          <p:nvPr/>
        </p:nvSpPr>
        <p:spPr>
          <a:xfrm>
            <a:off x="5410034" y="1906437"/>
            <a:ext cx="1371931"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516">
              <a:defRPr sz="1400" b="1">
                <a:ln/>
                <a:solidFill>
                  <a:schemeClr val="bg1">
                    <a:lumMod val="50000"/>
                  </a:schemeClr>
                </a:solidFill>
                <a:latin typeface="Arial"/>
                <a:ea typeface="微软雅黑"/>
                <a:cs typeface="Arial" pitchFamily="34" charset="0"/>
              </a:defRPr>
            </a:lvl1pPr>
          </a:lstStyle>
          <a:p>
            <a:r>
              <a:rPr lang="zh-CN" altLang="en-US" dirty="0">
                <a:solidFill>
                  <a:schemeClr val="tx1"/>
                </a:solidFill>
                <a:latin typeface="微软雅黑" panose="020B0503020204020204" pitchFamily="34" charset="-122"/>
                <a:ea typeface="微软雅黑" panose="020B0503020204020204" pitchFamily="34" charset="-122"/>
              </a:rPr>
              <a:t>超高</a:t>
            </a:r>
            <a:r>
              <a:rPr lang="en-US" altLang="zh-CN" dirty="0">
                <a:solidFill>
                  <a:schemeClr val="tx1"/>
                </a:solidFill>
                <a:latin typeface="微软雅黑" panose="020B0503020204020204" pitchFamily="34" charset="-122"/>
                <a:ea typeface="微软雅黑" panose="020B0503020204020204" pitchFamily="34" charset="-122"/>
              </a:rPr>
              <a:t>IO</a:t>
            </a:r>
            <a:r>
              <a:rPr lang="zh-CN" altLang="en-US" dirty="0" smtClean="0">
                <a:solidFill>
                  <a:schemeClr val="tx1"/>
                </a:solidFill>
                <a:latin typeface="微软雅黑" panose="020B0503020204020204" pitchFamily="34" charset="-122"/>
                <a:ea typeface="微软雅黑" panose="020B0503020204020204" pitchFamily="34" charset="-122"/>
              </a:rPr>
              <a:t>型</a:t>
            </a:r>
            <a:r>
              <a:rPr lang="en-US" altLang="zh-CN" dirty="0" smtClean="0">
                <a:solidFill>
                  <a:schemeClr val="tx1"/>
                </a:solidFill>
                <a:latin typeface="微软雅黑" panose="020B0503020204020204" pitchFamily="34" charset="-122"/>
                <a:ea typeface="微软雅黑" panose="020B0503020204020204" pitchFamily="34" charset="-122"/>
              </a:rPr>
              <a:t>KI1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5093447" y="4375487"/>
            <a:ext cx="1988999"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zh-CN" altLang="en-US" sz="1400" dirty="0">
                <a:latin typeface="微软雅黑" panose="020B0503020204020204" pitchFamily="34" charset="-122"/>
                <a:ea typeface="微软雅黑" panose="020B0503020204020204" pitchFamily="34" charset="-122"/>
              </a:rPr>
              <a:t>分布式缓存数据库、大</a:t>
            </a:r>
            <a:r>
              <a:rPr lang="zh-CN" altLang="en-US" sz="1400" dirty="0" smtClean="0">
                <a:latin typeface="微软雅黑" panose="020B0503020204020204" pitchFamily="34" charset="-122"/>
                <a:ea typeface="微软雅黑" panose="020B0503020204020204" pitchFamily="34" charset="-122"/>
              </a:rPr>
              <a:t>数据</a:t>
            </a:r>
            <a:endParaRPr lang="zh-CN" altLang="en-US" sz="1400" dirty="0">
              <a:latin typeface="微软雅黑" panose="020B0503020204020204" pitchFamily="34" charset="-122"/>
              <a:ea typeface="微软雅黑" panose="020B0503020204020204" pitchFamily="34" charset="-122"/>
            </a:endParaRPr>
          </a:p>
        </p:txBody>
      </p:sp>
      <p:sp>
        <p:nvSpPr>
          <p:cNvPr id="106" name="圆角矩形 105"/>
          <p:cNvSpPr/>
          <p:nvPr/>
        </p:nvSpPr>
        <p:spPr>
          <a:xfrm>
            <a:off x="7280122" y="1819264"/>
            <a:ext cx="1868918"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endParaRPr lang="zh-CN" altLang="en-US" sz="1200" b="1" kern="0" dirty="0">
              <a:latin typeface="微软雅黑" panose="020B0503020204020204" pitchFamily="34" charset="-122"/>
              <a:ea typeface="微软雅黑" panose="020B0503020204020204" pitchFamily="34" charset="-122"/>
              <a:cs typeface="Arial" pitchFamily="34" charset="0"/>
            </a:endParaRPr>
          </a:p>
        </p:txBody>
      </p:sp>
      <p:sp>
        <p:nvSpPr>
          <p:cNvPr id="107" name="矩形 106"/>
          <p:cNvSpPr/>
          <p:nvPr/>
        </p:nvSpPr>
        <p:spPr>
          <a:xfrm>
            <a:off x="7317146" y="2211117"/>
            <a:ext cx="1754201" cy="46166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150"/>
            <a:r>
              <a:rPr lang="en-US" altLang="zh-CN" sz="1200" b="1" kern="0" dirty="0">
                <a:ln/>
                <a:latin typeface="+mn-ea"/>
                <a:ea typeface="+mn-ea"/>
                <a:cs typeface="Arial" pitchFamily="34" charset="0"/>
              </a:rPr>
              <a:t>CPU:MEM</a:t>
            </a:r>
            <a:r>
              <a:rPr lang="zh-CN" altLang="en-US" sz="1200" b="1" kern="0" dirty="0">
                <a:ln/>
                <a:latin typeface="+mn-ea"/>
                <a:ea typeface="+mn-ea"/>
                <a:cs typeface="Arial" pitchFamily="34" charset="0"/>
              </a:rPr>
              <a:t> </a:t>
            </a:r>
            <a:r>
              <a:rPr lang="en-US" altLang="zh-CN" sz="1200" b="1" kern="0" dirty="0">
                <a:ln/>
                <a:latin typeface="+mn-ea"/>
                <a:ea typeface="+mn-ea"/>
                <a:cs typeface="Arial" pitchFamily="34" charset="0"/>
              </a:rPr>
              <a:t>= 1:8</a:t>
            </a:r>
          </a:p>
          <a:p>
            <a:pPr algn="ctr" defTabSz="1219150"/>
            <a:r>
              <a:rPr lang="zh-CN" altLang="en-US" sz="1200" b="1" kern="0" dirty="0">
                <a:ln/>
                <a:latin typeface="+mn-ea"/>
                <a:ea typeface="+mn-ea"/>
                <a:cs typeface="Arial" pitchFamily="34" charset="0"/>
              </a:rPr>
              <a:t>最大</a:t>
            </a:r>
            <a:r>
              <a:rPr lang="en-US" altLang="zh-CN" sz="1200" b="1" kern="0" dirty="0">
                <a:ln/>
                <a:latin typeface="+mn-ea"/>
                <a:ea typeface="+mn-ea"/>
                <a:cs typeface="Arial" pitchFamily="34" charset="0"/>
              </a:rPr>
              <a:t>60U480G</a:t>
            </a:r>
            <a:endParaRPr lang="zh-CN" altLang="en-US" sz="1200" b="1" kern="0" dirty="0">
              <a:ln/>
              <a:latin typeface="+mn-ea"/>
              <a:ea typeface="+mn-ea"/>
              <a:cs typeface="Arial" pitchFamily="34" charset="0"/>
            </a:endParaRPr>
          </a:p>
        </p:txBody>
      </p:sp>
      <p:sp>
        <p:nvSpPr>
          <p:cNvPr id="108" name="TextBox 142"/>
          <p:cNvSpPr txBox="1"/>
          <p:nvPr/>
        </p:nvSpPr>
        <p:spPr>
          <a:xfrm>
            <a:off x="7475373" y="1904434"/>
            <a:ext cx="1379966"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516">
              <a:defRPr sz="1400" b="1">
                <a:ln/>
                <a:solidFill>
                  <a:schemeClr val="bg1">
                    <a:lumMod val="50000"/>
                  </a:schemeClr>
                </a:solidFill>
                <a:latin typeface="Arial"/>
                <a:ea typeface="微软雅黑"/>
                <a:cs typeface="Arial" pitchFamily="34" charset="0"/>
              </a:defRPr>
            </a:lvl1pPr>
          </a:lstStyle>
          <a:p>
            <a:r>
              <a:rPr lang="zh-CN" altLang="en-US" dirty="0">
                <a:solidFill>
                  <a:schemeClr val="tx1"/>
                </a:solidFill>
                <a:latin typeface="微软雅黑" panose="020B0503020204020204" pitchFamily="34" charset="-122"/>
                <a:ea typeface="微软雅黑" panose="020B0503020204020204" pitchFamily="34" charset="-122"/>
              </a:rPr>
              <a:t>内存</a:t>
            </a:r>
            <a:r>
              <a:rPr lang="zh-CN" altLang="en-US" dirty="0" smtClean="0">
                <a:solidFill>
                  <a:schemeClr val="tx1"/>
                </a:solidFill>
                <a:latin typeface="微软雅黑" panose="020B0503020204020204" pitchFamily="34" charset="-122"/>
                <a:ea typeface="微软雅黑" panose="020B0503020204020204" pitchFamily="34" charset="-122"/>
              </a:rPr>
              <a:t>优化</a:t>
            </a:r>
            <a:r>
              <a:rPr lang="en-US" altLang="zh-CN" dirty="0" smtClean="0">
                <a:solidFill>
                  <a:schemeClr val="tx1"/>
                </a:solidFill>
                <a:latin typeface="微软雅黑" panose="020B0503020204020204" pitchFamily="34" charset="-122"/>
                <a:ea typeface="微软雅黑" panose="020B0503020204020204" pitchFamily="34" charset="-122"/>
              </a:rPr>
              <a:t>KM1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7278855" y="4375487"/>
            <a:ext cx="1870186"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en-US" altLang="zh-CN" sz="1400" dirty="0" err="1">
                <a:latin typeface="微软雅黑" panose="020B0503020204020204" pitchFamily="34" charset="-122"/>
                <a:ea typeface="微软雅黑" panose="020B0503020204020204" pitchFamily="34" charset="-122"/>
              </a:rPr>
              <a:t>Redis</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Cassandra</a:t>
            </a:r>
            <a:r>
              <a:rPr lang="zh-CN" altLang="en-US" sz="1400" dirty="0">
                <a:latin typeface="微软雅黑" panose="020B0503020204020204" pitchFamily="34" charset="-122"/>
                <a:ea typeface="微软雅黑" panose="020B0503020204020204" pitchFamily="34" charset="-122"/>
              </a:rPr>
              <a:t>内存数据库</a:t>
            </a:r>
          </a:p>
        </p:txBody>
      </p:sp>
      <p:sp>
        <p:nvSpPr>
          <p:cNvPr id="113" name="圆角矩形 112"/>
          <p:cNvSpPr/>
          <p:nvPr/>
        </p:nvSpPr>
        <p:spPr>
          <a:xfrm>
            <a:off x="9346716" y="1819264"/>
            <a:ext cx="1813476"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endParaRPr lang="zh-CN" altLang="en-US" sz="1200" b="1" kern="0" dirty="0">
              <a:latin typeface="微软雅黑" panose="020B0503020204020204" pitchFamily="34" charset="-122"/>
              <a:ea typeface="微软雅黑" panose="020B0503020204020204" pitchFamily="34" charset="-122"/>
              <a:cs typeface="Arial" pitchFamily="34" charset="0"/>
            </a:endParaRPr>
          </a:p>
        </p:txBody>
      </p:sp>
      <p:sp>
        <p:nvSpPr>
          <p:cNvPr id="114" name="矩形 113"/>
          <p:cNvSpPr/>
          <p:nvPr/>
        </p:nvSpPr>
        <p:spPr>
          <a:xfrm>
            <a:off x="9388162" y="2219733"/>
            <a:ext cx="1754200" cy="276999"/>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defTabSz="1219150"/>
            <a:r>
              <a:rPr lang="en-US" altLang="zh-CN" sz="1200" b="1" kern="0" dirty="0" err="1">
                <a:ln/>
                <a:latin typeface="+mn-ea"/>
                <a:ea typeface="+mn-ea"/>
                <a:cs typeface="Arial" pitchFamily="34" charset="0"/>
              </a:rPr>
              <a:t>Acsend</a:t>
            </a:r>
            <a:r>
              <a:rPr lang="en-US" altLang="zh-CN" sz="1200" b="1" kern="0" dirty="0">
                <a:ln/>
                <a:latin typeface="+mn-ea"/>
                <a:ea typeface="+mn-ea"/>
                <a:cs typeface="Arial" pitchFamily="34" charset="0"/>
              </a:rPr>
              <a:t> 310/910</a:t>
            </a:r>
          </a:p>
        </p:txBody>
      </p:sp>
      <p:sp>
        <p:nvSpPr>
          <p:cNvPr id="115" name="TextBox 142"/>
          <p:cNvSpPr txBox="1"/>
          <p:nvPr/>
        </p:nvSpPr>
        <p:spPr>
          <a:xfrm>
            <a:off x="9301818" y="1903340"/>
            <a:ext cx="1840544"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516">
              <a:defRPr sz="1400" b="1">
                <a:ln/>
                <a:solidFill>
                  <a:schemeClr val="bg1">
                    <a:lumMod val="50000"/>
                  </a:schemeClr>
                </a:solidFill>
                <a:latin typeface="Arial"/>
                <a:ea typeface="微软雅黑"/>
                <a:cs typeface="Arial" pitchFamily="34" charset="0"/>
              </a:defRPr>
            </a:lvl1pPr>
          </a:lstStyle>
          <a:p>
            <a:r>
              <a:rPr lang="zh-CN" altLang="en-US" dirty="0" smtClean="0">
                <a:solidFill>
                  <a:schemeClr val="tx1"/>
                </a:solidFill>
                <a:latin typeface="微软雅黑" panose="020B0503020204020204" pitchFamily="34" charset="-122"/>
                <a:ea typeface="微软雅黑" panose="020B0503020204020204" pitchFamily="34" charset="-122"/>
              </a:rPr>
              <a:t>华为鲲鹏</a:t>
            </a:r>
            <a:r>
              <a:rPr lang="zh-CN" altLang="en-US" dirty="0">
                <a:solidFill>
                  <a:schemeClr val="tx1"/>
                </a:solidFill>
                <a:latin typeface="微软雅黑" panose="020B0503020204020204" pitchFamily="34" charset="-122"/>
                <a:ea typeface="微软雅黑" panose="020B0503020204020204" pitchFamily="34" charset="-122"/>
              </a:rPr>
              <a:t>计算加速</a:t>
            </a:r>
          </a:p>
        </p:txBody>
      </p:sp>
      <p:sp>
        <p:nvSpPr>
          <p:cNvPr id="117" name="圆角矩形 116"/>
          <p:cNvSpPr/>
          <p:nvPr/>
        </p:nvSpPr>
        <p:spPr>
          <a:xfrm>
            <a:off x="9345450" y="4375487"/>
            <a:ext cx="1814742" cy="48580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训练、推理</a:t>
            </a:r>
          </a:p>
        </p:txBody>
      </p:sp>
      <p:sp>
        <p:nvSpPr>
          <p:cNvPr id="48" name="标题 1"/>
          <p:cNvSpPr txBox="1">
            <a:spLocks/>
          </p:cNvSpPr>
          <p:nvPr/>
        </p:nvSpPr>
        <p:spPr>
          <a:xfrm>
            <a:off x="331255" y="139361"/>
            <a:ext cx="11667864"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799" b="1" dirty="0"/>
          </a:p>
        </p:txBody>
      </p:sp>
      <p:sp>
        <p:nvSpPr>
          <p:cNvPr id="4" name="标题 3"/>
          <p:cNvSpPr>
            <a:spLocks noGrp="1"/>
          </p:cNvSpPr>
          <p:nvPr>
            <p:ph type="title"/>
          </p:nvPr>
        </p:nvSpPr>
        <p:spPr/>
        <p:txBody>
          <a:bodyPr/>
          <a:lstStyle/>
          <a:p>
            <a:r>
              <a:rPr lang="zh-CN" altLang="en-US" dirty="0" smtClean="0">
                <a:solidFill>
                  <a:schemeClr val="tx1"/>
                </a:solidFill>
              </a:rPr>
              <a:t>华为鲲鹏弹性云服务器型号和场景</a:t>
            </a:r>
            <a:endParaRPr lang="zh-CN" altLang="en-US" dirty="0">
              <a:solidFill>
                <a:schemeClr val="tx1"/>
              </a:solidFill>
            </a:endParaRPr>
          </a:p>
        </p:txBody>
      </p:sp>
      <p:sp>
        <p:nvSpPr>
          <p:cNvPr id="52" name="TextBox 142"/>
          <p:cNvSpPr txBox="1"/>
          <p:nvPr/>
        </p:nvSpPr>
        <p:spPr>
          <a:xfrm>
            <a:off x="1231748" y="4405536"/>
            <a:ext cx="1333963" cy="404177"/>
          </a:xfrm>
          <a:prstGeom prst="rect">
            <a:avLst/>
          </a:prstGeom>
          <a:noFill/>
        </p:spPr>
        <p:txBody>
          <a:bodyPr wrap="square" rtlCol="0">
            <a:spAutoFit/>
          </a:bodyPr>
          <a:lstStyle/>
          <a:p>
            <a:pPr algn="ctr" defTabSz="1219150"/>
            <a:r>
              <a:rPr lang="zh-CN" altLang="en-US" sz="1999" b="1" dirty="0" smtClean="0">
                <a:latin typeface="微软雅黑" panose="020B0503020204020204" pitchFamily="34" charset="-122"/>
                <a:ea typeface="微软雅黑" panose="020B0503020204020204" pitchFamily="34" charset="-122"/>
              </a:rPr>
              <a:t>对应场景</a:t>
            </a:r>
            <a:endParaRPr lang="zh-CN" altLang="en-US" sz="1999" b="1" dirty="0">
              <a:latin typeface="微软雅黑" panose="020B0503020204020204" pitchFamily="34" charset="-122"/>
              <a:ea typeface="微软雅黑" panose="020B0503020204020204" pitchFamily="34" charset="-122"/>
            </a:endParaRPr>
          </a:p>
        </p:txBody>
      </p:sp>
      <p:sp>
        <p:nvSpPr>
          <p:cNvPr id="53" name="TextBox 142"/>
          <p:cNvSpPr txBox="1"/>
          <p:nvPr/>
        </p:nvSpPr>
        <p:spPr>
          <a:xfrm>
            <a:off x="1199456" y="1808820"/>
            <a:ext cx="1333963" cy="404177"/>
          </a:xfrm>
          <a:prstGeom prst="rect">
            <a:avLst/>
          </a:prstGeom>
          <a:noFill/>
        </p:spPr>
        <p:txBody>
          <a:bodyPr wrap="square" rtlCol="0">
            <a:spAutoFit/>
          </a:bodyPr>
          <a:lstStyle/>
          <a:p>
            <a:pPr algn="ctr" defTabSz="1219150"/>
            <a:r>
              <a:rPr lang="zh-CN" altLang="en-US" sz="1999" b="1" dirty="0" smtClean="0">
                <a:latin typeface="微软雅黑" panose="020B0503020204020204" pitchFamily="34" charset="-122"/>
                <a:ea typeface="微软雅黑" panose="020B0503020204020204" pitchFamily="34" charset="-122"/>
              </a:rPr>
              <a:t>主要型号</a:t>
            </a:r>
            <a:endParaRPr lang="zh-CN" altLang="en-US" sz="1999" b="1" dirty="0">
              <a:latin typeface="微软雅黑" panose="020B0503020204020204" pitchFamily="34" charset="-122"/>
              <a:ea typeface="微软雅黑" panose="020B0503020204020204" pitchFamily="34" charset="-122"/>
            </a:endParaRPr>
          </a:p>
        </p:txBody>
      </p:sp>
      <p:sp>
        <p:nvSpPr>
          <p:cNvPr id="30" name="任意多边形 29"/>
          <p:cNvSpPr/>
          <p:nvPr/>
        </p:nvSpPr>
        <p:spPr bwMode="auto">
          <a:xfrm>
            <a:off x="3578185"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1" name="任意多边形 30"/>
          <p:cNvSpPr/>
          <p:nvPr/>
        </p:nvSpPr>
        <p:spPr bwMode="auto">
          <a:xfrm>
            <a:off x="5836553"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2" name="任意多边形 31"/>
          <p:cNvSpPr/>
          <p:nvPr/>
        </p:nvSpPr>
        <p:spPr bwMode="auto">
          <a:xfrm>
            <a:off x="7962553"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33" name="任意多边形 32"/>
          <p:cNvSpPr/>
          <p:nvPr/>
        </p:nvSpPr>
        <p:spPr bwMode="auto">
          <a:xfrm>
            <a:off x="10013234" y="3191664"/>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70975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华为鲲鹏</a:t>
            </a:r>
            <a:r>
              <a:rPr lang="zh-CN" altLang="en-US" dirty="0">
                <a:solidFill>
                  <a:schemeClr val="tx1"/>
                </a:solidFill>
              </a:rPr>
              <a:t>弹性云服务器</a:t>
            </a:r>
            <a:r>
              <a:rPr lang="zh-CN" altLang="en-US" dirty="0" smtClean="0">
                <a:solidFill>
                  <a:schemeClr val="tx1"/>
                </a:solidFill>
              </a:rPr>
              <a:t>优势</a:t>
            </a:r>
            <a:endParaRPr lang="en-US" dirty="0">
              <a:solidFill>
                <a:schemeClr val="tx1"/>
              </a:solidFill>
            </a:endParaRPr>
          </a:p>
        </p:txBody>
      </p:sp>
      <p:cxnSp>
        <p:nvCxnSpPr>
          <p:cNvPr id="16" name="直接连接符 92"/>
          <p:cNvCxnSpPr>
            <a:cxnSpLocks noChangeAspect="1"/>
          </p:cNvCxnSpPr>
          <p:nvPr/>
        </p:nvCxnSpPr>
        <p:spPr>
          <a:xfrm>
            <a:off x="998427"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17" name="文本框 16"/>
          <p:cNvSpPr txBox="1"/>
          <p:nvPr/>
        </p:nvSpPr>
        <p:spPr>
          <a:xfrm>
            <a:off x="1195775" y="2614269"/>
            <a:ext cx="1944216" cy="400110"/>
          </a:xfrm>
          <a:prstGeom prst="rect">
            <a:avLst/>
          </a:prstGeom>
          <a:noFill/>
        </p:spPr>
        <p:txBody>
          <a:bodyPr wrap="square" rtlCol="0">
            <a:spAutoFit/>
          </a:bodyPr>
          <a:lstStyle>
            <a:defPPr>
              <a:defRPr lang="en-US"/>
            </a:defPPr>
            <a:lvl1pPr algn="ctr" defTabSz="1219444">
              <a:defRPr sz="1600" b="1">
                <a:solidFill>
                  <a:srgbClr val="C00000"/>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latin typeface="+mn-ea"/>
                <a:ea typeface="+mn-ea"/>
              </a:rPr>
              <a:t>全场景覆盖</a:t>
            </a:r>
          </a:p>
        </p:txBody>
      </p:sp>
      <p:sp>
        <p:nvSpPr>
          <p:cNvPr id="18" name="文本框 17"/>
          <p:cNvSpPr txBox="1"/>
          <p:nvPr/>
        </p:nvSpPr>
        <p:spPr>
          <a:xfrm>
            <a:off x="1033471" y="3716338"/>
            <a:ext cx="2448272" cy="978729"/>
          </a:xfrm>
          <a:prstGeom prst="rect">
            <a:avLst/>
          </a:prstGeom>
          <a:noFill/>
        </p:spPr>
        <p:txBody>
          <a:bodyPr wrap="square" rtlCol="0">
            <a:spAutoFit/>
          </a:bodyPr>
          <a:lstStyle/>
          <a:p>
            <a:pPr marL="171450" indent="-171450" defTabSz="1219444">
              <a:lnSpc>
                <a:spcPct val="120000"/>
              </a:lnSpc>
              <a:buFont typeface="Arial" panose="020B0604020202020204" pitchFamily="34" charset="0"/>
              <a:buChar char="•"/>
            </a:pPr>
            <a:r>
              <a:rPr lang="zh-CN" altLang="en-US" sz="1600" dirty="0" smtClean="0">
                <a:latin typeface="+mn-ea"/>
                <a:ea typeface="+mn-ea"/>
              </a:rPr>
              <a:t>通用</a:t>
            </a:r>
            <a:r>
              <a:rPr lang="en-US" altLang="zh-CN" sz="1600" dirty="0" smtClean="0">
                <a:latin typeface="+mn-ea"/>
                <a:ea typeface="+mn-ea"/>
              </a:rPr>
              <a:t>/</a:t>
            </a:r>
            <a:r>
              <a:rPr lang="zh-CN" altLang="en-US" sz="1600" dirty="0" smtClean="0">
                <a:latin typeface="+mn-ea"/>
                <a:ea typeface="+mn-ea"/>
              </a:rPr>
              <a:t>存储</a:t>
            </a:r>
            <a:r>
              <a:rPr lang="en-US" altLang="zh-CN" sz="1600" dirty="0" smtClean="0">
                <a:latin typeface="+mn-ea"/>
                <a:ea typeface="+mn-ea"/>
              </a:rPr>
              <a:t>/</a:t>
            </a:r>
            <a:r>
              <a:rPr lang="zh-CN" altLang="en-US" sz="1600" dirty="0" smtClean="0">
                <a:latin typeface="+mn-ea"/>
                <a:ea typeface="+mn-ea"/>
              </a:rPr>
              <a:t>内存</a:t>
            </a:r>
            <a:r>
              <a:rPr lang="en-US" altLang="zh-CN" sz="1600" dirty="0" smtClean="0">
                <a:latin typeface="+mn-ea"/>
                <a:ea typeface="+mn-ea"/>
              </a:rPr>
              <a:t>/</a:t>
            </a:r>
            <a:r>
              <a:rPr lang="zh-CN" altLang="en-US" sz="1600" dirty="0" smtClean="0">
                <a:latin typeface="+mn-ea"/>
                <a:ea typeface="+mn-ea"/>
              </a:rPr>
              <a:t>计算</a:t>
            </a:r>
            <a:r>
              <a:rPr lang="zh-CN" altLang="en-US" sz="1600" dirty="0">
                <a:latin typeface="+mn-ea"/>
                <a:ea typeface="+mn-ea"/>
              </a:rPr>
              <a:t>加速型</a:t>
            </a:r>
            <a:endParaRPr lang="en-US" altLang="zh-CN" sz="1600" dirty="0">
              <a:latin typeface="+mn-ea"/>
              <a:ea typeface="+mn-ea"/>
            </a:endParaRPr>
          </a:p>
          <a:p>
            <a:pPr marL="171450" indent="-171450" defTabSz="1219444">
              <a:lnSpc>
                <a:spcPct val="120000"/>
              </a:lnSpc>
              <a:buFont typeface="Arial" panose="020B0604020202020204" pitchFamily="34" charset="0"/>
              <a:buChar char="•"/>
            </a:pPr>
            <a:r>
              <a:rPr lang="zh-CN" altLang="en-US" sz="1600" dirty="0">
                <a:latin typeface="+mn-ea"/>
                <a:ea typeface="+mn-ea"/>
              </a:rPr>
              <a:t>最大规格</a:t>
            </a:r>
            <a:r>
              <a:rPr lang="en-US" altLang="zh-CN" sz="1600" dirty="0">
                <a:latin typeface="+mn-ea"/>
                <a:ea typeface="+mn-ea"/>
              </a:rPr>
              <a:t>60U480G</a:t>
            </a:r>
            <a:endParaRPr lang="zh-CN" altLang="en-US" sz="1600" dirty="0">
              <a:latin typeface="+mn-ea"/>
              <a:ea typeface="+mn-ea"/>
            </a:endParaRPr>
          </a:p>
        </p:txBody>
      </p:sp>
      <p:cxnSp>
        <p:nvCxnSpPr>
          <p:cNvPr id="19" name="直接连接符 92"/>
          <p:cNvCxnSpPr>
            <a:cxnSpLocks noChangeAspect="1"/>
          </p:cNvCxnSpPr>
          <p:nvPr/>
        </p:nvCxnSpPr>
        <p:spPr>
          <a:xfrm>
            <a:off x="3540731"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20" name="文本框 19"/>
          <p:cNvSpPr txBox="1"/>
          <p:nvPr/>
        </p:nvSpPr>
        <p:spPr>
          <a:xfrm>
            <a:off x="3403519" y="2614269"/>
            <a:ext cx="2613335" cy="400110"/>
          </a:xfrm>
          <a:prstGeom prst="rect">
            <a:avLst/>
          </a:prstGeom>
          <a:noFill/>
        </p:spPr>
        <p:txBody>
          <a:bodyPr wrap="square" rtlCol="0">
            <a:spAutoFit/>
          </a:bodyPr>
          <a:lstStyle>
            <a:defPPr>
              <a:defRPr lang="en-US"/>
            </a:defPPr>
            <a:lvl1pPr algn="ctr" defTabSz="1219444">
              <a:defRPr sz="1600" b="1">
                <a:solidFill>
                  <a:srgbClr val="C00000"/>
                </a:solidFill>
                <a:latin typeface="微软雅黑" panose="020B0503020204020204" pitchFamily="34" charset="-122"/>
                <a:ea typeface="微软雅黑" panose="020B0503020204020204" pitchFamily="34" charset="-122"/>
              </a:defRPr>
            </a:lvl1pPr>
          </a:lstStyle>
          <a:p>
            <a:r>
              <a:rPr lang="zh-CN" altLang="en-US" sz="2000" dirty="0" smtClean="0">
                <a:solidFill>
                  <a:schemeClr val="tx1"/>
                </a:solidFill>
                <a:latin typeface="+mn-ea"/>
                <a:ea typeface="+mn-ea"/>
              </a:rPr>
              <a:t>超高性</a:t>
            </a:r>
            <a:r>
              <a:rPr lang="zh-CN" altLang="en-US" sz="2000" dirty="0">
                <a:solidFill>
                  <a:schemeClr val="tx1"/>
                </a:solidFill>
                <a:latin typeface="+mn-ea"/>
                <a:ea typeface="+mn-ea"/>
              </a:rPr>
              <a:t>价比</a:t>
            </a:r>
          </a:p>
        </p:txBody>
      </p:sp>
      <p:sp>
        <p:nvSpPr>
          <p:cNvPr id="21" name="文本框 20"/>
          <p:cNvSpPr txBox="1"/>
          <p:nvPr/>
        </p:nvSpPr>
        <p:spPr>
          <a:xfrm>
            <a:off x="3794417" y="3714609"/>
            <a:ext cx="2448272" cy="978729"/>
          </a:xfrm>
          <a:prstGeom prst="rect">
            <a:avLst/>
          </a:prstGeom>
          <a:noFill/>
        </p:spPr>
        <p:txBody>
          <a:bodyPr wrap="square" rtlCol="0">
            <a:spAutoFit/>
          </a:bodyPr>
          <a:lstStyle/>
          <a:p>
            <a:pPr marL="171450" indent="-171450" defTabSz="1219444">
              <a:lnSpc>
                <a:spcPct val="120000"/>
              </a:lnSpc>
              <a:buFont typeface="Arial" panose="020B0604020202020204" pitchFamily="34" charset="0"/>
              <a:buChar char="•"/>
            </a:pPr>
            <a:r>
              <a:rPr lang="zh-CN" altLang="en-US" sz="1600" dirty="0" smtClean="0">
                <a:latin typeface="+mn-ea"/>
                <a:ea typeface="+mn-ea"/>
              </a:rPr>
              <a:t>多核整型算力领先</a:t>
            </a:r>
            <a:endParaRPr lang="en-US" altLang="zh-CN" sz="1600" dirty="0">
              <a:latin typeface="+mn-ea"/>
              <a:ea typeface="+mn-ea"/>
            </a:endParaRPr>
          </a:p>
          <a:p>
            <a:pPr marL="171450" indent="-171450" defTabSz="1219444">
              <a:lnSpc>
                <a:spcPct val="120000"/>
              </a:lnSpc>
              <a:buFont typeface="Arial" panose="020B0604020202020204" pitchFamily="34" charset="0"/>
              <a:buChar char="•"/>
            </a:pPr>
            <a:r>
              <a:rPr lang="zh-CN" altLang="en-US" sz="1600" dirty="0" smtClean="0">
                <a:latin typeface="+mn-ea"/>
                <a:ea typeface="+mn-ea"/>
              </a:rPr>
              <a:t>内存带宽领先</a:t>
            </a:r>
            <a:endParaRPr lang="en-US" altLang="zh-CN" sz="1600" dirty="0" smtClean="0">
              <a:latin typeface="+mn-ea"/>
              <a:ea typeface="+mn-ea"/>
            </a:endParaRPr>
          </a:p>
          <a:p>
            <a:pPr marL="171450" indent="-171450" defTabSz="1219444">
              <a:lnSpc>
                <a:spcPct val="120000"/>
              </a:lnSpc>
              <a:buFont typeface="Arial" panose="020B0604020202020204" pitchFamily="34" charset="0"/>
              <a:buChar char="•"/>
            </a:pPr>
            <a:r>
              <a:rPr lang="zh-CN" altLang="en-US" sz="1600" dirty="0" smtClean="0">
                <a:latin typeface="+mn-ea"/>
                <a:ea typeface="+mn-ea"/>
              </a:rPr>
              <a:t>综合性价比领先</a:t>
            </a:r>
            <a:endParaRPr lang="zh-CN" altLang="en-US" sz="1600" dirty="0">
              <a:latin typeface="+mn-ea"/>
              <a:ea typeface="+mn-ea"/>
            </a:endParaRPr>
          </a:p>
        </p:txBody>
      </p:sp>
      <p:cxnSp>
        <p:nvCxnSpPr>
          <p:cNvPr id="22" name="直接连接符 92"/>
          <p:cNvCxnSpPr>
            <a:cxnSpLocks noChangeAspect="1"/>
          </p:cNvCxnSpPr>
          <p:nvPr/>
        </p:nvCxnSpPr>
        <p:spPr>
          <a:xfrm>
            <a:off x="6212519"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23" name="文本框 22"/>
          <p:cNvSpPr txBox="1"/>
          <p:nvPr/>
        </p:nvSpPr>
        <p:spPr>
          <a:xfrm>
            <a:off x="6421638" y="2614269"/>
            <a:ext cx="1944216" cy="400110"/>
          </a:xfrm>
          <a:prstGeom prst="rect">
            <a:avLst/>
          </a:prstGeom>
          <a:noFill/>
        </p:spPr>
        <p:txBody>
          <a:bodyPr wrap="square" rtlCol="0">
            <a:spAutoFit/>
          </a:bodyPr>
          <a:lstStyle/>
          <a:p>
            <a:pPr algn="ctr" defTabSz="1219444"/>
            <a:r>
              <a:rPr lang="zh-CN" altLang="en-US" sz="2000" b="1" dirty="0">
                <a:latin typeface="+mn-ea"/>
                <a:ea typeface="+mn-ea"/>
              </a:rPr>
              <a:t>超高</a:t>
            </a:r>
            <a:r>
              <a:rPr lang="zh-CN" altLang="en-US" sz="2000" b="1" dirty="0" smtClean="0">
                <a:latin typeface="+mn-ea"/>
                <a:ea typeface="+mn-ea"/>
              </a:rPr>
              <a:t>稳定可靠</a:t>
            </a:r>
            <a:endParaRPr lang="zh-CN" altLang="en-US" sz="2000" b="1" dirty="0">
              <a:latin typeface="+mn-ea"/>
              <a:ea typeface="+mn-ea"/>
            </a:endParaRPr>
          </a:p>
        </p:txBody>
      </p:sp>
      <p:sp>
        <p:nvSpPr>
          <p:cNvPr id="24" name="文本框 23"/>
          <p:cNvSpPr txBox="1"/>
          <p:nvPr/>
        </p:nvSpPr>
        <p:spPr>
          <a:xfrm>
            <a:off x="6228389" y="3684016"/>
            <a:ext cx="2784477" cy="2160591"/>
          </a:xfrm>
          <a:prstGeom prst="rect">
            <a:avLst/>
          </a:prstGeom>
          <a:noFill/>
        </p:spPr>
        <p:txBody>
          <a:bodyPr wrap="square" rtlCol="0">
            <a:spAutoFit/>
          </a:bodyPr>
          <a:lstStyle/>
          <a:p>
            <a:pPr marL="171450" indent="-171450" defTabSz="1219444">
              <a:lnSpc>
                <a:spcPct val="120000"/>
              </a:lnSpc>
              <a:buFont typeface="Arial" panose="020B0604020202020204" pitchFamily="34" charset="0"/>
              <a:buChar char="•"/>
            </a:pPr>
            <a:r>
              <a:rPr lang="zh-CN" altLang="en-US" sz="1600" dirty="0" smtClean="0">
                <a:latin typeface="+mn-ea"/>
                <a:ea typeface="+mn-ea"/>
              </a:rPr>
              <a:t>全栈灾备保护</a:t>
            </a:r>
            <a:endParaRPr lang="en-US" altLang="zh-CN" sz="1600" dirty="0" smtClean="0">
              <a:latin typeface="+mn-ea"/>
              <a:ea typeface="+mn-ea"/>
            </a:endParaRPr>
          </a:p>
          <a:p>
            <a:pPr marL="171450" indent="-171450" defTabSz="1219444">
              <a:lnSpc>
                <a:spcPct val="120000"/>
              </a:lnSpc>
              <a:buFont typeface="Arial" panose="020B0604020202020204" pitchFamily="34" charset="0"/>
              <a:buChar char="•"/>
            </a:pPr>
            <a:r>
              <a:rPr lang="zh-CN" altLang="en-US" sz="1600" dirty="0" smtClean="0">
                <a:latin typeface="+mn-ea"/>
                <a:ea typeface="+mn-ea"/>
              </a:rPr>
              <a:t>集成</a:t>
            </a:r>
            <a:r>
              <a:rPr lang="en-US" altLang="zh-CN" sz="1600" dirty="0" smtClean="0">
                <a:latin typeface="+mn-ea"/>
                <a:ea typeface="+mn-ea"/>
              </a:rPr>
              <a:t>HSS</a:t>
            </a:r>
            <a:r>
              <a:rPr lang="zh-CN" altLang="en-US" sz="1600" dirty="0" smtClean="0">
                <a:latin typeface="+mn-ea"/>
                <a:ea typeface="+mn-ea"/>
              </a:rPr>
              <a:t>服务，抗攻击能力强</a:t>
            </a:r>
            <a:endParaRPr lang="en-US" altLang="zh-CN" sz="1600" dirty="0" smtClean="0">
              <a:latin typeface="+mn-ea"/>
              <a:ea typeface="+mn-ea"/>
            </a:endParaRPr>
          </a:p>
          <a:p>
            <a:pPr marL="171450" indent="-171450" defTabSz="1219444">
              <a:lnSpc>
                <a:spcPct val="120000"/>
              </a:lnSpc>
              <a:buFont typeface="Arial" panose="020B0604020202020204" pitchFamily="34" charset="0"/>
              <a:buChar char="•"/>
            </a:pPr>
            <a:r>
              <a:rPr lang="zh-CN" altLang="en-US" sz="1600" dirty="0" smtClean="0">
                <a:latin typeface="+mn-ea"/>
                <a:ea typeface="+mn-ea"/>
              </a:rPr>
              <a:t>秒级故障恢复、多维故障隔离</a:t>
            </a:r>
            <a:endParaRPr lang="en-US" altLang="zh-CN" sz="1600" dirty="0" smtClean="0">
              <a:latin typeface="+mn-ea"/>
              <a:ea typeface="+mn-ea"/>
            </a:endParaRPr>
          </a:p>
          <a:p>
            <a:pPr marL="171450" indent="-171450" defTabSz="1219444">
              <a:lnSpc>
                <a:spcPct val="120000"/>
              </a:lnSpc>
              <a:buFont typeface="Arial" panose="020B0604020202020204" pitchFamily="34" charset="0"/>
              <a:buChar char="•"/>
            </a:pPr>
            <a:r>
              <a:rPr lang="zh-CN" altLang="en-US" sz="1600" dirty="0" smtClean="0">
                <a:latin typeface="+mn-ea"/>
                <a:ea typeface="+mn-ea"/>
              </a:rPr>
              <a:t>千级虚拟机，分钟级发放</a:t>
            </a:r>
            <a:endParaRPr lang="en-US" altLang="zh-CN" sz="1600" dirty="0">
              <a:latin typeface="+mn-ea"/>
              <a:ea typeface="+mn-ea"/>
            </a:endParaRPr>
          </a:p>
          <a:p>
            <a:pPr marL="171450" indent="-171450" defTabSz="1219444">
              <a:lnSpc>
                <a:spcPct val="120000"/>
              </a:lnSpc>
              <a:buFont typeface="Arial" panose="020B0604020202020204" pitchFamily="34" charset="0"/>
              <a:buChar char="•"/>
            </a:pPr>
            <a:r>
              <a:rPr lang="zh-CN" altLang="en-US" sz="1600" dirty="0" smtClean="0">
                <a:latin typeface="+mn-ea"/>
                <a:ea typeface="+mn-ea"/>
              </a:rPr>
              <a:t>秒级细粒度监控</a:t>
            </a:r>
            <a:endParaRPr lang="en-US" altLang="zh-CN" sz="1600" dirty="0" smtClean="0">
              <a:latin typeface="+mn-ea"/>
              <a:ea typeface="+mn-ea"/>
            </a:endParaRPr>
          </a:p>
        </p:txBody>
      </p:sp>
      <p:cxnSp>
        <p:nvCxnSpPr>
          <p:cNvPr id="25" name="直接连接符 92"/>
          <p:cNvCxnSpPr>
            <a:cxnSpLocks noChangeAspect="1"/>
          </p:cNvCxnSpPr>
          <p:nvPr/>
        </p:nvCxnSpPr>
        <p:spPr>
          <a:xfrm>
            <a:off x="9024114" y="3457839"/>
            <a:ext cx="2518360" cy="0"/>
          </a:xfrm>
          <a:prstGeom prst="line">
            <a:avLst/>
          </a:prstGeom>
          <a:noFill/>
          <a:ln w="12700" cap="flat" cmpd="sng" algn="ctr">
            <a:gradFill flip="none" rotWithShape="1">
              <a:gsLst>
                <a:gs pos="33000">
                  <a:srgbClr val="EEECE1">
                    <a:lumMod val="50000"/>
                  </a:srgbClr>
                </a:gs>
                <a:gs pos="100000">
                  <a:sysClr val="window" lastClr="FFFFFF">
                    <a:alpha val="0"/>
                  </a:sysClr>
                </a:gs>
              </a:gsLst>
              <a:path path="circle">
                <a:fillToRect l="50000" t="50000" r="50000" b="50000"/>
              </a:path>
              <a:tileRect/>
            </a:gradFill>
            <a:prstDash val="solid"/>
          </a:ln>
          <a:effectLst/>
        </p:spPr>
      </p:cxnSp>
      <p:sp>
        <p:nvSpPr>
          <p:cNvPr id="26" name="文本框 25"/>
          <p:cNvSpPr txBox="1"/>
          <p:nvPr/>
        </p:nvSpPr>
        <p:spPr>
          <a:xfrm>
            <a:off x="9227317" y="2614269"/>
            <a:ext cx="1944216" cy="400110"/>
          </a:xfrm>
          <a:prstGeom prst="rect">
            <a:avLst/>
          </a:prstGeom>
          <a:noFill/>
        </p:spPr>
        <p:txBody>
          <a:bodyPr wrap="square" rtlCol="0">
            <a:spAutoFit/>
          </a:bodyPr>
          <a:lstStyle>
            <a:defPPr>
              <a:defRPr lang="en-US"/>
            </a:defPPr>
            <a:lvl1pPr algn="ctr" defTabSz="1219444">
              <a:defRPr sz="1600" b="1">
                <a:solidFill>
                  <a:srgbClr val="C00000"/>
                </a:solidFill>
                <a:latin typeface="微软雅黑" panose="020B0503020204020204" pitchFamily="34" charset="-122"/>
                <a:ea typeface="微软雅黑" panose="020B0503020204020204" pitchFamily="34" charset="-122"/>
              </a:defRPr>
            </a:lvl1pPr>
          </a:lstStyle>
          <a:p>
            <a:r>
              <a:rPr lang="zh-CN" altLang="en-US" sz="2000" dirty="0">
                <a:solidFill>
                  <a:schemeClr val="tx1"/>
                </a:solidFill>
                <a:latin typeface="+mn-ea"/>
                <a:ea typeface="+mn-ea"/>
              </a:rPr>
              <a:t>丰富生态</a:t>
            </a:r>
          </a:p>
        </p:txBody>
      </p:sp>
      <p:sp>
        <p:nvSpPr>
          <p:cNvPr id="27" name="文本框 26"/>
          <p:cNvSpPr txBox="1"/>
          <p:nvPr/>
        </p:nvSpPr>
        <p:spPr>
          <a:xfrm>
            <a:off x="9012866" y="3651329"/>
            <a:ext cx="2540857" cy="1569660"/>
          </a:xfrm>
          <a:prstGeom prst="rect">
            <a:avLst/>
          </a:prstGeom>
          <a:noFill/>
        </p:spPr>
        <p:txBody>
          <a:bodyPr wrap="square" rtlCol="0">
            <a:spAutoFit/>
          </a:bodyPr>
          <a:lstStyle/>
          <a:p>
            <a:pPr marL="171450" indent="-171450" defTabSz="1219444">
              <a:lnSpc>
                <a:spcPct val="120000"/>
              </a:lnSpc>
              <a:buFont typeface="Arial" panose="020B0604020202020204" pitchFamily="34" charset="0"/>
              <a:buChar char="•"/>
              <a:defRPr/>
            </a:pPr>
            <a:r>
              <a:rPr lang="zh-CN" altLang="en-US" sz="1600" dirty="0" smtClean="0">
                <a:latin typeface="+mn-ea"/>
                <a:ea typeface="+mn-ea"/>
              </a:rPr>
              <a:t>已兼容</a:t>
            </a:r>
            <a:r>
              <a:rPr lang="en-US" altLang="zh-CN" sz="1600" dirty="0">
                <a:latin typeface="+mn-ea"/>
                <a:ea typeface="+mn-ea"/>
              </a:rPr>
              <a:t>20+</a:t>
            </a:r>
            <a:r>
              <a:rPr lang="zh-CN" altLang="en-US" sz="1600" dirty="0">
                <a:latin typeface="+mn-ea"/>
                <a:ea typeface="+mn-ea"/>
              </a:rPr>
              <a:t>款主流操作系统</a:t>
            </a:r>
            <a:endParaRPr lang="en-US" altLang="zh-CN" sz="1600" dirty="0">
              <a:latin typeface="+mn-ea"/>
              <a:ea typeface="+mn-ea"/>
            </a:endParaRPr>
          </a:p>
          <a:p>
            <a:pPr marL="171450" indent="-171450" defTabSz="1219444">
              <a:lnSpc>
                <a:spcPct val="120000"/>
              </a:lnSpc>
              <a:buFont typeface="Arial" panose="020B0604020202020204" pitchFamily="34" charset="0"/>
              <a:buChar char="•"/>
              <a:defRPr/>
            </a:pPr>
            <a:r>
              <a:rPr lang="en-US" altLang="zh-CN" sz="1600" dirty="0">
                <a:latin typeface="+mn-ea"/>
                <a:ea typeface="+mn-ea"/>
              </a:rPr>
              <a:t>100+</a:t>
            </a:r>
            <a:r>
              <a:rPr lang="zh-CN" altLang="en-US" sz="1600" dirty="0" smtClean="0">
                <a:latin typeface="+mn-ea"/>
                <a:ea typeface="+mn-ea"/>
              </a:rPr>
              <a:t>企业业务应用</a:t>
            </a:r>
            <a:endParaRPr lang="en-US" altLang="zh-CN" sz="1600" dirty="0" smtClean="0">
              <a:latin typeface="+mn-ea"/>
              <a:ea typeface="+mn-ea"/>
            </a:endParaRPr>
          </a:p>
          <a:p>
            <a:pPr marL="171450" indent="-171450" defTabSz="1219444">
              <a:lnSpc>
                <a:spcPct val="120000"/>
              </a:lnSpc>
              <a:buFont typeface="Arial" panose="020B0604020202020204" pitchFamily="34" charset="0"/>
              <a:buChar char="•"/>
              <a:defRPr/>
            </a:pPr>
            <a:r>
              <a:rPr lang="zh-CN" altLang="en-US" sz="1600" dirty="0" smtClean="0">
                <a:latin typeface="+mn-ea"/>
                <a:ea typeface="+mn-ea"/>
              </a:rPr>
              <a:t>凌云计划，持续打造鲲鹏生态</a:t>
            </a:r>
            <a:endParaRPr lang="en-US" altLang="zh-CN" sz="1600" dirty="0">
              <a:latin typeface="+mn-ea"/>
              <a:ea typeface="+mn-ea"/>
            </a:endParaRPr>
          </a:p>
        </p:txBody>
      </p:sp>
      <p:grpSp>
        <p:nvGrpSpPr>
          <p:cNvPr id="28" name="组合 27"/>
          <p:cNvGrpSpPr/>
          <p:nvPr/>
        </p:nvGrpSpPr>
        <p:grpSpPr>
          <a:xfrm>
            <a:off x="7032104" y="1874640"/>
            <a:ext cx="723285" cy="723285"/>
            <a:chOff x="6361355" y="4566684"/>
            <a:chExt cx="346221" cy="346221"/>
          </a:xfrm>
        </p:grpSpPr>
        <p:sp>
          <p:nvSpPr>
            <p:cNvPr id="29" name="椭圆 28"/>
            <p:cNvSpPr/>
            <p:nvPr/>
          </p:nvSpPr>
          <p:spPr>
            <a:xfrm>
              <a:off x="6361355" y="4566684"/>
              <a:ext cx="346221" cy="346221"/>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0" name="Freeform 121"/>
            <p:cNvSpPr>
              <a:spLocks/>
            </p:cNvSpPr>
            <p:nvPr/>
          </p:nvSpPr>
          <p:spPr bwMode="auto">
            <a:xfrm>
              <a:off x="6420313" y="4655507"/>
              <a:ext cx="204763" cy="190476"/>
            </a:xfrm>
            <a:custGeom>
              <a:avLst/>
              <a:gdLst/>
              <a:ahLst/>
              <a:cxnLst>
                <a:cxn ang="0">
                  <a:pos x="166" y="2"/>
                </a:cxn>
                <a:cxn ang="0">
                  <a:pos x="166" y="2"/>
                </a:cxn>
                <a:cxn ang="0">
                  <a:pos x="160" y="0"/>
                </a:cxn>
                <a:cxn ang="0">
                  <a:pos x="156" y="0"/>
                </a:cxn>
                <a:cxn ang="0">
                  <a:pos x="150" y="2"/>
                </a:cxn>
                <a:cxn ang="0">
                  <a:pos x="146" y="6"/>
                </a:cxn>
                <a:cxn ang="0">
                  <a:pos x="72" y="120"/>
                </a:cxn>
                <a:cxn ang="0">
                  <a:pos x="36" y="72"/>
                </a:cxn>
                <a:cxn ang="0">
                  <a:pos x="0" y="72"/>
                </a:cxn>
                <a:cxn ang="0">
                  <a:pos x="2" y="74"/>
                </a:cxn>
                <a:cxn ang="0">
                  <a:pos x="62" y="154"/>
                </a:cxn>
                <a:cxn ang="0">
                  <a:pos x="62" y="154"/>
                </a:cxn>
                <a:cxn ang="0">
                  <a:pos x="66" y="158"/>
                </a:cxn>
                <a:cxn ang="0">
                  <a:pos x="74" y="160"/>
                </a:cxn>
                <a:cxn ang="0">
                  <a:pos x="74" y="160"/>
                </a:cxn>
                <a:cxn ang="0">
                  <a:pos x="74" y="160"/>
                </a:cxn>
                <a:cxn ang="0">
                  <a:pos x="80" y="158"/>
                </a:cxn>
                <a:cxn ang="0">
                  <a:pos x="86" y="154"/>
                </a:cxn>
                <a:cxn ang="0">
                  <a:pos x="170" y="22"/>
                </a:cxn>
                <a:cxn ang="0">
                  <a:pos x="170" y="22"/>
                </a:cxn>
                <a:cxn ang="0">
                  <a:pos x="172" y="16"/>
                </a:cxn>
                <a:cxn ang="0">
                  <a:pos x="172" y="10"/>
                </a:cxn>
                <a:cxn ang="0">
                  <a:pos x="170" y="6"/>
                </a:cxn>
                <a:cxn ang="0">
                  <a:pos x="166" y="2"/>
                </a:cxn>
                <a:cxn ang="0">
                  <a:pos x="166" y="2"/>
                </a:cxn>
              </a:cxnLst>
              <a:rect l="0" t="0" r="r" b="b"/>
              <a:pathLst>
                <a:path w="172" h="160">
                  <a:moveTo>
                    <a:pt x="166" y="2"/>
                  </a:moveTo>
                  <a:lnTo>
                    <a:pt x="166" y="2"/>
                  </a:lnTo>
                  <a:lnTo>
                    <a:pt x="160" y="0"/>
                  </a:lnTo>
                  <a:lnTo>
                    <a:pt x="156" y="0"/>
                  </a:lnTo>
                  <a:lnTo>
                    <a:pt x="150" y="2"/>
                  </a:lnTo>
                  <a:lnTo>
                    <a:pt x="146" y="6"/>
                  </a:lnTo>
                  <a:lnTo>
                    <a:pt x="72" y="120"/>
                  </a:lnTo>
                  <a:lnTo>
                    <a:pt x="36" y="72"/>
                  </a:lnTo>
                  <a:lnTo>
                    <a:pt x="0" y="72"/>
                  </a:lnTo>
                  <a:lnTo>
                    <a:pt x="2" y="74"/>
                  </a:lnTo>
                  <a:lnTo>
                    <a:pt x="62" y="154"/>
                  </a:lnTo>
                  <a:lnTo>
                    <a:pt x="62" y="154"/>
                  </a:lnTo>
                  <a:lnTo>
                    <a:pt x="66" y="158"/>
                  </a:lnTo>
                  <a:lnTo>
                    <a:pt x="74" y="160"/>
                  </a:lnTo>
                  <a:lnTo>
                    <a:pt x="74" y="160"/>
                  </a:lnTo>
                  <a:lnTo>
                    <a:pt x="74" y="160"/>
                  </a:lnTo>
                  <a:lnTo>
                    <a:pt x="80" y="158"/>
                  </a:lnTo>
                  <a:lnTo>
                    <a:pt x="86" y="154"/>
                  </a:lnTo>
                  <a:lnTo>
                    <a:pt x="170" y="22"/>
                  </a:lnTo>
                  <a:lnTo>
                    <a:pt x="170" y="22"/>
                  </a:lnTo>
                  <a:lnTo>
                    <a:pt x="172" y="16"/>
                  </a:lnTo>
                  <a:lnTo>
                    <a:pt x="172" y="10"/>
                  </a:lnTo>
                  <a:lnTo>
                    <a:pt x="170" y="6"/>
                  </a:lnTo>
                  <a:lnTo>
                    <a:pt x="166" y="2"/>
                  </a:lnTo>
                  <a:lnTo>
                    <a:pt x="166" y="2"/>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grpSp>
      <p:sp>
        <p:nvSpPr>
          <p:cNvPr id="31" name="椭圆 30"/>
          <p:cNvSpPr/>
          <p:nvPr/>
        </p:nvSpPr>
        <p:spPr>
          <a:xfrm>
            <a:off x="4348545" y="1874640"/>
            <a:ext cx="723285" cy="723285"/>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a:noFill/>
                </a:ln>
                <a:solidFill>
                  <a:schemeClr val="bg1"/>
                </a:solidFill>
                <a:effectLst/>
                <a:uLnTx/>
                <a:uFillTx/>
                <a:latin typeface="+mn-ea"/>
                <a:ea typeface="+mn-ea"/>
              </a:rPr>
              <a:t>¥</a:t>
            </a:r>
            <a:endParaRPr kumimoji="0" lang="zh-CN" altLang="en-US" sz="4000" b="1" i="0" u="none" strike="noStrike" kern="0" cap="none" spc="0" normalizeH="0" baseline="0" noProof="0" dirty="0" smtClean="0">
              <a:ln>
                <a:noFill/>
              </a:ln>
              <a:solidFill>
                <a:schemeClr val="bg1"/>
              </a:solidFill>
              <a:effectLst/>
              <a:uLnTx/>
              <a:uFillTx/>
              <a:latin typeface="+mn-ea"/>
              <a:ea typeface="+mn-ea"/>
            </a:endParaRPr>
          </a:p>
        </p:txBody>
      </p:sp>
      <p:grpSp>
        <p:nvGrpSpPr>
          <p:cNvPr id="32" name="组合 31"/>
          <p:cNvGrpSpPr/>
          <p:nvPr/>
        </p:nvGrpSpPr>
        <p:grpSpPr>
          <a:xfrm>
            <a:off x="1806241" y="1874640"/>
            <a:ext cx="723285" cy="723285"/>
            <a:chOff x="683779" y="4535118"/>
            <a:chExt cx="346221" cy="346221"/>
          </a:xfrm>
        </p:grpSpPr>
        <p:sp>
          <p:nvSpPr>
            <p:cNvPr id="33" name="椭圆 32"/>
            <p:cNvSpPr/>
            <p:nvPr/>
          </p:nvSpPr>
          <p:spPr>
            <a:xfrm>
              <a:off x="683779" y="4535118"/>
              <a:ext cx="346221" cy="346221"/>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4" name="Freeform 7"/>
            <p:cNvSpPr>
              <a:spLocks/>
            </p:cNvSpPr>
            <p:nvPr/>
          </p:nvSpPr>
          <p:spPr bwMode="auto">
            <a:xfrm>
              <a:off x="751743" y="4738163"/>
              <a:ext cx="213254" cy="68257"/>
            </a:xfrm>
            <a:custGeom>
              <a:avLst/>
              <a:gdLst/>
              <a:ahLst/>
              <a:cxnLst>
                <a:cxn ang="0">
                  <a:pos x="15272" y="526"/>
                </a:cxn>
                <a:cxn ang="0">
                  <a:pos x="14874" y="1276"/>
                </a:cxn>
                <a:cxn ang="0">
                  <a:pos x="14376" y="1977"/>
                </a:cxn>
                <a:cxn ang="0">
                  <a:pos x="13787" y="2620"/>
                </a:cxn>
                <a:cxn ang="0">
                  <a:pos x="13112" y="3198"/>
                </a:cxn>
                <a:cxn ang="0">
                  <a:pos x="12363" y="3706"/>
                </a:cxn>
                <a:cxn ang="0">
                  <a:pos x="11544" y="4137"/>
                </a:cxn>
                <a:cxn ang="0">
                  <a:pos x="10664" y="4483"/>
                </a:cxn>
                <a:cxn ang="0">
                  <a:pos x="9731" y="4739"/>
                </a:cxn>
                <a:cxn ang="0">
                  <a:pos x="8754" y="4897"/>
                </a:cxn>
                <a:cxn ang="0">
                  <a:pos x="7739" y="4951"/>
                </a:cxn>
                <a:cxn ang="0">
                  <a:pos x="6724" y="4897"/>
                </a:cxn>
                <a:cxn ang="0">
                  <a:pos x="5747" y="4739"/>
                </a:cxn>
                <a:cxn ang="0">
                  <a:pos x="4814" y="4483"/>
                </a:cxn>
                <a:cxn ang="0">
                  <a:pos x="3934" y="4137"/>
                </a:cxn>
                <a:cxn ang="0">
                  <a:pos x="3115" y="3706"/>
                </a:cxn>
                <a:cxn ang="0">
                  <a:pos x="2365" y="3198"/>
                </a:cxn>
                <a:cxn ang="0">
                  <a:pos x="1691" y="2620"/>
                </a:cxn>
                <a:cxn ang="0">
                  <a:pos x="1102" y="1977"/>
                </a:cxn>
                <a:cxn ang="0">
                  <a:pos x="604" y="1276"/>
                </a:cxn>
                <a:cxn ang="0">
                  <a:pos x="206" y="526"/>
                </a:cxn>
                <a:cxn ang="0">
                  <a:pos x="123" y="239"/>
                </a:cxn>
                <a:cxn ang="0">
                  <a:pos x="549" y="930"/>
                </a:cxn>
                <a:cxn ang="0">
                  <a:pos x="1061" y="1574"/>
                </a:cxn>
                <a:cxn ang="0">
                  <a:pos x="1648" y="2166"/>
                </a:cxn>
                <a:cxn ang="0">
                  <a:pos x="2308" y="2700"/>
                </a:cxn>
                <a:cxn ang="0">
                  <a:pos x="3033" y="3172"/>
                </a:cxn>
                <a:cxn ang="0">
                  <a:pos x="3816" y="3575"/>
                </a:cxn>
                <a:cxn ang="0">
                  <a:pos x="4652" y="3905"/>
                </a:cxn>
                <a:cxn ang="0">
                  <a:pos x="5534" y="4156"/>
                </a:cxn>
                <a:cxn ang="0">
                  <a:pos x="6457" y="4324"/>
                </a:cxn>
                <a:cxn ang="0">
                  <a:pos x="7414" y="4402"/>
                </a:cxn>
                <a:cxn ang="0">
                  <a:pos x="8387" y="4387"/>
                </a:cxn>
                <a:cxn ang="0">
                  <a:pos x="9333" y="4278"/>
                </a:cxn>
                <a:cxn ang="0">
                  <a:pos x="10243" y="4082"/>
                </a:cxn>
                <a:cxn ang="0">
                  <a:pos x="11110" y="3804"/>
                </a:cxn>
                <a:cxn ang="0">
                  <a:pos x="11929" y="3449"/>
                </a:cxn>
                <a:cxn ang="0">
                  <a:pos x="12694" y="3022"/>
                </a:cxn>
                <a:cxn ang="0">
                  <a:pos x="13397" y="2529"/>
                </a:cxn>
                <a:cxn ang="0">
                  <a:pos x="14033" y="1975"/>
                </a:cxn>
                <a:cxn ang="0">
                  <a:pos x="14597" y="1365"/>
                </a:cxn>
                <a:cxn ang="0">
                  <a:pos x="15080" y="705"/>
                </a:cxn>
                <a:cxn ang="0">
                  <a:pos x="15478" y="0"/>
                </a:cxn>
              </a:cxnLst>
              <a:rect l="0" t="0" r="r" b="b"/>
              <a:pathLst>
                <a:path w="15478" h="4951">
                  <a:moveTo>
                    <a:pt x="15478" y="0"/>
                  </a:moveTo>
                  <a:lnTo>
                    <a:pt x="15380" y="265"/>
                  </a:lnTo>
                  <a:lnTo>
                    <a:pt x="15272" y="526"/>
                  </a:lnTo>
                  <a:lnTo>
                    <a:pt x="15151" y="781"/>
                  </a:lnTo>
                  <a:lnTo>
                    <a:pt x="15018" y="1032"/>
                  </a:lnTo>
                  <a:lnTo>
                    <a:pt x="14874" y="1276"/>
                  </a:lnTo>
                  <a:lnTo>
                    <a:pt x="14718" y="1516"/>
                  </a:lnTo>
                  <a:lnTo>
                    <a:pt x="14552" y="1749"/>
                  </a:lnTo>
                  <a:lnTo>
                    <a:pt x="14376" y="1977"/>
                  </a:lnTo>
                  <a:lnTo>
                    <a:pt x="14189" y="2198"/>
                  </a:lnTo>
                  <a:lnTo>
                    <a:pt x="13993" y="2412"/>
                  </a:lnTo>
                  <a:lnTo>
                    <a:pt x="13787" y="2620"/>
                  </a:lnTo>
                  <a:lnTo>
                    <a:pt x="13571" y="2820"/>
                  </a:lnTo>
                  <a:lnTo>
                    <a:pt x="13346" y="3013"/>
                  </a:lnTo>
                  <a:lnTo>
                    <a:pt x="13112" y="3198"/>
                  </a:lnTo>
                  <a:lnTo>
                    <a:pt x="12871" y="3376"/>
                  </a:lnTo>
                  <a:lnTo>
                    <a:pt x="12620" y="3545"/>
                  </a:lnTo>
                  <a:lnTo>
                    <a:pt x="12363" y="3706"/>
                  </a:lnTo>
                  <a:lnTo>
                    <a:pt x="12097" y="3858"/>
                  </a:lnTo>
                  <a:lnTo>
                    <a:pt x="11823" y="4002"/>
                  </a:lnTo>
                  <a:lnTo>
                    <a:pt x="11544" y="4137"/>
                  </a:lnTo>
                  <a:lnTo>
                    <a:pt x="11257" y="4262"/>
                  </a:lnTo>
                  <a:lnTo>
                    <a:pt x="10963" y="4377"/>
                  </a:lnTo>
                  <a:lnTo>
                    <a:pt x="10664" y="4483"/>
                  </a:lnTo>
                  <a:lnTo>
                    <a:pt x="10358" y="4579"/>
                  </a:lnTo>
                  <a:lnTo>
                    <a:pt x="10047" y="4664"/>
                  </a:lnTo>
                  <a:lnTo>
                    <a:pt x="9731" y="4739"/>
                  </a:lnTo>
                  <a:lnTo>
                    <a:pt x="9410" y="4802"/>
                  </a:lnTo>
                  <a:lnTo>
                    <a:pt x="9084" y="4855"/>
                  </a:lnTo>
                  <a:lnTo>
                    <a:pt x="8754" y="4897"/>
                  </a:lnTo>
                  <a:lnTo>
                    <a:pt x="8419" y="4927"/>
                  </a:lnTo>
                  <a:lnTo>
                    <a:pt x="8081" y="4945"/>
                  </a:lnTo>
                  <a:lnTo>
                    <a:pt x="7739" y="4951"/>
                  </a:lnTo>
                  <a:lnTo>
                    <a:pt x="7397" y="4945"/>
                  </a:lnTo>
                  <a:lnTo>
                    <a:pt x="7059" y="4927"/>
                  </a:lnTo>
                  <a:lnTo>
                    <a:pt x="6724" y="4897"/>
                  </a:lnTo>
                  <a:lnTo>
                    <a:pt x="6394" y="4855"/>
                  </a:lnTo>
                  <a:lnTo>
                    <a:pt x="6068" y="4802"/>
                  </a:lnTo>
                  <a:lnTo>
                    <a:pt x="5747" y="4739"/>
                  </a:lnTo>
                  <a:lnTo>
                    <a:pt x="5430" y="4664"/>
                  </a:lnTo>
                  <a:lnTo>
                    <a:pt x="5119" y="4579"/>
                  </a:lnTo>
                  <a:lnTo>
                    <a:pt x="4814" y="4483"/>
                  </a:lnTo>
                  <a:lnTo>
                    <a:pt x="4514" y="4377"/>
                  </a:lnTo>
                  <a:lnTo>
                    <a:pt x="4221" y="4262"/>
                  </a:lnTo>
                  <a:lnTo>
                    <a:pt x="3934" y="4137"/>
                  </a:lnTo>
                  <a:lnTo>
                    <a:pt x="3655" y="4002"/>
                  </a:lnTo>
                  <a:lnTo>
                    <a:pt x="3381" y="3858"/>
                  </a:lnTo>
                  <a:lnTo>
                    <a:pt x="3115" y="3706"/>
                  </a:lnTo>
                  <a:lnTo>
                    <a:pt x="2858" y="3545"/>
                  </a:lnTo>
                  <a:lnTo>
                    <a:pt x="2607" y="3376"/>
                  </a:lnTo>
                  <a:lnTo>
                    <a:pt x="2365" y="3198"/>
                  </a:lnTo>
                  <a:lnTo>
                    <a:pt x="2131" y="3013"/>
                  </a:lnTo>
                  <a:lnTo>
                    <a:pt x="1907" y="2820"/>
                  </a:lnTo>
                  <a:lnTo>
                    <a:pt x="1691" y="2620"/>
                  </a:lnTo>
                  <a:lnTo>
                    <a:pt x="1485" y="2412"/>
                  </a:lnTo>
                  <a:lnTo>
                    <a:pt x="1288" y="2198"/>
                  </a:lnTo>
                  <a:lnTo>
                    <a:pt x="1102" y="1977"/>
                  </a:lnTo>
                  <a:lnTo>
                    <a:pt x="925" y="1749"/>
                  </a:lnTo>
                  <a:lnTo>
                    <a:pt x="759" y="1516"/>
                  </a:lnTo>
                  <a:lnTo>
                    <a:pt x="604" y="1276"/>
                  </a:lnTo>
                  <a:lnTo>
                    <a:pt x="460" y="1032"/>
                  </a:lnTo>
                  <a:lnTo>
                    <a:pt x="327" y="781"/>
                  </a:lnTo>
                  <a:lnTo>
                    <a:pt x="206" y="526"/>
                  </a:lnTo>
                  <a:lnTo>
                    <a:pt x="98" y="265"/>
                  </a:lnTo>
                  <a:lnTo>
                    <a:pt x="0" y="0"/>
                  </a:lnTo>
                  <a:lnTo>
                    <a:pt x="123" y="239"/>
                  </a:lnTo>
                  <a:lnTo>
                    <a:pt x="256" y="474"/>
                  </a:lnTo>
                  <a:lnTo>
                    <a:pt x="397" y="705"/>
                  </a:lnTo>
                  <a:lnTo>
                    <a:pt x="549" y="930"/>
                  </a:lnTo>
                  <a:lnTo>
                    <a:pt x="711" y="1151"/>
                  </a:lnTo>
                  <a:lnTo>
                    <a:pt x="881" y="1365"/>
                  </a:lnTo>
                  <a:lnTo>
                    <a:pt x="1061" y="1574"/>
                  </a:lnTo>
                  <a:lnTo>
                    <a:pt x="1249" y="1777"/>
                  </a:lnTo>
                  <a:lnTo>
                    <a:pt x="1444" y="1975"/>
                  </a:lnTo>
                  <a:lnTo>
                    <a:pt x="1648" y="2166"/>
                  </a:lnTo>
                  <a:lnTo>
                    <a:pt x="1860" y="2351"/>
                  </a:lnTo>
                  <a:lnTo>
                    <a:pt x="2081" y="2529"/>
                  </a:lnTo>
                  <a:lnTo>
                    <a:pt x="2308" y="2700"/>
                  </a:lnTo>
                  <a:lnTo>
                    <a:pt x="2543" y="2864"/>
                  </a:lnTo>
                  <a:lnTo>
                    <a:pt x="2784" y="3022"/>
                  </a:lnTo>
                  <a:lnTo>
                    <a:pt x="3033" y="3172"/>
                  </a:lnTo>
                  <a:lnTo>
                    <a:pt x="3287" y="3314"/>
                  </a:lnTo>
                  <a:lnTo>
                    <a:pt x="3549" y="3449"/>
                  </a:lnTo>
                  <a:lnTo>
                    <a:pt x="3816" y="3575"/>
                  </a:lnTo>
                  <a:lnTo>
                    <a:pt x="4089" y="3693"/>
                  </a:lnTo>
                  <a:lnTo>
                    <a:pt x="4368" y="3804"/>
                  </a:lnTo>
                  <a:lnTo>
                    <a:pt x="4652" y="3905"/>
                  </a:lnTo>
                  <a:lnTo>
                    <a:pt x="4942" y="3998"/>
                  </a:lnTo>
                  <a:lnTo>
                    <a:pt x="5235" y="4082"/>
                  </a:lnTo>
                  <a:lnTo>
                    <a:pt x="5534" y="4156"/>
                  </a:lnTo>
                  <a:lnTo>
                    <a:pt x="5838" y="4222"/>
                  </a:lnTo>
                  <a:lnTo>
                    <a:pt x="6145" y="4278"/>
                  </a:lnTo>
                  <a:lnTo>
                    <a:pt x="6457" y="4324"/>
                  </a:lnTo>
                  <a:lnTo>
                    <a:pt x="6772" y="4360"/>
                  </a:lnTo>
                  <a:lnTo>
                    <a:pt x="7091" y="4387"/>
                  </a:lnTo>
                  <a:lnTo>
                    <a:pt x="7414" y="4402"/>
                  </a:lnTo>
                  <a:lnTo>
                    <a:pt x="7739" y="4408"/>
                  </a:lnTo>
                  <a:lnTo>
                    <a:pt x="8064" y="4402"/>
                  </a:lnTo>
                  <a:lnTo>
                    <a:pt x="8387" y="4387"/>
                  </a:lnTo>
                  <a:lnTo>
                    <a:pt x="8705" y="4360"/>
                  </a:lnTo>
                  <a:lnTo>
                    <a:pt x="9021" y="4324"/>
                  </a:lnTo>
                  <a:lnTo>
                    <a:pt x="9333" y="4278"/>
                  </a:lnTo>
                  <a:lnTo>
                    <a:pt x="9640" y="4222"/>
                  </a:lnTo>
                  <a:lnTo>
                    <a:pt x="9944" y="4156"/>
                  </a:lnTo>
                  <a:lnTo>
                    <a:pt x="10243" y="4082"/>
                  </a:lnTo>
                  <a:lnTo>
                    <a:pt x="10536" y="3998"/>
                  </a:lnTo>
                  <a:lnTo>
                    <a:pt x="10826" y="3905"/>
                  </a:lnTo>
                  <a:lnTo>
                    <a:pt x="11110" y="3804"/>
                  </a:lnTo>
                  <a:lnTo>
                    <a:pt x="11389" y="3693"/>
                  </a:lnTo>
                  <a:lnTo>
                    <a:pt x="11661" y="3575"/>
                  </a:lnTo>
                  <a:lnTo>
                    <a:pt x="11929" y="3449"/>
                  </a:lnTo>
                  <a:lnTo>
                    <a:pt x="12191" y="3314"/>
                  </a:lnTo>
                  <a:lnTo>
                    <a:pt x="12445" y="3172"/>
                  </a:lnTo>
                  <a:lnTo>
                    <a:pt x="12694" y="3022"/>
                  </a:lnTo>
                  <a:lnTo>
                    <a:pt x="12935" y="2864"/>
                  </a:lnTo>
                  <a:lnTo>
                    <a:pt x="13170" y="2700"/>
                  </a:lnTo>
                  <a:lnTo>
                    <a:pt x="13397" y="2529"/>
                  </a:lnTo>
                  <a:lnTo>
                    <a:pt x="13617" y="2351"/>
                  </a:lnTo>
                  <a:lnTo>
                    <a:pt x="13829" y="2166"/>
                  </a:lnTo>
                  <a:lnTo>
                    <a:pt x="14033" y="1975"/>
                  </a:lnTo>
                  <a:lnTo>
                    <a:pt x="14229" y="1777"/>
                  </a:lnTo>
                  <a:lnTo>
                    <a:pt x="14417" y="1574"/>
                  </a:lnTo>
                  <a:lnTo>
                    <a:pt x="14597" y="1365"/>
                  </a:lnTo>
                  <a:lnTo>
                    <a:pt x="14767" y="1151"/>
                  </a:lnTo>
                  <a:lnTo>
                    <a:pt x="14928" y="930"/>
                  </a:lnTo>
                  <a:lnTo>
                    <a:pt x="15080" y="705"/>
                  </a:lnTo>
                  <a:lnTo>
                    <a:pt x="15222" y="474"/>
                  </a:lnTo>
                  <a:lnTo>
                    <a:pt x="15355" y="239"/>
                  </a:lnTo>
                  <a:lnTo>
                    <a:pt x="15478" y="0"/>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5" name="Freeform 8"/>
            <p:cNvSpPr>
              <a:spLocks noEditPoints="1"/>
            </p:cNvSpPr>
            <p:nvPr/>
          </p:nvSpPr>
          <p:spPr bwMode="auto">
            <a:xfrm>
              <a:off x="747501" y="4607048"/>
              <a:ext cx="221738" cy="188189"/>
            </a:xfrm>
            <a:custGeom>
              <a:avLst/>
              <a:gdLst/>
              <a:ahLst/>
              <a:cxnLst>
                <a:cxn ang="0">
                  <a:pos x="8871" y="35"/>
                </a:cxn>
                <a:cxn ang="0">
                  <a:pos x="10057" y="216"/>
                </a:cxn>
                <a:cxn ang="0">
                  <a:pos x="11178" y="538"/>
                </a:cxn>
                <a:cxn ang="0">
                  <a:pos x="12219" y="992"/>
                </a:cxn>
                <a:cxn ang="0">
                  <a:pos x="13166" y="1564"/>
                </a:cxn>
                <a:cxn ang="0">
                  <a:pos x="14004" y="2243"/>
                </a:cxn>
                <a:cxn ang="0">
                  <a:pos x="14721" y="3017"/>
                </a:cxn>
                <a:cxn ang="0">
                  <a:pos x="15304" y="3875"/>
                </a:cxn>
                <a:cxn ang="0">
                  <a:pos x="15737" y="4805"/>
                </a:cxn>
                <a:cxn ang="0">
                  <a:pos x="16006" y="5795"/>
                </a:cxn>
                <a:cxn ang="0">
                  <a:pos x="16100" y="6832"/>
                </a:cxn>
                <a:cxn ang="0">
                  <a:pos x="16006" y="7870"/>
                </a:cxn>
                <a:cxn ang="0">
                  <a:pos x="15737" y="8860"/>
                </a:cxn>
                <a:cxn ang="0">
                  <a:pos x="15304" y="9790"/>
                </a:cxn>
                <a:cxn ang="0">
                  <a:pos x="14721" y="10647"/>
                </a:cxn>
                <a:cxn ang="0">
                  <a:pos x="14004" y="11422"/>
                </a:cxn>
                <a:cxn ang="0">
                  <a:pos x="13166" y="12101"/>
                </a:cxn>
                <a:cxn ang="0">
                  <a:pos x="12219" y="12673"/>
                </a:cxn>
                <a:cxn ang="0">
                  <a:pos x="11178" y="13126"/>
                </a:cxn>
                <a:cxn ang="0">
                  <a:pos x="10057" y="13449"/>
                </a:cxn>
                <a:cxn ang="0">
                  <a:pos x="8871" y="13629"/>
                </a:cxn>
                <a:cxn ang="0">
                  <a:pos x="7636" y="13655"/>
                </a:cxn>
                <a:cxn ang="0">
                  <a:pos x="6431" y="13525"/>
                </a:cxn>
                <a:cxn ang="0">
                  <a:pos x="5287" y="13248"/>
                </a:cxn>
                <a:cxn ang="0">
                  <a:pos x="4218" y="12838"/>
                </a:cxn>
                <a:cxn ang="0">
                  <a:pos x="3238" y="12304"/>
                </a:cxn>
                <a:cxn ang="0">
                  <a:pos x="2363" y="11660"/>
                </a:cxn>
                <a:cxn ang="0">
                  <a:pos x="1603" y="10916"/>
                </a:cxn>
                <a:cxn ang="0">
                  <a:pos x="974" y="10084"/>
                </a:cxn>
                <a:cxn ang="0">
                  <a:pos x="490" y="9177"/>
                </a:cxn>
                <a:cxn ang="0">
                  <a:pos x="164" y="8206"/>
                </a:cxn>
                <a:cxn ang="0">
                  <a:pos x="10" y="7183"/>
                </a:cxn>
                <a:cxn ang="0">
                  <a:pos x="41" y="6136"/>
                </a:cxn>
                <a:cxn ang="0">
                  <a:pos x="254" y="5129"/>
                </a:cxn>
                <a:cxn ang="0">
                  <a:pos x="634" y="4178"/>
                </a:cxn>
                <a:cxn ang="0">
                  <a:pos x="1168" y="3294"/>
                </a:cxn>
                <a:cxn ang="0">
                  <a:pos x="1842" y="2490"/>
                </a:cxn>
                <a:cxn ang="0">
                  <a:pos x="2642" y="1779"/>
                </a:cxn>
                <a:cxn ang="0">
                  <a:pos x="3554" y="1169"/>
                </a:cxn>
                <a:cxn ang="0">
                  <a:pos x="4565" y="675"/>
                </a:cxn>
                <a:cxn ang="0">
                  <a:pos x="5660" y="308"/>
                </a:cxn>
                <a:cxn ang="0">
                  <a:pos x="6826" y="79"/>
                </a:cxn>
                <a:cxn ang="0">
                  <a:pos x="8050" y="0"/>
                </a:cxn>
                <a:cxn ang="0">
                  <a:pos x="9888" y="3284"/>
                </a:cxn>
                <a:cxn ang="0">
                  <a:pos x="7171" y="698"/>
                </a:cxn>
                <a:cxn ang="0">
                  <a:pos x="7130" y="4461"/>
                </a:cxn>
                <a:cxn ang="0">
                  <a:pos x="8970" y="9203"/>
                </a:cxn>
                <a:cxn ang="0">
                  <a:pos x="8929" y="12966"/>
                </a:cxn>
                <a:cxn ang="0">
                  <a:pos x="6212" y="10381"/>
                </a:cxn>
                <a:cxn ang="0">
                  <a:pos x="1485" y="6832"/>
                </a:cxn>
                <a:cxn ang="0">
                  <a:pos x="3841" y="5953"/>
                </a:cxn>
                <a:cxn ang="0">
                  <a:pos x="3841" y="7711"/>
                </a:cxn>
                <a:cxn ang="0">
                  <a:pos x="1485" y="6832"/>
                </a:cxn>
                <a:cxn ang="0">
                  <a:pos x="12259" y="4994"/>
                </a:cxn>
                <a:cxn ang="0">
                  <a:pos x="9674" y="7711"/>
                </a:cxn>
                <a:cxn ang="0">
                  <a:pos x="13437" y="7752"/>
                </a:cxn>
              </a:cxnLst>
              <a:rect l="0" t="0" r="r" b="b"/>
              <a:pathLst>
                <a:path w="16100" h="13664">
                  <a:moveTo>
                    <a:pt x="8050" y="0"/>
                  </a:moveTo>
                  <a:lnTo>
                    <a:pt x="8464" y="9"/>
                  </a:lnTo>
                  <a:lnTo>
                    <a:pt x="8871" y="35"/>
                  </a:lnTo>
                  <a:lnTo>
                    <a:pt x="9273" y="79"/>
                  </a:lnTo>
                  <a:lnTo>
                    <a:pt x="9669" y="139"/>
                  </a:lnTo>
                  <a:lnTo>
                    <a:pt x="10057" y="216"/>
                  </a:lnTo>
                  <a:lnTo>
                    <a:pt x="10439" y="308"/>
                  </a:lnTo>
                  <a:lnTo>
                    <a:pt x="10813" y="416"/>
                  </a:lnTo>
                  <a:lnTo>
                    <a:pt x="11178" y="538"/>
                  </a:lnTo>
                  <a:lnTo>
                    <a:pt x="11535" y="675"/>
                  </a:lnTo>
                  <a:lnTo>
                    <a:pt x="11882" y="827"/>
                  </a:lnTo>
                  <a:lnTo>
                    <a:pt x="12219" y="992"/>
                  </a:lnTo>
                  <a:lnTo>
                    <a:pt x="12545" y="1169"/>
                  </a:lnTo>
                  <a:lnTo>
                    <a:pt x="12861" y="1360"/>
                  </a:lnTo>
                  <a:lnTo>
                    <a:pt x="13166" y="1564"/>
                  </a:lnTo>
                  <a:lnTo>
                    <a:pt x="13458" y="1779"/>
                  </a:lnTo>
                  <a:lnTo>
                    <a:pt x="13737" y="2005"/>
                  </a:lnTo>
                  <a:lnTo>
                    <a:pt x="14004" y="2243"/>
                  </a:lnTo>
                  <a:lnTo>
                    <a:pt x="14258" y="2490"/>
                  </a:lnTo>
                  <a:lnTo>
                    <a:pt x="14497" y="2749"/>
                  </a:lnTo>
                  <a:lnTo>
                    <a:pt x="14721" y="3017"/>
                  </a:lnTo>
                  <a:lnTo>
                    <a:pt x="14932" y="3294"/>
                  </a:lnTo>
                  <a:lnTo>
                    <a:pt x="15126" y="3580"/>
                  </a:lnTo>
                  <a:lnTo>
                    <a:pt x="15304" y="3875"/>
                  </a:lnTo>
                  <a:lnTo>
                    <a:pt x="15466" y="4178"/>
                  </a:lnTo>
                  <a:lnTo>
                    <a:pt x="15610" y="4488"/>
                  </a:lnTo>
                  <a:lnTo>
                    <a:pt x="15737" y="4805"/>
                  </a:lnTo>
                  <a:lnTo>
                    <a:pt x="15845" y="5129"/>
                  </a:lnTo>
                  <a:lnTo>
                    <a:pt x="15936" y="5459"/>
                  </a:lnTo>
                  <a:lnTo>
                    <a:pt x="16006" y="5795"/>
                  </a:lnTo>
                  <a:lnTo>
                    <a:pt x="16058" y="6136"/>
                  </a:lnTo>
                  <a:lnTo>
                    <a:pt x="16089" y="6482"/>
                  </a:lnTo>
                  <a:lnTo>
                    <a:pt x="16100" y="6832"/>
                  </a:lnTo>
                  <a:lnTo>
                    <a:pt x="16089" y="7183"/>
                  </a:lnTo>
                  <a:lnTo>
                    <a:pt x="16058" y="7529"/>
                  </a:lnTo>
                  <a:lnTo>
                    <a:pt x="16006" y="7870"/>
                  </a:lnTo>
                  <a:lnTo>
                    <a:pt x="15936" y="8206"/>
                  </a:lnTo>
                  <a:lnTo>
                    <a:pt x="15845" y="8536"/>
                  </a:lnTo>
                  <a:lnTo>
                    <a:pt x="15737" y="8860"/>
                  </a:lnTo>
                  <a:lnTo>
                    <a:pt x="15610" y="9177"/>
                  </a:lnTo>
                  <a:lnTo>
                    <a:pt x="15466" y="9487"/>
                  </a:lnTo>
                  <a:lnTo>
                    <a:pt x="15304" y="9790"/>
                  </a:lnTo>
                  <a:lnTo>
                    <a:pt x="15126" y="10084"/>
                  </a:lnTo>
                  <a:lnTo>
                    <a:pt x="14932" y="10371"/>
                  </a:lnTo>
                  <a:lnTo>
                    <a:pt x="14721" y="10647"/>
                  </a:lnTo>
                  <a:lnTo>
                    <a:pt x="14497" y="10916"/>
                  </a:lnTo>
                  <a:lnTo>
                    <a:pt x="14258" y="11174"/>
                  </a:lnTo>
                  <a:lnTo>
                    <a:pt x="14004" y="11422"/>
                  </a:lnTo>
                  <a:lnTo>
                    <a:pt x="13737" y="11660"/>
                  </a:lnTo>
                  <a:lnTo>
                    <a:pt x="13458" y="11886"/>
                  </a:lnTo>
                  <a:lnTo>
                    <a:pt x="13166" y="12101"/>
                  </a:lnTo>
                  <a:lnTo>
                    <a:pt x="12861" y="12304"/>
                  </a:lnTo>
                  <a:lnTo>
                    <a:pt x="12545" y="12495"/>
                  </a:lnTo>
                  <a:lnTo>
                    <a:pt x="12219" y="12673"/>
                  </a:lnTo>
                  <a:lnTo>
                    <a:pt x="11882" y="12838"/>
                  </a:lnTo>
                  <a:lnTo>
                    <a:pt x="11535" y="12989"/>
                  </a:lnTo>
                  <a:lnTo>
                    <a:pt x="11178" y="13126"/>
                  </a:lnTo>
                  <a:lnTo>
                    <a:pt x="10813" y="13248"/>
                  </a:lnTo>
                  <a:lnTo>
                    <a:pt x="10439" y="13356"/>
                  </a:lnTo>
                  <a:lnTo>
                    <a:pt x="10057" y="13449"/>
                  </a:lnTo>
                  <a:lnTo>
                    <a:pt x="9669" y="13525"/>
                  </a:lnTo>
                  <a:lnTo>
                    <a:pt x="9273" y="13586"/>
                  </a:lnTo>
                  <a:lnTo>
                    <a:pt x="8871" y="13629"/>
                  </a:lnTo>
                  <a:lnTo>
                    <a:pt x="8464" y="13655"/>
                  </a:lnTo>
                  <a:lnTo>
                    <a:pt x="8050" y="13664"/>
                  </a:lnTo>
                  <a:lnTo>
                    <a:pt x="7636" y="13655"/>
                  </a:lnTo>
                  <a:lnTo>
                    <a:pt x="7229" y="13629"/>
                  </a:lnTo>
                  <a:lnTo>
                    <a:pt x="6826" y="13586"/>
                  </a:lnTo>
                  <a:lnTo>
                    <a:pt x="6431" y="13525"/>
                  </a:lnTo>
                  <a:lnTo>
                    <a:pt x="6043" y="13449"/>
                  </a:lnTo>
                  <a:lnTo>
                    <a:pt x="5660" y="13356"/>
                  </a:lnTo>
                  <a:lnTo>
                    <a:pt x="5287" y="13248"/>
                  </a:lnTo>
                  <a:lnTo>
                    <a:pt x="4922" y="13126"/>
                  </a:lnTo>
                  <a:lnTo>
                    <a:pt x="4565" y="12989"/>
                  </a:lnTo>
                  <a:lnTo>
                    <a:pt x="4218" y="12838"/>
                  </a:lnTo>
                  <a:lnTo>
                    <a:pt x="3881" y="12673"/>
                  </a:lnTo>
                  <a:lnTo>
                    <a:pt x="3554" y="12495"/>
                  </a:lnTo>
                  <a:lnTo>
                    <a:pt x="3238" y="12304"/>
                  </a:lnTo>
                  <a:lnTo>
                    <a:pt x="2934" y="12101"/>
                  </a:lnTo>
                  <a:lnTo>
                    <a:pt x="2642" y="11886"/>
                  </a:lnTo>
                  <a:lnTo>
                    <a:pt x="2363" y="11660"/>
                  </a:lnTo>
                  <a:lnTo>
                    <a:pt x="2095" y="11422"/>
                  </a:lnTo>
                  <a:lnTo>
                    <a:pt x="1842" y="11174"/>
                  </a:lnTo>
                  <a:lnTo>
                    <a:pt x="1603" y="10916"/>
                  </a:lnTo>
                  <a:lnTo>
                    <a:pt x="1378" y="10647"/>
                  </a:lnTo>
                  <a:lnTo>
                    <a:pt x="1168" y="10371"/>
                  </a:lnTo>
                  <a:lnTo>
                    <a:pt x="974" y="10084"/>
                  </a:lnTo>
                  <a:lnTo>
                    <a:pt x="796" y="9790"/>
                  </a:lnTo>
                  <a:lnTo>
                    <a:pt x="634" y="9487"/>
                  </a:lnTo>
                  <a:lnTo>
                    <a:pt x="490" y="9177"/>
                  </a:lnTo>
                  <a:lnTo>
                    <a:pt x="363" y="8860"/>
                  </a:lnTo>
                  <a:lnTo>
                    <a:pt x="254" y="8536"/>
                  </a:lnTo>
                  <a:lnTo>
                    <a:pt x="164" y="8206"/>
                  </a:lnTo>
                  <a:lnTo>
                    <a:pt x="93" y="7870"/>
                  </a:lnTo>
                  <a:lnTo>
                    <a:pt x="41" y="7529"/>
                  </a:lnTo>
                  <a:lnTo>
                    <a:pt x="10" y="7183"/>
                  </a:lnTo>
                  <a:lnTo>
                    <a:pt x="0" y="6832"/>
                  </a:lnTo>
                  <a:lnTo>
                    <a:pt x="10" y="6482"/>
                  </a:lnTo>
                  <a:lnTo>
                    <a:pt x="41" y="6136"/>
                  </a:lnTo>
                  <a:lnTo>
                    <a:pt x="93" y="5795"/>
                  </a:lnTo>
                  <a:lnTo>
                    <a:pt x="164" y="5459"/>
                  </a:lnTo>
                  <a:lnTo>
                    <a:pt x="254" y="5129"/>
                  </a:lnTo>
                  <a:lnTo>
                    <a:pt x="363" y="4805"/>
                  </a:lnTo>
                  <a:lnTo>
                    <a:pt x="490" y="4488"/>
                  </a:lnTo>
                  <a:lnTo>
                    <a:pt x="634" y="4178"/>
                  </a:lnTo>
                  <a:lnTo>
                    <a:pt x="796" y="3875"/>
                  </a:lnTo>
                  <a:lnTo>
                    <a:pt x="974" y="3580"/>
                  </a:lnTo>
                  <a:lnTo>
                    <a:pt x="1168" y="3294"/>
                  </a:lnTo>
                  <a:lnTo>
                    <a:pt x="1378" y="3017"/>
                  </a:lnTo>
                  <a:lnTo>
                    <a:pt x="1603" y="2749"/>
                  </a:lnTo>
                  <a:lnTo>
                    <a:pt x="1842" y="2490"/>
                  </a:lnTo>
                  <a:lnTo>
                    <a:pt x="2095" y="2243"/>
                  </a:lnTo>
                  <a:lnTo>
                    <a:pt x="2363" y="2005"/>
                  </a:lnTo>
                  <a:lnTo>
                    <a:pt x="2642" y="1779"/>
                  </a:lnTo>
                  <a:lnTo>
                    <a:pt x="2934" y="1564"/>
                  </a:lnTo>
                  <a:lnTo>
                    <a:pt x="3238" y="1360"/>
                  </a:lnTo>
                  <a:lnTo>
                    <a:pt x="3554" y="1169"/>
                  </a:lnTo>
                  <a:lnTo>
                    <a:pt x="3881" y="992"/>
                  </a:lnTo>
                  <a:lnTo>
                    <a:pt x="4218" y="827"/>
                  </a:lnTo>
                  <a:lnTo>
                    <a:pt x="4565" y="675"/>
                  </a:lnTo>
                  <a:lnTo>
                    <a:pt x="4922" y="538"/>
                  </a:lnTo>
                  <a:lnTo>
                    <a:pt x="5287" y="416"/>
                  </a:lnTo>
                  <a:lnTo>
                    <a:pt x="5660" y="308"/>
                  </a:lnTo>
                  <a:lnTo>
                    <a:pt x="6043" y="216"/>
                  </a:lnTo>
                  <a:lnTo>
                    <a:pt x="6431" y="139"/>
                  </a:lnTo>
                  <a:lnTo>
                    <a:pt x="6826" y="79"/>
                  </a:lnTo>
                  <a:lnTo>
                    <a:pt x="7229" y="35"/>
                  </a:lnTo>
                  <a:lnTo>
                    <a:pt x="7636" y="9"/>
                  </a:lnTo>
                  <a:lnTo>
                    <a:pt x="8050" y="0"/>
                  </a:lnTo>
                  <a:close/>
                  <a:moveTo>
                    <a:pt x="8050" y="5640"/>
                  </a:moveTo>
                  <a:lnTo>
                    <a:pt x="8970" y="4461"/>
                  </a:lnTo>
                  <a:lnTo>
                    <a:pt x="9888" y="3284"/>
                  </a:lnTo>
                  <a:lnTo>
                    <a:pt x="8929" y="3284"/>
                  </a:lnTo>
                  <a:lnTo>
                    <a:pt x="8929" y="698"/>
                  </a:lnTo>
                  <a:lnTo>
                    <a:pt x="7171" y="698"/>
                  </a:lnTo>
                  <a:lnTo>
                    <a:pt x="7171" y="3284"/>
                  </a:lnTo>
                  <a:lnTo>
                    <a:pt x="6212" y="3284"/>
                  </a:lnTo>
                  <a:lnTo>
                    <a:pt x="7130" y="4461"/>
                  </a:lnTo>
                  <a:lnTo>
                    <a:pt x="8050" y="5640"/>
                  </a:lnTo>
                  <a:close/>
                  <a:moveTo>
                    <a:pt x="8050" y="8024"/>
                  </a:moveTo>
                  <a:lnTo>
                    <a:pt x="8970" y="9203"/>
                  </a:lnTo>
                  <a:lnTo>
                    <a:pt x="9888" y="10381"/>
                  </a:lnTo>
                  <a:lnTo>
                    <a:pt x="8929" y="10381"/>
                  </a:lnTo>
                  <a:lnTo>
                    <a:pt x="8929" y="12966"/>
                  </a:lnTo>
                  <a:lnTo>
                    <a:pt x="7171" y="12966"/>
                  </a:lnTo>
                  <a:lnTo>
                    <a:pt x="7171" y="10381"/>
                  </a:lnTo>
                  <a:lnTo>
                    <a:pt x="6212" y="10381"/>
                  </a:lnTo>
                  <a:lnTo>
                    <a:pt x="7130" y="9203"/>
                  </a:lnTo>
                  <a:lnTo>
                    <a:pt x="8050" y="8024"/>
                  </a:lnTo>
                  <a:close/>
                  <a:moveTo>
                    <a:pt x="1485" y="6832"/>
                  </a:moveTo>
                  <a:lnTo>
                    <a:pt x="2663" y="5912"/>
                  </a:lnTo>
                  <a:lnTo>
                    <a:pt x="3841" y="4994"/>
                  </a:lnTo>
                  <a:lnTo>
                    <a:pt x="3841" y="5953"/>
                  </a:lnTo>
                  <a:lnTo>
                    <a:pt x="6426" y="5953"/>
                  </a:lnTo>
                  <a:lnTo>
                    <a:pt x="6426" y="7711"/>
                  </a:lnTo>
                  <a:lnTo>
                    <a:pt x="3841" y="7711"/>
                  </a:lnTo>
                  <a:lnTo>
                    <a:pt x="3841" y="8670"/>
                  </a:lnTo>
                  <a:lnTo>
                    <a:pt x="2663" y="7752"/>
                  </a:lnTo>
                  <a:lnTo>
                    <a:pt x="1485" y="6832"/>
                  </a:lnTo>
                  <a:close/>
                  <a:moveTo>
                    <a:pt x="14615" y="6832"/>
                  </a:moveTo>
                  <a:lnTo>
                    <a:pt x="13437" y="5912"/>
                  </a:lnTo>
                  <a:lnTo>
                    <a:pt x="12259" y="4994"/>
                  </a:lnTo>
                  <a:lnTo>
                    <a:pt x="12259" y="5953"/>
                  </a:lnTo>
                  <a:lnTo>
                    <a:pt x="9674" y="5953"/>
                  </a:lnTo>
                  <a:lnTo>
                    <a:pt x="9674" y="7711"/>
                  </a:lnTo>
                  <a:lnTo>
                    <a:pt x="12259" y="7711"/>
                  </a:lnTo>
                  <a:lnTo>
                    <a:pt x="12259" y="8670"/>
                  </a:lnTo>
                  <a:lnTo>
                    <a:pt x="13437" y="7752"/>
                  </a:lnTo>
                  <a:lnTo>
                    <a:pt x="14615" y="6832"/>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grpSp>
      <p:grpSp>
        <p:nvGrpSpPr>
          <p:cNvPr id="36" name="组合 35"/>
          <p:cNvGrpSpPr/>
          <p:nvPr/>
        </p:nvGrpSpPr>
        <p:grpSpPr>
          <a:xfrm>
            <a:off x="9831928" y="1874640"/>
            <a:ext cx="723285" cy="723285"/>
            <a:chOff x="9638401" y="4514312"/>
            <a:chExt cx="346221" cy="346221"/>
          </a:xfrm>
        </p:grpSpPr>
        <p:sp>
          <p:nvSpPr>
            <p:cNvPr id="37" name="椭圆 36"/>
            <p:cNvSpPr/>
            <p:nvPr/>
          </p:nvSpPr>
          <p:spPr>
            <a:xfrm>
              <a:off x="9638401" y="4514312"/>
              <a:ext cx="346221" cy="346221"/>
            </a:xfrm>
            <a:prstGeom prst="ellipse">
              <a:avLst/>
            </a:prstGeom>
            <a:solidFill>
              <a:srgbClr val="EA002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8" name="Freeform 65"/>
            <p:cNvSpPr>
              <a:spLocks/>
            </p:cNvSpPr>
            <p:nvPr/>
          </p:nvSpPr>
          <p:spPr bwMode="auto">
            <a:xfrm>
              <a:off x="9716097" y="4609457"/>
              <a:ext cx="69865" cy="41514"/>
            </a:xfrm>
            <a:custGeom>
              <a:avLst/>
              <a:gdLst/>
              <a:ahLst/>
              <a:cxnLst>
                <a:cxn ang="0">
                  <a:pos x="0" y="78"/>
                </a:cxn>
                <a:cxn ang="0">
                  <a:pos x="0" y="78"/>
                </a:cxn>
                <a:cxn ang="0">
                  <a:pos x="0" y="82"/>
                </a:cxn>
                <a:cxn ang="0">
                  <a:pos x="2" y="82"/>
                </a:cxn>
                <a:cxn ang="0">
                  <a:pos x="134" y="82"/>
                </a:cxn>
                <a:cxn ang="0">
                  <a:pos x="134" y="82"/>
                </a:cxn>
                <a:cxn ang="0">
                  <a:pos x="136" y="82"/>
                </a:cxn>
                <a:cxn ang="0">
                  <a:pos x="138" y="78"/>
                </a:cxn>
                <a:cxn ang="0">
                  <a:pos x="138" y="4"/>
                </a:cxn>
                <a:cxn ang="0">
                  <a:pos x="138" y="4"/>
                </a:cxn>
                <a:cxn ang="0">
                  <a:pos x="136" y="2"/>
                </a:cxn>
                <a:cxn ang="0">
                  <a:pos x="134" y="0"/>
                </a:cxn>
                <a:cxn ang="0">
                  <a:pos x="2" y="0"/>
                </a:cxn>
                <a:cxn ang="0">
                  <a:pos x="2" y="0"/>
                </a:cxn>
                <a:cxn ang="0">
                  <a:pos x="0" y="2"/>
                </a:cxn>
                <a:cxn ang="0">
                  <a:pos x="0" y="4"/>
                </a:cxn>
                <a:cxn ang="0">
                  <a:pos x="0" y="78"/>
                </a:cxn>
              </a:cxnLst>
              <a:rect l="0" t="0" r="r" b="b"/>
              <a:pathLst>
                <a:path w="138" h="82">
                  <a:moveTo>
                    <a:pt x="0" y="78"/>
                  </a:moveTo>
                  <a:lnTo>
                    <a:pt x="0" y="78"/>
                  </a:lnTo>
                  <a:lnTo>
                    <a:pt x="0" y="82"/>
                  </a:lnTo>
                  <a:lnTo>
                    <a:pt x="2" y="82"/>
                  </a:lnTo>
                  <a:lnTo>
                    <a:pt x="134" y="82"/>
                  </a:lnTo>
                  <a:lnTo>
                    <a:pt x="134" y="82"/>
                  </a:lnTo>
                  <a:lnTo>
                    <a:pt x="136" y="82"/>
                  </a:lnTo>
                  <a:lnTo>
                    <a:pt x="138" y="78"/>
                  </a:lnTo>
                  <a:lnTo>
                    <a:pt x="138" y="4"/>
                  </a:lnTo>
                  <a:lnTo>
                    <a:pt x="138" y="4"/>
                  </a:lnTo>
                  <a:lnTo>
                    <a:pt x="136" y="2"/>
                  </a:lnTo>
                  <a:lnTo>
                    <a:pt x="134" y="0"/>
                  </a:lnTo>
                  <a:lnTo>
                    <a:pt x="2" y="0"/>
                  </a:lnTo>
                  <a:lnTo>
                    <a:pt x="2" y="0"/>
                  </a:lnTo>
                  <a:lnTo>
                    <a:pt x="0" y="2"/>
                  </a:lnTo>
                  <a:lnTo>
                    <a:pt x="0" y="4"/>
                  </a:lnTo>
                  <a:lnTo>
                    <a:pt x="0" y="78"/>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39" name="Freeform 66"/>
            <p:cNvSpPr>
              <a:spLocks noEditPoints="1"/>
            </p:cNvSpPr>
            <p:nvPr/>
          </p:nvSpPr>
          <p:spPr bwMode="auto">
            <a:xfrm>
              <a:off x="9703947" y="4600344"/>
              <a:ext cx="93154" cy="91129"/>
            </a:xfrm>
            <a:custGeom>
              <a:avLst/>
              <a:gdLst/>
              <a:ahLst/>
              <a:cxnLst>
                <a:cxn ang="0">
                  <a:pos x="168" y="120"/>
                </a:cxn>
                <a:cxn ang="0">
                  <a:pos x="172" y="120"/>
                </a:cxn>
                <a:cxn ang="0">
                  <a:pos x="180" y="114"/>
                </a:cxn>
                <a:cxn ang="0">
                  <a:pos x="180" y="14"/>
                </a:cxn>
                <a:cxn ang="0">
                  <a:pos x="180" y="8"/>
                </a:cxn>
                <a:cxn ang="0">
                  <a:pos x="172" y="2"/>
                </a:cxn>
                <a:cxn ang="0">
                  <a:pos x="18" y="0"/>
                </a:cxn>
                <a:cxn ang="0">
                  <a:pos x="14" y="2"/>
                </a:cxn>
                <a:cxn ang="0">
                  <a:pos x="6" y="8"/>
                </a:cxn>
                <a:cxn ang="0">
                  <a:pos x="6" y="108"/>
                </a:cxn>
                <a:cxn ang="0">
                  <a:pos x="6" y="114"/>
                </a:cxn>
                <a:cxn ang="0">
                  <a:pos x="14" y="120"/>
                </a:cxn>
                <a:cxn ang="0">
                  <a:pos x="18" y="120"/>
                </a:cxn>
                <a:cxn ang="0">
                  <a:pos x="16" y="18"/>
                </a:cxn>
                <a:cxn ang="0">
                  <a:pos x="22" y="12"/>
                </a:cxn>
                <a:cxn ang="0">
                  <a:pos x="162" y="12"/>
                </a:cxn>
                <a:cxn ang="0">
                  <a:pos x="168" y="18"/>
                </a:cxn>
                <a:cxn ang="0">
                  <a:pos x="168" y="102"/>
                </a:cxn>
                <a:cxn ang="0">
                  <a:pos x="162" y="106"/>
                </a:cxn>
                <a:cxn ang="0">
                  <a:pos x="22" y="106"/>
                </a:cxn>
                <a:cxn ang="0">
                  <a:pos x="16" y="102"/>
                </a:cxn>
                <a:cxn ang="0">
                  <a:pos x="160" y="132"/>
                </a:cxn>
                <a:cxn ang="0">
                  <a:pos x="24" y="132"/>
                </a:cxn>
                <a:cxn ang="0">
                  <a:pos x="8" y="138"/>
                </a:cxn>
                <a:cxn ang="0">
                  <a:pos x="0" y="152"/>
                </a:cxn>
                <a:cxn ang="0">
                  <a:pos x="0" y="160"/>
                </a:cxn>
                <a:cxn ang="0">
                  <a:pos x="8" y="174"/>
                </a:cxn>
                <a:cxn ang="0">
                  <a:pos x="24" y="180"/>
                </a:cxn>
                <a:cxn ang="0">
                  <a:pos x="160" y="180"/>
                </a:cxn>
                <a:cxn ang="0">
                  <a:pos x="178" y="174"/>
                </a:cxn>
                <a:cxn ang="0">
                  <a:pos x="184" y="160"/>
                </a:cxn>
                <a:cxn ang="0">
                  <a:pos x="184" y="152"/>
                </a:cxn>
                <a:cxn ang="0">
                  <a:pos x="178" y="138"/>
                </a:cxn>
                <a:cxn ang="0">
                  <a:pos x="160" y="132"/>
                </a:cxn>
                <a:cxn ang="0">
                  <a:pos x="156" y="164"/>
                </a:cxn>
                <a:cxn ang="0">
                  <a:pos x="152" y="164"/>
                </a:cxn>
                <a:cxn ang="0">
                  <a:pos x="146" y="158"/>
                </a:cxn>
                <a:cxn ang="0">
                  <a:pos x="146" y="154"/>
                </a:cxn>
                <a:cxn ang="0">
                  <a:pos x="148" y="148"/>
                </a:cxn>
                <a:cxn ang="0">
                  <a:pos x="156" y="144"/>
                </a:cxn>
                <a:cxn ang="0">
                  <a:pos x="160" y="146"/>
                </a:cxn>
                <a:cxn ang="0">
                  <a:pos x="164" y="152"/>
                </a:cxn>
                <a:cxn ang="0">
                  <a:pos x="166" y="154"/>
                </a:cxn>
                <a:cxn ang="0">
                  <a:pos x="162" y="162"/>
                </a:cxn>
                <a:cxn ang="0">
                  <a:pos x="156" y="164"/>
                </a:cxn>
              </a:cxnLst>
              <a:rect l="0" t="0" r="r" b="b"/>
              <a:pathLst>
                <a:path w="184" h="180">
                  <a:moveTo>
                    <a:pt x="18" y="120"/>
                  </a:moveTo>
                  <a:lnTo>
                    <a:pt x="168" y="120"/>
                  </a:lnTo>
                  <a:lnTo>
                    <a:pt x="168" y="120"/>
                  </a:lnTo>
                  <a:lnTo>
                    <a:pt x="172" y="120"/>
                  </a:lnTo>
                  <a:lnTo>
                    <a:pt x="176" y="118"/>
                  </a:lnTo>
                  <a:lnTo>
                    <a:pt x="180" y="114"/>
                  </a:lnTo>
                  <a:lnTo>
                    <a:pt x="180" y="108"/>
                  </a:lnTo>
                  <a:lnTo>
                    <a:pt x="180" y="14"/>
                  </a:lnTo>
                  <a:lnTo>
                    <a:pt x="180" y="14"/>
                  </a:lnTo>
                  <a:lnTo>
                    <a:pt x="180" y="8"/>
                  </a:lnTo>
                  <a:lnTo>
                    <a:pt x="176" y="4"/>
                  </a:lnTo>
                  <a:lnTo>
                    <a:pt x="172" y="2"/>
                  </a:lnTo>
                  <a:lnTo>
                    <a:pt x="168" y="0"/>
                  </a:lnTo>
                  <a:lnTo>
                    <a:pt x="18" y="0"/>
                  </a:lnTo>
                  <a:lnTo>
                    <a:pt x="18" y="0"/>
                  </a:lnTo>
                  <a:lnTo>
                    <a:pt x="14" y="2"/>
                  </a:lnTo>
                  <a:lnTo>
                    <a:pt x="8" y="4"/>
                  </a:lnTo>
                  <a:lnTo>
                    <a:pt x="6" y="8"/>
                  </a:lnTo>
                  <a:lnTo>
                    <a:pt x="6" y="14"/>
                  </a:lnTo>
                  <a:lnTo>
                    <a:pt x="6" y="108"/>
                  </a:lnTo>
                  <a:lnTo>
                    <a:pt x="6" y="108"/>
                  </a:lnTo>
                  <a:lnTo>
                    <a:pt x="6" y="114"/>
                  </a:lnTo>
                  <a:lnTo>
                    <a:pt x="8" y="118"/>
                  </a:lnTo>
                  <a:lnTo>
                    <a:pt x="14" y="120"/>
                  </a:lnTo>
                  <a:lnTo>
                    <a:pt x="18" y="120"/>
                  </a:lnTo>
                  <a:lnTo>
                    <a:pt x="18" y="120"/>
                  </a:lnTo>
                  <a:close/>
                  <a:moveTo>
                    <a:pt x="16" y="18"/>
                  </a:moveTo>
                  <a:lnTo>
                    <a:pt x="16" y="18"/>
                  </a:lnTo>
                  <a:lnTo>
                    <a:pt x="18" y="14"/>
                  </a:lnTo>
                  <a:lnTo>
                    <a:pt x="22" y="12"/>
                  </a:lnTo>
                  <a:lnTo>
                    <a:pt x="162" y="12"/>
                  </a:lnTo>
                  <a:lnTo>
                    <a:pt x="162" y="12"/>
                  </a:lnTo>
                  <a:lnTo>
                    <a:pt x="166" y="14"/>
                  </a:lnTo>
                  <a:lnTo>
                    <a:pt x="168" y="18"/>
                  </a:lnTo>
                  <a:lnTo>
                    <a:pt x="168" y="102"/>
                  </a:lnTo>
                  <a:lnTo>
                    <a:pt x="168" y="102"/>
                  </a:lnTo>
                  <a:lnTo>
                    <a:pt x="166" y="106"/>
                  </a:lnTo>
                  <a:lnTo>
                    <a:pt x="162" y="106"/>
                  </a:lnTo>
                  <a:lnTo>
                    <a:pt x="22" y="106"/>
                  </a:lnTo>
                  <a:lnTo>
                    <a:pt x="22" y="106"/>
                  </a:lnTo>
                  <a:lnTo>
                    <a:pt x="18" y="106"/>
                  </a:lnTo>
                  <a:lnTo>
                    <a:pt x="16" y="102"/>
                  </a:lnTo>
                  <a:lnTo>
                    <a:pt x="16" y="18"/>
                  </a:lnTo>
                  <a:close/>
                  <a:moveTo>
                    <a:pt x="160" y="132"/>
                  </a:moveTo>
                  <a:lnTo>
                    <a:pt x="24" y="132"/>
                  </a:lnTo>
                  <a:lnTo>
                    <a:pt x="24" y="132"/>
                  </a:lnTo>
                  <a:lnTo>
                    <a:pt x="16" y="132"/>
                  </a:lnTo>
                  <a:lnTo>
                    <a:pt x="8" y="138"/>
                  </a:lnTo>
                  <a:lnTo>
                    <a:pt x="2" y="144"/>
                  </a:lnTo>
                  <a:lnTo>
                    <a:pt x="0" y="152"/>
                  </a:lnTo>
                  <a:lnTo>
                    <a:pt x="0" y="160"/>
                  </a:lnTo>
                  <a:lnTo>
                    <a:pt x="0" y="160"/>
                  </a:lnTo>
                  <a:lnTo>
                    <a:pt x="2" y="168"/>
                  </a:lnTo>
                  <a:lnTo>
                    <a:pt x="8" y="174"/>
                  </a:lnTo>
                  <a:lnTo>
                    <a:pt x="16" y="178"/>
                  </a:lnTo>
                  <a:lnTo>
                    <a:pt x="24" y="180"/>
                  </a:lnTo>
                  <a:lnTo>
                    <a:pt x="160" y="180"/>
                  </a:lnTo>
                  <a:lnTo>
                    <a:pt x="160" y="180"/>
                  </a:lnTo>
                  <a:lnTo>
                    <a:pt x="170" y="178"/>
                  </a:lnTo>
                  <a:lnTo>
                    <a:pt x="178" y="174"/>
                  </a:lnTo>
                  <a:lnTo>
                    <a:pt x="184" y="168"/>
                  </a:lnTo>
                  <a:lnTo>
                    <a:pt x="184" y="160"/>
                  </a:lnTo>
                  <a:lnTo>
                    <a:pt x="184" y="152"/>
                  </a:lnTo>
                  <a:lnTo>
                    <a:pt x="184" y="152"/>
                  </a:lnTo>
                  <a:lnTo>
                    <a:pt x="184" y="144"/>
                  </a:lnTo>
                  <a:lnTo>
                    <a:pt x="178" y="138"/>
                  </a:lnTo>
                  <a:lnTo>
                    <a:pt x="170" y="132"/>
                  </a:lnTo>
                  <a:lnTo>
                    <a:pt x="160" y="132"/>
                  </a:lnTo>
                  <a:lnTo>
                    <a:pt x="160" y="132"/>
                  </a:lnTo>
                  <a:close/>
                  <a:moveTo>
                    <a:pt x="156" y="164"/>
                  </a:moveTo>
                  <a:lnTo>
                    <a:pt x="156" y="164"/>
                  </a:lnTo>
                  <a:lnTo>
                    <a:pt x="152" y="164"/>
                  </a:lnTo>
                  <a:lnTo>
                    <a:pt x="148" y="162"/>
                  </a:lnTo>
                  <a:lnTo>
                    <a:pt x="146" y="158"/>
                  </a:lnTo>
                  <a:lnTo>
                    <a:pt x="146" y="154"/>
                  </a:lnTo>
                  <a:lnTo>
                    <a:pt x="146" y="154"/>
                  </a:lnTo>
                  <a:lnTo>
                    <a:pt x="146" y="152"/>
                  </a:lnTo>
                  <a:lnTo>
                    <a:pt x="148" y="148"/>
                  </a:lnTo>
                  <a:lnTo>
                    <a:pt x="152" y="146"/>
                  </a:lnTo>
                  <a:lnTo>
                    <a:pt x="156" y="144"/>
                  </a:lnTo>
                  <a:lnTo>
                    <a:pt x="156" y="144"/>
                  </a:lnTo>
                  <a:lnTo>
                    <a:pt x="160" y="146"/>
                  </a:lnTo>
                  <a:lnTo>
                    <a:pt x="162" y="148"/>
                  </a:lnTo>
                  <a:lnTo>
                    <a:pt x="164" y="152"/>
                  </a:lnTo>
                  <a:lnTo>
                    <a:pt x="166" y="154"/>
                  </a:lnTo>
                  <a:lnTo>
                    <a:pt x="166" y="154"/>
                  </a:lnTo>
                  <a:lnTo>
                    <a:pt x="164" y="158"/>
                  </a:lnTo>
                  <a:lnTo>
                    <a:pt x="162" y="162"/>
                  </a:lnTo>
                  <a:lnTo>
                    <a:pt x="160" y="164"/>
                  </a:lnTo>
                  <a:lnTo>
                    <a:pt x="156" y="164"/>
                  </a:lnTo>
                  <a:lnTo>
                    <a:pt x="156" y="164"/>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40" name="Freeform 67"/>
            <p:cNvSpPr>
              <a:spLocks noEditPoints="1"/>
            </p:cNvSpPr>
            <p:nvPr/>
          </p:nvSpPr>
          <p:spPr bwMode="auto">
            <a:xfrm>
              <a:off x="9745461" y="4702611"/>
              <a:ext cx="68853" cy="67840"/>
            </a:xfrm>
            <a:custGeom>
              <a:avLst/>
              <a:gdLst/>
              <a:ahLst/>
              <a:cxnLst>
                <a:cxn ang="0">
                  <a:pos x="122" y="106"/>
                </a:cxn>
                <a:cxn ang="0">
                  <a:pos x="112" y="110"/>
                </a:cxn>
                <a:cxn ang="0">
                  <a:pos x="108" y="120"/>
                </a:cxn>
                <a:cxn ang="0">
                  <a:pos x="108" y="126"/>
                </a:cxn>
                <a:cxn ang="0">
                  <a:pos x="116" y="134"/>
                </a:cxn>
                <a:cxn ang="0">
                  <a:pos x="122" y="134"/>
                </a:cxn>
                <a:cxn ang="0">
                  <a:pos x="132" y="130"/>
                </a:cxn>
                <a:cxn ang="0">
                  <a:pos x="136" y="120"/>
                </a:cxn>
                <a:cxn ang="0">
                  <a:pos x="136" y="114"/>
                </a:cxn>
                <a:cxn ang="0">
                  <a:pos x="128" y="106"/>
                </a:cxn>
                <a:cxn ang="0">
                  <a:pos x="122" y="106"/>
                </a:cxn>
                <a:cxn ang="0">
                  <a:pos x="68" y="106"/>
                </a:cxn>
                <a:cxn ang="0">
                  <a:pos x="58" y="110"/>
                </a:cxn>
                <a:cxn ang="0">
                  <a:pos x="54" y="120"/>
                </a:cxn>
                <a:cxn ang="0">
                  <a:pos x="54" y="126"/>
                </a:cxn>
                <a:cxn ang="0">
                  <a:pos x="62" y="134"/>
                </a:cxn>
                <a:cxn ang="0">
                  <a:pos x="68" y="134"/>
                </a:cxn>
                <a:cxn ang="0">
                  <a:pos x="78" y="130"/>
                </a:cxn>
                <a:cxn ang="0">
                  <a:pos x="82" y="120"/>
                </a:cxn>
                <a:cxn ang="0">
                  <a:pos x="82" y="114"/>
                </a:cxn>
                <a:cxn ang="0">
                  <a:pos x="74" y="106"/>
                </a:cxn>
                <a:cxn ang="0">
                  <a:pos x="68" y="106"/>
                </a:cxn>
                <a:cxn ang="0">
                  <a:pos x="14" y="106"/>
                </a:cxn>
                <a:cxn ang="0">
                  <a:pos x="4" y="110"/>
                </a:cxn>
                <a:cxn ang="0">
                  <a:pos x="0" y="120"/>
                </a:cxn>
                <a:cxn ang="0">
                  <a:pos x="2" y="126"/>
                </a:cxn>
                <a:cxn ang="0">
                  <a:pos x="10" y="134"/>
                </a:cxn>
                <a:cxn ang="0">
                  <a:pos x="14" y="134"/>
                </a:cxn>
                <a:cxn ang="0">
                  <a:pos x="26" y="130"/>
                </a:cxn>
                <a:cxn ang="0">
                  <a:pos x="30" y="120"/>
                </a:cxn>
                <a:cxn ang="0">
                  <a:pos x="28" y="114"/>
                </a:cxn>
                <a:cxn ang="0">
                  <a:pos x="20" y="106"/>
                </a:cxn>
                <a:cxn ang="0">
                  <a:pos x="14" y="106"/>
                </a:cxn>
                <a:cxn ang="0">
                  <a:pos x="14" y="30"/>
                </a:cxn>
                <a:cxn ang="0">
                  <a:pos x="26" y="26"/>
                </a:cxn>
                <a:cxn ang="0">
                  <a:pos x="30" y="14"/>
                </a:cxn>
                <a:cxn ang="0">
                  <a:pos x="28" y="10"/>
                </a:cxn>
                <a:cxn ang="0">
                  <a:pos x="20" y="2"/>
                </a:cxn>
                <a:cxn ang="0">
                  <a:pos x="14" y="0"/>
                </a:cxn>
                <a:cxn ang="0">
                  <a:pos x="4" y="4"/>
                </a:cxn>
                <a:cxn ang="0">
                  <a:pos x="0" y="14"/>
                </a:cxn>
                <a:cxn ang="0">
                  <a:pos x="2" y="20"/>
                </a:cxn>
                <a:cxn ang="0">
                  <a:pos x="10" y="28"/>
                </a:cxn>
                <a:cxn ang="0">
                  <a:pos x="14" y="30"/>
                </a:cxn>
                <a:cxn ang="0">
                  <a:pos x="14" y="82"/>
                </a:cxn>
                <a:cxn ang="0">
                  <a:pos x="26" y="78"/>
                </a:cxn>
                <a:cxn ang="0">
                  <a:pos x="30" y="68"/>
                </a:cxn>
                <a:cxn ang="0">
                  <a:pos x="28" y="62"/>
                </a:cxn>
                <a:cxn ang="0">
                  <a:pos x="20" y="54"/>
                </a:cxn>
                <a:cxn ang="0">
                  <a:pos x="14" y="54"/>
                </a:cxn>
                <a:cxn ang="0">
                  <a:pos x="4" y="58"/>
                </a:cxn>
                <a:cxn ang="0">
                  <a:pos x="0" y="68"/>
                </a:cxn>
                <a:cxn ang="0">
                  <a:pos x="2" y="74"/>
                </a:cxn>
                <a:cxn ang="0">
                  <a:pos x="10" y="82"/>
                </a:cxn>
                <a:cxn ang="0">
                  <a:pos x="14" y="82"/>
                </a:cxn>
              </a:cxnLst>
              <a:rect l="0" t="0" r="r" b="b"/>
              <a:pathLst>
                <a:path w="136" h="134">
                  <a:moveTo>
                    <a:pt x="122" y="106"/>
                  </a:moveTo>
                  <a:lnTo>
                    <a:pt x="122" y="106"/>
                  </a:lnTo>
                  <a:lnTo>
                    <a:pt x="116" y="106"/>
                  </a:lnTo>
                  <a:lnTo>
                    <a:pt x="112" y="110"/>
                  </a:lnTo>
                  <a:lnTo>
                    <a:pt x="108" y="114"/>
                  </a:lnTo>
                  <a:lnTo>
                    <a:pt x="108" y="120"/>
                  </a:lnTo>
                  <a:lnTo>
                    <a:pt x="108" y="120"/>
                  </a:lnTo>
                  <a:lnTo>
                    <a:pt x="108" y="126"/>
                  </a:lnTo>
                  <a:lnTo>
                    <a:pt x="112" y="130"/>
                  </a:lnTo>
                  <a:lnTo>
                    <a:pt x="116" y="134"/>
                  </a:lnTo>
                  <a:lnTo>
                    <a:pt x="122" y="134"/>
                  </a:lnTo>
                  <a:lnTo>
                    <a:pt x="122" y="134"/>
                  </a:lnTo>
                  <a:lnTo>
                    <a:pt x="128" y="134"/>
                  </a:lnTo>
                  <a:lnTo>
                    <a:pt x="132" y="130"/>
                  </a:lnTo>
                  <a:lnTo>
                    <a:pt x="136" y="126"/>
                  </a:lnTo>
                  <a:lnTo>
                    <a:pt x="136" y="120"/>
                  </a:lnTo>
                  <a:lnTo>
                    <a:pt x="136" y="120"/>
                  </a:lnTo>
                  <a:lnTo>
                    <a:pt x="136" y="114"/>
                  </a:lnTo>
                  <a:lnTo>
                    <a:pt x="132" y="110"/>
                  </a:lnTo>
                  <a:lnTo>
                    <a:pt x="128" y="106"/>
                  </a:lnTo>
                  <a:lnTo>
                    <a:pt x="122" y="106"/>
                  </a:lnTo>
                  <a:lnTo>
                    <a:pt x="122" y="106"/>
                  </a:lnTo>
                  <a:close/>
                  <a:moveTo>
                    <a:pt x="68" y="106"/>
                  </a:moveTo>
                  <a:lnTo>
                    <a:pt x="68" y="106"/>
                  </a:lnTo>
                  <a:lnTo>
                    <a:pt x="62" y="106"/>
                  </a:lnTo>
                  <a:lnTo>
                    <a:pt x="58" y="110"/>
                  </a:lnTo>
                  <a:lnTo>
                    <a:pt x="54" y="114"/>
                  </a:lnTo>
                  <a:lnTo>
                    <a:pt x="54" y="120"/>
                  </a:lnTo>
                  <a:lnTo>
                    <a:pt x="54" y="120"/>
                  </a:lnTo>
                  <a:lnTo>
                    <a:pt x="54" y="126"/>
                  </a:lnTo>
                  <a:lnTo>
                    <a:pt x="58" y="130"/>
                  </a:lnTo>
                  <a:lnTo>
                    <a:pt x="62" y="134"/>
                  </a:lnTo>
                  <a:lnTo>
                    <a:pt x="68" y="134"/>
                  </a:lnTo>
                  <a:lnTo>
                    <a:pt x="68" y="134"/>
                  </a:lnTo>
                  <a:lnTo>
                    <a:pt x="74" y="134"/>
                  </a:lnTo>
                  <a:lnTo>
                    <a:pt x="78" y="130"/>
                  </a:lnTo>
                  <a:lnTo>
                    <a:pt x="82" y="126"/>
                  </a:lnTo>
                  <a:lnTo>
                    <a:pt x="82" y="120"/>
                  </a:lnTo>
                  <a:lnTo>
                    <a:pt x="82" y="120"/>
                  </a:lnTo>
                  <a:lnTo>
                    <a:pt x="82" y="114"/>
                  </a:lnTo>
                  <a:lnTo>
                    <a:pt x="78" y="110"/>
                  </a:lnTo>
                  <a:lnTo>
                    <a:pt x="74" y="106"/>
                  </a:lnTo>
                  <a:lnTo>
                    <a:pt x="68" y="106"/>
                  </a:lnTo>
                  <a:lnTo>
                    <a:pt x="68" y="106"/>
                  </a:lnTo>
                  <a:close/>
                  <a:moveTo>
                    <a:pt x="14" y="106"/>
                  </a:moveTo>
                  <a:lnTo>
                    <a:pt x="14" y="106"/>
                  </a:lnTo>
                  <a:lnTo>
                    <a:pt x="10" y="106"/>
                  </a:lnTo>
                  <a:lnTo>
                    <a:pt x="4" y="110"/>
                  </a:lnTo>
                  <a:lnTo>
                    <a:pt x="2" y="114"/>
                  </a:lnTo>
                  <a:lnTo>
                    <a:pt x="0" y="120"/>
                  </a:lnTo>
                  <a:lnTo>
                    <a:pt x="0" y="120"/>
                  </a:lnTo>
                  <a:lnTo>
                    <a:pt x="2" y="126"/>
                  </a:lnTo>
                  <a:lnTo>
                    <a:pt x="4" y="130"/>
                  </a:lnTo>
                  <a:lnTo>
                    <a:pt x="10" y="134"/>
                  </a:lnTo>
                  <a:lnTo>
                    <a:pt x="14" y="134"/>
                  </a:lnTo>
                  <a:lnTo>
                    <a:pt x="14" y="134"/>
                  </a:lnTo>
                  <a:lnTo>
                    <a:pt x="20" y="134"/>
                  </a:lnTo>
                  <a:lnTo>
                    <a:pt x="26" y="130"/>
                  </a:lnTo>
                  <a:lnTo>
                    <a:pt x="28" y="126"/>
                  </a:lnTo>
                  <a:lnTo>
                    <a:pt x="30" y="120"/>
                  </a:lnTo>
                  <a:lnTo>
                    <a:pt x="30" y="120"/>
                  </a:lnTo>
                  <a:lnTo>
                    <a:pt x="28" y="114"/>
                  </a:lnTo>
                  <a:lnTo>
                    <a:pt x="26" y="110"/>
                  </a:lnTo>
                  <a:lnTo>
                    <a:pt x="20" y="106"/>
                  </a:lnTo>
                  <a:lnTo>
                    <a:pt x="14" y="106"/>
                  </a:lnTo>
                  <a:lnTo>
                    <a:pt x="14" y="106"/>
                  </a:lnTo>
                  <a:close/>
                  <a:moveTo>
                    <a:pt x="14" y="30"/>
                  </a:moveTo>
                  <a:lnTo>
                    <a:pt x="14" y="30"/>
                  </a:lnTo>
                  <a:lnTo>
                    <a:pt x="20" y="28"/>
                  </a:lnTo>
                  <a:lnTo>
                    <a:pt x="26" y="26"/>
                  </a:lnTo>
                  <a:lnTo>
                    <a:pt x="28" y="20"/>
                  </a:lnTo>
                  <a:lnTo>
                    <a:pt x="30" y="14"/>
                  </a:lnTo>
                  <a:lnTo>
                    <a:pt x="30" y="14"/>
                  </a:lnTo>
                  <a:lnTo>
                    <a:pt x="28" y="10"/>
                  </a:lnTo>
                  <a:lnTo>
                    <a:pt x="26" y="4"/>
                  </a:lnTo>
                  <a:lnTo>
                    <a:pt x="20" y="2"/>
                  </a:lnTo>
                  <a:lnTo>
                    <a:pt x="14" y="0"/>
                  </a:lnTo>
                  <a:lnTo>
                    <a:pt x="14" y="0"/>
                  </a:lnTo>
                  <a:lnTo>
                    <a:pt x="10" y="2"/>
                  </a:lnTo>
                  <a:lnTo>
                    <a:pt x="4" y="4"/>
                  </a:lnTo>
                  <a:lnTo>
                    <a:pt x="2" y="10"/>
                  </a:lnTo>
                  <a:lnTo>
                    <a:pt x="0" y="14"/>
                  </a:lnTo>
                  <a:lnTo>
                    <a:pt x="0" y="14"/>
                  </a:lnTo>
                  <a:lnTo>
                    <a:pt x="2" y="20"/>
                  </a:lnTo>
                  <a:lnTo>
                    <a:pt x="4" y="26"/>
                  </a:lnTo>
                  <a:lnTo>
                    <a:pt x="10" y="28"/>
                  </a:lnTo>
                  <a:lnTo>
                    <a:pt x="14" y="30"/>
                  </a:lnTo>
                  <a:lnTo>
                    <a:pt x="14" y="30"/>
                  </a:lnTo>
                  <a:close/>
                  <a:moveTo>
                    <a:pt x="14" y="82"/>
                  </a:moveTo>
                  <a:lnTo>
                    <a:pt x="14" y="82"/>
                  </a:lnTo>
                  <a:lnTo>
                    <a:pt x="20" y="82"/>
                  </a:lnTo>
                  <a:lnTo>
                    <a:pt x="26" y="78"/>
                  </a:lnTo>
                  <a:lnTo>
                    <a:pt x="28" y="74"/>
                  </a:lnTo>
                  <a:lnTo>
                    <a:pt x="30" y="68"/>
                  </a:lnTo>
                  <a:lnTo>
                    <a:pt x="30" y="68"/>
                  </a:lnTo>
                  <a:lnTo>
                    <a:pt x="28" y="62"/>
                  </a:lnTo>
                  <a:lnTo>
                    <a:pt x="26" y="58"/>
                  </a:lnTo>
                  <a:lnTo>
                    <a:pt x="20" y="54"/>
                  </a:lnTo>
                  <a:lnTo>
                    <a:pt x="14" y="54"/>
                  </a:lnTo>
                  <a:lnTo>
                    <a:pt x="14" y="54"/>
                  </a:lnTo>
                  <a:lnTo>
                    <a:pt x="10" y="54"/>
                  </a:lnTo>
                  <a:lnTo>
                    <a:pt x="4" y="58"/>
                  </a:lnTo>
                  <a:lnTo>
                    <a:pt x="2" y="62"/>
                  </a:lnTo>
                  <a:lnTo>
                    <a:pt x="0" y="68"/>
                  </a:lnTo>
                  <a:lnTo>
                    <a:pt x="0" y="68"/>
                  </a:lnTo>
                  <a:lnTo>
                    <a:pt x="2" y="74"/>
                  </a:lnTo>
                  <a:lnTo>
                    <a:pt x="4" y="78"/>
                  </a:lnTo>
                  <a:lnTo>
                    <a:pt x="10" y="82"/>
                  </a:lnTo>
                  <a:lnTo>
                    <a:pt x="14" y="82"/>
                  </a:lnTo>
                  <a:lnTo>
                    <a:pt x="14" y="82"/>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41" name="Freeform 68"/>
            <p:cNvSpPr>
              <a:spLocks/>
            </p:cNvSpPr>
            <p:nvPr/>
          </p:nvSpPr>
          <p:spPr bwMode="auto">
            <a:xfrm>
              <a:off x="9838615" y="4693498"/>
              <a:ext cx="68853" cy="40502"/>
            </a:xfrm>
            <a:custGeom>
              <a:avLst/>
              <a:gdLst/>
              <a:ahLst/>
              <a:cxnLst>
                <a:cxn ang="0">
                  <a:pos x="0" y="78"/>
                </a:cxn>
                <a:cxn ang="0">
                  <a:pos x="0" y="78"/>
                </a:cxn>
                <a:cxn ang="0">
                  <a:pos x="0" y="80"/>
                </a:cxn>
                <a:cxn ang="0">
                  <a:pos x="2" y="80"/>
                </a:cxn>
                <a:cxn ang="0">
                  <a:pos x="134" y="80"/>
                </a:cxn>
                <a:cxn ang="0">
                  <a:pos x="134" y="80"/>
                </a:cxn>
                <a:cxn ang="0">
                  <a:pos x="136" y="80"/>
                </a:cxn>
                <a:cxn ang="0">
                  <a:pos x="136" y="78"/>
                </a:cxn>
                <a:cxn ang="0">
                  <a:pos x="136" y="2"/>
                </a:cxn>
                <a:cxn ang="0">
                  <a:pos x="136" y="2"/>
                </a:cxn>
                <a:cxn ang="0">
                  <a:pos x="136" y="0"/>
                </a:cxn>
                <a:cxn ang="0">
                  <a:pos x="134" y="0"/>
                </a:cxn>
                <a:cxn ang="0">
                  <a:pos x="2" y="0"/>
                </a:cxn>
                <a:cxn ang="0">
                  <a:pos x="2" y="0"/>
                </a:cxn>
                <a:cxn ang="0">
                  <a:pos x="0" y="0"/>
                </a:cxn>
                <a:cxn ang="0">
                  <a:pos x="0" y="2"/>
                </a:cxn>
                <a:cxn ang="0">
                  <a:pos x="0" y="78"/>
                </a:cxn>
              </a:cxnLst>
              <a:rect l="0" t="0" r="r" b="b"/>
              <a:pathLst>
                <a:path w="136" h="80">
                  <a:moveTo>
                    <a:pt x="0" y="78"/>
                  </a:moveTo>
                  <a:lnTo>
                    <a:pt x="0" y="78"/>
                  </a:lnTo>
                  <a:lnTo>
                    <a:pt x="0" y="80"/>
                  </a:lnTo>
                  <a:lnTo>
                    <a:pt x="2" y="80"/>
                  </a:lnTo>
                  <a:lnTo>
                    <a:pt x="134" y="80"/>
                  </a:lnTo>
                  <a:lnTo>
                    <a:pt x="134" y="80"/>
                  </a:lnTo>
                  <a:lnTo>
                    <a:pt x="136" y="80"/>
                  </a:lnTo>
                  <a:lnTo>
                    <a:pt x="136" y="78"/>
                  </a:lnTo>
                  <a:lnTo>
                    <a:pt x="136" y="2"/>
                  </a:lnTo>
                  <a:lnTo>
                    <a:pt x="136" y="2"/>
                  </a:lnTo>
                  <a:lnTo>
                    <a:pt x="136" y="0"/>
                  </a:lnTo>
                  <a:lnTo>
                    <a:pt x="134" y="0"/>
                  </a:lnTo>
                  <a:lnTo>
                    <a:pt x="2" y="0"/>
                  </a:lnTo>
                  <a:lnTo>
                    <a:pt x="2" y="0"/>
                  </a:lnTo>
                  <a:lnTo>
                    <a:pt x="0" y="0"/>
                  </a:lnTo>
                  <a:lnTo>
                    <a:pt x="0" y="2"/>
                  </a:lnTo>
                  <a:lnTo>
                    <a:pt x="0" y="78"/>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sp>
          <p:nvSpPr>
            <p:cNvPr id="42" name="Freeform 69"/>
            <p:cNvSpPr>
              <a:spLocks noEditPoints="1"/>
            </p:cNvSpPr>
            <p:nvPr/>
          </p:nvSpPr>
          <p:spPr bwMode="auto">
            <a:xfrm>
              <a:off x="9826464" y="4684385"/>
              <a:ext cx="93154" cy="90116"/>
            </a:xfrm>
            <a:custGeom>
              <a:avLst/>
              <a:gdLst/>
              <a:ahLst/>
              <a:cxnLst>
                <a:cxn ang="0">
                  <a:pos x="168" y="120"/>
                </a:cxn>
                <a:cxn ang="0">
                  <a:pos x="172" y="118"/>
                </a:cxn>
                <a:cxn ang="0">
                  <a:pos x="180" y="112"/>
                </a:cxn>
                <a:cxn ang="0">
                  <a:pos x="180" y="12"/>
                </a:cxn>
                <a:cxn ang="0">
                  <a:pos x="180" y="8"/>
                </a:cxn>
                <a:cxn ang="0">
                  <a:pos x="172" y="0"/>
                </a:cxn>
                <a:cxn ang="0">
                  <a:pos x="18" y="0"/>
                </a:cxn>
                <a:cxn ang="0">
                  <a:pos x="12" y="0"/>
                </a:cxn>
                <a:cxn ang="0">
                  <a:pos x="6" y="8"/>
                </a:cxn>
                <a:cxn ang="0">
                  <a:pos x="4" y="106"/>
                </a:cxn>
                <a:cxn ang="0">
                  <a:pos x="6" y="112"/>
                </a:cxn>
                <a:cxn ang="0">
                  <a:pos x="12" y="118"/>
                </a:cxn>
                <a:cxn ang="0">
                  <a:pos x="18" y="120"/>
                </a:cxn>
                <a:cxn ang="0">
                  <a:pos x="16" y="16"/>
                </a:cxn>
                <a:cxn ang="0">
                  <a:pos x="22" y="10"/>
                </a:cxn>
                <a:cxn ang="0">
                  <a:pos x="162" y="10"/>
                </a:cxn>
                <a:cxn ang="0">
                  <a:pos x="168" y="16"/>
                </a:cxn>
                <a:cxn ang="0">
                  <a:pos x="168" y="100"/>
                </a:cxn>
                <a:cxn ang="0">
                  <a:pos x="162" y="106"/>
                </a:cxn>
                <a:cxn ang="0">
                  <a:pos x="22" y="106"/>
                </a:cxn>
                <a:cxn ang="0">
                  <a:pos x="16" y="100"/>
                </a:cxn>
                <a:cxn ang="0">
                  <a:pos x="160" y="130"/>
                </a:cxn>
                <a:cxn ang="0">
                  <a:pos x="24" y="130"/>
                </a:cxn>
                <a:cxn ang="0">
                  <a:pos x="8" y="136"/>
                </a:cxn>
                <a:cxn ang="0">
                  <a:pos x="0" y="150"/>
                </a:cxn>
                <a:cxn ang="0">
                  <a:pos x="0" y="158"/>
                </a:cxn>
                <a:cxn ang="0">
                  <a:pos x="8" y="172"/>
                </a:cxn>
                <a:cxn ang="0">
                  <a:pos x="24" y="178"/>
                </a:cxn>
                <a:cxn ang="0">
                  <a:pos x="160" y="178"/>
                </a:cxn>
                <a:cxn ang="0">
                  <a:pos x="178" y="172"/>
                </a:cxn>
                <a:cxn ang="0">
                  <a:pos x="184" y="158"/>
                </a:cxn>
                <a:cxn ang="0">
                  <a:pos x="184" y="150"/>
                </a:cxn>
                <a:cxn ang="0">
                  <a:pos x="178" y="136"/>
                </a:cxn>
                <a:cxn ang="0">
                  <a:pos x="160" y="130"/>
                </a:cxn>
                <a:cxn ang="0">
                  <a:pos x="156" y="164"/>
                </a:cxn>
                <a:cxn ang="0">
                  <a:pos x="152" y="162"/>
                </a:cxn>
                <a:cxn ang="0">
                  <a:pos x="146" y="158"/>
                </a:cxn>
                <a:cxn ang="0">
                  <a:pos x="146" y="154"/>
                </a:cxn>
                <a:cxn ang="0">
                  <a:pos x="148" y="146"/>
                </a:cxn>
                <a:cxn ang="0">
                  <a:pos x="156" y="144"/>
                </a:cxn>
                <a:cxn ang="0">
                  <a:pos x="158" y="144"/>
                </a:cxn>
                <a:cxn ang="0">
                  <a:pos x="164" y="150"/>
                </a:cxn>
                <a:cxn ang="0">
                  <a:pos x="164" y="154"/>
                </a:cxn>
                <a:cxn ang="0">
                  <a:pos x="162" y="160"/>
                </a:cxn>
                <a:cxn ang="0">
                  <a:pos x="156" y="164"/>
                </a:cxn>
              </a:cxnLst>
              <a:rect l="0" t="0" r="r" b="b"/>
              <a:pathLst>
                <a:path w="184" h="178">
                  <a:moveTo>
                    <a:pt x="18" y="120"/>
                  </a:moveTo>
                  <a:lnTo>
                    <a:pt x="168" y="120"/>
                  </a:lnTo>
                  <a:lnTo>
                    <a:pt x="168" y="120"/>
                  </a:lnTo>
                  <a:lnTo>
                    <a:pt x="172" y="118"/>
                  </a:lnTo>
                  <a:lnTo>
                    <a:pt x="176" y="116"/>
                  </a:lnTo>
                  <a:lnTo>
                    <a:pt x="180" y="112"/>
                  </a:lnTo>
                  <a:lnTo>
                    <a:pt x="180" y="106"/>
                  </a:lnTo>
                  <a:lnTo>
                    <a:pt x="180" y="12"/>
                  </a:lnTo>
                  <a:lnTo>
                    <a:pt x="180" y="12"/>
                  </a:lnTo>
                  <a:lnTo>
                    <a:pt x="180" y="8"/>
                  </a:lnTo>
                  <a:lnTo>
                    <a:pt x="176" y="4"/>
                  </a:lnTo>
                  <a:lnTo>
                    <a:pt x="172" y="0"/>
                  </a:lnTo>
                  <a:lnTo>
                    <a:pt x="168" y="0"/>
                  </a:lnTo>
                  <a:lnTo>
                    <a:pt x="18" y="0"/>
                  </a:lnTo>
                  <a:lnTo>
                    <a:pt x="18" y="0"/>
                  </a:lnTo>
                  <a:lnTo>
                    <a:pt x="12" y="0"/>
                  </a:lnTo>
                  <a:lnTo>
                    <a:pt x="8" y="4"/>
                  </a:lnTo>
                  <a:lnTo>
                    <a:pt x="6" y="8"/>
                  </a:lnTo>
                  <a:lnTo>
                    <a:pt x="4" y="12"/>
                  </a:lnTo>
                  <a:lnTo>
                    <a:pt x="4" y="106"/>
                  </a:lnTo>
                  <a:lnTo>
                    <a:pt x="4" y="106"/>
                  </a:lnTo>
                  <a:lnTo>
                    <a:pt x="6" y="112"/>
                  </a:lnTo>
                  <a:lnTo>
                    <a:pt x="8" y="116"/>
                  </a:lnTo>
                  <a:lnTo>
                    <a:pt x="12" y="118"/>
                  </a:lnTo>
                  <a:lnTo>
                    <a:pt x="18" y="120"/>
                  </a:lnTo>
                  <a:lnTo>
                    <a:pt x="18" y="120"/>
                  </a:lnTo>
                  <a:close/>
                  <a:moveTo>
                    <a:pt x="16" y="16"/>
                  </a:moveTo>
                  <a:lnTo>
                    <a:pt x="16" y="16"/>
                  </a:lnTo>
                  <a:lnTo>
                    <a:pt x="18" y="12"/>
                  </a:lnTo>
                  <a:lnTo>
                    <a:pt x="22" y="10"/>
                  </a:lnTo>
                  <a:lnTo>
                    <a:pt x="162" y="10"/>
                  </a:lnTo>
                  <a:lnTo>
                    <a:pt x="162" y="10"/>
                  </a:lnTo>
                  <a:lnTo>
                    <a:pt x="166" y="12"/>
                  </a:lnTo>
                  <a:lnTo>
                    <a:pt x="168" y="16"/>
                  </a:lnTo>
                  <a:lnTo>
                    <a:pt x="168" y="100"/>
                  </a:lnTo>
                  <a:lnTo>
                    <a:pt x="168" y="100"/>
                  </a:lnTo>
                  <a:lnTo>
                    <a:pt x="166" y="104"/>
                  </a:lnTo>
                  <a:lnTo>
                    <a:pt x="162" y="106"/>
                  </a:lnTo>
                  <a:lnTo>
                    <a:pt x="22" y="106"/>
                  </a:lnTo>
                  <a:lnTo>
                    <a:pt x="22" y="106"/>
                  </a:lnTo>
                  <a:lnTo>
                    <a:pt x="18" y="104"/>
                  </a:lnTo>
                  <a:lnTo>
                    <a:pt x="16" y="100"/>
                  </a:lnTo>
                  <a:lnTo>
                    <a:pt x="16" y="16"/>
                  </a:lnTo>
                  <a:close/>
                  <a:moveTo>
                    <a:pt x="160" y="130"/>
                  </a:moveTo>
                  <a:lnTo>
                    <a:pt x="24" y="130"/>
                  </a:lnTo>
                  <a:lnTo>
                    <a:pt x="24" y="130"/>
                  </a:lnTo>
                  <a:lnTo>
                    <a:pt x="16" y="132"/>
                  </a:lnTo>
                  <a:lnTo>
                    <a:pt x="8" y="136"/>
                  </a:lnTo>
                  <a:lnTo>
                    <a:pt x="2" y="142"/>
                  </a:lnTo>
                  <a:lnTo>
                    <a:pt x="0" y="150"/>
                  </a:lnTo>
                  <a:lnTo>
                    <a:pt x="0" y="158"/>
                  </a:lnTo>
                  <a:lnTo>
                    <a:pt x="0" y="158"/>
                  </a:lnTo>
                  <a:lnTo>
                    <a:pt x="2" y="166"/>
                  </a:lnTo>
                  <a:lnTo>
                    <a:pt x="8" y="172"/>
                  </a:lnTo>
                  <a:lnTo>
                    <a:pt x="16" y="176"/>
                  </a:lnTo>
                  <a:lnTo>
                    <a:pt x="24" y="178"/>
                  </a:lnTo>
                  <a:lnTo>
                    <a:pt x="160" y="178"/>
                  </a:lnTo>
                  <a:lnTo>
                    <a:pt x="160" y="178"/>
                  </a:lnTo>
                  <a:lnTo>
                    <a:pt x="170" y="176"/>
                  </a:lnTo>
                  <a:lnTo>
                    <a:pt x="178" y="172"/>
                  </a:lnTo>
                  <a:lnTo>
                    <a:pt x="182" y="166"/>
                  </a:lnTo>
                  <a:lnTo>
                    <a:pt x="184" y="158"/>
                  </a:lnTo>
                  <a:lnTo>
                    <a:pt x="184" y="150"/>
                  </a:lnTo>
                  <a:lnTo>
                    <a:pt x="184" y="150"/>
                  </a:lnTo>
                  <a:lnTo>
                    <a:pt x="182" y="142"/>
                  </a:lnTo>
                  <a:lnTo>
                    <a:pt x="178" y="136"/>
                  </a:lnTo>
                  <a:lnTo>
                    <a:pt x="170" y="132"/>
                  </a:lnTo>
                  <a:lnTo>
                    <a:pt x="160" y="130"/>
                  </a:lnTo>
                  <a:lnTo>
                    <a:pt x="160" y="130"/>
                  </a:lnTo>
                  <a:close/>
                  <a:moveTo>
                    <a:pt x="156" y="164"/>
                  </a:moveTo>
                  <a:lnTo>
                    <a:pt x="156" y="164"/>
                  </a:lnTo>
                  <a:lnTo>
                    <a:pt x="152" y="162"/>
                  </a:lnTo>
                  <a:lnTo>
                    <a:pt x="148" y="160"/>
                  </a:lnTo>
                  <a:lnTo>
                    <a:pt x="146" y="158"/>
                  </a:lnTo>
                  <a:lnTo>
                    <a:pt x="146" y="154"/>
                  </a:lnTo>
                  <a:lnTo>
                    <a:pt x="146" y="154"/>
                  </a:lnTo>
                  <a:lnTo>
                    <a:pt x="146" y="150"/>
                  </a:lnTo>
                  <a:lnTo>
                    <a:pt x="148" y="146"/>
                  </a:lnTo>
                  <a:lnTo>
                    <a:pt x="152" y="144"/>
                  </a:lnTo>
                  <a:lnTo>
                    <a:pt x="156" y="144"/>
                  </a:lnTo>
                  <a:lnTo>
                    <a:pt x="156" y="144"/>
                  </a:lnTo>
                  <a:lnTo>
                    <a:pt x="158" y="144"/>
                  </a:lnTo>
                  <a:lnTo>
                    <a:pt x="162" y="146"/>
                  </a:lnTo>
                  <a:lnTo>
                    <a:pt x="164" y="150"/>
                  </a:lnTo>
                  <a:lnTo>
                    <a:pt x="164" y="154"/>
                  </a:lnTo>
                  <a:lnTo>
                    <a:pt x="164" y="154"/>
                  </a:lnTo>
                  <a:lnTo>
                    <a:pt x="164" y="158"/>
                  </a:lnTo>
                  <a:lnTo>
                    <a:pt x="162" y="160"/>
                  </a:lnTo>
                  <a:lnTo>
                    <a:pt x="158" y="162"/>
                  </a:lnTo>
                  <a:lnTo>
                    <a:pt x="156" y="164"/>
                  </a:lnTo>
                  <a:lnTo>
                    <a:pt x="156" y="164"/>
                  </a:lnTo>
                  <a:close/>
                </a:path>
              </a:pathLst>
            </a:cu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smtClean="0">
                <a:ln>
                  <a:noFill/>
                </a:ln>
                <a:solidFill>
                  <a:schemeClr val="bg1"/>
                </a:solidFill>
                <a:effectLst/>
                <a:uLnTx/>
                <a:uFillTx/>
                <a:latin typeface="+mn-ea"/>
                <a:ea typeface="+mn-ea"/>
              </a:endParaRPr>
            </a:p>
          </p:txBody>
        </p:sp>
      </p:grpSp>
    </p:spTree>
    <p:extLst>
      <p:ext uri="{BB962C8B-B14F-4D97-AF65-F5344CB8AC3E}">
        <p14:creationId xmlns:p14="http://schemas.microsoft.com/office/powerpoint/2010/main" val="21805244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7032" y="1484784"/>
            <a:ext cx="10414919" cy="50739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矩形 42"/>
          <p:cNvSpPr/>
          <p:nvPr/>
        </p:nvSpPr>
        <p:spPr>
          <a:xfrm>
            <a:off x="1775520" y="1556792"/>
            <a:ext cx="7467109" cy="400110"/>
          </a:xfrm>
          <a:prstGeom prst="rect">
            <a:avLst/>
          </a:prstGeom>
        </p:spPr>
        <p:txBody>
          <a:bodyPr wrap="none">
            <a:spAutoFit/>
          </a:bodyPr>
          <a:lstStyle/>
          <a:p>
            <a:r>
              <a:rPr lang="zh-CN" altLang="en-US" sz="2000" b="1" dirty="0">
                <a:solidFill>
                  <a:srgbClr val="C00000"/>
                </a:solidFill>
                <a:latin typeface="+mn-ea"/>
                <a:ea typeface="+mn-ea"/>
              </a:rPr>
              <a:t>华为云存储服务，全套自研芯片版本发布半</a:t>
            </a:r>
            <a:r>
              <a:rPr lang="zh-CN" altLang="en-US" sz="2000" b="1" dirty="0" smtClean="0">
                <a:solidFill>
                  <a:srgbClr val="C00000"/>
                </a:solidFill>
                <a:latin typeface="+mn-ea"/>
                <a:ea typeface="+mn-ea"/>
              </a:rPr>
              <a:t>年，销售</a:t>
            </a:r>
            <a:r>
              <a:rPr lang="zh-CN" altLang="en-US" sz="2000" b="1" dirty="0">
                <a:solidFill>
                  <a:srgbClr val="C00000"/>
                </a:solidFill>
                <a:latin typeface="+mn-ea"/>
                <a:ea typeface="+mn-ea"/>
              </a:rPr>
              <a:t>容量</a:t>
            </a:r>
            <a:r>
              <a:rPr lang="en-US" altLang="zh-CN" sz="2000" b="1" dirty="0">
                <a:solidFill>
                  <a:srgbClr val="C00000"/>
                </a:solidFill>
                <a:latin typeface="+mn-ea"/>
                <a:ea typeface="+mn-ea"/>
              </a:rPr>
              <a:t>&gt;1EB+</a:t>
            </a:r>
            <a:endParaRPr lang="zh-CN" altLang="en-US" sz="2000" dirty="0">
              <a:solidFill>
                <a:srgbClr val="C00000"/>
              </a:solidFill>
              <a:latin typeface="+mn-ea"/>
              <a:ea typeface="+mn-ea"/>
            </a:endParaRPr>
          </a:p>
        </p:txBody>
      </p:sp>
      <p:grpSp>
        <p:nvGrpSpPr>
          <p:cNvPr id="10" name="Group 26"/>
          <p:cNvGrpSpPr/>
          <p:nvPr/>
        </p:nvGrpSpPr>
        <p:grpSpPr>
          <a:xfrm>
            <a:off x="3728603" y="2594447"/>
            <a:ext cx="2456699" cy="361840"/>
            <a:chOff x="695326" y="2258014"/>
            <a:chExt cx="3528466" cy="419100"/>
          </a:xfrm>
          <a:solidFill>
            <a:srgbClr val="00B0F0"/>
          </a:solidFill>
        </p:grpSpPr>
        <p:sp>
          <p:nvSpPr>
            <p:cNvPr id="11" name="Rectangle 17"/>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400">
                <a:latin typeface="+mn-ea"/>
              </a:endParaRPr>
            </a:p>
          </p:txBody>
        </p:sp>
        <p:sp>
          <p:nvSpPr>
            <p:cNvPr id="12" name="speed"/>
            <p:cNvSpPr txBox="1">
              <a:spLocks noChangeArrowheads="1"/>
            </p:cNvSpPr>
            <p:nvPr/>
          </p:nvSpPr>
          <p:spPr bwMode="auto">
            <a:xfrm>
              <a:off x="761809" y="2342302"/>
              <a:ext cx="3276729"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基于自研芯片的可靠性增强</a:t>
              </a:r>
              <a:endParaRPr lang="en-US" altLang="ko-KR" sz="1400" b="1" dirty="0">
                <a:solidFill>
                  <a:schemeClr val="bg1"/>
                </a:solidFill>
                <a:latin typeface="+mn-ea"/>
                <a:ea typeface="+mn-ea"/>
                <a:cs typeface="Arial" panose="020B0604020202020204" pitchFamily="34" charset="0"/>
              </a:endParaRPr>
            </a:p>
          </p:txBody>
        </p:sp>
      </p:grpSp>
      <p:grpSp>
        <p:nvGrpSpPr>
          <p:cNvPr id="15" name="Group 27"/>
          <p:cNvGrpSpPr/>
          <p:nvPr/>
        </p:nvGrpSpPr>
        <p:grpSpPr>
          <a:xfrm>
            <a:off x="9039901" y="2594446"/>
            <a:ext cx="2456699" cy="361840"/>
            <a:chOff x="695326" y="2258014"/>
            <a:chExt cx="3528466" cy="419100"/>
          </a:xfrm>
          <a:solidFill>
            <a:srgbClr val="00B0F0"/>
          </a:solidFill>
        </p:grpSpPr>
        <p:sp>
          <p:nvSpPr>
            <p:cNvPr id="16" name="Rectangle 30"/>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400">
                <a:latin typeface="+mn-ea"/>
              </a:endParaRPr>
            </a:p>
          </p:txBody>
        </p:sp>
        <p:sp>
          <p:nvSpPr>
            <p:cNvPr id="17" name="speed"/>
            <p:cNvSpPr txBox="1">
              <a:spLocks noChangeArrowheads="1"/>
            </p:cNvSpPr>
            <p:nvPr/>
          </p:nvSpPr>
          <p:spPr bwMode="auto">
            <a:xfrm>
              <a:off x="842536" y="2347549"/>
              <a:ext cx="3070989"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关键芯片</a:t>
              </a:r>
              <a:r>
                <a:rPr lang="en-US" altLang="zh-CN" sz="1400" b="1" dirty="0">
                  <a:solidFill>
                    <a:schemeClr val="bg1"/>
                  </a:solidFill>
                  <a:latin typeface="+mn-ea"/>
                  <a:ea typeface="+mn-ea"/>
                  <a:cs typeface="Arial" panose="020B0604020202020204" pitchFamily="34" charset="0"/>
                </a:rPr>
                <a:t>100%</a:t>
              </a:r>
              <a:r>
                <a:rPr lang="zh-CN" altLang="en-US" sz="1400" b="1" dirty="0">
                  <a:solidFill>
                    <a:schemeClr val="bg1"/>
                  </a:solidFill>
                  <a:latin typeface="+mn-ea"/>
                  <a:ea typeface="+mn-ea"/>
                  <a:cs typeface="Arial" panose="020B0604020202020204" pitchFamily="34" charset="0"/>
                </a:rPr>
                <a:t>自研打造</a:t>
              </a:r>
            </a:p>
          </p:txBody>
        </p:sp>
      </p:grpSp>
      <p:grpSp>
        <p:nvGrpSpPr>
          <p:cNvPr id="20" name="Group 27"/>
          <p:cNvGrpSpPr/>
          <p:nvPr/>
        </p:nvGrpSpPr>
        <p:grpSpPr>
          <a:xfrm>
            <a:off x="6384252" y="2594447"/>
            <a:ext cx="2456699" cy="361840"/>
            <a:chOff x="695326" y="2258014"/>
            <a:chExt cx="3528466" cy="419100"/>
          </a:xfrm>
          <a:solidFill>
            <a:srgbClr val="00B0F0"/>
          </a:solidFill>
        </p:grpSpPr>
        <p:sp>
          <p:nvSpPr>
            <p:cNvPr id="21" name="Rectangle 30"/>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400">
                <a:latin typeface="+mn-ea"/>
              </a:endParaRPr>
            </a:p>
          </p:txBody>
        </p:sp>
        <p:sp>
          <p:nvSpPr>
            <p:cNvPr id="22" name="speed"/>
            <p:cNvSpPr txBox="1">
              <a:spLocks noChangeArrowheads="1"/>
            </p:cNvSpPr>
            <p:nvPr/>
          </p:nvSpPr>
          <p:spPr bwMode="auto">
            <a:xfrm>
              <a:off x="697557" y="2358449"/>
              <a:ext cx="3321018"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基于鲲鹏的三大算法优化</a:t>
              </a:r>
              <a:endParaRPr lang="en-US" altLang="ko-KR" sz="1400" b="1" dirty="0">
                <a:solidFill>
                  <a:schemeClr val="bg1"/>
                </a:solidFill>
                <a:latin typeface="+mn-ea"/>
                <a:ea typeface="+mn-ea"/>
                <a:cs typeface="Arial" panose="020B0604020202020204" pitchFamily="34" charset="0"/>
              </a:endParaRPr>
            </a:p>
          </p:txBody>
        </p:sp>
      </p:grpSp>
      <p:grpSp>
        <p:nvGrpSpPr>
          <p:cNvPr id="25" name="Group 34"/>
          <p:cNvGrpSpPr/>
          <p:nvPr/>
        </p:nvGrpSpPr>
        <p:grpSpPr>
          <a:xfrm>
            <a:off x="1056837" y="2596246"/>
            <a:ext cx="2456699" cy="361840"/>
            <a:chOff x="695326" y="2258014"/>
            <a:chExt cx="3528466" cy="419100"/>
          </a:xfrm>
          <a:solidFill>
            <a:srgbClr val="00B0F0"/>
          </a:solidFill>
        </p:grpSpPr>
        <p:sp>
          <p:nvSpPr>
            <p:cNvPr id="26" name="Rectangle 37"/>
            <p:cNvSpPr/>
            <p:nvPr/>
          </p:nvSpPr>
          <p:spPr>
            <a:xfrm>
              <a:off x="695326" y="2258014"/>
              <a:ext cx="3528466"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400">
                <a:latin typeface="+mn-ea"/>
              </a:endParaRPr>
            </a:p>
          </p:txBody>
        </p:sp>
        <p:sp>
          <p:nvSpPr>
            <p:cNvPr id="27" name="speed"/>
            <p:cNvSpPr txBox="1">
              <a:spLocks noChangeArrowheads="1"/>
            </p:cNvSpPr>
            <p:nvPr/>
          </p:nvSpPr>
          <p:spPr bwMode="auto">
            <a:xfrm>
              <a:off x="808659" y="2361253"/>
              <a:ext cx="3153422" cy="224583"/>
            </a:xfrm>
            <a:prstGeom prst="rect">
              <a:avLst/>
            </a:prstGeom>
            <a:grp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1400" b="1" dirty="0">
                  <a:solidFill>
                    <a:schemeClr val="bg1"/>
                  </a:solidFill>
                  <a:latin typeface="+mn-ea"/>
                  <a:ea typeface="+mn-ea"/>
                  <a:cs typeface="Arial" panose="020B0604020202020204" pitchFamily="34" charset="0"/>
                </a:rPr>
                <a:t>面向自研的全闪存设计</a:t>
              </a:r>
            </a:p>
          </p:txBody>
        </p:sp>
      </p:grpSp>
      <p:sp>
        <p:nvSpPr>
          <p:cNvPr id="28" name="圆角矩形 27"/>
          <p:cNvSpPr/>
          <p:nvPr/>
        </p:nvSpPr>
        <p:spPr>
          <a:xfrm>
            <a:off x="1045464" y="3032956"/>
            <a:ext cx="2484189" cy="2037678"/>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mn-ea"/>
            </a:endParaRPr>
          </a:p>
        </p:txBody>
      </p:sp>
      <p:sp>
        <p:nvSpPr>
          <p:cNvPr id="29" name="圆角矩形 28"/>
          <p:cNvSpPr/>
          <p:nvPr/>
        </p:nvSpPr>
        <p:spPr>
          <a:xfrm>
            <a:off x="3709760" y="3032956"/>
            <a:ext cx="2422753" cy="2037678"/>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mn-ea"/>
            </a:endParaRPr>
          </a:p>
        </p:txBody>
      </p:sp>
      <p:sp>
        <p:nvSpPr>
          <p:cNvPr id="31" name="圆角矩形 30"/>
          <p:cNvSpPr/>
          <p:nvPr/>
        </p:nvSpPr>
        <p:spPr>
          <a:xfrm>
            <a:off x="6384251" y="3032956"/>
            <a:ext cx="2484189" cy="2016224"/>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mn-ea"/>
            </a:endParaRPr>
          </a:p>
        </p:txBody>
      </p:sp>
      <p:sp>
        <p:nvSpPr>
          <p:cNvPr id="32" name="圆角矩形 31"/>
          <p:cNvSpPr/>
          <p:nvPr/>
        </p:nvSpPr>
        <p:spPr>
          <a:xfrm>
            <a:off x="9053800" y="3068960"/>
            <a:ext cx="2428705" cy="1980220"/>
          </a:xfrm>
          <a:prstGeom prst="roundRect">
            <a:avLst>
              <a:gd name="adj" fmla="val 0"/>
            </a:avLst>
          </a:prstGeom>
          <a:noFill/>
          <a:ln w="12700">
            <a:solidFill>
              <a:srgbClr val="889A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34"/>
            <a:endParaRPr lang="en-US" sz="1400">
              <a:solidFill>
                <a:prstClr val="white"/>
              </a:solidFill>
              <a:latin typeface="+mn-ea"/>
            </a:endParaRPr>
          </a:p>
        </p:txBody>
      </p:sp>
      <p:sp>
        <p:nvSpPr>
          <p:cNvPr id="34" name="Rectangle 3"/>
          <p:cNvSpPr txBox="1">
            <a:spLocks noChangeArrowheads="1"/>
          </p:cNvSpPr>
          <p:nvPr/>
        </p:nvSpPr>
        <p:spPr bwMode="auto">
          <a:xfrm>
            <a:off x="1621528" y="3212976"/>
            <a:ext cx="1903412" cy="1479507"/>
          </a:xfrm>
          <a:prstGeom prst="rect">
            <a:avLst/>
          </a:prstGeom>
          <a:noFill/>
          <a:extLst/>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399" indent="-171399"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业界最快</a:t>
            </a:r>
            <a:r>
              <a:rPr lang="en-US" altLang="zh-CN" sz="1200" dirty="0">
                <a:solidFill>
                  <a:schemeClr val="tx1">
                    <a:lumMod val="75000"/>
                    <a:lumOff val="25000"/>
                  </a:schemeClr>
                </a:solidFill>
                <a:effectLst/>
                <a:latin typeface="+mn-ea"/>
                <a:ea typeface="+mn-ea"/>
                <a:cs typeface="Arial" panose="020B0604020202020204" pitchFamily="34" charset="0"/>
              </a:rPr>
              <a:t>SSD</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控制芯片，内置核心</a:t>
            </a:r>
            <a:r>
              <a:rPr lang="en-US" altLang="zh-CN" sz="1200" b="0" dirty="0">
                <a:solidFill>
                  <a:schemeClr val="tx1">
                    <a:lumMod val="75000"/>
                    <a:lumOff val="25000"/>
                  </a:schemeClr>
                </a:solidFill>
                <a:effectLst/>
                <a:latin typeface="+mn-ea"/>
                <a:ea typeface="+mn-ea"/>
                <a:cs typeface="Arial" panose="020B0604020202020204" pitchFamily="34" charset="0"/>
              </a:rPr>
              <a:t>FTL</a:t>
            </a:r>
            <a:r>
              <a:rPr lang="zh-CN" altLang="en-US" sz="1200" b="0" dirty="0">
                <a:solidFill>
                  <a:schemeClr val="tx1">
                    <a:lumMod val="75000"/>
                    <a:lumOff val="25000"/>
                  </a:schemeClr>
                </a:solidFill>
                <a:effectLst/>
                <a:latin typeface="+mn-ea"/>
                <a:ea typeface="+mn-ea"/>
                <a:cs typeface="Arial" panose="020B0604020202020204" pitchFamily="34" charset="0"/>
              </a:rPr>
              <a:t>算法</a:t>
            </a:r>
            <a:endParaRPr lang="en-US" altLang="zh-CN" sz="1200" b="0" dirty="0">
              <a:solidFill>
                <a:schemeClr val="tx1">
                  <a:lumMod val="75000"/>
                  <a:lumOff val="25000"/>
                </a:schemeClr>
              </a:solidFill>
              <a:effectLst/>
              <a:latin typeface="+mn-ea"/>
              <a:ea typeface="+mn-ea"/>
              <a:cs typeface="Arial" panose="020B0604020202020204" pitchFamily="34" charset="0"/>
            </a:endParaRPr>
          </a:p>
          <a:p>
            <a:pPr marL="171399" indent="-171399"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50%</a:t>
            </a:r>
            <a:r>
              <a:rPr lang="zh-CN" altLang="en-US" sz="1200" dirty="0">
                <a:solidFill>
                  <a:schemeClr val="tx1">
                    <a:lumMod val="75000"/>
                    <a:lumOff val="25000"/>
                  </a:schemeClr>
                </a:solidFill>
                <a:effectLst/>
                <a:latin typeface="+mn-ea"/>
                <a:ea typeface="+mn-ea"/>
                <a:cs typeface="Arial" panose="020B0604020202020204" pitchFamily="34" charset="0"/>
              </a:rPr>
              <a:t>性能：</a:t>
            </a:r>
            <a:r>
              <a:rPr lang="en-US" altLang="zh-CN" sz="1200" b="0" dirty="0">
                <a:solidFill>
                  <a:schemeClr val="tx1">
                    <a:lumMod val="75000"/>
                    <a:lumOff val="25000"/>
                  </a:schemeClr>
                </a:solidFill>
                <a:effectLst/>
                <a:latin typeface="+mn-ea"/>
                <a:ea typeface="+mn-ea"/>
                <a:cs typeface="Arial" panose="020B0604020202020204" pitchFamily="34" charset="0"/>
              </a:rPr>
              <a:t>NVME</a:t>
            </a:r>
            <a:r>
              <a:rPr lang="zh-CN" altLang="en-US" sz="1200" b="0" dirty="0">
                <a:solidFill>
                  <a:schemeClr val="tx1">
                    <a:lumMod val="75000"/>
                    <a:lumOff val="25000"/>
                  </a:schemeClr>
                </a:solidFill>
                <a:effectLst/>
                <a:latin typeface="+mn-ea"/>
                <a:ea typeface="+mn-ea"/>
                <a:cs typeface="Arial" panose="020B0604020202020204" pitchFamily="34" charset="0"/>
              </a:rPr>
              <a:t>架构，</a:t>
            </a:r>
            <a:r>
              <a:rPr lang="en-US" altLang="zh-CN" sz="1200" b="0" dirty="0">
                <a:solidFill>
                  <a:schemeClr val="tx1">
                    <a:lumMod val="75000"/>
                    <a:lumOff val="25000"/>
                  </a:schemeClr>
                </a:solidFill>
                <a:effectLst/>
                <a:latin typeface="+mn-ea"/>
                <a:ea typeface="+mn-ea"/>
                <a:cs typeface="Arial" panose="020B0604020202020204" pitchFamily="34" charset="0"/>
              </a:rPr>
              <a:t>CPU</a:t>
            </a:r>
            <a:r>
              <a:rPr lang="zh-CN" altLang="en-US" sz="1200" b="0" dirty="0">
                <a:solidFill>
                  <a:schemeClr val="tx1">
                    <a:lumMod val="75000"/>
                    <a:lumOff val="25000"/>
                  </a:schemeClr>
                </a:solidFill>
                <a:effectLst/>
                <a:latin typeface="+mn-ea"/>
                <a:ea typeface="+mn-ea"/>
                <a:cs typeface="Arial" panose="020B0604020202020204" pitchFamily="34" charset="0"/>
              </a:rPr>
              <a:t>直接与</a:t>
            </a:r>
            <a:r>
              <a:rPr lang="en-US" altLang="zh-CN" sz="1200" b="0" dirty="0">
                <a:solidFill>
                  <a:schemeClr val="tx1">
                    <a:lumMod val="75000"/>
                    <a:lumOff val="25000"/>
                  </a:schemeClr>
                </a:solidFill>
                <a:effectLst/>
                <a:latin typeface="+mn-ea"/>
                <a:ea typeface="+mn-ea"/>
                <a:cs typeface="Arial" panose="020B0604020202020204" pitchFamily="34" charset="0"/>
              </a:rPr>
              <a:t>SSD</a:t>
            </a:r>
            <a:r>
              <a:rPr lang="zh-CN" altLang="en-US" sz="1200" b="0" dirty="0">
                <a:solidFill>
                  <a:schemeClr val="tx1">
                    <a:lumMod val="75000"/>
                    <a:lumOff val="25000"/>
                  </a:schemeClr>
                </a:solidFill>
                <a:effectLst/>
                <a:latin typeface="+mn-ea"/>
                <a:ea typeface="+mn-ea"/>
                <a:cs typeface="Arial" panose="020B0604020202020204" pitchFamily="34" charset="0"/>
              </a:rPr>
              <a:t>通话</a:t>
            </a:r>
          </a:p>
          <a:p>
            <a:pPr marL="171399" indent="-171399" algn="l">
              <a:lnSpc>
                <a:spcPct val="150000"/>
              </a:lnSpc>
              <a:buFont typeface="Arial" panose="020B0604020202020204" pitchFamily="34" charset="0"/>
              <a:buChar char="•"/>
              <a:defRPr/>
            </a:pPr>
            <a:endParaRPr lang="zh-CN" altLang="en-US" sz="1200" b="0" dirty="0">
              <a:solidFill>
                <a:schemeClr val="tx1">
                  <a:lumMod val="75000"/>
                  <a:lumOff val="25000"/>
                </a:schemeClr>
              </a:solidFill>
              <a:effectLst/>
              <a:latin typeface="+mn-ea"/>
              <a:ea typeface="+mn-ea"/>
              <a:cs typeface="Arial" panose="020B0604020202020204" pitchFamily="34" charset="0"/>
            </a:endParaRPr>
          </a:p>
        </p:txBody>
      </p:sp>
      <p:pic>
        <p:nvPicPr>
          <p:cNvPr id="40" name="图片 66"/>
          <p:cNvPicPr>
            <a:picLocks noChangeAspect="1"/>
          </p:cNvPicPr>
          <p:nvPr/>
        </p:nvPicPr>
        <p:blipFill rotWithShape="1">
          <a:blip r:embed="rId3" cstate="print">
            <a:extLst>
              <a:ext uri="{28A0092B-C50C-407E-A947-70E740481C1C}">
                <a14:useLocalDpi xmlns:a14="http://schemas.microsoft.com/office/drawing/2010/main" val="0"/>
              </a:ext>
            </a:extLst>
          </a:blip>
          <a:srcRect l="24038" r="27884" b="6272"/>
          <a:stretch/>
        </p:blipFill>
        <p:spPr>
          <a:xfrm>
            <a:off x="1111072" y="3304410"/>
            <a:ext cx="511350" cy="879675"/>
          </a:xfrm>
          <a:prstGeom prst="rect">
            <a:avLst/>
          </a:prstGeom>
        </p:spPr>
      </p:pic>
      <p:sp>
        <p:nvSpPr>
          <p:cNvPr id="41" name="Rectangle 3"/>
          <p:cNvSpPr txBox="1">
            <a:spLocks noChangeArrowheads="1"/>
          </p:cNvSpPr>
          <p:nvPr/>
        </p:nvSpPr>
        <p:spPr bwMode="auto">
          <a:xfrm>
            <a:off x="3638810" y="2949123"/>
            <a:ext cx="2545681" cy="2033504"/>
          </a:xfrm>
          <a:prstGeom prst="rect">
            <a:avLst/>
          </a:prstGeom>
          <a:noFill/>
          <a:extLst/>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399" indent="-171399"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可变</a:t>
            </a:r>
            <a:r>
              <a:rPr lang="en-US" altLang="zh-CN" sz="1200" dirty="0">
                <a:solidFill>
                  <a:schemeClr val="tx1">
                    <a:lumMod val="75000"/>
                    <a:lumOff val="25000"/>
                  </a:schemeClr>
                </a:solidFill>
                <a:effectLst/>
                <a:latin typeface="+mn-ea"/>
                <a:ea typeface="+mn-ea"/>
                <a:cs typeface="Arial" panose="020B0604020202020204" pitchFamily="34" charset="0"/>
              </a:rPr>
              <a:t>EC</a:t>
            </a:r>
            <a:r>
              <a:rPr lang="zh-CN" altLang="en-US" sz="1200" dirty="0">
                <a:solidFill>
                  <a:schemeClr val="tx1">
                    <a:lumMod val="75000"/>
                    <a:lumOff val="25000"/>
                  </a:schemeClr>
                </a:solidFill>
                <a:effectLst/>
                <a:latin typeface="+mn-ea"/>
                <a:ea typeface="+mn-ea"/>
                <a:cs typeface="Arial" panose="020B0604020202020204" pitchFamily="34" charset="0"/>
              </a:rPr>
              <a:t>效率提升</a:t>
            </a:r>
            <a:r>
              <a:rPr lang="en-US" altLang="zh-CN" sz="1200" dirty="0">
                <a:solidFill>
                  <a:schemeClr val="tx1">
                    <a:lumMod val="75000"/>
                    <a:lumOff val="25000"/>
                  </a:schemeClr>
                </a:solidFill>
                <a:effectLst/>
                <a:latin typeface="+mn-ea"/>
                <a:ea typeface="+mn-ea"/>
                <a:cs typeface="Arial" panose="020B0604020202020204" pitchFamily="34" charset="0"/>
              </a:rPr>
              <a:t>15%</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鲲鹏多核算力增强可变</a:t>
            </a:r>
            <a:r>
              <a:rPr lang="en-US" altLang="zh-CN" sz="1200" b="0" dirty="0">
                <a:solidFill>
                  <a:schemeClr val="tx1">
                    <a:lumMod val="75000"/>
                    <a:lumOff val="25000"/>
                  </a:schemeClr>
                </a:solidFill>
                <a:effectLst/>
                <a:latin typeface="+mn-ea"/>
                <a:ea typeface="+mn-ea"/>
                <a:cs typeface="Arial" panose="020B0604020202020204" pitchFamily="34" charset="0"/>
              </a:rPr>
              <a:t>EC</a:t>
            </a:r>
            <a:r>
              <a:rPr lang="zh-CN" altLang="en-US" sz="1200" b="0" dirty="0">
                <a:solidFill>
                  <a:schemeClr val="tx1">
                    <a:lumMod val="75000"/>
                    <a:lumOff val="25000"/>
                  </a:schemeClr>
                </a:solidFill>
                <a:effectLst/>
                <a:latin typeface="+mn-ea"/>
                <a:ea typeface="+mn-ea"/>
                <a:cs typeface="Arial" panose="020B0604020202020204" pitchFamily="34" charset="0"/>
              </a:rPr>
              <a:t>效率，相较三副本性能不下降，实现免降级写，无回拷等可靠性增强</a:t>
            </a:r>
            <a:endParaRPr lang="en-US" altLang="zh-CN" sz="1200" b="0" dirty="0">
              <a:solidFill>
                <a:schemeClr val="tx1">
                  <a:lumMod val="75000"/>
                  <a:lumOff val="25000"/>
                </a:schemeClr>
              </a:solidFill>
              <a:effectLst/>
              <a:latin typeface="+mn-ea"/>
              <a:ea typeface="+mn-ea"/>
              <a:cs typeface="Arial" panose="020B0604020202020204" pitchFamily="34" charset="0"/>
            </a:endParaRPr>
          </a:p>
          <a:p>
            <a:pPr marL="171399" indent="-171399"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业务无感知的故障切换：</a:t>
            </a:r>
            <a:r>
              <a:rPr lang="zh-CN" altLang="en-US" sz="1200" b="0" dirty="0">
                <a:solidFill>
                  <a:schemeClr val="tx1">
                    <a:lumMod val="75000"/>
                    <a:lumOff val="25000"/>
                  </a:schemeClr>
                </a:solidFill>
                <a:effectLst/>
                <a:latin typeface="+mn-ea"/>
                <a:ea typeface="+mn-ea"/>
                <a:cs typeface="Arial" panose="020B0604020202020204" pitchFamily="34" charset="0"/>
              </a:rPr>
              <a:t>通过自研智能网卡</a:t>
            </a:r>
            <a:r>
              <a:rPr lang="en-US" altLang="zh-CN" sz="1200" b="0" dirty="0">
                <a:solidFill>
                  <a:schemeClr val="tx1">
                    <a:lumMod val="75000"/>
                    <a:lumOff val="25000"/>
                  </a:schemeClr>
                </a:solidFill>
                <a:effectLst/>
                <a:latin typeface="+mn-ea"/>
                <a:ea typeface="+mn-ea"/>
                <a:cs typeface="Arial" panose="020B0604020202020204" pitchFamily="34" charset="0"/>
              </a:rPr>
              <a:t>1822</a:t>
            </a:r>
            <a:r>
              <a:rPr lang="zh-CN" altLang="en-US" sz="1200" b="0" dirty="0">
                <a:solidFill>
                  <a:schemeClr val="tx1">
                    <a:lumMod val="75000"/>
                    <a:lumOff val="25000"/>
                  </a:schemeClr>
                </a:solidFill>
                <a:effectLst/>
                <a:latin typeface="+mn-ea"/>
                <a:ea typeface="+mn-ea"/>
                <a:cs typeface="Arial" panose="020B0604020202020204" pitchFamily="34" charset="0"/>
              </a:rPr>
              <a:t>，实现节点故障切换时间</a:t>
            </a:r>
            <a:r>
              <a:rPr lang="en-US" altLang="zh-CN" sz="1200" b="0" dirty="0">
                <a:solidFill>
                  <a:schemeClr val="tx1">
                    <a:lumMod val="75000"/>
                    <a:lumOff val="25000"/>
                  </a:schemeClr>
                </a:solidFill>
                <a:effectLst/>
                <a:latin typeface="+mn-ea"/>
                <a:ea typeface="+mn-ea"/>
                <a:cs typeface="Arial" panose="020B0604020202020204" pitchFamily="34" charset="0"/>
              </a:rPr>
              <a:t>&lt;1S</a:t>
            </a:r>
            <a:r>
              <a:rPr lang="zh-CN" altLang="en-US" sz="1200" b="0" dirty="0">
                <a:solidFill>
                  <a:schemeClr val="tx1">
                    <a:lumMod val="75000"/>
                    <a:lumOff val="25000"/>
                  </a:schemeClr>
                </a:solidFill>
                <a:effectLst/>
                <a:latin typeface="+mn-ea"/>
                <a:ea typeface="+mn-ea"/>
                <a:cs typeface="Arial" panose="020B0604020202020204" pitchFamily="34" charset="0"/>
              </a:rPr>
              <a:t>（普通网卡</a:t>
            </a:r>
            <a:r>
              <a:rPr lang="en-US" altLang="zh-CN" sz="1200" b="0" dirty="0">
                <a:solidFill>
                  <a:schemeClr val="tx1">
                    <a:lumMod val="75000"/>
                    <a:lumOff val="25000"/>
                  </a:schemeClr>
                </a:solidFill>
                <a:effectLst/>
                <a:latin typeface="+mn-ea"/>
                <a:ea typeface="+mn-ea"/>
                <a:cs typeface="Arial" panose="020B0604020202020204" pitchFamily="34" charset="0"/>
              </a:rPr>
              <a:t>&gt;10S</a:t>
            </a:r>
            <a:r>
              <a:rPr lang="zh-CN" altLang="en-US" sz="1200" b="0" dirty="0" smtClean="0">
                <a:solidFill>
                  <a:schemeClr val="tx1">
                    <a:lumMod val="75000"/>
                    <a:lumOff val="25000"/>
                  </a:schemeClr>
                </a:solidFill>
                <a:effectLst/>
                <a:latin typeface="+mn-ea"/>
                <a:ea typeface="+mn-ea"/>
                <a:cs typeface="Arial" panose="020B0604020202020204" pitchFamily="34" charset="0"/>
              </a:rPr>
              <a:t>）</a:t>
            </a:r>
            <a:endParaRPr lang="zh-CN" altLang="en-US" sz="1200" b="0" dirty="0">
              <a:solidFill>
                <a:schemeClr val="tx1">
                  <a:lumMod val="75000"/>
                  <a:lumOff val="25000"/>
                </a:schemeClr>
              </a:solidFill>
              <a:effectLst/>
              <a:latin typeface="+mn-ea"/>
              <a:ea typeface="+mn-ea"/>
              <a:cs typeface="Arial" panose="020B0604020202020204" pitchFamily="34" charset="0"/>
            </a:endParaRPr>
          </a:p>
        </p:txBody>
      </p:sp>
      <p:pic>
        <p:nvPicPr>
          <p:cNvPr id="45"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3967" y="3544513"/>
            <a:ext cx="377386" cy="442994"/>
          </a:xfrm>
          <a:prstGeom prst="rect">
            <a:avLst/>
          </a:prstGeom>
        </p:spPr>
      </p:pic>
      <p:pic>
        <p:nvPicPr>
          <p:cNvPr id="46" name="117141623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185933" y="4370990"/>
            <a:ext cx="333048" cy="390158"/>
          </a:xfrm>
          <a:prstGeom prst="rect">
            <a:avLst/>
          </a:prstGeom>
          <a:solidFill>
            <a:sysClr val="window" lastClr="FFFFFF">
              <a:lumMod val="65000"/>
            </a:sysClr>
          </a:solidFill>
          <a:ln w="9525">
            <a:noFill/>
            <a:miter lim="800000"/>
            <a:headEnd/>
            <a:tailEnd/>
          </a:ln>
        </p:spPr>
      </p:pic>
      <p:pic>
        <p:nvPicPr>
          <p:cNvPr id="47" name="图片 47"/>
          <p:cNvPicPr>
            <a:picLocks noChangeAspect="1"/>
          </p:cNvPicPr>
          <p:nvPr/>
        </p:nvPicPr>
        <p:blipFill rotWithShape="1">
          <a:blip r:embed="rId6" cstate="print">
            <a:extLst>
              <a:ext uri="{28A0092B-C50C-407E-A947-70E740481C1C}">
                <a14:useLocalDpi xmlns:a14="http://schemas.microsoft.com/office/drawing/2010/main" val="0"/>
              </a:ext>
            </a:extLst>
          </a:blip>
          <a:srcRect l="28772" t="41427" r="30637" b="27079"/>
          <a:stretch/>
        </p:blipFill>
        <p:spPr>
          <a:xfrm>
            <a:off x="9195054" y="3980989"/>
            <a:ext cx="295213" cy="356818"/>
          </a:xfrm>
          <a:prstGeom prst="rect">
            <a:avLst/>
          </a:prstGeom>
          <a:ln>
            <a:noFill/>
          </a:ln>
        </p:spPr>
      </p:pic>
      <p:pic>
        <p:nvPicPr>
          <p:cNvPr id="48" name="图片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62095" y="3122345"/>
            <a:ext cx="742894" cy="488245"/>
          </a:xfrm>
          <a:prstGeom prst="rect">
            <a:avLst/>
          </a:prstGeom>
        </p:spPr>
      </p:pic>
      <p:sp>
        <p:nvSpPr>
          <p:cNvPr id="49" name="Rectangle 3"/>
          <p:cNvSpPr txBox="1">
            <a:spLocks noChangeArrowheads="1"/>
          </p:cNvSpPr>
          <p:nvPr/>
        </p:nvSpPr>
        <p:spPr bwMode="auto">
          <a:xfrm>
            <a:off x="9544583" y="3076730"/>
            <a:ext cx="1928280" cy="1202508"/>
          </a:xfrm>
          <a:prstGeom prst="rect">
            <a:avLst/>
          </a:prstGeom>
          <a:noFill/>
          <a:extLst/>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399" indent="-171399"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鲲鹏</a:t>
            </a:r>
            <a:r>
              <a:rPr lang="en-US" altLang="zh-CN" sz="1200" dirty="0">
                <a:solidFill>
                  <a:schemeClr val="tx1">
                    <a:lumMod val="75000"/>
                    <a:lumOff val="25000"/>
                  </a:schemeClr>
                </a:solidFill>
                <a:effectLst/>
                <a:latin typeface="+mn-ea"/>
                <a:ea typeface="+mn-ea"/>
                <a:cs typeface="Arial" panose="020B0604020202020204" pitchFamily="34" charset="0"/>
              </a:rPr>
              <a:t>920</a:t>
            </a:r>
            <a:r>
              <a:rPr lang="zh-CN" altLang="en-US" sz="1200" dirty="0">
                <a:solidFill>
                  <a:schemeClr val="tx1">
                    <a:lumMod val="75000"/>
                    <a:lumOff val="25000"/>
                  </a:schemeClr>
                </a:solidFill>
                <a:effectLst/>
                <a:latin typeface="+mn-ea"/>
                <a:ea typeface="+mn-ea"/>
                <a:cs typeface="Arial" panose="020B0604020202020204" pitchFamily="34" charset="0"/>
              </a:rPr>
              <a:t>，高性能</a:t>
            </a:r>
            <a:r>
              <a:rPr lang="en-US" altLang="zh-CN" sz="1200" dirty="0">
                <a:solidFill>
                  <a:schemeClr val="tx1">
                    <a:lumMod val="75000"/>
                    <a:lumOff val="25000"/>
                  </a:schemeClr>
                </a:solidFill>
                <a:effectLst/>
                <a:latin typeface="+mn-ea"/>
                <a:ea typeface="+mn-ea"/>
                <a:cs typeface="Arial" panose="020B0604020202020204" pitchFamily="34" charset="0"/>
              </a:rPr>
              <a:t>CPU</a:t>
            </a:r>
          </a:p>
          <a:p>
            <a:pPr marL="171399" indent="-171399"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Hi181x </a:t>
            </a:r>
            <a:r>
              <a:rPr lang="zh-CN" altLang="en-US" sz="1200" dirty="0">
                <a:solidFill>
                  <a:schemeClr val="tx1">
                    <a:lumMod val="75000"/>
                    <a:lumOff val="25000"/>
                  </a:schemeClr>
                </a:solidFill>
                <a:effectLst/>
                <a:latin typeface="+mn-ea"/>
                <a:ea typeface="+mn-ea"/>
                <a:cs typeface="Arial" panose="020B0604020202020204" pitchFamily="34" charset="0"/>
              </a:rPr>
              <a:t>，存储控制器</a:t>
            </a:r>
            <a:endParaRPr lang="en-US" altLang="zh-CN" sz="1200" dirty="0">
              <a:solidFill>
                <a:schemeClr val="tx1">
                  <a:lumMod val="75000"/>
                  <a:lumOff val="25000"/>
                </a:schemeClr>
              </a:solidFill>
              <a:effectLst/>
              <a:latin typeface="+mn-ea"/>
              <a:ea typeface="+mn-ea"/>
              <a:cs typeface="Arial" panose="020B0604020202020204" pitchFamily="34" charset="0"/>
            </a:endParaRPr>
          </a:p>
          <a:p>
            <a:pPr marL="171399" indent="-171399"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Hi182x </a:t>
            </a:r>
            <a:r>
              <a:rPr lang="zh-CN" altLang="en-US" sz="1200" dirty="0">
                <a:solidFill>
                  <a:schemeClr val="tx1">
                    <a:lumMod val="75000"/>
                    <a:lumOff val="25000"/>
                  </a:schemeClr>
                </a:solidFill>
                <a:effectLst/>
                <a:latin typeface="+mn-ea"/>
                <a:ea typeface="+mn-ea"/>
                <a:cs typeface="Arial" panose="020B0604020202020204" pitchFamily="34" charset="0"/>
              </a:rPr>
              <a:t>，网络控制器</a:t>
            </a:r>
          </a:p>
          <a:p>
            <a:pPr marL="171399" indent="-171399"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Hi171x </a:t>
            </a:r>
            <a:r>
              <a:rPr lang="zh-CN" altLang="en-US" sz="1200" dirty="0">
                <a:solidFill>
                  <a:schemeClr val="tx1">
                    <a:lumMod val="75000"/>
                    <a:lumOff val="25000"/>
                  </a:schemeClr>
                </a:solidFill>
                <a:effectLst/>
                <a:latin typeface="+mn-ea"/>
                <a:ea typeface="+mn-ea"/>
                <a:cs typeface="Arial" panose="020B0604020202020204" pitchFamily="34" charset="0"/>
              </a:rPr>
              <a:t>，服务器管理</a:t>
            </a:r>
          </a:p>
        </p:txBody>
      </p:sp>
      <p:sp>
        <p:nvSpPr>
          <p:cNvPr id="50" name="Rectangle 3"/>
          <p:cNvSpPr txBox="1">
            <a:spLocks noChangeArrowheads="1"/>
          </p:cNvSpPr>
          <p:nvPr/>
        </p:nvSpPr>
        <p:spPr bwMode="auto">
          <a:xfrm>
            <a:off x="6398151" y="2954906"/>
            <a:ext cx="2584054" cy="2033504"/>
          </a:xfrm>
          <a:prstGeom prst="rect">
            <a:avLst/>
          </a:prstGeom>
          <a:noFill/>
          <a:extLst/>
        </p:spPr>
        <p:txBody>
          <a:bodyPr wrap="square" lIns="89998" tIns="46799" rIns="89998" bIns="46799">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171399" indent="-171399"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时延优化</a:t>
            </a:r>
            <a:r>
              <a:rPr lang="en-US" altLang="zh-CN" sz="1200" dirty="0">
                <a:solidFill>
                  <a:schemeClr val="tx1">
                    <a:lumMod val="75000"/>
                    <a:lumOff val="25000"/>
                  </a:schemeClr>
                </a:solidFill>
                <a:effectLst/>
                <a:latin typeface="+mn-ea"/>
                <a:ea typeface="+mn-ea"/>
                <a:cs typeface="Arial" panose="020B0604020202020204" pitchFamily="34" charset="0"/>
              </a:rPr>
              <a:t>20%</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基于鲲鹏多核算力优势，优化</a:t>
            </a:r>
            <a:r>
              <a:rPr lang="en-US" altLang="zh-CN" sz="1200" b="0" dirty="0">
                <a:solidFill>
                  <a:schemeClr val="tx1">
                    <a:lumMod val="75000"/>
                    <a:lumOff val="25000"/>
                  </a:schemeClr>
                </a:solidFill>
                <a:effectLst/>
                <a:latin typeface="+mn-ea"/>
                <a:ea typeface="+mn-ea"/>
                <a:cs typeface="Arial" panose="020B0604020202020204" pitchFamily="34" charset="0"/>
              </a:rPr>
              <a:t>CPU</a:t>
            </a:r>
            <a:r>
              <a:rPr lang="zh-CN" altLang="en-US" sz="1200" b="0" dirty="0">
                <a:solidFill>
                  <a:schemeClr val="tx1">
                    <a:lumMod val="75000"/>
                    <a:lumOff val="25000"/>
                  </a:schemeClr>
                </a:solidFill>
                <a:effectLst/>
                <a:latin typeface="+mn-ea"/>
                <a:ea typeface="+mn-ea"/>
                <a:cs typeface="Arial" panose="020B0604020202020204" pitchFamily="34" charset="0"/>
              </a:rPr>
              <a:t>分组分核算法</a:t>
            </a:r>
          </a:p>
          <a:p>
            <a:pPr marL="171399" indent="-171399" algn="l">
              <a:lnSpc>
                <a:spcPct val="150000"/>
              </a:lnSpc>
              <a:buFont typeface="Arial" panose="020B0604020202020204" pitchFamily="34" charset="0"/>
              <a:buChar char="•"/>
              <a:defRPr/>
            </a:pPr>
            <a:r>
              <a:rPr lang="zh-CN" altLang="en-US" sz="1200" dirty="0">
                <a:solidFill>
                  <a:schemeClr val="tx1">
                    <a:lumMod val="75000"/>
                    <a:lumOff val="25000"/>
                  </a:schemeClr>
                </a:solidFill>
                <a:effectLst/>
                <a:latin typeface="+mn-ea"/>
                <a:ea typeface="+mn-ea"/>
                <a:cs typeface="Arial" panose="020B0604020202020204" pitchFamily="34" charset="0"/>
              </a:rPr>
              <a:t>时延波动率</a:t>
            </a:r>
            <a:r>
              <a:rPr lang="en-US" altLang="zh-CN" sz="1200" dirty="0">
                <a:solidFill>
                  <a:schemeClr val="tx1">
                    <a:lumMod val="75000"/>
                    <a:lumOff val="25000"/>
                  </a:schemeClr>
                </a:solidFill>
                <a:effectLst/>
                <a:latin typeface="+mn-ea"/>
                <a:ea typeface="+mn-ea"/>
                <a:cs typeface="Arial" panose="020B0604020202020204" pitchFamily="34" charset="0"/>
              </a:rPr>
              <a:t>&lt;5%</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基于鲲鹏内存带宽优势，优化</a:t>
            </a:r>
            <a:r>
              <a:rPr lang="en-US" altLang="zh-CN" sz="1200" b="0" dirty="0">
                <a:solidFill>
                  <a:schemeClr val="tx1">
                    <a:lumMod val="75000"/>
                    <a:lumOff val="25000"/>
                  </a:schemeClr>
                </a:solidFill>
                <a:effectLst/>
                <a:latin typeface="+mn-ea"/>
                <a:ea typeface="+mn-ea"/>
                <a:cs typeface="Arial" panose="020B0604020202020204" pitchFamily="34" charset="0"/>
              </a:rPr>
              <a:t>Cache</a:t>
            </a:r>
            <a:r>
              <a:rPr lang="zh-CN" altLang="en-US" sz="1200" b="0" dirty="0">
                <a:solidFill>
                  <a:schemeClr val="tx1">
                    <a:lumMod val="75000"/>
                    <a:lumOff val="25000"/>
                  </a:schemeClr>
                </a:solidFill>
                <a:effectLst/>
                <a:latin typeface="+mn-ea"/>
                <a:ea typeface="+mn-ea"/>
                <a:cs typeface="Arial" panose="020B0604020202020204" pitchFamily="34" charset="0"/>
              </a:rPr>
              <a:t>算法</a:t>
            </a:r>
            <a:endParaRPr lang="en-US" altLang="zh-CN" sz="1200" b="0" dirty="0">
              <a:solidFill>
                <a:schemeClr val="tx1">
                  <a:lumMod val="75000"/>
                  <a:lumOff val="25000"/>
                </a:schemeClr>
              </a:solidFill>
              <a:effectLst/>
              <a:latin typeface="+mn-ea"/>
              <a:ea typeface="+mn-ea"/>
              <a:cs typeface="Arial" panose="020B0604020202020204" pitchFamily="34" charset="0"/>
            </a:endParaRPr>
          </a:p>
          <a:p>
            <a:pPr marL="171399" indent="-171399" algn="l">
              <a:lnSpc>
                <a:spcPct val="150000"/>
              </a:lnSpc>
              <a:buFont typeface="Arial" panose="020B0604020202020204" pitchFamily="34" charset="0"/>
              <a:buChar char="•"/>
              <a:defRPr/>
            </a:pPr>
            <a:r>
              <a:rPr lang="en-US" altLang="zh-CN" sz="1200" dirty="0">
                <a:solidFill>
                  <a:schemeClr val="tx1">
                    <a:lumMod val="75000"/>
                    <a:lumOff val="25000"/>
                  </a:schemeClr>
                </a:solidFill>
                <a:effectLst/>
                <a:latin typeface="+mn-ea"/>
                <a:ea typeface="+mn-ea"/>
                <a:cs typeface="Arial" panose="020B0604020202020204" pitchFamily="34" charset="0"/>
              </a:rPr>
              <a:t>IO</a:t>
            </a:r>
            <a:r>
              <a:rPr lang="zh-CN" altLang="en-US" sz="1200" dirty="0">
                <a:solidFill>
                  <a:schemeClr val="tx1">
                    <a:lumMod val="75000"/>
                    <a:lumOff val="25000"/>
                  </a:schemeClr>
                </a:solidFill>
                <a:effectLst/>
                <a:latin typeface="+mn-ea"/>
                <a:ea typeface="+mn-ea"/>
                <a:cs typeface="Arial" panose="020B0604020202020204" pitchFamily="34" charset="0"/>
              </a:rPr>
              <a:t>并发和带宽提升</a:t>
            </a:r>
            <a:r>
              <a:rPr lang="en-US" altLang="zh-CN" sz="1200" dirty="0">
                <a:solidFill>
                  <a:schemeClr val="tx1">
                    <a:lumMod val="75000"/>
                    <a:lumOff val="25000"/>
                  </a:schemeClr>
                </a:solidFill>
                <a:effectLst/>
                <a:latin typeface="+mn-ea"/>
                <a:ea typeface="+mn-ea"/>
                <a:cs typeface="Arial" panose="020B0604020202020204" pitchFamily="34" charset="0"/>
              </a:rPr>
              <a:t>100%</a:t>
            </a:r>
            <a:r>
              <a:rPr lang="zh-CN" altLang="en-US" sz="1200" dirty="0">
                <a:solidFill>
                  <a:schemeClr val="tx1">
                    <a:lumMod val="75000"/>
                    <a:lumOff val="25000"/>
                  </a:schemeClr>
                </a:solidFill>
                <a:effectLst/>
                <a:latin typeface="+mn-ea"/>
                <a:ea typeface="+mn-ea"/>
                <a:cs typeface="Arial" panose="020B0604020202020204" pitchFamily="34" charset="0"/>
              </a:rPr>
              <a:t>：</a:t>
            </a:r>
            <a:r>
              <a:rPr lang="zh-CN" altLang="en-US" sz="1200" b="0" dirty="0">
                <a:solidFill>
                  <a:schemeClr val="tx1">
                    <a:lumMod val="75000"/>
                    <a:lumOff val="25000"/>
                  </a:schemeClr>
                </a:solidFill>
                <a:effectLst/>
                <a:latin typeface="+mn-ea"/>
                <a:ea typeface="+mn-ea"/>
                <a:cs typeface="Arial" panose="020B0604020202020204" pitchFamily="34" charset="0"/>
              </a:rPr>
              <a:t>鲲鹏多核算力优化</a:t>
            </a:r>
            <a:r>
              <a:rPr lang="en-US" altLang="zh-CN" sz="1200" b="0" dirty="0">
                <a:solidFill>
                  <a:schemeClr val="tx1">
                    <a:lumMod val="75000"/>
                    <a:lumOff val="25000"/>
                  </a:schemeClr>
                </a:solidFill>
                <a:effectLst/>
                <a:latin typeface="+mn-ea"/>
                <a:ea typeface="+mn-ea"/>
                <a:cs typeface="Arial" panose="020B0604020202020204" pitchFamily="34" charset="0"/>
              </a:rPr>
              <a:t>IO</a:t>
            </a:r>
            <a:r>
              <a:rPr lang="zh-CN" altLang="en-US" sz="1200" b="0" dirty="0">
                <a:solidFill>
                  <a:schemeClr val="tx1">
                    <a:lumMod val="75000"/>
                    <a:lumOff val="25000"/>
                  </a:schemeClr>
                </a:solidFill>
                <a:effectLst/>
                <a:latin typeface="+mn-ea"/>
                <a:ea typeface="+mn-ea"/>
                <a:cs typeface="Arial" panose="020B0604020202020204" pitchFamily="34" charset="0"/>
              </a:rPr>
              <a:t>调度算法，数据</a:t>
            </a:r>
            <a:r>
              <a:rPr lang="en-US" altLang="zh-CN" sz="1200" b="0" dirty="0">
                <a:solidFill>
                  <a:schemeClr val="tx1">
                    <a:lumMod val="75000"/>
                    <a:lumOff val="25000"/>
                  </a:schemeClr>
                </a:solidFill>
                <a:effectLst/>
                <a:latin typeface="+mn-ea"/>
                <a:ea typeface="+mn-ea"/>
                <a:cs typeface="Arial" panose="020B0604020202020204" pitchFamily="34" charset="0"/>
              </a:rPr>
              <a:t>I/O</a:t>
            </a:r>
            <a:r>
              <a:rPr lang="zh-CN" altLang="en-US" sz="1200" b="0" dirty="0">
                <a:solidFill>
                  <a:schemeClr val="tx1">
                    <a:lumMod val="75000"/>
                    <a:lumOff val="25000"/>
                  </a:schemeClr>
                </a:solidFill>
                <a:effectLst/>
                <a:latin typeface="+mn-ea"/>
                <a:ea typeface="+mn-ea"/>
                <a:cs typeface="Arial" panose="020B0604020202020204" pitchFamily="34" charset="0"/>
              </a:rPr>
              <a:t>第一优先级</a:t>
            </a:r>
          </a:p>
        </p:txBody>
      </p:sp>
      <p:sp>
        <p:nvSpPr>
          <p:cNvPr id="65" name="标题 1"/>
          <p:cNvSpPr txBox="1">
            <a:spLocks/>
          </p:cNvSpPr>
          <p:nvPr/>
        </p:nvSpPr>
        <p:spPr>
          <a:xfrm>
            <a:off x="331255" y="139361"/>
            <a:ext cx="11955821"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799" b="1" dirty="0"/>
          </a:p>
        </p:txBody>
      </p:sp>
      <p:sp>
        <p:nvSpPr>
          <p:cNvPr id="4" name="标题 3"/>
          <p:cNvSpPr>
            <a:spLocks noGrp="1"/>
          </p:cNvSpPr>
          <p:nvPr>
            <p:ph type="title"/>
          </p:nvPr>
        </p:nvSpPr>
        <p:spPr/>
        <p:txBody>
          <a:bodyPr/>
          <a:lstStyle/>
          <a:p>
            <a:r>
              <a:rPr lang="zh-CN" altLang="en-US" sz="3200" dirty="0" smtClean="0">
                <a:solidFill>
                  <a:schemeClr val="tx1"/>
                </a:solidFill>
              </a:rPr>
              <a:t>华为鲲鹏存储</a:t>
            </a:r>
            <a:r>
              <a:rPr lang="zh-CN" altLang="en-US" sz="3200" dirty="0">
                <a:solidFill>
                  <a:schemeClr val="tx1"/>
                </a:solidFill>
              </a:rPr>
              <a:t>服务：基于自研芯片的全场景存储</a:t>
            </a:r>
            <a:r>
              <a:rPr lang="zh-CN" altLang="en-US" sz="3200" dirty="0" smtClean="0">
                <a:solidFill>
                  <a:schemeClr val="tx1"/>
                </a:solidFill>
              </a:rPr>
              <a:t>实例</a:t>
            </a:r>
            <a:endParaRPr lang="zh-CN" altLang="en-US" sz="3200" dirty="0">
              <a:solidFill>
                <a:schemeClr val="tx1"/>
              </a:solidFill>
            </a:endParaRPr>
          </a:p>
        </p:txBody>
      </p:sp>
    </p:spTree>
    <p:extLst>
      <p:ext uri="{BB962C8B-B14F-4D97-AF65-F5344CB8AC3E}">
        <p14:creationId xmlns:p14="http://schemas.microsoft.com/office/powerpoint/2010/main" val="402156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a:xfrm>
            <a:off x="372854" y="159118"/>
            <a:ext cx="8566721" cy="688226"/>
          </a:xfrm>
          <a:prstGeom prst="rect">
            <a:avLst/>
          </a:prstGeom>
        </p:spPr>
        <p:txBody>
          <a:bodyPr vert="horz" lIns="91416" tIns="45708" rIns="91416" bIns="45708" rtlCol="0" anchor="ctr">
            <a:normAutofit fontScale="97500"/>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899" dirty="0"/>
          </a:p>
        </p:txBody>
      </p:sp>
      <p:sp>
        <p:nvSpPr>
          <p:cNvPr id="35" name="文本框 34"/>
          <p:cNvSpPr txBox="1"/>
          <p:nvPr/>
        </p:nvSpPr>
        <p:spPr>
          <a:xfrm>
            <a:off x="1008302" y="1933111"/>
            <a:ext cx="2580666"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新一代云网络</a:t>
            </a:r>
            <a:r>
              <a:rPr lang="zh-CN" altLang="en-US" sz="2000" b="1" dirty="0" smtClean="0">
                <a:solidFill>
                  <a:srgbClr val="C00000"/>
                </a:solidFill>
                <a:latin typeface="微软雅黑" panose="020B0503020204020204" pitchFamily="34" charset="-122"/>
                <a:ea typeface="微软雅黑" panose="020B0503020204020204" pitchFamily="34" charset="-122"/>
              </a:rPr>
              <a:t>平台</a:t>
            </a:r>
            <a:r>
              <a:rPr lang="en-US" altLang="zh-CN" sz="2000" b="1" dirty="0" smtClean="0">
                <a:solidFill>
                  <a:srgbClr val="C00000"/>
                </a:solidFill>
                <a:latin typeface="微软雅黑" panose="020B0503020204020204" pitchFamily="34" charset="-122"/>
                <a:ea typeface="微软雅黑" panose="020B0503020204020204" pitchFamily="34" charset="-122"/>
              </a:rPr>
              <a:t>:</a:t>
            </a:r>
            <a:endParaRPr lang="en-US" sz="2000" b="1" dirty="0">
              <a:solidFill>
                <a:srgbClr val="C00000"/>
              </a:solidFill>
              <a:latin typeface="微软雅黑" panose="020B0503020204020204" pitchFamily="34" charset="-122"/>
              <a:ea typeface="微软雅黑" panose="020B0503020204020204" pitchFamily="34" charset="-122"/>
            </a:endParaRPr>
          </a:p>
        </p:txBody>
      </p:sp>
      <p:sp>
        <p:nvSpPr>
          <p:cNvPr id="48" name="矩形 47"/>
          <p:cNvSpPr/>
          <p:nvPr/>
        </p:nvSpPr>
        <p:spPr>
          <a:xfrm>
            <a:off x="3331553" y="1937713"/>
            <a:ext cx="8063149" cy="400110"/>
          </a:xfrm>
          <a:prstGeom prst="rect">
            <a:avLst/>
          </a:prstGeom>
        </p:spPr>
        <p:txBody>
          <a:bodyPr wrap="squar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统一</a:t>
            </a:r>
            <a:r>
              <a:rPr lang="zh-CN" altLang="en-US" sz="2000" b="1" dirty="0">
                <a:solidFill>
                  <a:srgbClr val="C00000"/>
                </a:solidFill>
                <a:latin typeface="微软雅黑" panose="020B0503020204020204" pitchFamily="34" charset="-122"/>
                <a:ea typeface="微软雅黑" panose="020B0503020204020204" pitchFamily="34" charset="-122"/>
              </a:rPr>
              <a:t>资源池及</a:t>
            </a:r>
            <a:r>
              <a:rPr lang="zh-CN" altLang="en-US" sz="2000" b="1" dirty="0" smtClean="0">
                <a:solidFill>
                  <a:srgbClr val="C00000"/>
                </a:solidFill>
                <a:latin typeface="微软雅黑" panose="020B0503020204020204" pitchFamily="34" charset="-122"/>
                <a:ea typeface="微软雅黑" panose="020B0503020204020204" pitchFamily="34" charset="-122"/>
              </a:rPr>
              <a:t>管理、网络</a:t>
            </a:r>
            <a:r>
              <a:rPr lang="zh-CN" altLang="en-US" sz="2000" b="1" dirty="0">
                <a:solidFill>
                  <a:srgbClr val="C00000"/>
                </a:solidFill>
                <a:latin typeface="微软雅黑" panose="020B0503020204020204" pitchFamily="34" charset="-122"/>
                <a:ea typeface="微软雅黑" panose="020B0503020204020204" pitchFamily="34" charset="-122"/>
              </a:rPr>
              <a:t>容量横向</a:t>
            </a:r>
            <a:r>
              <a:rPr lang="zh-CN" altLang="en-US" sz="2000" b="1" dirty="0" smtClean="0">
                <a:solidFill>
                  <a:srgbClr val="C00000"/>
                </a:solidFill>
                <a:latin typeface="微软雅黑" panose="020B0503020204020204" pitchFamily="34" charset="-122"/>
                <a:ea typeface="微软雅黑" panose="020B0503020204020204" pitchFamily="34" charset="-122"/>
              </a:rPr>
              <a:t>扩展、租户</a:t>
            </a:r>
            <a:r>
              <a:rPr lang="zh-CN" altLang="en-US" sz="2000" b="1" dirty="0">
                <a:solidFill>
                  <a:srgbClr val="C00000"/>
                </a:solidFill>
                <a:latin typeface="微软雅黑" panose="020B0503020204020204" pitchFamily="34" charset="-122"/>
                <a:ea typeface="微软雅黑" panose="020B0503020204020204" pitchFamily="34" charset="-122"/>
              </a:rPr>
              <a:t>隔离</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故障隔离</a:t>
            </a:r>
            <a:endParaRPr lang="ko-KR" altLang="en-US" sz="2000" b="1" dirty="0">
              <a:solidFill>
                <a:srgbClr val="C00000"/>
              </a:solidFill>
              <a:latin typeface="微软雅黑" panose="020B0503020204020204" pitchFamily="34" charset="-122"/>
            </a:endParaRPr>
          </a:p>
        </p:txBody>
      </p:sp>
      <p:grpSp>
        <p:nvGrpSpPr>
          <p:cNvPr id="12" name="组合 11"/>
          <p:cNvGrpSpPr/>
          <p:nvPr/>
        </p:nvGrpSpPr>
        <p:grpSpPr>
          <a:xfrm>
            <a:off x="1091444" y="3095302"/>
            <a:ext cx="10169737" cy="1656959"/>
            <a:chOff x="1126722" y="4567565"/>
            <a:chExt cx="10169737" cy="1787231"/>
          </a:xfrm>
        </p:grpSpPr>
        <p:grpSp>
          <p:nvGrpSpPr>
            <p:cNvPr id="9" name="组合 8"/>
            <p:cNvGrpSpPr/>
            <p:nvPr/>
          </p:nvGrpSpPr>
          <p:grpSpPr>
            <a:xfrm>
              <a:off x="4597491" y="4567568"/>
              <a:ext cx="3315124" cy="1786196"/>
              <a:chOff x="2734648" y="4403578"/>
              <a:chExt cx="2280168" cy="1796689"/>
            </a:xfrm>
          </p:grpSpPr>
          <p:sp>
            <p:nvSpPr>
              <p:cNvPr id="27" name="圆角矩形 75"/>
              <p:cNvSpPr/>
              <p:nvPr/>
            </p:nvSpPr>
            <p:spPr>
              <a:xfrm>
                <a:off x="2737511" y="4859656"/>
                <a:ext cx="2191723" cy="1340611"/>
              </a:xfrm>
              <a:prstGeom prst="rect">
                <a:avLst/>
              </a:prstGeom>
              <a:noFill/>
              <a:ln w="12700" cap="flat" cmpd="sng" algn="ctr">
                <a:solidFill>
                  <a:schemeClr val="bg1">
                    <a:lumMod val="75000"/>
                  </a:schemeClr>
                </a:solidFill>
                <a:prstDash val="solid"/>
                <a:miter lim="800000"/>
              </a:ln>
              <a:effectLst/>
            </p:spPr>
            <p:txBody>
              <a:bodyPr lIns="95997" tIns="97175" rIns="95997" bIns="97175" rtlCol="0" anchor="t" anchorCtr="0"/>
              <a:lstStyle/>
              <a:p>
                <a:pPr defTabSz="1218996">
                  <a:lnSpc>
                    <a:spcPct val="110000"/>
                  </a:lnSpc>
                </a:pPr>
                <a:endParaRPr lang="en-US" altLang="zh-CN" sz="1200" kern="0" dirty="0">
                  <a:latin typeface="微软雅黑" panose="020B0503020204020204" pitchFamily="34" charset="-122"/>
                  <a:ea typeface="微软雅黑" panose="020B0503020204020204" pitchFamily="34" charset="-122"/>
                  <a:cs typeface="Arial" pitchFamily="34" charset="0"/>
                </a:endParaRPr>
              </a:p>
            </p:txBody>
          </p:sp>
          <p:sp>
            <p:nvSpPr>
              <p:cNvPr id="54" name="矩形 53"/>
              <p:cNvSpPr/>
              <p:nvPr/>
            </p:nvSpPr>
            <p:spPr>
              <a:xfrm>
                <a:off x="2744634" y="4995925"/>
                <a:ext cx="2270182" cy="985078"/>
              </a:xfrm>
              <a:prstGeom prst="rect">
                <a:avLst/>
              </a:prstGeom>
            </p:spPr>
            <p:txBody>
              <a:bodyPr wrap="square">
                <a:spAutoFit/>
              </a:bodyPr>
              <a:lstStyle/>
              <a:p>
                <a:pPr fontAlgn="base">
                  <a:spcBef>
                    <a:spcPts val="600"/>
                  </a:spcBef>
                </a:pPr>
                <a:r>
                  <a:rPr lang="en-US" altLang="zh-CN" sz="1200" dirty="0">
                    <a:latin typeface="+mn-ea"/>
                    <a:ea typeface="+mn-ea"/>
                  </a:rPr>
                  <a:t>1. 100G ROCE</a:t>
                </a:r>
                <a:r>
                  <a:rPr lang="zh-CN" altLang="en-US" sz="1200" dirty="0">
                    <a:latin typeface="+mn-ea"/>
                    <a:ea typeface="+mn-ea"/>
                  </a:rPr>
                  <a:t>实现</a:t>
                </a:r>
                <a:r>
                  <a:rPr lang="en-US" altLang="zh-CN" sz="1200" dirty="0">
                    <a:latin typeface="+mn-ea"/>
                    <a:ea typeface="+mn-ea"/>
                  </a:rPr>
                  <a:t>RDMA</a:t>
                </a:r>
                <a:r>
                  <a:rPr lang="zh-CN" altLang="en-US" sz="1200" dirty="0">
                    <a:latin typeface="+mn-ea"/>
                    <a:ea typeface="+mn-ea"/>
                  </a:rPr>
                  <a:t>网络，时延</a:t>
                </a:r>
                <a:r>
                  <a:rPr lang="en-US" altLang="zh-CN" sz="1200" dirty="0">
                    <a:latin typeface="+mn-ea"/>
                    <a:ea typeface="+mn-ea"/>
                  </a:rPr>
                  <a:t>15</a:t>
                </a:r>
                <a:r>
                  <a:rPr lang="el-GR" sz="1200" dirty="0">
                    <a:latin typeface="+mn-ea"/>
                    <a:ea typeface="+mn-ea"/>
                  </a:rPr>
                  <a:t>μ</a:t>
                </a:r>
                <a:r>
                  <a:rPr lang="en-US" sz="1200" dirty="0">
                    <a:latin typeface="+mn-ea"/>
                    <a:ea typeface="+mn-ea"/>
                  </a:rPr>
                  <a:t>s</a:t>
                </a:r>
                <a:r>
                  <a:rPr lang="zh-CN" altLang="en-US" sz="1200" dirty="0">
                    <a:latin typeface="+mn-ea"/>
                    <a:ea typeface="+mn-ea"/>
                  </a:rPr>
                  <a:t>，业界领先，支持</a:t>
                </a:r>
                <a:r>
                  <a:rPr lang="en-US" altLang="zh-CN" sz="1200" dirty="0">
                    <a:latin typeface="+mn-ea"/>
                    <a:ea typeface="+mn-ea"/>
                  </a:rPr>
                  <a:t>HPC</a:t>
                </a:r>
                <a:r>
                  <a:rPr lang="zh-CN" altLang="en-US" sz="1200" dirty="0">
                    <a:latin typeface="+mn-ea"/>
                    <a:ea typeface="+mn-ea"/>
                  </a:rPr>
                  <a:t>、</a:t>
                </a:r>
                <a:r>
                  <a:rPr lang="en-US" altLang="zh-CN" sz="1200" dirty="0">
                    <a:latin typeface="+mn-ea"/>
                    <a:ea typeface="+mn-ea"/>
                  </a:rPr>
                  <a:t>EI</a:t>
                </a:r>
                <a:r>
                  <a:rPr lang="zh-CN" altLang="en-US" sz="1200" dirty="0">
                    <a:latin typeface="+mn-ea"/>
                    <a:ea typeface="+mn-ea"/>
                  </a:rPr>
                  <a:t>大数据场景对更快网络，更小时延的诉求</a:t>
                </a:r>
                <a:endParaRPr lang="en-US" altLang="zh-CN" sz="1200" dirty="0">
                  <a:latin typeface="+mn-ea"/>
                  <a:ea typeface="+mn-ea"/>
                </a:endParaRPr>
              </a:p>
              <a:p>
                <a:pPr fontAlgn="base">
                  <a:spcBef>
                    <a:spcPts val="600"/>
                  </a:spcBef>
                </a:pPr>
                <a:r>
                  <a:rPr lang="en-US" altLang="zh-CN" sz="1200" dirty="0">
                    <a:latin typeface="+mn-ea"/>
                    <a:ea typeface="+mn-ea"/>
                  </a:rPr>
                  <a:t>2.</a:t>
                </a:r>
                <a:r>
                  <a:rPr lang="zh-CN" altLang="en-US" sz="1200" dirty="0">
                    <a:latin typeface="+mn-ea"/>
                    <a:ea typeface="+mn-ea"/>
                  </a:rPr>
                  <a:t> </a:t>
                </a:r>
                <a:r>
                  <a:rPr lang="en-US" altLang="zh-CN" sz="1200" dirty="0">
                    <a:latin typeface="+mn-ea"/>
                    <a:ea typeface="+mn-ea"/>
                  </a:rPr>
                  <a:t>HTTPS</a:t>
                </a:r>
                <a:r>
                  <a:rPr lang="zh-CN" altLang="en-US" sz="1200" dirty="0">
                    <a:latin typeface="+mn-ea"/>
                    <a:ea typeface="+mn-ea"/>
                  </a:rPr>
                  <a:t>卸载，性能提升</a:t>
                </a:r>
                <a:r>
                  <a:rPr lang="en-US" altLang="zh-CN" sz="1200" dirty="0">
                    <a:latin typeface="+mn-ea"/>
                    <a:ea typeface="+mn-ea"/>
                  </a:rPr>
                  <a:t>3</a:t>
                </a:r>
                <a:r>
                  <a:rPr lang="zh-CN" altLang="en-US" sz="1200" dirty="0">
                    <a:latin typeface="+mn-ea"/>
                    <a:ea typeface="+mn-ea"/>
                  </a:rPr>
                  <a:t>倍</a:t>
                </a:r>
                <a:endParaRPr lang="en-US" altLang="zh-CN" sz="1200" dirty="0">
                  <a:latin typeface="+mn-ea"/>
                  <a:ea typeface="+mn-ea"/>
                </a:endParaRPr>
              </a:p>
            </p:txBody>
          </p:sp>
          <p:grpSp>
            <p:nvGrpSpPr>
              <p:cNvPr id="46" name="Group 34"/>
              <p:cNvGrpSpPr/>
              <p:nvPr/>
            </p:nvGrpSpPr>
            <p:grpSpPr>
              <a:xfrm>
                <a:off x="2734648" y="4403578"/>
                <a:ext cx="2194586" cy="401067"/>
                <a:chOff x="695324" y="2130424"/>
                <a:chExt cx="3568710" cy="503450"/>
              </a:xfrm>
            </p:grpSpPr>
            <p:sp>
              <p:nvSpPr>
                <p:cNvPr id="50" name="Rectangle 37"/>
                <p:cNvSpPr/>
                <p:nvPr/>
              </p:nvSpPr>
              <p:spPr>
                <a:xfrm>
                  <a:off x="695324" y="2130424"/>
                  <a:ext cx="3568710" cy="5034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800">
                    <a:latin typeface="微软雅黑" panose="020B0503020204020204" pitchFamily="34" charset="-122"/>
                  </a:endParaRPr>
                </a:p>
              </p:txBody>
            </p:sp>
            <p:sp>
              <p:nvSpPr>
                <p:cNvPr id="51" name="speed"/>
                <p:cNvSpPr txBox="1">
                  <a:spLocks noChangeArrowheads="1"/>
                </p:cNvSpPr>
                <p:nvPr/>
              </p:nvSpPr>
              <p:spPr bwMode="auto">
                <a:xfrm>
                  <a:off x="1307721" y="2284241"/>
                  <a:ext cx="2520352" cy="335334"/>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鲲鹏系列网络性能</a:t>
                  </a:r>
                  <a:endParaRPr lang="en-US" sz="1600" b="1" dirty="0">
                    <a:solidFill>
                      <a:schemeClr val="bg1"/>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8112226" y="4567571"/>
              <a:ext cx="3184233" cy="1787225"/>
              <a:chOff x="9219997" y="4596774"/>
              <a:chExt cx="2476892" cy="1787691"/>
            </a:xfrm>
          </p:grpSpPr>
          <p:sp>
            <p:nvSpPr>
              <p:cNvPr id="77" name="矩形 76"/>
              <p:cNvSpPr/>
              <p:nvPr/>
            </p:nvSpPr>
            <p:spPr>
              <a:xfrm>
                <a:off x="9243844" y="5172673"/>
                <a:ext cx="2453045" cy="1062595"/>
              </a:xfrm>
              <a:prstGeom prst="rect">
                <a:avLst/>
              </a:prstGeom>
            </p:spPr>
            <p:txBody>
              <a:bodyPr wrap="square">
                <a:spAutoFit/>
              </a:bodyPr>
              <a:lstStyle/>
              <a:p>
                <a:pPr fontAlgn="base">
                  <a:spcBef>
                    <a:spcPts val="600"/>
                  </a:spcBef>
                </a:pPr>
                <a:r>
                  <a:rPr lang="en-US" altLang="zh-CN" sz="1200" dirty="0">
                    <a:latin typeface="+mn-ea"/>
                    <a:ea typeface="+mn-ea"/>
                  </a:rPr>
                  <a:t>1.</a:t>
                </a:r>
                <a:r>
                  <a:rPr lang="zh-CN" altLang="en-US" sz="1200" dirty="0">
                    <a:latin typeface="+mn-ea"/>
                    <a:ea typeface="+mn-ea"/>
                  </a:rPr>
                  <a:t>单</a:t>
                </a:r>
                <a:r>
                  <a:rPr lang="en-US" altLang="zh-CN" sz="1200" dirty="0">
                    <a:latin typeface="+mn-ea"/>
                    <a:ea typeface="+mn-ea"/>
                  </a:rPr>
                  <a:t>Region 20-30</a:t>
                </a:r>
                <a:r>
                  <a:rPr lang="zh-CN" altLang="en-US" sz="1200" dirty="0">
                    <a:latin typeface="+mn-ea"/>
                    <a:ea typeface="+mn-ea"/>
                  </a:rPr>
                  <a:t>万主机级的大规模网络，提升</a:t>
                </a:r>
                <a:r>
                  <a:rPr lang="en-US" altLang="zh-CN" sz="1200" dirty="0">
                    <a:latin typeface="+mn-ea"/>
                    <a:ea typeface="+mn-ea"/>
                  </a:rPr>
                  <a:t>100%</a:t>
                </a:r>
              </a:p>
              <a:p>
                <a:pPr fontAlgn="base">
                  <a:spcBef>
                    <a:spcPts val="600"/>
                  </a:spcBef>
                </a:pPr>
                <a:r>
                  <a:rPr lang="en-US" altLang="zh-CN" sz="1200" dirty="0">
                    <a:latin typeface="+mn-ea"/>
                    <a:ea typeface="+mn-ea"/>
                  </a:rPr>
                  <a:t>2.</a:t>
                </a:r>
                <a:r>
                  <a:rPr lang="zh-CN" altLang="en-US" sz="1200" dirty="0">
                    <a:latin typeface="+mn-ea"/>
                    <a:ea typeface="+mn-ea"/>
                  </a:rPr>
                  <a:t>线下通用服务器、裸机等互联互通</a:t>
                </a:r>
                <a:r>
                  <a:rPr lang="en-US" altLang="zh-CN" sz="1200" dirty="0">
                    <a:latin typeface="+mn-ea"/>
                    <a:ea typeface="+mn-ea"/>
                  </a:rPr>
                  <a:t>;</a:t>
                </a:r>
                <a:r>
                  <a:rPr lang="zh-CN" altLang="en-US" sz="1200" dirty="0">
                    <a:latin typeface="+mn-ea"/>
                    <a:ea typeface="+mn-ea"/>
                  </a:rPr>
                  <a:t> </a:t>
                </a:r>
                <a:endParaRPr lang="en-US" altLang="zh-CN" sz="1200" dirty="0">
                  <a:latin typeface="+mn-ea"/>
                  <a:ea typeface="+mn-ea"/>
                </a:endParaRPr>
              </a:p>
              <a:p>
                <a:pPr fontAlgn="base">
                  <a:spcBef>
                    <a:spcPts val="600"/>
                  </a:spcBef>
                </a:pPr>
                <a:r>
                  <a:rPr lang="en-US" altLang="zh-CN" sz="1200" dirty="0">
                    <a:latin typeface="+mn-ea"/>
                    <a:ea typeface="+mn-ea"/>
                  </a:rPr>
                  <a:t>3.</a:t>
                </a:r>
                <a:r>
                  <a:rPr lang="zh-CN" altLang="en-US" sz="1200" dirty="0">
                    <a:latin typeface="+mn-ea"/>
                    <a:ea typeface="+mn-ea"/>
                  </a:rPr>
                  <a:t>可视化、智能化运维</a:t>
                </a:r>
                <a:endParaRPr lang="en-US" altLang="zh-CN" sz="1200" dirty="0">
                  <a:latin typeface="+mn-ea"/>
                  <a:ea typeface="+mn-ea"/>
                </a:endParaRPr>
              </a:p>
            </p:txBody>
          </p:sp>
          <p:grpSp>
            <p:nvGrpSpPr>
              <p:cNvPr id="69" name="组合 68"/>
              <p:cNvGrpSpPr/>
              <p:nvPr/>
            </p:nvGrpSpPr>
            <p:grpSpPr>
              <a:xfrm>
                <a:off x="9219997" y="4596774"/>
                <a:ext cx="2476892" cy="1787691"/>
                <a:chOff x="2708507" y="4399210"/>
                <a:chExt cx="2358942" cy="1956187"/>
              </a:xfrm>
            </p:grpSpPr>
            <p:sp>
              <p:nvSpPr>
                <p:cNvPr id="70" name="圆角矩形 75"/>
                <p:cNvSpPr/>
                <p:nvPr/>
              </p:nvSpPr>
              <p:spPr>
                <a:xfrm>
                  <a:off x="2708507" y="4859656"/>
                  <a:ext cx="2358942" cy="1495741"/>
                </a:xfrm>
                <a:prstGeom prst="rect">
                  <a:avLst/>
                </a:prstGeom>
                <a:noFill/>
                <a:ln w="12700" cap="flat" cmpd="sng" algn="ctr">
                  <a:solidFill>
                    <a:schemeClr val="bg1">
                      <a:lumMod val="75000"/>
                    </a:schemeClr>
                  </a:solidFill>
                  <a:prstDash val="solid"/>
                  <a:miter lim="800000"/>
                </a:ln>
                <a:effectLst/>
              </p:spPr>
              <p:txBody>
                <a:bodyPr lIns="95997" tIns="97175" rIns="95997" bIns="97175" rtlCol="0" anchor="t" anchorCtr="0"/>
                <a:lstStyle/>
                <a:p>
                  <a:pPr defTabSz="1218996">
                    <a:lnSpc>
                      <a:spcPct val="110000"/>
                    </a:lnSpc>
                  </a:pPr>
                  <a:endParaRPr lang="en-US" altLang="zh-CN" sz="1200" kern="0" dirty="0">
                    <a:latin typeface="微软雅黑" panose="020B0503020204020204" pitchFamily="34" charset="-122"/>
                    <a:ea typeface="微软雅黑" panose="020B0503020204020204" pitchFamily="34" charset="-122"/>
                    <a:cs typeface="Arial" pitchFamily="34" charset="0"/>
                  </a:endParaRPr>
                </a:p>
              </p:txBody>
            </p:sp>
            <p:sp>
              <p:nvSpPr>
                <p:cNvPr id="71" name="矩形 70"/>
                <p:cNvSpPr/>
                <p:nvPr/>
              </p:nvSpPr>
              <p:spPr>
                <a:xfrm>
                  <a:off x="2737511" y="4971487"/>
                  <a:ext cx="2026854" cy="286268"/>
                </a:xfrm>
                <a:prstGeom prst="rect">
                  <a:avLst/>
                </a:prstGeom>
              </p:spPr>
              <p:txBody>
                <a:bodyPr wrap="square">
                  <a:spAutoFit/>
                </a:bodyPr>
                <a:lstStyle/>
                <a:p>
                  <a:pPr fontAlgn="base">
                    <a:lnSpc>
                      <a:spcPct val="110000"/>
                    </a:lnSpc>
                    <a:spcBef>
                      <a:spcPts val="600"/>
                    </a:spcBef>
                    <a:spcAft>
                      <a:spcPts val="600"/>
                    </a:spcAft>
                  </a:pPr>
                  <a:endParaRPr lang="en-US" altLang="zh-CN" dirty="0">
                    <a:latin typeface="微软雅黑" panose="020B0503020204020204" pitchFamily="34" charset="-122"/>
                    <a:ea typeface="微软雅黑" panose="020B0503020204020204" pitchFamily="34" charset="-122"/>
                  </a:endParaRPr>
                </a:p>
              </p:txBody>
            </p:sp>
            <p:grpSp>
              <p:nvGrpSpPr>
                <p:cNvPr id="72" name="Group 34"/>
                <p:cNvGrpSpPr/>
                <p:nvPr/>
              </p:nvGrpSpPr>
              <p:grpSpPr>
                <a:xfrm>
                  <a:off x="2721369" y="4399210"/>
                  <a:ext cx="2332800" cy="485586"/>
                  <a:chOff x="673732" y="2124942"/>
                  <a:chExt cx="3793467" cy="609545"/>
                </a:xfrm>
              </p:grpSpPr>
              <p:sp>
                <p:nvSpPr>
                  <p:cNvPr id="73" name="Rectangle 37"/>
                  <p:cNvSpPr/>
                  <p:nvPr/>
                </p:nvSpPr>
                <p:spPr>
                  <a:xfrm>
                    <a:off x="673732" y="2124942"/>
                    <a:ext cx="3793467" cy="5478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800">
                      <a:latin typeface="微软雅黑" panose="020B0503020204020204" pitchFamily="34" charset="-122"/>
                    </a:endParaRPr>
                  </a:p>
                </p:txBody>
              </p:sp>
              <p:sp>
                <p:nvSpPr>
                  <p:cNvPr id="74" name="speed"/>
                  <p:cNvSpPr txBox="1">
                    <a:spLocks noChangeArrowheads="1"/>
                  </p:cNvSpPr>
                  <p:nvPr/>
                </p:nvSpPr>
                <p:spPr bwMode="auto">
                  <a:xfrm>
                    <a:off x="804687" y="2254329"/>
                    <a:ext cx="3546438" cy="480158"/>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鲲鹏系列网络管控面</a:t>
                    </a:r>
                    <a:endParaRPr lang="en-US" sz="1600" b="1" dirty="0">
                      <a:solidFill>
                        <a:schemeClr val="bg1"/>
                      </a:solidFill>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1126722" y="4567565"/>
              <a:ext cx="3239156" cy="1786196"/>
              <a:chOff x="510598" y="4597745"/>
              <a:chExt cx="2565543" cy="1786717"/>
            </a:xfrm>
          </p:grpSpPr>
          <p:grpSp>
            <p:nvGrpSpPr>
              <p:cNvPr id="10" name="组合 9"/>
              <p:cNvGrpSpPr/>
              <p:nvPr/>
            </p:nvGrpSpPr>
            <p:grpSpPr>
              <a:xfrm>
                <a:off x="510598" y="4597745"/>
                <a:ext cx="2565543" cy="1786717"/>
                <a:chOff x="510598" y="4395273"/>
                <a:chExt cx="2336743" cy="1796687"/>
              </a:xfrm>
            </p:grpSpPr>
            <p:sp>
              <p:nvSpPr>
                <p:cNvPr id="39" name="文本框 38"/>
                <p:cNvSpPr txBox="1"/>
                <p:nvPr/>
              </p:nvSpPr>
              <p:spPr>
                <a:xfrm>
                  <a:off x="592842" y="4984067"/>
                  <a:ext cx="1424527" cy="1202127"/>
                </a:xfrm>
                <a:prstGeom prst="rect">
                  <a:avLst/>
                </a:prstGeom>
                <a:noFill/>
              </p:spPr>
              <p:txBody>
                <a:bodyPr wrap="square" rtlCol="0">
                  <a:spAutoFit/>
                </a:bodyPr>
                <a:lstStyle/>
                <a:p>
                  <a:pPr marL="171399" indent="-171399">
                    <a:buFont typeface="Arial" panose="020B0604020202020204" pitchFamily="34" charset="0"/>
                    <a:buChar char="•"/>
                  </a:pPr>
                  <a:r>
                    <a:rPr lang="en-US" altLang="zh-CN" sz="1200" dirty="0" err="1" smtClean="0">
                      <a:latin typeface="+mn-ea"/>
                      <a:ea typeface="+mn-ea"/>
                    </a:rPr>
                    <a:t>Kunpeng</a:t>
                  </a:r>
                  <a:r>
                    <a:rPr lang="en-US" altLang="zh-CN" sz="1200" dirty="0" smtClean="0">
                      <a:latin typeface="+mn-ea"/>
                      <a:ea typeface="+mn-ea"/>
                    </a:rPr>
                    <a:t> 920</a:t>
                  </a:r>
                  <a:endParaRPr lang="en-US" altLang="zh-CN" sz="1200" dirty="0">
                    <a:latin typeface="+mn-ea"/>
                    <a:ea typeface="+mn-ea"/>
                  </a:endParaRPr>
                </a:p>
                <a:p>
                  <a:pPr marL="171399" indent="-171399">
                    <a:lnSpc>
                      <a:spcPct val="150000"/>
                    </a:lnSpc>
                    <a:buFont typeface="Arial" panose="020B0604020202020204" pitchFamily="34" charset="0"/>
                    <a:buChar char="•"/>
                    <a:defRPr/>
                  </a:pPr>
                  <a:r>
                    <a:rPr lang="en-US" altLang="zh-CN" sz="1200" dirty="0">
                      <a:latin typeface="+mn-ea"/>
                      <a:ea typeface="+mn-ea"/>
                      <a:cs typeface="Arial" panose="020B0604020202020204" pitchFamily="34" charset="0"/>
                    </a:rPr>
                    <a:t>Hi182X </a:t>
                  </a:r>
                  <a:r>
                    <a:rPr lang="zh-CN" altLang="en-US" sz="1200" dirty="0">
                      <a:latin typeface="+mn-ea"/>
                      <a:ea typeface="+mn-ea"/>
                      <a:cs typeface="Arial" panose="020B0604020202020204" pitchFamily="34" charset="0"/>
                    </a:rPr>
                    <a:t>网络控制器</a:t>
                  </a:r>
                  <a:endParaRPr lang="en-US" altLang="zh-CN" sz="1200" dirty="0">
                    <a:latin typeface="+mn-ea"/>
                    <a:ea typeface="+mn-ea"/>
                    <a:cs typeface="Arial" panose="020B0604020202020204" pitchFamily="34" charset="0"/>
                  </a:endParaRPr>
                </a:p>
                <a:p>
                  <a:pPr marL="171399" indent="-171399">
                    <a:lnSpc>
                      <a:spcPct val="150000"/>
                    </a:lnSpc>
                    <a:buFont typeface="Arial" panose="020B0604020202020204" pitchFamily="34" charset="0"/>
                    <a:buChar char="•"/>
                    <a:defRPr/>
                  </a:pPr>
                  <a:r>
                    <a:rPr lang="zh-CN" altLang="en-US" sz="1200" dirty="0">
                      <a:latin typeface="+mn-ea"/>
                      <a:ea typeface="+mn-ea"/>
                    </a:rPr>
                    <a:t>交换机</a:t>
                  </a:r>
                  <a:r>
                    <a:rPr lang="en-US" altLang="zh-CN" sz="1200" dirty="0">
                      <a:latin typeface="+mn-ea"/>
                      <a:ea typeface="+mn-ea"/>
                    </a:rPr>
                    <a:t>CE168XX</a:t>
                  </a:r>
                </a:p>
                <a:p>
                  <a:pPr marL="171399" indent="-171399">
                    <a:lnSpc>
                      <a:spcPct val="150000"/>
                    </a:lnSpc>
                    <a:buFont typeface="Arial" panose="020B0604020202020204" pitchFamily="34" charset="0"/>
                    <a:buChar char="•"/>
                    <a:defRPr/>
                  </a:pPr>
                  <a:r>
                    <a:rPr lang="en-US" altLang="zh-CN" sz="1200" dirty="0">
                      <a:latin typeface="+mn-ea"/>
                      <a:ea typeface="+mn-ea"/>
                    </a:rPr>
                    <a:t>SDI</a:t>
                  </a:r>
                  <a:r>
                    <a:rPr lang="zh-CN" altLang="en-US" sz="1200" dirty="0">
                      <a:latin typeface="+mn-ea"/>
                      <a:ea typeface="+mn-ea"/>
                    </a:rPr>
                    <a:t>卡，管理</a:t>
                  </a:r>
                  <a:r>
                    <a:rPr lang="en-US" altLang="zh-CN" sz="1200" dirty="0">
                      <a:latin typeface="+mn-ea"/>
                      <a:ea typeface="+mn-ea"/>
                    </a:rPr>
                    <a:t>/</a:t>
                  </a:r>
                  <a:r>
                    <a:rPr lang="zh-CN" altLang="en-US" sz="1200" dirty="0">
                      <a:latin typeface="+mn-ea"/>
                      <a:ea typeface="+mn-ea"/>
                    </a:rPr>
                    <a:t>转发卸载</a:t>
                  </a:r>
                  <a:endParaRPr lang="zh-CN" altLang="en-US" sz="1200" dirty="0">
                    <a:latin typeface="+mn-ea"/>
                    <a:ea typeface="+mn-ea"/>
                    <a:cs typeface="Arial" panose="020B0604020202020204" pitchFamily="34" charset="0"/>
                  </a:endParaRPr>
                </a:p>
              </p:txBody>
            </p:sp>
            <p:grpSp>
              <p:nvGrpSpPr>
                <p:cNvPr id="59" name="Group 34"/>
                <p:cNvGrpSpPr/>
                <p:nvPr/>
              </p:nvGrpSpPr>
              <p:grpSpPr>
                <a:xfrm>
                  <a:off x="514541" y="4395273"/>
                  <a:ext cx="2332800" cy="401068"/>
                  <a:chOff x="695326" y="2130426"/>
                  <a:chExt cx="3617794" cy="503452"/>
                </a:xfrm>
              </p:grpSpPr>
              <p:sp>
                <p:nvSpPr>
                  <p:cNvPr id="60" name="Rectangle 37"/>
                  <p:cNvSpPr/>
                  <p:nvPr/>
                </p:nvSpPr>
                <p:spPr>
                  <a:xfrm>
                    <a:off x="695326" y="2130426"/>
                    <a:ext cx="3617794" cy="5034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06"/>
                    <a:endParaRPr lang="ko-KR" altLang="en-US" sz="1800" b="1" dirty="0">
                      <a:latin typeface="微软雅黑" panose="020B0503020204020204" pitchFamily="34" charset="-122"/>
                    </a:endParaRPr>
                  </a:p>
                </p:txBody>
              </p:sp>
              <p:sp>
                <p:nvSpPr>
                  <p:cNvPr id="61" name="speed"/>
                  <p:cNvSpPr txBox="1">
                    <a:spLocks noChangeArrowheads="1"/>
                  </p:cNvSpPr>
                  <p:nvPr/>
                </p:nvSpPr>
                <p:spPr bwMode="auto">
                  <a:xfrm>
                    <a:off x="1944322" y="2285883"/>
                    <a:ext cx="1538806" cy="335333"/>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r>
                      <a:rPr lang="zh-CN" altLang="en-US" sz="1600" b="1" dirty="0">
                        <a:solidFill>
                          <a:schemeClr val="bg1"/>
                        </a:solidFill>
                        <a:latin typeface="微软雅黑" panose="020B0503020204020204" pitchFamily="34" charset="-122"/>
                        <a:ea typeface="微软雅黑" panose="020B0503020204020204" pitchFamily="34" charset="-122"/>
                      </a:rPr>
                      <a:t>全自研硬件</a:t>
                    </a:r>
                    <a:endParaRPr lang="en-US" sz="1600" b="1" dirty="0">
                      <a:solidFill>
                        <a:schemeClr val="bg1"/>
                      </a:solidFill>
                      <a:latin typeface="微软雅黑" panose="020B0503020204020204" pitchFamily="34" charset="-122"/>
                      <a:ea typeface="微软雅黑" panose="020B0503020204020204" pitchFamily="34" charset="-122"/>
                    </a:endParaRPr>
                  </a:p>
                </p:txBody>
              </p:sp>
            </p:grpSp>
            <p:sp>
              <p:nvSpPr>
                <p:cNvPr id="68" name="圆角矩形 75"/>
                <p:cNvSpPr/>
                <p:nvPr/>
              </p:nvSpPr>
              <p:spPr>
                <a:xfrm>
                  <a:off x="510598" y="4845201"/>
                  <a:ext cx="2311967" cy="1346759"/>
                </a:xfrm>
                <a:prstGeom prst="rect">
                  <a:avLst/>
                </a:prstGeom>
                <a:noFill/>
                <a:ln w="12700" cap="flat" cmpd="sng" algn="ctr">
                  <a:solidFill>
                    <a:schemeClr val="bg1">
                      <a:lumMod val="75000"/>
                    </a:schemeClr>
                  </a:solidFill>
                  <a:prstDash val="solid"/>
                  <a:miter lim="800000"/>
                </a:ln>
                <a:effectLst/>
              </p:spPr>
              <p:txBody>
                <a:bodyPr lIns="95997" tIns="97175" rIns="95997" bIns="97175" rtlCol="0" anchor="t" anchorCtr="0"/>
                <a:lstStyle/>
                <a:p>
                  <a:pPr defTabSz="1218996">
                    <a:lnSpc>
                      <a:spcPct val="110000"/>
                    </a:lnSpc>
                  </a:pPr>
                  <a:endParaRPr lang="en-US" altLang="zh-CN" sz="1200" kern="0" dirty="0">
                    <a:latin typeface="微软雅黑" panose="020B0503020204020204" pitchFamily="34" charset="-122"/>
                    <a:ea typeface="微软雅黑" panose="020B0503020204020204" pitchFamily="34" charset="-122"/>
                    <a:cs typeface="Arial" pitchFamily="34" charset="0"/>
                  </a:endParaRPr>
                </a:p>
              </p:txBody>
            </p:sp>
          </p:grpSp>
          <p:pic>
            <p:nvPicPr>
              <p:cNvPr id="11" name="图片 10"/>
              <p:cNvPicPr>
                <a:picLocks noChangeAspect="1"/>
              </p:cNvPicPr>
              <p:nvPr/>
            </p:nvPicPr>
            <p:blipFill>
              <a:blip r:embed="rId3"/>
              <a:stretch>
                <a:fillRect/>
              </a:stretch>
            </p:blipFill>
            <p:spPr>
              <a:xfrm>
                <a:off x="2147840" y="5767426"/>
                <a:ext cx="390469" cy="461401"/>
              </a:xfrm>
              <a:prstGeom prst="rect">
                <a:avLst/>
              </a:prstGeom>
            </p:spPr>
          </p:pic>
          <p:pic>
            <p:nvPicPr>
              <p:cNvPr id="75"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4902" y="5397330"/>
                <a:ext cx="442876" cy="384066"/>
              </a:xfrm>
              <a:prstGeom prst="rect">
                <a:avLst/>
              </a:prstGeom>
            </p:spPr>
          </p:pic>
          <p:pic>
            <p:nvPicPr>
              <p:cNvPr id="76" name="图片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9959" y="5027787"/>
                <a:ext cx="834137" cy="405005"/>
              </a:xfrm>
              <a:prstGeom prst="rect">
                <a:avLst/>
              </a:prstGeom>
            </p:spPr>
          </p:pic>
        </p:grpSp>
      </p:grpSp>
      <p:sp>
        <p:nvSpPr>
          <p:cNvPr id="55" name="标题 1"/>
          <p:cNvSpPr txBox="1">
            <a:spLocks/>
          </p:cNvSpPr>
          <p:nvPr/>
        </p:nvSpPr>
        <p:spPr>
          <a:xfrm>
            <a:off x="331255" y="139361"/>
            <a:ext cx="11955821"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799" b="1" dirty="0"/>
          </a:p>
        </p:txBody>
      </p:sp>
      <p:sp>
        <p:nvSpPr>
          <p:cNvPr id="22" name="标题 21"/>
          <p:cNvSpPr>
            <a:spLocks noGrp="1"/>
          </p:cNvSpPr>
          <p:nvPr>
            <p:ph type="title"/>
          </p:nvPr>
        </p:nvSpPr>
        <p:spPr/>
        <p:txBody>
          <a:bodyPr/>
          <a:lstStyle/>
          <a:p>
            <a:r>
              <a:rPr lang="zh-CN" altLang="en-US" dirty="0" smtClean="0">
                <a:solidFill>
                  <a:schemeClr val="tx1"/>
                </a:solidFill>
              </a:rPr>
              <a:t>华为鲲鹏网络</a:t>
            </a:r>
            <a:r>
              <a:rPr lang="zh-CN" altLang="en-US" dirty="0">
                <a:solidFill>
                  <a:schemeClr val="tx1"/>
                </a:solidFill>
              </a:rPr>
              <a:t>服务：全系列网络服务</a:t>
            </a:r>
            <a:r>
              <a:rPr lang="zh-CN" altLang="en-US" dirty="0" smtClean="0">
                <a:solidFill>
                  <a:schemeClr val="tx1"/>
                </a:solidFill>
              </a:rPr>
              <a:t>提供</a:t>
            </a:r>
            <a:endParaRPr lang="zh-CN" altLang="en-US" dirty="0">
              <a:solidFill>
                <a:schemeClr val="tx1"/>
              </a:solidFill>
            </a:endParaRPr>
          </a:p>
        </p:txBody>
      </p:sp>
    </p:spTree>
    <p:extLst>
      <p:ext uri="{BB962C8B-B14F-4D97-AF65-F5344CB8AC3E}">
        <p14:creationId xmlns:p14="http://schemas.microsoft.com/office/powerpoint/2010/main" val="36623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鲲鹏计算</a:t>
            </a:r>
            <a:r>
              <a:rPr lang="zh-CN" altLang="en-US" dirty="0" smtClean="0">
                <a:solidFill>
                  <a:schemeClr val="tx1"/>
                </a:solidFill>
              </a:rPr>
              <a:t>产业</a:t>
            </a:r>
            <a:r>
              <a:rPr lang="en-US" altLang="zh-CN" dirty="0">
                <a:solidFill>
                  <a:schemeClr val="tx1"/>
                </a:solidFill>
              </a:rPr>
              <a:t/>
            </a:r>
            <a:br>
              <a:rPr lang="en-US" altLang="zh-CN" dirty="0">
                <a:solidFill>
                  <a:schemeClr val="tx1"/>
                </a:solidFill>
              </a:rPr>
            </a:br>
            <a:endParaRPr lang="zh-CN" altLang="en-US" dirty="0">
              <a:solidFill>
                <a:schemeClr val="tx1"/>
              </a:solidFill>
            </a:endParaRPr>
          </a:p>
        </p:txBody>
      </p:sp>
      <p:sp>
        <p:nvSpPr>
          <p:cNvPr id="3" name="文本占位符 2"/>
          <p:cNvSpPr>
            <a:spLocks noGrp="1"/>
          </p:cNvSpPr>
          <p:nvPr>
            <p:ph type="body" sz="quarter" idx="10"/>
          </p:nvPr>
        </p:nvSpPr>
        <p:spPr/>
        <p:txBody>
          <a:bodyPr/>
          <a:lstStyle/>
          <a:p>
            <a:pPr algn="l"/>
            <a:r>
              <a:rPr lang="zh-CN" altLang="en-US" sz="1800" dirty="0"/>
              <a:t>鲲鹏计算产业是基于</a:t>
            </a:r>
            <a:r>
              <a:rPr lang="en-US" altLang="zh-CN" sz="1800" dirty="0" err="1"/>
              <a:t>Kunpeng</a:t>
            </a:r>
            <a:r>
              <a:rPr lang="zh-CN" altLang="en-US" sz="1800" dirty="0"/>
              <a:t>处理器构建的全栈</a:t>
            </a:r>
            <a:r>
              <a:rPr lang="en-US" altLang="zh-CN" sz="1800" dirty="0"/>
              <a:t>IT</a:t>
            </a:r>
            <a:r>
              <a:rPr lang="zh-CN" altLang="en-US" sz="1800" dirty="0"/>
              <a:t>基础设施、行业应用及</a:t>
            </a:r>
            <a:r>
              <a:rPr lang="zh-CN" altLang="en-US" sz="1800" dirty="0" smtClean="0"/>
              <a:t>服务</a:t>
            </a:r>
            <a:r>
              <a:rPr lang="zh-CN" altLang="en-US" sz="1800" dirty="0"/>
              <a:t>，包括</a:t>
            </a:r>
            <a:r>
              <a:rPr lang="en-US" altLang="zh-CN" sz="1800" dirty="0"/>
              <a:t>PC</a:t>
            </a:r>
            <a:r>
              <a:rPr lang="zh-CN" altLang="en-US" sz="1800" dirty="0"/>
              <a:t>、服务器、存储、操作系统、中间件、虚拟化、数据库、云服务、</a:t>
            </a:r>
            <a:r>
              <a:rPr lang="zh-CN" altLang="en-US" sz="1800" dirty="0" smtClean="0"/>
              <a:t>行业</a:t>
            </a:r>
            <a:r>
              <a:rPr lang="zh-CN" altLang="en-US" sz="1800" dirty="0"/>
              <a:t>应用以及咨询管理服务等。 </a:t>
            </a:r>
            <a:br>
              <a:rPr lang="zh-CN" altLang="en-US" sz="1800" dirty="0"/>
            </a:br>
            <a:endParaRPr lang="zh-CN" altLang="en-US" sz="1800" dirty="0"/>
          </a:p>
        </p:txBody>
      </p:sp>
      <p:sp>
        <p:nvSpPr>
          <p:cNvPr id="6" name="圆角矩形 164"/>
          <p:cNvSpPr/>
          <p:nvPr/>
        </p:nvSpPr>
        <p:spPr>
          <a:xfrm>
            <a:off x="3930097" y="4449833"/>
            <a:ext cx="6099247" cy="88421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defRPr sz="1600">
                <a:solidFill>
                  <a:srgbClr val="FFFFFF"/>
                </a:solidFill>
                <a:latin typeface="Arial"/>
                <a:ea typeface="Arial"/>
                <a:cs typeface="Arial"/>
                <a:sym typeface="Arial"/>
              </a:defRPr>
            </a:pPr>
            <a:endParaRPr sz="14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a:endParaRPr>
          </a:p>
        </p:txBody>
      </p:sp>
      <p:sp>
        <p:nvSpPr>
          <p:cNvPr id="7" name="圆角矩形 164"/>
          <p:cNvSpPr/>
          <p:nvPr/>
        </p:nvSpPr>
        <p:spPr>
          <a:xfrm>
            <a:off x="3930097" y="2181622"/>
            <a:ext cx="6110319" cy="79015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endParaRPr sz="9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a:endParaRPr>
          </a:p>
        </p:txBody>
      </p:sp>
      <p:sp>
        <p:nvSpPr>
          <p:cNvPr id="9" name="圆角矩形 164"/>
          <p:cNvSpPr/>
          <p:nvPr/>
        </p:nvSpPr>
        <p:spPr>
          <a:xfrm>
            <a:off x="1594800" y="2137128"/>
            <a:ext cx="1773637" cy="4261953"/>
          </a:xfrm>
          <a:prstGeom prst="roundRect">
            <a:avLst>
              <a:gd name="adj" fmla="val 5759"/>
            </a:avLst>
          </a:prstGeom>
          <a:solidFill>
            <a:schemeClr val="bg1">
              <a:alpha val="80000"/>
            </a:schemeClr>
          </a:solidFill>
          <a:ln w="3175">
            <a:noFill/>
            <a:miter lim="400000"/>
          </a:ln>
        </p:spPr>
        <p:txBody>
          <a:bodyPr lIns="37035" tIns="37035" rIns="37035" bIns="37035" anchor="ctr"/>
          <a:lstStyle/>
          <a:p>
            <a:pPr defTabSz="601816"/>
            <a:endParaRPr sz="18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a:endParaRPr>
          </a:p>
        </p:txBody>
      </p:sp>
      <p:sp>
        <p:nvSpPr>
          <p:cNvPr id="10" name="矩形 9"/>
          <p:cNvSpPr/>
          <p:nvPr/>
        </p:nvSpPr>
        <p:spPr>
          <a:xfrm>
            <a:off x="1775075" y="3426210"/>
            <a:ext cx="1322077"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数据库</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nvSpPr>
        <p:spPr>
          <a:xfrm>
            <a:off x="1778511" y="4610961"/>
            <a:ext cx="1322077"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虚拟化</a:t>
            </a:r>
            <a:endParaRPr lang="en-US" altLang="zh-CN"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nvSpPr>
        <p:spPr>
          <a:xfrm>
            <a:off x="1778511" y="3823213"/>
            <a:ext cx="1322077"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中间件</a:t>
            </a:r>
            <a:endParaRPr lang="en-US" altLang="zh-CN"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1778511" y="2636708"/>
            <a:ext cx="1322077"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行业应用</a:t>
            </a:r>
            <a:endParaRPr lang="en-US" altLang="zh-CN"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a:xfrm>
            <a:off x="1779392" y="5003743"/>
            <a:ext cx="597593"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存储</a:t>
            </a:r>
          </a:p>
        </p:txBody>
      </p:sp>
      <p:sp>
        <p:nvSpPr>
          <p:cNvPr id="15" name="矩形 14"/>
          <p:cNvSpPr/>
          <p:nvPr/>
        </p:nvSpPr>
        <p:spPr>
          <a:xfrm>
            <a:off x="1775075" y="4227805"/>
            <a:ext cx="1325514" cy="307777"/>
          </a:xfrm>
          <a:prstGeom prst="rect">
            <a:avLst/>
          </a:prstGeom>
          <a:solidFill>
            <a:srgbClr val="00B0F0"/>
          </a:solidFill>
          <a:ln>
            <a:noFill/>
          </a:ln>
        </p:spPr>
        <p:txBody>
          <a:bodyPr wrap="square">
            <a:spAutoFit/>
          </a:bodyPr>
          <a:lstStyle/>
          <a:p>
            <a:pPr algn="ct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操作系统</a:t>
            </a:r>
          </a:p>
        </p:txBody>
      </p:sp>
      <p:sp>
        <p:nvSpPr>
          <p:cNvPr id="16" name="矩形 15"/>
          <p:cNvSpPr/>
          <p:nvPr/>
        </p:nvSpPr>
        <p:spPr>
          <a:xfrm>
            <a:off x="1768743" y="5788661"/>
            <a:ext cx="1364284" cy="600164"/>
          </a:xfrm>
          <a:prstGeom prst="rect">
            <a:avLst/>
          </a:prstGeom>
          <a:solidFill>
            <a:srgbClr val="00B0F0"/>
          </a:solidFill>
          <a:ln>
            <a:noFill/>
          </a:ln>
        </p:spPr>
        <p:txBody>
          <a:bodyPr wrap="square">
            <a:spAutoFit/>
          </a:bodyPr>
          <a:lstStyle/>
          <a:p>
            <a:pPr algn="ctr" defTabSz="1200002">
              <a:spcBef>
                <a:spcPts val="590"/>
              </a:spcBef>
              <a:defRPr/>
            </a:pPr>
            <a:r>
              <a:rPr lang="en-US" altLang="zh-CN" sz="1400" b="1" kern="0" dirty="0" err="1"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Kunpeng</a:t>
            </a:r>
            <a:endPar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1200002">
              <a:spcBef>
                <a:spcPts val="590"/>
              </a:spcBef>
              <a:defRPr/>
            </a:pPr>
            <a:r>
              <a:rPr lang="zh-CN" altLang="en-US"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处理器</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18" name="矩形 17"/>
          <p:cNvSpPr/>
          <p:nvPr/>
        </p:nvSpPr>
        <p:spPr>
          <a:xfrm>
            <a:off x="1781802" y="5384348"/>
            <a:ext cx="1315351"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服务器</a:t>
            </a:r>
          </a:p>
        </p:txBody>
      </p:sp>
      <p:sp>
        <p:nvSpPr>
          <p:cNvPr id="19" name="矩形 18"/>
          <p:cNvSpPr/>
          <p:nvPr/>
        </p:nvSpPr>
        <p:spPr>
          <a:xfrm>
            <a:off x="1775075" y="3043145"/>
            <a:ext cx="1322077" cy="307777"/>
          </a:xfrm>
          <a:prstGeom prst="rect">
            <a:avLst/>
          </a:prstGeom>
          <a:solidFill>
            <a:srgbClr val="00B0F0"/>
          </a:solidFill>
          <a:ln>
            <a:noFill/>
          </a:ln>
        </p:spPr>
        <p:txBody>
          <a:bodyPr wrap="square">
            <a:spAutoFit/>
          </a:bodyPr>
          <a:lstStyle/>
          <a:p>
            <a:pPr algn="ctr" defTabSz="1200002">
              <a:spcBef>
                <a:spcPts val="590"/>
              </a:spcBef>
              <a:defRPr/>
            </a:pPr>
            <a:r>
              <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云服务</a:t>
            </a:r>
          </a:p>
        </p:txBody>
      </p:sp>
      <p:sp>
        <p:nvSpPr>
          <p:cNvPr id="20" name="文本框 19"/>
          <p:cNvSpPr txBox="1"/>
          <p:nvPr/>
        </p:nvSpPr>
        <p:spPr>
          <a:xfrm>
            <a:off x="1745077" y="2177271"/>
            <a:ext cx="1778204" cy="338554"/>
          </a:xfrm>
          <a:prstGeom prst="rect">
            <a:avLst/>
          </a:prstGeom>
          <a:noFill/>
        </p:spPr>
        <p:txBody>
          <a:bodyPr wrap="square" rtlCol="0">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鲲鹏计算产业</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pic>
        <p:nvPicPr>
          <p:cNvPr id="21" name="Picture 7" descr="브로셔-내용_5"/>
          <p:cNvPicPr>
            <a:picLocks noChangeAspect="1" noChangeArrowheads="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992229" y="3886732"/>
            <a:ext cx="1102270" cy="892422"/>
          </a:xfrm>
          <a:prstGeom prst="rect">
            <a:avLst/>
          </a:prstGeom>
          <a:noFill/>
        </p:spPr>
      </p:pic>
      <p:sp>
        <p:nvSpPr>
          <p:cNvPr id="22" name="圆角矩形 164"/>
          <p:cNvSpPr/>
          <p:nvPr/>
        </p:nvSpPr>
        <p:spPr>
          <a:xfrm>
            <a:off x="3926728" y="3036568"/>
            <a:ext cx="6108153" cy="669513"/>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endParaRPr sz="9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a:endParaRPr>
          </a:p>
        </p:txBody>
      </p:sp>
      <p:sp>
        <p:nvSpPr>
          <p:cNvPr id="23" name="圆角矩形 164"/>
          <p:cNvSpPr/>
          <p:nvPr/>
        </p:nvSpPr>
        <p:spPr>
          <a:xfrm>
            <a:off x="3935633" y="5409220"/>
            <a:ext cx="6110319" cy="874318"/>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defRPr sz="1600">
                <a:solidFill>
                  <a:srgbClr val="FFFFFF"/>
                </a:solidFill>
                <a:latin typeface="Arial"/>
                <a:ea typeface="Arial"/>
                <a:cs typeface="Arial"/>
                <a:sym typeface="Arial"/>
              </a:defRPr>
            </a:pPr>
            <a:endParaRPr sz="14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a:endParaRPr>
          </a:p>
        </p:txBody>
      </p:sp>
      <p:sp>
        <p:nvSpPr>
          <p:cNvPr id="24" name="圆角矩形 164"/>
          <p:cNvSpPr/>
          <p:nvPr/>
        </p:nvSpPr>
        <p:spPr>
          <a:xfrm>
            <a:off x="3935745" y="3769794"/>
            <a:ext cx="6099136" cy="614725"/>
          </a:xfrm>
          <a:prstGeom prst="roundRect">
            <a:avLst>
              <a:gd name="adj" fmla="val 5759"/>
            </a:avLst>
          </a:prstGeom>
          <a:solidFill>
            <a:srgbClr val="ECF0F2">
              <a:alpha val="80000"/>
            </a:srgbClr>
          </a:solidFill>
          <a:ln w="3175">
            <a:solidFill>
              <a:srgbClr val="A6A6A6"/>
            </a:solidFill>
            <a:miter lim="400000"/>
          </a:ln>
        </p:spPr>
        <p:txBody>
          <a:bodyPr lIns="37035" tIns="37035" rIns="37035" bIns="37035" anchor="ctr"/>
          <a:lstStyle/>
          <a:p>
            <a:pPr defTabSz="601816"/>
            <a:endParaRPr sz="900" kern="0">
              <a:solidFill>
                <a:srgbClr val="FFFFFF"/>
              </a:solidFill>
              <a:latin typeface="微软雅黑" panose="020B0503020204020204" pitchFamily="34" charset="-122"/>
              <a:ea typeface="微软雅黑" panose="020B0503020204020204" pitchFamily="34" charset="-122"/>
              <a:cs typeface="Arial" panose="020B0604020202020204" pitchFamily="34" charset="0"/>
              <a:sym typeface="Arial"/>
            </a:endParaRPr>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8307" y="4350034"/>
            <a:ext cx="1208607" cy="679380"/>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1136" y="4512180"/>
            <a:ext cx="706129" cy="396929"/>
          </a:xfrm>
          <a:prstGeom prst="rect">
            <a:avLst/>
          </a:prstGeom>
        </p:spPr>
      </p:pic>
      <p:sp>
        <p:nvSpPr>
          <p:cNvPr id="27" name="圆角矩形 26"/>
          <p:cNvSpPr/>
          <p:nvPr/>
        </p:nvSpPr>
        <p:spPr>
          <a:xfrm>
            <a:off x="6677900" y="4724797"/>
            <a:ext cx="1901458" cy="553474"/>
          </a:xfrm>
          <a:prstGeom prst="roundRect">
            <a:avLst>
              <a:gd name="adj" fmla="val 53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7995" tIns="143998" rIns="287995" bIns="143998" numCol="1" spcCol="0" rtlCol="0" fromWordArt="0" anchor="ctr" anchorCtr="0" forceAA="0" compatLnSpc="1">
            <a:prstTxWarp prst="textNoShape">
              <a:avLst/>
            </a:prstTxWarp>
            <a:noAutofit/>
          </a:bodyPr>
          <a:lstStyle/>
          <a:p>
            <a:pPr algn="ctr" defTabSz="1619585">
              <a:defRPr sz="1800" b="1">
                <a:solidFill>
                  <a:srgbClr val="424242"/>
                </a:solidFill>
                <a:latin typeface="微软雅黑"/>
                <a:ea typeface="微软雅黑"/>
                <a:cs typeface="微软雅黑"/>
                <a:sym typeface="微软雅黑"/>
              </a:defRPr>
            </a:pPr>
            <a:endParaRPr lang="en-US" altLang="zh-CN" sz="1600" dirty="0">
              <a:solidFill>
                <a:schemeClr val="tx1"/>
              </a:solidFill>
              <a:latin typeface="微软雅黑" panose="020B0503020204020204" pitchFamily="34" charset="-122"/>
              <a:ea typeface="微软雅黑" panose="020B0503020204020204" pitchFamily="34" charset="-122"/>
              <a:cs typeface="微软雅黑"/>
            </a:endParaRPr>
          </a:p>
        </p:txBody>
      </p:sp>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1852" y="4467268"/>
            <a:ext cx="928090" cy="521696"/>
          </a:xfrm>
          <a:prstGeom prst="rect">
            <a:avLst/>
          </a:prstGeom>
        </p:spPr>
      </p:pic>
      <p:sp>
        <p:nvSpPr>
          <p:cNvPr id="30" name="Freeform 71"/>
          <p:cNvSpPr>
            <a:spLocks noEditPoints="1"/>
          </p:cNvSpPr>
          <p:nvPr/>
        </p:nvSpPr>
        <p:spPr bwMode="auto">
          <a:xfrm>
            <a:off x="8937743" y="2292173"/>
            <a:ext cx="305437" cy="289207"/>
          </a:xfrm>
          <a:custGeom>
            <a:avLst/>
            <a:gdLst>
              <a:gd name="T0" fmla="*/ 135 w 135"/>
              <a:gd name="T1" fmla="*/ 60 h 150"/>
              <a:gd name="T2" fmla="*/ 120 w 135"/>
              <a:gd name="T3" fmla="*/ 49 h 150"/>
              <a:gd name="T4" fmla="*/ 123 w 135"/>
              <a:gd name="T5" fmla="*/ 56 h 150"/>
              <a:gd name="T6" fmla="*/ 126 w 135"/>
              <a:gd name="T7" fmla="*/ 44 h 150"/>
              <a:gd name="T8" fmla="*/ 126 w 135"/>
              <a:gd name="T9" fmla="*/ 41 h 150"/>
              <a:gd name="T10" fmla="*/ 123 w 135"/>
              <a:gd name="T11" fmla="*/ 41 h 150"/>
              <a:gd name="T12" fmla="*/ 74 w 135"/>
              <a:gd name="T13" fmla="*/ 38 h 150"/>
              <a:gd name="T14" fmla="*/ 102 w 135"/>
              <a:gd name="T15" fmla="*/ 32 h 150"/>
              <a:gd name="T16" fmla="*/ 108 w 135"/>
              <a:gd name="T17" fmla="*/ 32 h 150"/>
              <a:gd name="T18" fmla="*/ 71 w 135"/>
              <a:gd name="T19" fmla="*/ 20 h 150"/>
              <a:gd name="T20" fmla="*/ 68 w 135"/>
              <a:gd name="T21" fmla="*/ 0 h 150"/>
              <a:gd name="T22" fmla="*/ 64 w 135"/>
              <a:gd name="T23" fmla="*/ 20 h 150"/>
              <a:gd name="T24" fmla="*/ 27 w 135"/>
              <a:gd name="T25" fmla="*/ 32 h 150"/>
              <a:gd name="T26" fmla="*/ 33 w 135"/>
              <a:gd name="T27" fmla="*/ 32 h 150"/>
              <a:gd name="T28" fmla="*/ 61 w 135"/>
              <a:gd name="T29" fmla="*/ 38 h 150"/>
              <a:gd name="T30" fmla="*/ 12 w 135"/>
              <a:gd name="T31" fmla="*/ 41 h 150"/>
              <a:gd name="T32" fmla="*/ 9 w 135"/>
              <a:gd name="T33" fmla="*/ 41 h 150"/>
              <a:gd name="T34" fmla="*/ 12 w 135"/>
              <a:gd name="T35" fmla="*/ 56 h 150"/>
              <a:gd name="T36" fmla="*/ 15 w 135"/>
              <a:gd name="T37" fmla="*/ 49 h 150"/>
              <a:gd name="T38" fmla="*/ 0 w 135"/>
              <a:gd name="T39" fmla="*/ 60 h 150"/>
              <a:gd name="T40" fmla="*/ 0 w 135"/>
              <a:gd name="T41" fmla="*/ 63 h 150"/>
              <a:gd name="T42" fmla="*/ 3 w 135"/>
              <a:gd name="T43" fmla="*/ 77 h 150"/>
              <a:gd name="T44" fmla="*/ 6 w 135"/>
              <a:gd name="T45" fmla="*/ 68 h 150"/>
              <a:gd name="T46" fmla="*/ 16 w 135"/>
              <a:gd name="T47" fmla="*/ 150 h 150"/>
              <a:gd name="T48" fmla="*/ 60 w 135"/>
              <a:gd name="T49" fmla="*/ 147 h 150"/>
              <a:gd name="T50" fmla="*/ 25 w 135"/>
              <a:gd name="T51" fmla="*/ 144 h 150"/>
              <a:gd name="T52" fmla="*/ 103 w 135"/>
              <a:gd name="T53" fmla="*/ 128 h 150"/>
              <a:gd name="T54" fmla="*/ 78 w 135"/>
              <a:gd name="T55" fmla="*/ 144 h 150"/>
              <a:gd name="T56" fmla="*/ 78 w 135"/>
              <a:gd name="T57" fmla="*/ 150 h 150"/>
              <a:gd name="T58" fmla="*/ 92 w 135"/>
              <a:gd name="T59" fmla="*/ 84 h 150"/>
              <a:gd name="T60" fmla="*/ 129 w 135"/>
              <a:gd name="T61" fmla="*/ 74 h 150"/>
              <a:gd name="T62" fmla="*/ 135 w 135"/>
              <a:gd name="T63" fmla="*/ 74 h 150"/>
              <a:gd name="T64" fmla="*/ 135 w 135"/>
              <a:gd name="T65" fmla="*/ 63 h 150"/>
              <a:gd name="T66" fmla="*/ 86 w 135"/>
              <a:gd name="T67" fmla="*/ 85 h 150"/>
              <a:gd name="T68" fmla="*/ 40 w 135"/>
              <a:gd name="T69" fmla="*/ 107 h 150"/>
              <a:gd name="T70" fmla="*/ 49 w 135"/>
              <a:gd name="T71" fmla="*/ 84 h 150"/>
              <a:gd name="T72" fmla="*/ 56 w 135"/>
              <a:gd name="T73" fmla="*/ 66 h 150"/>
              <a:gd name="T74" fmla="*/ 85 w 135"/>
              <a:gd name="T75" fmla="*/ 83 h 150"/>
              <a:gd name="T76" fmla="*/ 59 w 135"/>
              <a:gd name="T77" fmla="*/ 60 h 150"/>
              <a:gd name="T78" fmla="*/ 71 w 135"/>
              <a:gd name="T79" fmla="*/ 47 h 150"/>
              <a:gd name="T80" fmla="*/ 59 w 135"/>
              <a:gd name="T81" fmla="*/ 60 h 150"/>
              <a:gd name="T82" fmla="*/ 81 w 135"/>
              <a:gd name="T83" fmla="*/ 57 h 150"/>
              <a:gd name="T84" fmla="*/ 106 w 135"/>
              <a:gd name="T85" fmla="*/ 47 h 150"/>
              <a:gd name="T86" fmla="*/ 72 w 135"/>
              <a:gd name="T87" fmla="*/ 33 h 150"/>
              <a:gd name="T88" fmla="*/ 71 w 135"/>
              <a:gd name="T89" fmla="*/ 26 h 150"/>
              <a:gd name="T90" fmla="*/ 46 w 135"/>
              <a:gd name="T91" fmla="*/ 26 h 150"/>
              <a:gd name="T92" fmla="*/ 64 w 135"/>
              <a:gd name="T93" fmla="*/ 29 h 150"/>
              <a:gd name="T94" fmla="*/ 63 w 135"/>
              <a:gd name="T95" fmla="*/ 33 h 150"/>
              <a:gd name="T96" fmla="*/ 67 w 135"/>
              <a:gd name="T97" fmla="*/ 38 h 150"/>
              <a:gd name="T98" fmla="*/ 66 w 135"/>
              <a:gd name="T99" fmla="*/ 41 h 150"/>
              <a:gd name="T100" fmla="*/ 54 w 135"/>
              <a:gd name="T101" fmla="*/ 57 h 150"/>
              <a:gd name="T102" fmla="*/ 57 w 135"/>
              <a:gd name="T103" fmla="*/ 47 h 150"/>
              <a:gd name="T104" fmla="*/ 17 w 135"/>
              <a:gd name="T105" fmla="*/ 66 h 150"/>
              <a:gd name="T106" fmla="*/ 45 w 135"/>
              <a:gd name="T107" fmla="*/ 79 h 150"/>
              <a:gd name="T108" fmla="*/ 34 w 135"/>
              <a:gd name="T109" fmla="*/ 122 h 150"/>
              <a:gd name="T110" fmla="*/ 98 w 135"/>
              <a:gd name="T111" fmla="*/ 113 h 150"/>
              <a:gd name="T112" fmla="*/ 34 w 135"/>
              <a:gd name="T113" fmla="*/ 122 h 150"/>
              <a:gd name="T114" fmla="*/ 118 w 135"/>
              <a:gd name="T115" fmla="*/ 66 h 150"/>
              <a:gd name="T116" fmla="*/ 85 w 135"/>
              <a:gd name="T117" fmla="*/ 6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50">
                <a:moveTo>
                  <a:pt x="135" y="63"/>
                </a:moveTo>
                <a:cubicBezTo>
                  <a:pt x="135" y="60"/>
                  <a:pt x="135" y="60"/>
                  <a:pt x="135" y="60"/>
                </a:cubicBezTo>
                <a:cubicBezTo>
                  <a:pt x="89" y="60"/>
                  <a:pt x="89" y="60"/>
                  <a:pt x="89" y="60"/>
                </a:cubicBezTo>
                <a:cubicBezTo>
                  <a:pt x="120" y="49"/>
                  <a:pt x="120" y="49"/>
                  <a:pt x="120" y="49"/>
                </a:cubicBezTo>
                <a:cubicBezTo>
                  <a:pt x="120" y="53"/>
                  <a:pt x="120" y="53"/>
                  <a:pt x="120" y="53"/>
                </a:cubicBezTo>
                <a:cubicBezTo>
                  <a:pt x="120" y="55"/>
                  <a:pt x="121" y="56"/>
                  <a:pt x="123" y="56"/>
                </a:cubicBezTo>
                <a:cubicBezTo>
                  <a:pt x="125" y="56"/>
                  <a:pt x="126" y="55"/>
                  <a:pt x="126" y="53"/>
                </a:cubicBezTo>
                <a:cubicBezTo>
                  <a:pt x="126" y="44"/>
                  <a:pt x="126" y="44"/>
                  <a:pt x="126" y="44"/>
                </a:cubicBezTo>
                <a:cubicBezTo>
                  <a:pt x="126" y="44"/>
                  <a:pt x="126" y="44"/>
                  <a:pt x="126" y="44"/>
                </a:cubicBezTo>
                <a:cubicBezTo>
                  <a:pt x="126" y="41"/>
                  <a:pt x="126" y="41"/>
                  <a:pt x="126" y="41"/>
                </a:cubicBezTo>
                <a:cubicBezTo>
                  <a:pt x="123" y="41"/>
                  <a:pt x="123" y="41"/>
                  <a:pt x="123" y="41"/>
                </a:cubicBezTo>
                <a:cubicBezTo>
                  <a:pt x="123" y="41"/>
                  <a:pt x="123" y="41"/>
                  <a:pt x="123" y="41"/>
                </a:cubicBezTo>
                <a:cubicBezTo>
                  <a:pt x="75" y="41"/>
                  <a:pt x="75" y="41"/>
                  <a:pt x="75" y="41"/>
                </a:cubicBezTo>
                <a:cubicBezTo>
                  <a:pt x="74" y="38"/>
                  <a:pt x="74" y="38"/>
                  <a:pt x="74" y="38"/>
                </a:cubicBezTo>
                <a:cubicBezTo>
                  <a:pt x="102" y="28"/>
                  <a:pt x="102" y="28"/>
                  <a:pt x="102" y="28"/>
                </a:cubicBezTo>
                <a:cubicBezTo>
                  <a:pt x="102" y="32"/>
                  <a:pt x="102" y="32"/>
                  <a:pt x="102" y="32"/>
                </a:cubicBezTo>
                <a:cubicBezTo>
                  <a:pt x="102" y="34"/>
                  <a:pt x="103" y="35"/>
                  <a:pt x="105" y="35"/>
                </a:cubicBezTo>
                <a:cubicBezTo>
                  <a:pt x="106" y="35"/>
                  <a:pt x="108" y="34"/>
                  <a:pt x="108" y="32"/>
                </a:cubicBezTo>
                <a:cubicBezTo>
                  <a:pt x="108" y="20"/>
                  <a:pt x="108" y="20"/>
                  <a:pt x="108" y="20"/>
                </a:cubicBezTo>
                <a:cubicBezTo>
                  <a:pt x="71" y="20"/>
                  <a:pt x="71" y="20"/>
                  <a:pt x="71" y="20"/>
                </a:cubicBezTo>
                <a:cubicBezTo>
                  <a:pt x="71" y="3"/>
                  <a:pt x="71" y="3"/>
                  <a:pt x="71" y="3"/>
                </a:cubicBezTo>
                <a:cubicBezTo>
                  <a:pt x="71" y="1"/>
                  <a:pt x="69" y="0"/>
                  <a:pt x="68" y="0"/>
                </a:cubicBezTo>
                <a:cubicBezTo>
                  <a:pt x="66" y="0"/>
                  <a:pt x="64" y="1"/>
                  <a:pt x="64" y="3"/>
                </a:cubicBezTo>
                <a:cubicBezTo>
                  <a:pt x="64" y="20"/>
                  <a:pt x="64" y="20"/>
                  <a:pt x="64" y="20"/>
                </a:cubicBezTo>
                <a:cubicBezTo>
                  <a:pt x="27" y="20"/>
                  <a:pt x="27" y="20"/>
                  <a:pt x="27" y="20"/>
                </a:cubicBezTo>
                <a:cubicBezTo>
                  <a:pt x="27" y="32"/>
                  <a:pt x="27" y="32"/>
                  <a:pt x="27" y="32"/>
                </a:cubicBezTo>
                <a:cubicBezTo>
                  <a:pt x="27" y="34"/>
                  <a:pt x="29" y="35"/>
                  <a:pt x="30" y="35"/>
                </a:cubicBezTo>
                <a:cubicBezTo>
                  <a:pt x="32" y="35"/>
                  <a:pt x="33" y="34"/>
                  <a:pt x="33" y="32"/>
                </a:cubicBezTo>
                <a:cubicBezTo>
                  <a:pt x="33" y="28"/>
                  <a:pt x="33" y="28"/>
                  <a:pt x="33" y="28"/>
                </a:cubicBezTo>
                <a:cubicBezTo>
                  <a:pt x="61" y="38"/>
                  <a:pt x="61" y="38"/>
                  <a:pt x="61" y="38"/>
                </a:cubicBezTo>
                <a:cubicBezTo>
                  <a:pt x="60" y="41"/>
                  <a:pt x="60" y="41"/>
                  <a:pt x="60" y="41"/>
                </a:cubicBezTo>
                <a:cubicBezTo>
                  <a:pt x="12" y="41"/>
                  <a:pt x="12" y="41"/>
                  <a:pt x="12" y="41"/>
                </a:cubicBezTo>
                <a:cubicBezTo>
                  <a:pt x="12" y="41"/>
                  <a:pt x="12" y="41"/>
                  <a:pt x="12" y="41"/>
                </a:cubicBezTo>
                <a:cubicBezTo>
                  <a:pt x="9" y="41"/>
                  <a:pt x="9" y="41"/>
                  <a:pt x="9" y="41"/>
                </a:cubicBezTo>
                <a:cubicBezTo>
                  <a:pt x="9" y="53"/>
                  <a:pt x="9" y="53"/>
                  <a:pt x="9" y="53"/>
                </a:cubicBezTo>
                <a:cubicBezTo>
                  <a:pt x="9" y="55"/>
                  <a:pt x="10" y="56"/>
                  <a:pt x="12" y="56"/>
                </a:cubicBezTo>
                <a:cubicBezTo>
                  <a:pt x="14" y="56"/>
                  <a:pt x="15" y="55"/>
                  <a:pt x="15" y="53"/>
                </a:cubicBezTo>
                <a:cubicBezTo>
                  <a:pt x="15" y="49"/>
                  <a:pt x="15" y="49"/>
                  <a:pt x="15" y="49"/>
                </a:cubicBezTo>
                <a:cubicBezTo>
                  <a:pt x="46" y="60"/>
                  <a:pt x="46" y="60"/>
                  <a:pt x="46" y="60"/>
                </a:cubicBezTo>
                <a:cubicBezTo>
                  <a:pt x="0" y="60"/>
                  <a:pt x="0" y="60"/>
                  <a:pt x="0" y="60"/>
                </a:cubicBezTo>
                <a:cubicBezTo>
                  <a:pt x="0" y="63"/>
                  <a:pt x="0" y="63"/>
                  <a:pt x="0" y="63"/>
                </a:cubicBezTo>
                <a:cubicBezTo>
                  <a:pt x="0" y="63"/>
                  <a:pt x="0" y="63"/>
                  <a:pt x="0" y="63"/>
                </a:cubicBezTo>
                <a:cubicBezTo>
                  <a:pt x="0" y="74"/>
                  <a:pt x="0" y="74"/>
                  <a:pt x="0" y="74"/>
                </a:cubicBezTo>
                <a:cubicBezTo>
                  <a:pt x="0" y="75"/>
                  <a:pt x="1" y="77"/>
                  <a:pt x="3" y="77"/>
                </a:cubicBezTo>
                <a:cubicBezTo>
                  <a:pt x="5" y="77"/>
                  <a:pt x="6" y="75"/>
                  <a:pt x="6" y="74"/>
                </a:cubicBezTo>
                <a:cubicBezTo>
                  <a:pt x="6" y="68"/>
                  <a:pt x="6" y="68"/>
                  <a:pt x="6" y="68"/>
                </a:cubicBezTo>
                <a:cubicBezTo>
                  <a:pt x="43" y="84"/>
                  <a:pt x="43" y="84"/>
                  <a:pt x="43" y="84"/>
                </a:cubicBezTo>
                <a:cubicBezTo>
                  <a:pt x="16" y="150"/>
                  <a:pt x="16" y="150"/>
                  <a:pt x="16" y="150"/>
                </a:cubicBezTo>
                <a:cubicBezTo>
                  <a:pt x="57" y="150"/>
                  <a:pt x="57" y="150"/>
                  <a:pt x="57" y="150"/>
                </a:cubicBezTo>
                <a:cubicBezTo>
                  <a:pt x="59" y="150"/>
                  <a:pt x="60" y="148"/>
                  <a:pt x="60" y="147"/>
                </a:cubicBezTo>
                <a:cubicBezTo>
                  <a:pt x="60" y="145"/>
                  <a:pt x="59" y="144"/>
                  <a:pt x="57" y="144"/>
                </a:cubicBezTo>
                <a:cubicBezTo>
                  <a:pt x="25" y="144"/>
                  <a:pt x="25" y="144"/>
                  <a:pt x="25" y="144"/>
                </a:cubicBezTo>
                <a:cubicBezTo>
                  <a:pt x="32" y="128"/>
                  <a:pt x="32" y="128"/>
                  <a:pt x="32" y="128"/>
                </a:cubicBezTo>
                <a:cubicBezTo>
                  <a:pt x="103" y="128"/>
                  <a:pt x="103" y="128"/>
                  <a:pt x="103" y="128"/>
                </a:cubicBezTo>
                <a:cubicBezTo>
                  <a:pt x="110" y="144"/>
                  <a:pt x="110" y="144"/>
                  <a:pt x="110" y="144"/>
                </a:cubicBezTo>
                <a:cubicBezTo>
                  <a:pt x="78" y="144"/>
                  <a:pt x="78" y="144"/>
                  <a:pt x="78" y="144"/>
                </a:cubicBezTo>
                <a:cubicBezTo>
                  <a:pt x="76" y="144"/>
                  <a:pt x="75" y="145"/>
                  <a:pt x="75" y="147"/>
                </a:cubicBezTo>
                <a:cubicBezTo>
                  <a:pt x="75" y="148"/>
                  <a:pt x="76" y="150"/>
                  <a:pt x="78" y="150"/>
                </a:cubicBezTo>
                <a:cubicBezTo>
                  <a:pt x="118" y="150"/>
                  <a:pt x="118" y="150"/>
                  <a:pt x="118" y="150"/>
                </a:cubicBezTo>
                <a:cubicBezTo>
                  <a:pt x="92" y="84"/>
                  <a:pt x="92" y="84"/>
                  <a:pt x="92" y="84"/>
                </a:cubicBezTo>
                <a:cubicBezTo>
                  <a:pt x="129" y="68"/>
                  <a:pt x="129" y="68"/>
                  <a:pt x="129" y="68"/>
                </a:cubicBezTo>
                <a:cubicBezTo>
                  <a:pt x="129" y="74"/>
                  <a:pt x="129" y="74"/>
                  <a:pt x="129" y="74"/>
                </a:cubicBezTo>
                <a:cubicBezTo>
                  <a:pt x="129" y="75"/>
                  <a:pt x="130" y="77"/>
                  <a:pt x="132" y="77"/>
                </a:cubicBezTo>
                <a:cubicBezTo>
                  <a:pt x="134" y="77"/>
                  <a:pt x="135" y="75"/>
                  <a:pt x="135" y="74"/>
                </a:cubicBezTo>
                <a:cubicBezTo>
                  <a:pt x="135" y="63"/>
                  <a:pt x="135" y="63"/>
                  <a:pt x="135" y="63"/>
                </a:cubicBezTo>
                <a:cubicBezTo>
                  <a:pt x="135" y="63"/>
                  <a:pt x="135" y="63"/>
                  <a:pt x="135" y="63"/>
                </a:cubicBezTo>
                <a:close/>
                <a:moveTo>
                  <a:pt x="86" y="84"/>
                </a:moveTo>
                <a:cubicBezTo>
                  <a:pt x="86" y="85"/>
                  <a:pt x="86" y="85"/>
                  <a:pt x="86" y="85"/>
                </a:cubicBezTo>
                <a:cubicBezTo>
                  <a:pt x="95" y="107"/>
                  <a:pt x="95" y="107"/>
                  <a:pt x="95" y="107"/>
                </a:cubicBezTo>
                <a:cubicBezTo>
                  <a:pt x="40" y="107"/>
                  <a:pt x="40" y="107"/>
                  <a:pt x="40" y="107"/>
                </a:cubicBezTo>
                <a:cubicBezTo>
                  <a:pt x="49" y="85"/>
                  <a:pt x="49" y="85"/>
                  <a:pt x="49" y="85"/>
                </a:cubicBezTo>
                <a:cubicBezTo>
                  <a:pt x="49" y="85"/>
                  <a:pt x="49" y="85"/>
                  <a:pt x="49" y="84"/>
                </a:cubicBezTo>
                <a:cubicBezTo>
                  <a:pt x="50" y="84"/>
                  <a:pt x="50" y="83"/>
                  <a:pt x="50" y="83"/>
                </a:cubicBezTo>
                <a:cubicBezTo>
                  <a:pt x="56" y="66"/>
                  <a:pt x="56" y="66"/>
                  <a:pt x="56" y="66"/>
                </a:cubicBezTo>
                <a:cubicBezTo>
                  <a:pt x="79" y="66"/>
                  <a:pt x="79" y="66"/>
                  <a:pt x="79" y="66"/>
                </a:cubicBezTo>
                <a:cubicBezTo>
                  <a:pt x="85" y="83"/>
                  <a:pt x="85" y="83"/>
                  <a:pt x="85" y="83"/>
                </a:cubicBezTo>
                <a:cubicBezTo>
                  <a:pt x="85" y="83"/>
                  <a:pt x="85" y="84"/>
                  <a:pt x="86" y="84"/>
                </a:cubicBezTo>
                <a:close/>
                <a:moveTo>
                  <a:pt x="59" y="60"/>
                </a:moveTo>
                <a:cubicBezTo>
                  <a:pt x="64" y="47"/>
                  <a:pt x="64" y="47"/>
                  <a:pt x="64" y="47"/>
                </a:cubicBezTo>
                <a:cubicBezTo>
                  <a:pt x="71" y="47"/>
                  <a:pt x="71" y="47"/>
                  <a:pt x="71" y="47"/>
                </a:cubicBezTo>
                <a:cubicBezTo>
                  <a:pt x="76" y="60"/>
                  <a:pt x="76" y="60"/>
                  <a:pt x="76" y="60"/>
                </a:cubicBezTo>
                <a:lnTo>
                  <a:pt x="59" y="60"/>
                </a:lnTo>
                <a:close/>
                <a:moveTo>
                  <a:pt x="106" y="47"/>
                </a:moveTo>
                <a:cubicBezTo>
                  <a:pt x="81" y="57"/>
                  <a:pt x="81" y="57"/>
                  <a:pt x="81" y="57"/>
                </a:cubicBezTo>
                <a:cubicBezTo>
                  <a:pt x="78" y="47"/>
                  <a:pt x="78" y="47"/>
                  <a:pt x="78" y="47"/>
                </a:cubicBezTo>
                <a:lnTo>
                  <a:pt x="106" y="47"/>
                </a:lnTo>
                <a:close/>
                <a:moveTo>
                  <a:pt x="89" y="26"/>
                </a:moveTo>
                <a:cubicBezTo>
                  <a:pt x="72" y="33"/>
                  <a:pt x="72" y="33"/>
                  <a:pt x="72" y="33"/>
                </a:cubicBezTo>
                <a:cubicBezTo>
                  <a:pt x="71" y="30"/>
                  <a:pt x="71" y="30"/>
                  <a:pt x="71" y="30"/>
                </a:cubicBezTo>
                <a:cubicBezTo>
                  <a:pt x="71" y="26"/>
                  <a:pt x="71" y="26"/>
                  <a:pt x="71" y="26"/>
                </a:cubicBezTo>
                <a:lnTo>
                  <a:pt x="89" y="26"/>
                </a:lnTo>
                <a:close/>
                <a:moveTo>
                  <a:pt x="46" y="26"/>
                </a:moveTo>
                <a:cubicBezTo>
                  <a:pt x="64" y="26"/>
                  <a:pt x="64" y="26"/>
                  <a:pt x="64" y="26"/>
                </a:cubicBezTo>
                <a:cubicBezTo>
                  <a:pt x="64" y="29"/>
                  <a:pt x="64" y="29"/>
                  <a:pt x="64" y="29"/>
                </a:cubicBezTo>
                <a:cubicBezTo>
                  <a:pt x="64" y="29"/>
                  <a:pt x="64" y="29"/>
                  <a:pt x="64" y="29"/>
                </a:cubicBezTo>
                <a:cubicBezTo>
                  <a:pt x="63" y="33"/>
                  <a:pt x="63" y="33"/>
                  <a:pt x="63" y="33"/>
                </a:cubicBezTo>
                <a:lnTo>
                  <a:pt x="46" y="26"/>
                </a:lnTo>
                <a:close/>
                <a:moveTo>
                  <a:pt x="67" y="38"/>
                </a:moveTo>
                <a:cubicBezTo>
                  <a:pt x="69" y="41"/>
                  <a:pt x="69" y="41"/>
                  <a:pt x="69" y="41"/>
                </a:cubicBezTo>
                <a:cubicBezTo>
                  <a:pt x="66" y="41"/>
                  <a:pt x="66" y="41"/>
                  <a:pt x="66" y="41"/>
                </a:cubicBezTo>
                <a:lnTo>
                  <a:pt x="67" y="38"/>
                </a:lnTo>
                <a:close/>
                <a:moveTo>
                  <a:pt x="54" y="57"/>
                </a:moveTo>
                <a:cubicBezTo>
                  <a:pt x="29" y="47"/>
                  <a:pt x="29" y="47"/>
                  <a:pt x="29" y="47"/>
                </a:cubicBezTo>
                <a:cubicBezTo>
                  <a:pt x="57" y="47"/>
                  <a:pt x="57" y="47"/>
                  <a:pt x="57" y="47"/>
                </a:cubicBezTo>
                <a:lnTo>
                  <a:pt x="54" y="57"/>
                </a:lnTo>
                <a:close/>
                <a:moveTo>
                  <a:pt x="17" y="66"/>
                </a:moveTo>
                <a:cubicBezTo>
                  <a:pt x="50" y="66"/>
                  <a:pt x="50" y="66"/>
                  <a:pt x="50" y="66"/>
                </a:cubicBezTo>
                <a:cubicBezTo>
                  <a:pt x="45" y="79"/>
                  <a:pt x="45" y="79"/>
                  <a:pt x="45" y="79"/>
                </a:cubicBezTo>
                <a:lnTo>
                  <a:pt x="17" y="66"/>
                </a:lnTo>
                <a:close/>
                <a:moveTo>
                  <a:pt x="34" y="122"/>
                </a:moveTo>
                <a:cubicBezTo>
                  <a:pt x="37" y="113"/>
                  <a:pt x="37" y="113"/>
                  <a:pt x="37" y="113"/>
                </a:cubicBezTo>
                <a:cubicBezTo>
                  <a:pt x="98" y="113"/>
                  <a:pt x="98" y="113"/>
                  <a:pt x="98" y="113"/>
                </a:cubicBezTo>
                <a:cubicBezTo>
                  <a:pt x="101" y="122"/>
                  <a:pt x="101" y="122"/>
                  <a:pt x="101" y="122"/>
                </a:cubicBezTo>
                <a:lnTo>
                  <a:pt x="34" y="122"/>
                </a:lnTo>
                <a:close/>
                <a:moveTo>
                  <a:pt x="85" y="66"/>
                </a:moveTo>
                <a:cubicBezTo>
                  <a:pt x="118" y="66"/>
                  <a:pt x="118" y="66"/>
                  <a:pt x="118" y="66"/>
                </a:cubicBezTo>
                <a:cubicBezTo>
                  <a:pt x="90" y="79"/>
                  <a:pt x="90" y="79"/>
                  <a:pt x="90" y="79"/>
                </a:cubicBezTo>
                <a:lnTo>
                  <a:pt x="85" y="66"/>
                </a:ln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1" name="Oval 72"/>
          <p:cNvSpPr>
            <a:spLocks noChangeArrowheads="1"/>
          </p:cNvSpPr>
          <p:nvPr/>
        </p:nvSpPr>
        <p:spPr bwMode="auto">
          <a:xfrm>
            <a:off x="9105712" y="2672450"/>
            <a:ext cx="27088" cy="23233"/>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2" name="Oval 73"/>
          <p:cNvSpPr>
            <a:spLocks noChangeArrowheads="1"/>
          </p:cNvSpPr>
          <p:nvPr/>
        </p:nvSpPr>
        <p:spPr bwMode="auto">
          <a:xfrm>
            <a:off x="9148680" y="2672450"/>
            <a:ext cx="27088" cy="23233"/>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4" name="Freeform 38"/>
          <p:cNvSpPr>
            <a:spLocks noEditPoints="1"/>
          </p:cNvSpPr>
          <p:nvPr/>
        </p:nvSpPr>
        <p:spPr bwMode="auto">
          <a:xfrm>
            <a:off x="4952433" y="2307672"/>
            <a:ext cx="275975" cy="79705"/>
          </a:xfrm>
          <a:custGeom>
            <a:avLst/>
            <a:gdLst>
              <a:gd name="T0" fmla="*/ 127 w 142"/>
              <a:gd name="T1" fmla="*/ 43 h 43"/>
              <a:gd name="T2" fmla="*/ 15 w 142"/>
              <a:gd name="T3" fmla="*/ 43 h 43"/>
              <a:gd name="T4" fmla="*/ 9 w 142"/>
              <a:gd name="T5" fmla="*/ 39 h 43"/>
              <a:gd name="T6" fmla="*/ 3 w 142"/>
              <a:gd name="T7" fmla="*/ 39 h 43"/>
              <a:gd name="T8" fmla="*/ 0 w 142"/>
              <a:gd name="T9" fmla="*/ 36 h 43"/>
              <a:gd name="T10" fmla="*/ 0 w 142"/>
              <a:gd name="T11" fmla="*/ 19 h 43"/>
              <a:gd name="T12" fmla="*/ 2 w 142"/>
              <a:gd name="T13" fmla="*/ 16 h 43"/>
              <a:gd name="T14" fmla="*/ 70 w 142"/>
              <a:gd name="T15" fmla="*/ 0 h 43"/>
              <a:gd name="T16" fmla="*/ 72 w 142"/>
              <a:gd name="T17" fmla="*/ 0 h 43"/>
              <a:gd name="T18" fmla="*/ 140 w 142"/>
              <a:gd name="T19" fmla="*/ 16 h 43"/>
              <a:gd name="T20" fmla="*/ 142 w 142"/>
              <a:gd name="T21" fmla="*/ 19 h 43"/>
              <a:gd name="T22" fmla="*/ 142 w 142"/>
              <a:gd name="T23" fmla="*/ 36 h 43"/>
              <a:gd name="T24" fmla="*/ 139 w 142"/>
              <a:gd name="T25" fmla="*/ 39 h 43"/>
              <a:gd name="T26" fmla="*/ 133 w 142"/>
              <a:gd name="T27" fmla="*/ 39 h 43"/>
              <a:gd name="T28" fmla="*/ 127 w 142"/>
              <a:gd name="T29" fmla="*/ 43 h 43"/>
              <a:gd name="T30" fmla="*/ 6 w 142"/>
              <a:gd name="T31" fmla="*/ 34 h 43"/>
              <a:gd name="T32" fmla="*/ 11 w 142"/>
              <a:gd name="T33" fmla="*/ 34 h 43"/>
              <a:gd name="T34" fmla="*/ 14 w 142"/>
              <a:gd name="T35" fmla="*/ 36 h 43"/>
              <a:gd name="T36" fmla="*/ 15 w 142"/>
              <a:gd name="T37" fmla="*/ 38 h 43"/>
              <a:gd name="T38" fmla="*/ 127 w 142"/>
              <a:gd name="T39" fmla="*/ 38 h 43"/>
              <a:gd name="T40" fmla="*/ 128 w 142"/>
              <a:gd name="T41" fmla="*/ 36 h 43"/>
              <a:gd name="T42" fmla="*/ 131 w 142"/>
              <a:gd name="T43" fmla="*/ 34 h 43"/>
              <a:gd name="T44" fmla="*/ 136 w 142"/>
              <a:gd name="T45" fmla="*/ 34 h 43"/>
              <a:gd name="T46" fmla="*/ 136 w 142"/>
              <a:gd name="T47" fmla="*/ 21 h 43"/>
              <a:gd name="T48" fmla="*/ 71 w 142"/>
              <a:gd name="T49" fmla="*/ 6 h 43"/>
              <a:gd name="T50" fmla="*/ 6 w 142"/>
              <a:gd name="T51" fmla="*/ 21 h 43"/>
              <a:gd name="T52" fmla="*/ 6 w 142"/>
              <a:gd name="T53"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43">
                <a:moveTo>
                  <a:pt x="127" y="43"/>
                </a:moveTo>
                <a:cubicBezTo>
                  <a:pt x="15" y="43"/>
                  <a:pt x="15" y="43"/>
                  <a:pt x="15" y="43"/>
                </a:cubicBezTo>
                <a:cubicBezTo>
                  <a:pt x="12" y="43"/>
                  <a:pt x="10" y="41"/>
                  <a:pt x="9" y="39"/>
                </a:cubicBezTo>
                <a:cubicBezTo>
                  <a:pt x="3" y="39"/>
                  <a:pt x="3" y="39"/>
                  <a:pt x="3" y="39"/>
                </a:cubicBezTo>
                <a:cubicBezTo>
                  <a:pt x="2" y="39"/>
                  <a:pt x="0" y="38"/>
                  <a:pt x="0" y="36"/>
                </a:cubicBezTo>
                <a:cubicBezTo>
                  <a:pt x="0" y="19"/>
                  <a:pt x="0" y="19"/>
                  <a:pt x="0" y="19"/>
                </a:cubicBezTo>
                <a:cubicBezTo>
                  <a:pt x="0" y="18"/>
                  <a:pt x="1" y="17"/>
                  <a:pt x="2" y="16"/>
                </a:cubicBezTo>
                <a:cubicBezTo>
                  <a:pt x="70" y="0"/>
                  <a:pt x="70" y="0"/>
                  <a:pt x="70" y="0"/>
                </a:cubicBezTo>
                <a:cubicBezTo>
                  <a:pt x="71" y="0"/>
                  <a:pt x="71" y="0"/>
                  <a:pt x="72" y="0"/>
                </a:cubicBezTo>
                <a:cubicBezTo>
                  <a:pt x="140" y="16"/>
                  <a:pt x="140" y="16"/>
                  <a:pt x="140" y="16"/>
                </a:cubicBezTo>
                <a:cubicBezTo>
                  <a:pt x="141" y="17"/>
                  <a:pt x="142" y="18"/>
                  <a:pt x="142" y="19"/>
                </a:cubicBezTo>
                <a:cubicBezTo>
                  <a:pt x="142" y="36"/>
                  <a:pt x="142" y="36"/>
                  <a:pt x="142" y="36"/>
                </a:cubicBezTo>
                <a:cubicBezTo>
                  <a:pt x="142" y="38"/>
                  <a:pt x="140" y="39"/>
                  <a:pt x="139" y="39"/>
                </a:cubicBezTo>
                <a:cubicBezTo>
                  <a:pt x="133" y="39"/>
                  <a:pt x="133" y="39"/>
                  <a:pt x="133" y="39"/>
                </a:cubicBezTo>
                <a:cubicBezTo>
                  <a:pt x="132" y="41"/>
                  <a:pt x="130" y="43"/>
                  <a:pt x="127" y="43"/>
                </a:cubicBezTo>
                <a:close/>
                <a:moveTo>
                  <a:pt x="6" y="34"/>
                </a:moveTo>
                <a:cubicBezTo>
                  <a:pt x="11" y="34"/>
                  <a:pt x="11" y="34"/>
                  <a:pt x="11" y="34"/>
                </a:cubicBezTo>
                <a:cubicBezTo>
                  <a:pt x="12" y="34"/>
                  <a:pt x="14" y="35"/>
                  <a:pt x="14" y="36"/>
                </a:cubicBezTo>
                <a:cubicBezTo>
                  <a:pt x="14" y="37"/>
                  <a:pt x="14" y="38"/>
                  <a:pt x="15" y="38"/>
                </a:cubicBezTo>
                <a:cubicBezTo>
                  <a:pt x="127" y="38"/>
                  <a:pt x="127" y="38"/>
                  <a:pt x="127" y="38"/>
                </a:cubicBezTo>
                <a:cubicBezTo>
                  <a:pt x="128" y="38"/>
                  <a:pt x="128" y="37"/>
                  <a:pt x="128" y="36"/>
                </a:cubicBezTo>
                <a:cubicBezTo>
                  <a:pt x="128" y="35"/>
                  <a:pt x="130" y="34"/>
                  <a:pt x="131" y="34"/>
                </a:cubicBezTo>
                <a:cubicBezTo>
                  <a:pt x="136" y="34"/>
                  <a:pt x="136" y="34"/>
                  <a:pt x="136" y="34"/>
                </a:cubicBezTo>
                <a:cubicBezTo>
                  <a:pt x="136" y="21"/>
                  <a:pt x="136" y="21"/>
                  <a:pt x="136" y="21"/>
                </a:cubicBezTo>
                <a:cubicBezTo>
                  <a:pt x="71" y="6"/>
                  <a:pt x="71" y="6"/>
                  <a:pt x="71" y="6"/>
                </a:cubicBezTo>
                <a:cubicBezTo>
                  <a:pt x="6" y="21"/>
                  <a:pt x="6" y="21"/>
                  <a:pt x="6" y="21"/>
                </a:cubicBezTo>
                <a:lnTo>
                  <a:pt x="6" y="34"/>
                </a:ln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5" name="Freeform 39"/>
          <p:cNvSpPr>
            <a:spLocks noEditPoints="1"/>
          </p:cNvSpPr>
          <p:nvPr/>
        </p:nvSpPr>
        <p:spPr bwMode="auto">
          <a:xfrm>
            <a:off x="4967765" y="2402704"/>
            <a:ext cx="245311" cy="111127"/>
          </a:xfrm>
          <a:custGeom>
            <a:avLst/>
            <a:gdLst>
              <a:gd name="T0" fmla="*/ 3 w 126"/>
              <a:gd name="T1" fmla="*/ 60 h 60"/>
              <a:gd name="T2" fmla="*/ 0 w 126"/>
              <a:gd name="T3" fmla="*/ 49 h 60"/>
              <a:gd name="T4" fmla="*/ 8 w 126"/>
              <a:gd name="T5" fmla="*/ 43 h 60"/>
              <a:gd name="T6" fmla="*/ 11 w 126"/>
              <a:gd name="T7" fmla="*/ 0 h 60"/>
              <a:gd name="T8" fmla="*/ 29 w 126"/>
              <a:gd name="T9" fmla="*/ 3 h 60"/>
              <a:gd name="T10" fmla="*/ 38 w 126"/>
              <a:gd name="T11" fmla="*/ 43 h 60"/>
              <a:gd name="T12" fmla="*/ 41 w 126"/>
              <a:gd name="T13" fmla="*/ 0 h 60"/>
              <a:gd name="T14" fmla="*/ 58 w 126"/>
              <a:gd name="T15" fmla="*/ 3 h 60"/>
              <a:gd name="T16" fmla="*/ 68 w 126"/>
              <a:gd name="T17" fmla="*/ 43 h 60"/>
              <a:gd name="T18" fmla="*/ 70 w 126"/>
              <a:gd name="T19" fmla="*/ 0 h 60"/>
              <a:gd name="T20" fmla="*/ 88 w 126"/>
              <a:gd name="T21" fmla="*/ 3 h 60"/>
              <a:gd name="T22" fmla="*/ 97 w 126"/>
              <a:gd name="T23" fmla="*/ 43 h 60"/>
              <a:gd name="T24" fmla="*/ 100 w 126"/>
              <a:gd name="T25" fmla="*/ 0 h 60"/>
              <a:gd name="T26" fmla="*/ 118 w 126"/>
              <a:gd name="T27" fmla="*/ 3 h 60"/>
              <a:gd name="T28" fmla="*/ 119 w 126"/>
              <a:gd name="T29" fmla="*/ 43 h 60"/>
              <a:gd name="T30" fmla="*/ 126 w 126"/>
              <a:gd name="T31" fmla="*/ 57 h 60"/>
              <a:gd name="T32" fmla="*/ 6 w 126"/>
              <a:gd name="T33" fmla="*/ 55 h 60"/>
              <a:gd name="T34" fmla="*/ 120 w 126"/>
              <a:gd name="T35" fmla="*/ 49 h 60"/>
              <a:gd name="T36" fmla="*/ 115 w 126"/>
              <a:gd name="T37" fmla="*/ 48 h 60"/>
              <a:gd name="T38" fmla="*/ 112 w 126"/>
              <a:gd name="T39" fmla="*/ 5 h 60"/>
              <a:gd name="T40" fmla="*/ 103 w 126"/>
              <a:gd name="T41" fmla="*/ 45 h 60"/>
              <a:gd name="T42" fmla="*/ 85 w 126"/>
              <a:gd name="T43" fmla="*/ 48 h 60"/>
              <a:gd name="T44" fmla="*/ 83 w 126"/>
              <a:gd name="T45" fmla="*/ 5 h 60"/>
              <a:gd name="T46" fmla="*/ 73 w 126"/>
              <a:gd name="T47" fmla="*/ 45 h 60"/>
              <a:gd name="T48" fmla="*/ 56 w 126"/>
              <a:gd name="T49" fmla="*/ 48 h 60"/>
              <a:gd name="T50" fmla="*/ 53 w 126"/>
              <a:gd name="T51" fmla="*/ 5 h 60"/>
              <a:gd name="T52" fmla="*/ 43 w 126"/>
              <a:gd name="T53" fmla="*/ 45 h 60"/>
              <a:gd name="T54" fmla="*/ 26 w 126"/>
              <a:gd name="T55" fmla="*/ 48 h 60"/>
              <a:gd name="T56" fmla="*/ 23 w 126"/>
              <a:gd name="T57" fmla="*/ 5 h 60"/>
              <a:gd name="T58" fmla="*/ 14 w 126"/>
              <a:gd name="T59" fmla="*/ 45 h 60"/>
              <a:gd name="T60" fmla="*/ 7 w 126"/>
              <a:gd name="T61" fmla="*/ 48 h 60"/>
              <a:gd name="T62" fmla="*/ 6 w 126"/>
              <a:gd name="T6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60">
                <a:moveTo>
                  <a:pt x="123" y="60"/>
                </a:moveTo>
                <a:cubicBezTo>
                  <a:pt x="3" y="60"/>
                  <a:pt x="3" y="60"/>
                  <a:pt x="3" y="60"/>
                </a:cubicBezTo>
                <a:cubicBezTo>
                  <a:pt x="2" y="60"/>
                  <a:pt x="0" y="59"/>
                  <a:pt x="0" y="57"/>
                </a:cubicBezTo>
                <a:cubicBezTo>
                  <a:pt x="0" y="49"/>
                  <a:pt x="0" y="49"/>
                  <a:pt x="0" y="49"/>
                </a:cubicBezTo>
                <a:cubicBezTo>
                  <a:pt x="0" y="46"/>
                  <a:pt x="3" y="43"/>
                  <a:pt x="7" y="43"/>
                </a:cubicBezTo>
                <a:cubicBezTo>
                  <a:pt x="8" y="43"/>
                  <a:pt x="8" y="43"/>
                  <a:pt x="8" y="43"/>
                </a:cubicBezTo>
                <a:cubicBezTo>
                  <a:pt x="8" y="3"/>
                  <a:pt x="8" y="3"/>
                  <a:pt x="8" y="3"/>
                </a:cubicBezTo>
                <a:cubicBezTo>
                  <a:pt x="8" y="1"/>
                  <a:pt x="10" y="0"/>
                  <a:pt x="11" y="0"/>
                </a:cubicBezTo>
                <a:cubicBezTo>
                  <a:pt x="26" y="0"/>
                  <a:pt x="26" y="0"/>
                  <a:pt x="26" y="0"/>
                </a:cubicBezTo>
                <a:cubicBezTo>
                  <a:pt x="27" y="0"/>
                  <a:pt x="29" y="1"/>
                  <a:pt x="29" y="3"/>
                </a:cubicBezTo>
                <a:cubicBezTo>
                  <a:pt x="29" y="43"/>
                  <a:pt x="29" y="43"/>
                  <a:pt x="29" y="43"/>
                </a:cubicBezTo>
                <a:cubicBezTo>
                  <a:pt x="38" y="43"/>
                  <a:pt x="38" y="43"/>
                  <a:pt x="38" y="43"/>
                </a:cubicBezTo>
                <a:cubicBezTo>
                  <a:pt x="38" y="3"/>
                  <a:pt x="38" y="3"/>
                  <a:pt x="38" y="3"/>
                </a:cubicBezTo>
                <a:cubicBezTo>
                  <a:pt x="38" y="1"/>
                  <a:pt x="39" y="0"/>
                  <a:pt x="41" y="0"/>
                </a:cubicBezTo>
                <a:cubicBezTo>
                  <a:pt x="56" y="0"/>
                  <a:pt x="56" y="0"/>
                  <a:pt x="56" y="0"/>
                </a:cubicBezTo>
                <a:cubicBezTo>
                  <a:pt x="57" y="0"/>
                  <a:pt x="58" y="1"/>
                  <a:pt x="58" y="3"/>
                </a:cubicBezTo>
                <a:cubicBezTo>
                  <a:pt x="58" y="43"/>
                  <a:pt x="58" y="43"/>
                  <a:pt x="58" y="43"/>
                </a:cubicBezTo>
                <a:cubicBezTo>
                  <a:pt x="68" y="43"/>
                  <a:pt x="68" y="43"/>
                  <a:pt x="68" y="43"/>
                </a:cubicBezTo>
                <a:cubicBezTo>
                  <a:pt x="68" y="3"/>
                  <a:pt x="68" y="3"/>
                  <a:pt x="68" y="3"/>
                </a:cubicBezTo>
                <a:cubicBezTo>
                  <a:pt x="68" y="1"/>
                  <a:pt x="69" y="0"/>
                  <a:pt x="70" y="0"/>
                </a:cubicBezTo>
                <a:cubicBezTo>
                  <a:pt x="85" y="0"/>
                  <a:pt x="85" y="0"/>
                  <a:pt x="85" y="0"/>
                </a:cubicBezTo>
                <a:cubicBezTo>
                  <a:pt x="87" y="0"/>
                  <a:pt x="88" y="1"/>
                  <a:pt x="88" y="3"/>
                </a:cubicBezTo>
                <a:cubicBezTo>
                  <a:pt x="88" y="43"/>
                  <a:pt x="88" y="43"/>
                  <a:pt x="88" y="43"/>
                </a:cubicBezTo>
                <a:cubicBezTo>
                  <a:pt x="97" y="43"/>
                  <a:pt x="97" y="43"/>
                  <a:pt x="97" y="43"/>
                </a:cubicBezTo>
                <a:cubicBezTo>
                  <a:pt x="97" y="3"/>
                  <a:pt x="97" y="3"/>
                  <a:pt x="97" y="3"/>
                </a:cubicBezTo>
                <a:cubicBezTo>
                  <a:pt x="97" y="1"/>
                  <a:pt x="99" y="0"/>
                  <a:pt x="100" y="0"/>
                </a:cubicBezTo>
                <a:cubicBezTo>
                  <a:pt x="115" y="0"/>
                  <a:pt x="115" y="0"/>
                  <a:pt x="115" y="0"/>
                </a:cubicBezTo>
                <a:cubicBezTo>
                  <a:pt x="116" y="0"/>
                  <a:pt x="118" y="1"/>
                  <a:pt x="118" y="3"/>
                </a:cubicBezTo>
                <a:cubicBezTo>
                  <a:pt x="118" y="43"/>
                  <a:pt x="118" y="43"/>
                  <a:pt x="118" y="43"/>
                </a:cubicBezTo>
                <a:cubicBezTo>
                  <a:pt x="119" y="43"/>
                  <a:pt x="119" y="43"/>
                  <a:pt x="119" y="43"/>
                </a:cubicBezTo>
                <a:cubicBezTo>
                  <a:pt x="123" y="43"/>
                  <a:pt x="126" y="46"/>
                  <a:pt x="126" y="49"/>
                </a:cubicBezTo>
                <a:cubicBezTo>
                  <a:pt x="126" y="57"/>
                  <a:pt x="126" y="57"/>
                  <a:pt x="126" y="57"/>
                </a:cubicBezTo>
                <a:cubicBezTo>
                  <a:pt x="126" y="59"/>
                  <a:pt x="124" y="60"/>
                  <a:pt x="123" y="60"/>
                </a:cubicBezTo>
                <a:close/>
                <a:moveTo>
                  <a:pt x="6" y="55"/>
                </a:moveTo>
                <a:cubicBezTo>
                  <a:pt x="120" y="55"/>
                  <a:pt x="120" y="55"/>
                  <a:pt x="120" y="55"/>
                </a:cubicBezTo>
                <a:cubicBezTo>
                  <a:pt x="120" y="49"/>
                  <a:pt x="120" y="49"/>
                  <a:pt x="120" y="49"/>
                </a:cubicBezTo>
                <a:cubicBezTo>
                  <a:pt x="120" y="49"/>
                  <a:pt x="120" y="48"/>
                  <a:pt x="119" y="48"/>
                </a:cubicBezTo>
                <a:cubicBezTo>
                  <a:pt x="115" y="48"/>
                  <a:pt x="115" y="48"/>
                  <a:pt x="115" y="48"/>
                </a:cubicBezTo>
                <a:cubicBezTo>
                  <a:pt x="114" y="48"/>
                  <a:pt x="112" y="47"/>
                  <a:pt x="112" y="45"/>
                </a:cubicBezTo>
                <a:cubicBezTo>
                  <a:pt x="112" y="5"/>
                  <a:pt x="112" y="5"/>
                  <a:pt x="112" y="5"/>
                </a:cubicBezTo>
                <a:cubicBezTo>
                  <a:pt x="103" y="5"/>
                  <a:pt x="103" y="5"/>
                  <a:pt x="103" y="5"/>
                </a:cubicBezTo>
                <a:cubicBezTo>
                  <a:pt x="103" y="45"/>
                  <a:pt x="103" y="45"/>
                  <a:pt x="103" y="45"/>
                </a:cubicBezTo>
                <a:cubicBezTo>
                  <a:pt x="103" y="47"/>
                  <a:pt x="102" y="48"/>
                  <a:pt x="100" y="48"/>
                </a:cubicBezTo>
                <a:cubicBezTo>
                  <a:pt x="85" y="48"/>
                  <a:pt x="85" y="48"/>
                  <a:pt x="85" y="48"/>
                </a:cubicBezTo>
                <a:cubicBezTo>
                  <a:pt x="84" y="48"/>
                  <a:pt x="83" y="47"/>
                  <a:pt x="83" y="45"/>
                </a:cubicBezTo>
                <a:cubicBezTo>
                  <a:pt x="83" y="5"/>
                  <a:pt x="83" y="5"/>
                  <a:pt x="83" y="5"/>
                </a:cubicBezTo>
                <a:cubicBezTo>
                  <a:pt x="73" y="5"/>
                  <a:pt x="73" y="5"/>
                  <a:pt x="73" y="5"/>
                </a:cubicBezTo>
                <a:cubicBezTo>
                  <a:pt x="73" y="45"/>
                  <a:pt x="73" y="45"/>
                  <a:pt x="73" y="45"/>
                </a:cubicBezTo>
                <a:cubicBezTo>
                  <a:pt x="73" y="47"/>
                  <a:pt x="72" y="48"/>
                  <a:pt x="70" y="48"/>
                </a:cubicBezTo>
                <a:cubicBezTo>
                  <a:pt x="56" y="48"/>
                  <a:pt x="56" y="48"/>
                  <a:pt x="56" y="48"/>
                </a:cubicBezTo>
                <a:cubicBezTo>
                  <a:pt x="54" y="48"/>
                  <a:pt x="53" y="47"/>
                  <a:pt x="53" y="45"/>
                </a:cubicBezTo>
                <a:cubicBezTo>
                  <a:pt x="53" y="5"/>
                  <a:pt x="53" y="5"/>
                  <a:pt x="53" y="5"/>
                </a:cubicBezTo>
                <a:cubicBezTo>
                  <a:pt x="43" y="5"/>
                  <a:pt x="43" y="5"/>
                  <a:pt x="43" y="5"/>
                </a:cubicBezTo>
                <a:cubicBezTo>
                  <a:pt x="43" y="45"/>
                  <a:pt x="43" y="45"/>
                  <a:pt x="43" y="45"/>
                </a:cubicBezTo>
                <a:cubicBezTo>
                  <a:pt x="43" y="47"/>
                  <a:pt x="42" y="48"/>
                  <a:pt x="41" y="48"/>
                </a:cubicBezTo>
                <a:cubicBezTo>
                  <a:pt x="26" y="48"/>
                  <a:pt x="26" y="48"/>
                  <a:pt x="26" y="48"/>
                </a:cubicBezTo>
                <a:cubicBezTo>
                  <a:pt x="24" y="48"/>
                  <a:pt x="23" y="47"/>
                  <a:pt x="23" y="45"/>
                </a:cubicBezTo>
                <a:cubicBezTo>
                  <a:pt x="23" y="5"/>
                  <a:pt x="23" y="5"/>
                  <a:pt x="23" y="5"/>
                </a:cubicBezTo>
                <a:cubicBezTo>
                  <a:pt x="14" y="5"/>
                  <a:pt x="14" y="5"/>
                  <a:pt x="14" y="5"/>
                </a:cubicBezTo>
                <a:cubicBezTo>
                  <a:pt x="14" y="45"/>
                  <a:pt x="14" y="45"/>
                  <a:pt x="14" y="45"/>
                </a:cubicBezTo>
                <a:cubicBezTo>
                  <a:pt x="14" y="47"/>
                  <a:pt x="12" y="48"/>
                  <a:pt x="11" y="48"/>
                </a:cubicBezTo>
                <a:cubicBezTo>
                  <a:pt x="7" y="48"/>
                  <a:pt x="7" y="48"/>
                  <a:pt x="7" y="48"/>
                </a:cubicBezTo>
                <a:cubicBezTo>
                  <a:pt x="6" y="48"/>
                  <a:pt x="6" y="49"/>
                  <a:pt x="6" y="49"/>
                </a:cubicBezTo>
                <a:lnTo>
                  <a:pt x="6" y="55"/>
                </a:ln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6" name="Freeform 40"/>
          <p:cNvSpPr>
            <a:spLocks/>
          </p:cNvSpPr>
          <p:nvPr/>
        </p:nvSpPr>
        <p:spPr bwMode="auto">
          <a:xfrm>
            <a:off x="4952433" y="2528392"/>
            <a:ext cx="275975" cy="42918"/>
          </a:xfrm>
          <a:custGeom>
            <a:avLst/>
            <a:gdLst>
              <a:gd name="T0" fmla="*/ 135 w 142"/>
              <a:gd name="T1" fmla="*/ 0 h 23"/>
              <a:gd name="T2" fmla="*/ 7 w 142"/>
              <a:gd name="T3" fmla="*/ 0 h 23"/>
              <a:gd name="T4" fmla="*/ 0 w 142"/>
              <a:gd name="T5" fmla="*/ 7 h 23"/>
              <a:gd name="T6" fmla="*/ 0 w 142"/>
              <a:gd name="T7" fmla="*/ 20 h 23"/>
              <a:gd name="T8" fmla="*/ 3 w 142"/>
              <a:gd name="T9" fmla="*/ 23 h 23"/>
              <a:gd name="T10" fmla="*/ 61 w 142"/>
              <a:gd name="T11" fmla="*/ 23 h 23"/>
              <a:gd name="T12" fmla="*/ 61 w 142"/>
              <a:gd name="T13" fmla="*/ 17 h 23"/>
              <a:gd name="T14" fmla="*/ 6 w 142"/>
              <a:gd name="T15" fmla="*/ 17 h 23"/>
              <a:gd name="T16" fmla="*/ 6 w 142"/>
              <a:gd name="T17" fmla="*/ 7 h 23"/>
              <a:gd name="T18" fmla="*/ 7 w 142"/>
              <a:gd name="T19" fmla="*/ 5 h 23"/>
              <a:gd name="T20" fmla="*/ 135 w 142"/>
              <a:gd name="T21" fmla="*/ 5 h 23"/>
              <a:gd name="T22" fmla="*/ 136 w 142"/>
              <a:gd name="T23" fmla="*/ 7 h 23"/>
              <a:gd name="T24" fmla="*/ 136 w 142"/>
              <a:gd name="T25" fmla="*/ 17 h 23"/>
              <a:gd name="T26" fmla="*/ 82 w 142"/>
              <a:gd name="T27" fmla="*/ 17 h 23"/>
              <a:gd name="T28" fmla="*/ 82 w 142"/>
              <a:gd name="T29" fmla="*/ 23 h 23"/>
              <a:gd name="T30" fmla="*/ 139 w 142"/>
              <a:gd name="T31" fmla="*/ 23 h 23"/>
              <a:gd name="T32" fmla="*/ 142 w 142"/>
              <a:gd name="T33" fmla="*/ 20 h 23"/>
              <a:gd name="T34" fmla="*/ 142 w 142"/>
              <a:gd name="T35" fmla="*/ 7 h 23"/>
              <a:gd name="T36" fmla="*/ 135 w 14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3">
                <a:moveTo>
                  <a:pt x="135" y="0"/>
                </a:moveTo>
                <a:cubicBezTo>
                  <a:pt x="7" y="0"/>
                  <a:pt x="7" y="0"/>
                  <a:pt x="7" y="0"/>
                </a:cubicBezTo>
                <a:cubicBezTo>
                  <a:pt x="3" y="0"/>
                  <a:pt x="0" y="3"/>
                  <a:pt x="0" y="7"/>
                </a:cubicBezTo>
                <a:cubicBezTo>
                  <a:pt x="0" y="20"/>
                  <a:pt x="0" y="20"/>
                  <a:pt x="0" y="20"/>
                </a:cubicBezTo>
                <a:cubicBezTo>
                  <a:pt x="0" y="21"/>
                  <a:pt x="2" y="23"/>
                  <a:pt x="3" y="23"/>
                </a:cubicBezTo>
                <a:cubicBezTo>
                  <a:pt x="61" y="23"/>
                  <a:pt x="61" y="23"/>
                  <a:pt x="61" y="23"/>
                </a:cubicBezTo>
                <a:cubicBezTo>
                  <a:pt x="61" y="17"/>
                  <a:pt x="61" y="17"/>
                  <a:pt x="61" y="17"/>
                </a:cubicBezTo>
                <a:cubicBezTo>
                  <a:pt x="6" y="17"/>
                  <a:pt x="6" y="17"/>
                  <a:pt x="6" y="17"/>
                </a:cubicBezTo>
                <a:cubicBezTo>
                  <a:pt x="6" y="7"/>
                  <a:pt x="6" y="7"/>
                  <a:pt x="6" y="7"/>
                </a:cubicBezTo>
                <a:cubicBezTo>
                  <a:pt x="6" y="6"/>
                  <a:pt x="6" y="5"/>
                  <a:pt x="7" y="5"/>
                </a:cubicBezTo>
                <a:cubicBezTo>
                  <a:pt x="135" y="5"/>
                  <a:pt x="135" y="5"/>
                  <a:pt x="135" y="5"/>
                </a:cubicBezTo>
                <a:cubicBezTo>
                  <a:pt x="136" y="5"/>
                  <a:pt x="136" y="6"/>
                  <a:pt x="136" y="7"/>
                </a:cubicBezTo>
                <a:cubicBezTo>
                  <a:pt x="136" y="17"/>
                  <a:pt x="136" y="17"/>
                  <a:pt x="136" y="17"/>
                </a:cubicBezTo>
                <a:cubicBezTo>
                  <a:pt x="82" y="17"/>
                  <a:pt x="82" y="17"/>
                  <a:pt x="82" y="17"/>
                </a:cubicBezTo>
                <a:cubicBezTo>
                  <a:pt x="82" y="23"/>
                  <a:pt x="82" y="23"/>
                  <a:pt x="82" y="23"/>
                </a:cubicBezTo>
                <a:cubicBezTo>
                  <a:pt x="139" y="23"/>
                  <a:pt x="139" y="23"/>
                  <a:pt x="139" y="23"/>
                </a:cubicBezTo>
                <a:cubicBezTo>
                  <a:pt x="140" y="23"/>
                  <a:pt x="142" y="21"/>
                  <a:pt x="142" y="20"/>
                </a:cubicBezTo>
                <a:cubicBezTo>
                  <a:pt x="142" y="7"/>
                  <a:pt x="142" y="7"/>
                  <a:pt x="142" y="7"/>
                </a:cubicBezTo>
                <a:cubicBezTo>
                  <a:pt x="142" y="3"/>
                  <a:pt x="139" y="0"/>
                  <a:pt x="135"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7" name="Oval 41"/>
          <p:cNvSpPr>
            <a:spLocks noChangeArrowheads="1"/>
          </p:cNvSpPr>
          <p:nvPr/>
        </p:nvSpPr>
        <p:spPr bwMode="auto">
          <a:xfrm>
            <a:off x="5061371" y="2554449"/>
            <a:ext cx="23402" cy="22226"/>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38" name="Oval 42"/>
          <p:cNvSpPr>
            <a:spLocks noChangeArrowheads="1"/>
          </p:cNvSpPr>
          <p:nvPr/>
        </p:nvSpPr>
        <p:spPr bwMode="auto">
          <a:xfrm>
            <a:off x="5096069" y="2554449"/>
            <a:ext cx="23402" cy="22226"/>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40" name="Freeform 5"/>
          <p:cNvSpPr>
            <a:spLocks noEditPoints="1"/>
          </p:cNvSpPr>
          <p:nvPr/>
        </p:nvSpPr>
        <p:spPr bwMode="auto">
          <a:xfrm>
            <a:off x="5956228" y="2351704"/>
            <a:ext cx="128931" cy="190497"/>
          </a:xfrm>
          <a:custGeom>
            <a:avLst/>
            <a:gdLst>
              <a:gd name="T0" fmla="*/ 46 w 52"/>
              <a:gd name="T1" fmla="*/ 70 h 86"/>
              <a:gd name="T2" fmla="*/ 31 w 52"/>
              <a:gd name="T3" fmla="*/ 77 h 86"/>
              <a:gd name="T4" fmla="*/ 31 w 52"/>
              <a:gd name="T5" fmla="*/ 86 h 86"/>
              <a:gd name="T6" fmla="*/ 23 w 52"/>
              <a:gd name="T7" fmla="*/ 86 h 86"/>
              <a:gd name="T8" fmla="*/ 23 w 52"/>
              <a:gd name="T9" fmla="*/ 77 h 86"/>
              <a:gd name="T10" fmla="*/ 7 w 52"/>
              <a:gd name="T11" fmla="*/ 70 h 86"/>
              <a:gd name="T12" fmla="*/ 0 w 52"/>
              <a:gd name="T13" fmla="*/ 55 h 86"/>
              <a:gd name="T14" fmla="*/ 12 w 52"/>
              <a:gd name="T15" fmla="*/ 55 h 86"/>
              <a:gd name="T16" fmla="*/ 16 w 52"/>
              <a:gd name="T17" fmla="*/ 64 h 86"/>
              <a:gd name="T18" fmla="*/ 23 w 52"/>
              <a:gd name="T19" fmla="*/ 67 h 86"/>
              <a:gd name="T20" fmla="*/ 23 w 52"/>
              <a:gd name="T21" fmla="*/ 48 h 86"/>
              <a:gd name="T22" fmla="*/ 19 w 52"/>
              <a:gd name="T23" fmla="*/ 47 h 86"/>
              <a:gd name="T24" fmla="*/ 2 w 52"/>
              <a:gd name="T25" fmla="*/ 29 h 86"/>
              <a:gd name="T26" fmla="*/ 8 w 52"/>
              <a:gd name="T27" fmla="*/ 16 h 86"/>
              <a:gd name="T28" fmla="*/ 23 w 52"/>
              <a:gd name="T29" fmla="*/ 9 h 86"/>
              <a:gd name="T30" fmla="*/ 23 w 52"/>
              <a:gd name="T31" fmla="*/ 0 h 86"/>
              <a:gd name="T32" fmla="*/ 31 w 52"/>
              <a:gd name="T33" fmla="*/ 0 h 86"/>
              <a:gd name="T34" fmla="*/ 31 w 52"/>
              <a:gd name="T35" fmla="*/ 9 h 86"/>
              <a:gd name="T36" fmla="*/ 44 w 52"/>
              <a:gd name="T37" fmla="*/ 15 h 86"/>
              <a:gd name="T38" fmla="*/ 51 w 52"/>
              <a:gd name="T39" fmla="*/ 29 h 86"/>
              <a:gd name="T40" fmla="*/ 39 w 52"/>
              <a:gd name="T41" fmla="*/ 29 h 86"/>
              <a:gd name="T42" fmla="*/ 36 w 52"/>
              <a:gd name="T43" fmla="*/ 23 h 86"/>
              <a:gd name="T44" fmla="*/ 31 w 52"/>
              <a:gd name="T45" fmla="*/ 20 h 86"/>
              <a:gd name="T46" fmla="*/ 31 w 52"/>
              <a:gd name="T47" fmla="*/ 37 h 86"/>
              <a:gd name="T48" fmla="*/ 34 w 52"/>
              <a:gd name="T49" fmla="*/ 38 h 86"/>
              <a:gd name="T50" fmla="*/ 52 w 52"/>
              <a:gd name="T51" fmla="*/ 56 h 86"/>
              <a:gd name="T52" fmla="*/ 46 w 52"/>
              <a:gd name="T53" fmla="*/ 70 h 86"/>
              <a:gd name="T54" fmla="*/ 23 w 52"/>
              <a:gd name="T55" fmla="*/ 19 h 86"/>
              <a:gd name="T56" fmla="*/ 16 w 52"/>
              <a:gd name="T57" fmla="*/ 22 h 86"/>
              <a:gd name="T58" fmla="*/ 14 w 52"/>
              <a:gd name="T59" fmla="*/ 29 h 86"/>
              <a:gd name="T60" fmla="*/ 21 w 52"/>
              <a:gd name="T61" fmla="*/ 36 h 86"/>
              <a:gd name="T62" fmla="*/ 23 w 52"/>
              <a:gd name="T63" fmla="*/ 36 h 86"/>
              <a:gd name="T64" fmla="*/ 23 w 52"/>
              <a:gd name="T65" fmla="*/ 19 h 86"/>
              <a:gd name="T66" fmla="*/ 32 w 52"/>
              <a:gd name="T67" fmla="*/ 49 h 86"/>
              <a:gd name="T68" fmla="*/ 31 w 52"/>
              <a:gd name="T69" fmla="*/ 49 h 86"/>
              <a:gd name="T70" fmla="*/ 31 w 52"/>
              <a:gd name="T71" fmla="*/ 67 h 86"/>
              <a:gd name="T72" fmla="*/ 37 w 52"/>
              <a:gd name="T73" fmla="*/ 64 h 86"/>
              <a:gd name="T74" fmla="*/ 40 w 52"/>
              <a:gd name="T75" fmla="*/ 57 h 86"/>
              <a:gd name="T76" fmla="*/ 32 w 52"/>
              <a:gd name="T77"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86">
                <a:moveTo>
                  <a:pt x="46" y="70"/>
                </a:moveTo>
                <a:cubicBezTo>
                  <a:pt x="42" y="74"/>
                  <a:pt x="37" y="76"/>
                  <a:pt x="31" y="77"/>
                </a:cubicBezTo>
                <a:cubicBezTo>
                  <a:pt x="31" y="86"/>
                  <a:pt x="31" y="86"/>
                  <a:pt x="31" y="86"/>
                </a:cubicBezTo>
                <a:cubicBezTo>
                  <a:pt x="23" y="86"/>
                  <a:pt x="23" y="86"/>
                  <a:pt x="23" y="86"/>
                </a:cubicBezTo>
                <a:cubicBezTo>
                  <a:pt x="23" y="77"/>
                  <a:pt x="23" y="77"/>
                  <a:pt x="23" y="77"/>
                </a:cubicBezTo>
                <a:cubicBezTo>
                  <a:pt x="17" y="77"/>
                  <a:pt x="12" y="75"/>
                  <a:pt x="7" y="70"/>
                </a:cubicBezTo>
                <a:cubicBezTo>
                  <a:pt x="3" y="67"/>
                  <a:pt x="0" y="61"/>
                  <a:pt x="0" y="55"/>
                </a:cubicBezTo>
                <a:cubicBezTo>
                  <a:pt x="12" y="55"/>
                  <a:pt x="12" y="55"/>
                  <a:pt x="12" y="55"/>
                </a:cubicBezTo>
                <a:cubicBezTo>
                  <a:pt x="12" y="59"/>
                  <a:pt x="14" y="62"/>
                  <a:pt x="16" y="64"/>
                </a:cubicBezTo>
                <a:cubicBezTo>
                  <a:pt x="18" y="66"/>
                  <a:pt x="21" y="67"/>
                  <a:pt x="23" y="67"/>
                </a:cubicBezTo>
                <a:cubicBezTo>
                  <a:pt x="23" y="48"/>
                  <a:pt x="23" y="48"/>
                  <a:pt x="23" y="48"/>
                </a:cubicBezTo>
                <a:cubicBezTo>
                  <a:pt x="22" y="48"/>
                  <a:pt x="20" y="47"/>
                  <a:pt x="19" y="47"/>
                </a:cubicBezTo>
                <a:cubicBezTo>
                  <a:pt x="8" y="45"/>
                  <a:pt x="2" y="39"/>
                  <a:pt x="2" y="29"/>
                </a:cubicBezTo>
                <a:cubicBezTo>
                  <a:pt x="2" y="24"/>
                  <a:pt x="4" y="19"/>
                  <a:pt x="8" y="16"/>
                </a:cubicBezTo>
                <a:cubicBezTo>
                  <a:pt x="12" y="12"/>
                  <a:pt x="17" y="10"/>
                  <a:pt x="23" y="9"/>
                </a:cubicBezTo>
                <a:cubicBezTo>
                  <a:pt x="23" y="0"/>
                  <a:pt x="23" y="0"/>
                  <a:pt x="23" y="0"/>
                </a:cubicBezTo>
                <a:cubicBezTo>
                  <a:pt x="31" y="0"/>
                  <a:pt x="31" y="0"/>
                  <a:pt x="31" y="0"/>
                </a:cubicBezTo>
                <a:cubicBezTo>
                  <a:pt x="31" y="9"/>
                  <a:pt x="31" y="9"/>
                  <a:pt x="31" y="9"/>
                </a:cubicBezTo>
                <a:cubicBezTo>
                  <a:pt x="36" y="10"/>
                  <a:pt x="41" y="12"/>
                  <a:pt x="44" y="15"/>
                </a:cubicBezTo>
                <a:cubicBezTo>
                  <a:pt x="48" y="19"/>
                  <a:pt x="51" y="24"/>
                  <a:pt x="51" y="29"/>
                </a:cubicBezTo>
                <a:cubicBezTo>
                  <a:pt x="39" y="29"/>
                  <a:pt x="39" y="29"/>
                  <a:pt x="39" y="29"/>
                </a:cubicBezTo>
                <a:cubicBezTo>
                  <a:pt x="39" y="27"/>
                  <a:pt x="38" y="24"/>
                  <a:pt x="36" y="23"/>
                </a:cubicBezTo>
                <a:cubicBezTo>
                  <a:pt x="35" y="21"/>
                  <a:pt x="33" y="20"/>
                  <a:pt x="31" y="20"/>
                </a:cubicBezTo>
                <a:cubicBezTo>
                  <a:pt x="31" y="37"/>
                  <a:pt x="31" y="37"/>
                  <a:pt x="31" y="37"/>
                </a:cubicBezTo>
                <a:cubicBezTo>
                  <a:pt x="34" y="38"/>
                  <a:pt x="34" y="38"/>
                  <a:pt x="34" y="38"/>
                </a:cubicBezTo>
                <a:cubicBezTo>
                  <a:pt x="44" y="39"/>
                  <a:pt x="52" y="46"/>
                  <a:pt x="52" y="56"/>
                </a:cubicBezTo>
                <a:cubicBezTo>
                  <a:pt x="52" y="63"/>
                  <a:pt x="50" y="67"/>
                  <a:pt x="46" y="70"/>
                </a:cubicBezTo>
                <a:close/>
                <a:moveTo>
                  <a:pt x="23" y="19"/>
                </a:moveTo>
                <a:cubicBezTo>
                  <a:pt x="21" y="20"/>
                  <a:pt x="18" y="21"/>
                  <a:pt x="16" y="22"/>
                </a:cubicBezTo>
                <a:cubicBezTo>
                  <a:pt x="15" y="24"/>
                  <a:pt x="14" y="26"/>
                  <a:pt x="14" y="29"/>
                </a:cubicBezTo>
                <a:cubicBezTo>
                  <a:pt x="14" y="33"/>
                  <a:pt x="17" y="35"/>
                  <a:pt x="21" y="36"/>
                </a:cubicBezTo>
                <a:cubicBezTo>
                  <a:pt x="22" y="36"/>
                  <a:pt x="23" y="36"/>
                  <a:pt x="23" y="36"/>
                </a:cubicBezTo>
                <a:lnTo>
                  <a:pt x="23" y="19"/>
                </a:lnTo>
                <a:close/>
                <a:moveTo>
                  <a:pt x="32" y="49"/>
                </a:moveTo>
                <a:cubicBezTo>
                  <a:pt x="31" y="49"/>
                  <a:pt x="31" y="49"/>
                  <a:pt x="31" y="49"/>
                </a:cubicBezTo>
                <a:cubicBezTo>
                  <a:pt x="31" y="67"/>
                  <a:pt x="31" y="67"/>
                  <a:pt x="31" y="67"/>
                </a:cubicBezTo>
                <a:cubicBezTo>
                  <a:pt x="33" y="66"/>
                  <a:pt x="36" y="65"/>
                  <a:pt x="37" y="64"/>
                </a:cubicBezTo>
                <a:cubicBezTo>
                  <a:pt x="39" y="62"/>
                  <a:pt x="40" y="60"/>
                  <a:pt x="40" y="57"/>
                </a:cubicBezTo>
                <a:cubicBezTo>
                  <a:pt x="40" y="52"/>
                  <a:pt x="36" y="50"/>
                  <a:pt x="32" y="49"/>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41" name="Freeform 6"/>
          <p:cNvSpPr>
            <a:spLocks noEditPoints="1"/>
          </p:cNvSpPr>
          <p:nvPr/>
        </p:nvSpPr>
        <p:spPr bwMode="auto">
          <a:xfrm>
            <a:off x="5847762" y="2292173"/>
            <a:ext cx="345862" cy="309558"/>
          </a:xfrm>
          <a:custGeom>
            <a:avLst/>
            <a:gdLst>
              <a:gd name="T0" fmla="*/ 70 w 140"/>
              <a:gd name="T1" fmla="*/ 140 h 140"/>
              <a:gd name="T2" fmla="*/ 0 w 140"/>
              <a:gd name="T3" fmla="*/ 70 h 140"/>
              <a:gd name="T4" fmla="*/ 70 w 140"/>
              <a:gd name="T5" fmla="*/ 0 h 140"/>
              <a:gd name="T6" fmla="*/ 140 w 140"/>
              <a:gd name="T7" fmla="*/ 70 h 140"/>
              <a:gd name="T8" fmla="*/ 70 w 140"/>
              <a:gd name="T9" fmla="*/ 140 h 140"/>
              <a:gd name="T10" fmla="*/ 70 w 140"/>
              <a:gd name="T11" fmla="*/ 6 h 140"/>
              <a:gd name="T12" fmla="*/ 6 w 140"/>
              <a:gd name="T13" fmla="*/ 70 h 140"/>
              <a:gd name="T14" fmla="*/ 70 w 140"/>
              <a:gd name="T15" fmla="*/ 134 h 140"/>
              <a:gd name="T16" fmla="*/ 134 w 140"/>
              <a:gd name="T17" fmla="*/ 70 h 140"/>
              <a:gd name="T18" fmla="*/ 70 w 140"/>
              <a:gd name="T19" fmla="*/ 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140">
                <a:moveTo>
                  <a:pt x="70" y="140"/>
                </a:moveTo>
                <a:cubicBezTo>
                  <a:pt x="31" y="140"/>
                  <a:pt x="0" y="109"/>
                  <a:pt x="0" y="70"/>
                </a:cubicBezTo>
                <a:cubicBezTo>
                  <a:pt x="0" y="31"/>
                  <a:pt x="31" y="0"/>
                  <a:pt x="70" y="0"/>
                </a:cubicBezTo>
                <a:cubicBezTo>
                  <a:pt x="109" y="0"/>
                  <a:pt x="140" y="31"/>
                  <a:pt x="140" y="70"/>
                </a:cubicBezTo>
                <a:cubicBezTo>
                  <a:pt x="140" y="109"/>
                  <a:pt x="109" y="140"/>
                  <a:pt x="70" y="140"/>
                </a:cubicBezTo>
                <a:close/>
                <a:moveTo>
                  <a:pt x="70" y="6"/>
                </a:moveTo>
                <a:cubicBezTo>
                  <a:pt x="34" y="6"/>
                  <a:pt x="6" y="34"/>
                  <a:pt x="6" y="70"/>
                </a:cubicBezTo>
                <a:cubicBezTo>
                  <a:pt x="6" y="106"/>
                  <a:pt x="34" y="134"/>
                  <a:pt x="70" y="134"/>
                </a:cubicBezTo>
                <a:cubicBezTo>
                  <a:pt x="106" y="134"/>
                  <a:pt x="134" y="106"/>
                  <a:pt x="134" y="70"/>
                </a:cubicBezTo>
                <a:cubicBezTo>
                  <a:pt x="134" y="34"/>
                  <a:pt x="106" y="6"/>
                  <a:pt x="70" y="6"/>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42" name="文本框 2"/>
          <p:cNvSpPr txBox="1"/>
          <p:nvPr/>
        </p:nvSpPr>
        <p:spPr>
          <a:xfrm>
            <a:off x="8813078" y="2601687"/>
            <a:ext cx="860203"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运营商</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3" name="文本框 2"/>
          <p:cNvSpPr txBox="1"/>
          <p:nvPr/>
        </p:nvSpPr>
        <p:spPr>
          <a:xfrm>
            <a:off x="4870737" y="2585644"/>
            <a:ext cx="86020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政府</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4" name="文本框 2"/>
          <p:cNvSpPr txBox="1"/>
          <p:nvPr/>
        </p:nvSpPr>
        <p:spPr>
          <a:xfrm>
            <a:off x="5788347" y="2569172"/>
            <a:ext cx="86020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金融</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46" name="Freeform 106"/>
          <p:cNvSpPr>
            <a:spLocks noEditPoints="1"/>
          </p:cNvSpPr>
          <p:nvPr/>
        </p:nvSpPr>
        <p:spPr bwMode="auto">
          <a:xfrm>
            <a:off x="6840090" y="2355462"/>
            <a:ext cx="43003" cy="72247"/>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47" name="Freeform 69"/>
          <p:cNvSpPr>
            <a:spLocks noEditPoints="1"/>
          </p:cNvSpPr>
          <p:nvPr/>
        </p:nvSpPr>
        <p:spPr bwMode="auto">
          <a:xfrm>
            <a:off x="6828261" y="2552907"/>
            <a:ext cx="61105" cy="55142"/>
          </a:xfrm>
          <a:custGeom>
            <a:avLst/>
            <a:gdLst/>
            <a:ahLst/>
            <a:cxnLst>
              <a:cxn ang="0">
                <a:pos x="14373" y="10762"/>
              </a:cxn>
              <a:cxn ang="0">
                <a:pos x="13787" y="11153"/>
              </a:cxn>
              <a:cxn ang="0">
                <a:pos x="12125" y="10957"/>
              </a:cxn>
              <a:cxn ang="0">
                <a:pos x="12027" y="9392"/>
              </a:cxn>
              <a:cxn ang="0">
                <a:pos x="3911" y="10762"/>
              </a:cxn>
              <a:cxn ang="0">
                <a:pos x="3324" y="11153"/>
              </a:cxn>
              <a:cxn ang="0">
                <a:pos x="1663" y="10957"/>
              </a:cxn>
              <a:cxn ang="0">
                <a:pos x="1565" y="9392"/>
              </a:cxn>
              <a:cxn ang="0">
                <a:pos x="978" y="7142"/>
              </a:cxn>
              <a:cxn ang="0">
                <a:pos x="2151" y="3522"/>
              </a:cxn>
              <a:cxn ang="0">
                <a:pos x="98" y="3032"/>
              </a:cxn>
              <a:cxn ang="0">
                <a:pos x="98" y="1859"/>
              </a:cxn>
              <a:cxn ang="0">
                <a:pos x="2054" y="1859"/>
              </a:cxn>
              <a:cxn ang="0">
                <a:pos x="2346" y="3032"/>
              </a:cxn>
              <a:cxn ang="0">
                <a:pos x="3423" y="196"/>
              </a:cxn>
              <a:cxn ang="0">
                <a:pos x="7138" y="0"/>
              </a:cxn>
              <a:cxn ang="0">
                <a:pos x="12125" y="0"/>
              </a:cxn>
              <a:cxn ang="0">
                <a:pos x="13005" y="782"/>
              </a:cxn>
              <a:cxn ang="0">
                <a:pos x="13787" y="2055"/>
              </a:cxn>
              <a:cxn ang="0">
                <a:pos x="15645" y="1761"/>
              </a:cxn>
              <a:cxn ang="0">
                <a:pos x="16036" y="2837"/>
              </a:cxn>
              <a:cxn ang="0">
                <a:pos x="14373" y="3131"/>
              </a:cxn>
              <a:cxn ang="0">
                <a:pos x="14765" y="5478"/>
              </a:cxn>
              <a:cxn ang="0">
                <a:pos x="14862" y="8316"/>
              </a:cxn>
              <a:cxn ang="0">
                <a:pos x="8800" y="685"/>
              </a:cxn>
              <a:cxn ang="0">
                <a:pos x="4204" y="685"/>
              </a:cxn>
              <a:cxn ang="0">
                <a:pos x="3520" y="979"/>
              </a:cxn>
              <a:cxn ang="0">
                <a:pos x="3520" y="3032"/>
              </a:cxn>
              <a:cxn ang="0">
                <a:pos x="12222" y="782"/>
              </a:cxn>
              <a:cxn ang="0">
                <a:pos x="8800" y="685"/>
              </a:cxn>
              <a:cxn ang="0">
                <a:pos x="1955" y="5675"/>
              </a:cxn>
              <a:cxn ang="0">
                <a:pos x="1663" y="6946"/>
              </a:cxn>
              <a:cxn ang="0">
                <a:pos x="2738" y="7631"/>
              </a:cxn>
              <a:cxn ang="0">
                <a:pos x="3814" y="6946"/>
              </a:cxn>
              <a:cxn ang="0">
                <a:pos x="3520" y="5675"/>
              </a:cxn>
              <a:cxn ang="0">
                <a:pos x="12907" y="5381"/>
              </a:cxn>
              <a:cxn ang="0">
                <a:pos x="11832" y="6066"/>
              </a:cxn>
              <a:cxn ang="0">
                <a:pos x="12125" y="7337"/>
              </a:cxn>
              <a:cxn ang="0">
                <a:pos x="13396" y="7533"/>
              </a:cxn>
              <a:cxn ang="0">
                <a:pos x="14081" y="6555"/>
              </a:cxn>
              <a:cxn ang="0">
                <a:pos x="13396" y="5478"/>
              </a:cxn>
              <a:cxn ang="0">
                <a:pos x="5084" y="5675"/>
              </a:cxn>
              <a:cxn ang="0">
                <a:pos x="4791" y="6066"/>
              </a:cxn>
              <a:cxn ang="0">
                <a:pos x="4987" y="7240"/>
              </a:cxn>
              <a:cxn ang="0">
                <a:pos x="10462" y="7436"/>
              </a:cxn>
              <a:cxn ang="0">
                <a:pos x="10853" y="7142"/>
              </a:cxn>
              <a:cxn ang="0">
                <a:pos x="10853" y="5870"/>
              </a:cxn>
              <a:cxn ang="0">
                <a:pos x="10462" y="5577"/>
              </a:cxn>
            </a:cxnLst>
            <a:rect l="0" t="0" r="r" b="b"/>
            <a:pathLst>
              <a:path w="16036" h="11153">
                <a:moveTo>
                  <a:pt x="14373" y="9392"/>
                </a:moveTo>
                <a:lnTo>
                  <a:pt x="14373" y="10566"/>
                </a:lnTo>
                <a:lnTo>
                  <a:pt x="14373" y="10762"/>
                </a:lnTo>
                <a:lnTo>
                  <a:pt x="14178" y="10957"/>
                </a:lnTo>
                <a:lnTo>
                  <a:pt x="13982" y="11153"/>
                </a:lnTo>
                <a:lnTo>
                  <a:pt x="13787" y="11153"/>
                </a:lnTo>
                <a:lnTo>
                  <a:pt x="12613" y="11153"/>
                </a:lnTo>
                <a:lnTo>
                  <a:pt x="12321" y="11153"/>
                </a:lnTo>
                <a:lnTo>
                  <a:pt x="12125" y="10957"/>
                </a:lnTo>
                <a:lnTo>
                  <a:pt x="12027" y="10762"/>
                </a:lnTo>
                <a:lnTo>
                  <a:pt x="12027" y="10566"/>
                </a:lnTo>
                <a:lnTo>
                  <a:pt x="12027" y="9392"/>
                </a:lnTo>
                <a:lnTo>
                  <a:pt x="3911" y="9392"/>
                </a:lnTo>
                <a:lnTo>
                  <a:pt x="3911" y="10566"/>
                </a:lnTo>
                <a:lnTo>
                  <a:pt x="3911" y="10762"/>
                </a:lnTo>
                <a:lnTo>
                  <a:pt x="3715" y="10957"/>
                </a:lnTo>
                <a:lnTo>
                  <a:pt x="3618" y="11153"/>
                </a:lnTo>
                <a:lnTo>
                  <a:pt x="3324" y="11153"/>
                </a:lnTo>
                <a:lnTo>
                  <a:pt x="2151" y="11153"/>
                </a:lnTo>
                <a:lnTo>
                  <a:pt x="1858" y="11153"/>
                </a:lnTo>
                <a:lnTo>
                  <a:pt x="1663" y="10957"/>
                </a:lnTo>
                <a:lnTo>
                  <a:pt x="1565" y="10762"/>
                </a:lnTo>
                <a:lnTo>
                  <a:pt x="1565" y="10566"/>
                </a:lnTo>
                <a:lnTo>
                  <a:pt x="1565" y="9392"/>
                </a:lnTo>
                <a:lnTo>
                  <a:pt x="1271" y="9392"/>
                </a:lnTo>
                <a:lnTo>
                  <a:pt x="1075" y="8316"/>
                </a:lnTo>
                <a:lnTo>
                  <a:pt x="978" y="7142"/>
                </a:lnTo>
                <a:lnTo>
                  <a:pt x="978" y="6066"/>
                </a:lnTo>
                <a:lnTo>
                  <a:pt x="1271" y="4892"/>
                </a:lnTo>
                <a:lnTo>
                  <a:pt x="2151" y="3522"/>
                </a:lnTo>
                <a:lnTo>
                  <a:pt x="1663" y="3131"/>
                </a:lnTo>
                <a:lnTo>
                  <a:pt x="294" y="3131"/>
                </a:lnTo>
                <a:lnTo>
                  <a:pt x="98" y="3032"/>
                </a:lnTo>
                <a:lnTo>
                  <a:pt x="0" y="2837"/>
                </a:lnTo>
                <a:lnTo>
                  <a:pt x="0" y="2055"/>
                </a:lnTo>
                <a:lnTo>
                  <a:pt x="98" y="1859"/>
                </a:lnTo>
                <a:lnTo>
                  <a:pt x="294" y="1761"/>
                </a:lnTo>
                <a:lnTo>
                  <a:pt x="1858" y="1761"/>
                </a:lnTo>
                <a:lnTo>
                  <a:pt x="2054" y="1859"/>
                </a:lnTo>
                <a:lnTo>
                  <a:pt x="2151" y="2055"/>
                </a:lnTo>
                <a:lnTo>
                  <a:pt x="2151" y="2740"/>
                </a:lnTo>
                <a:lnTo>
                  <a:pt x="2346" y="3032"/>
                </a:lnTo>
                <a:lnTo>
                  <a:pt x="2934" y="782"/>
                </a:lnTo>
                <a:lnTo>
                  <a:pt x="3129" y="391"/>
                </a:lnTo>
                <a:lnTo>
                  <a:pt x="3423" y="196"/>
                </a:lnTo>
                <a:lnTo>
                  <a:pt x="3814" y="0"/>
                </a:lnTo>
                <a:lnTo>
                  <a:pt x="4204" y="0"/>
                </a:lnTo>
                <a:lnTo>
                  <a:pt x="7138" y="0"/>
                </a:lnTo>
                <a:lnTo>
                  <a:pt x="8800" y="0"/>
                </a:lnTo>
                <a:lnTo>
                  <a:pt x="11733" y="0"/>
                </a:lnTo>
                <a:lnTo>
                  <a:pt x="12125" y="0"/>
                </a:lnTo>
                <a:lnTo>
                  <a:pt x="12516" y="196"/>
                </a:lnTo>
                <a:lnTo>
                  <a:pt x="12809" y="391"/>
                </a:lnTo>
                <a:lnTo>
                  <a:pt x="13005" y="782"/>
                </a:lnTo>
                <a:lnTo>
                  <a:pt x="13592" y="3032"/>
                </a:lnTo>
                <a:lnTo>
                  <a:pt x="13787" y="2740"/>
                </a:lnTo>
                <a:lnTo>
                  <a:pt x="13787" y="2055"/>
                </a:lnTo>
                <a:lnTo>
                  <a:pt x="13885" y="1859"/>
                </a:lnTo>
                <a:lnTo>
                  <a:pt x="14081" y="1761"/>
                </a:lnTo>
                <a:lnTo>
                  <a:pt x="15645" y="1761"/>
                </a:lnTo>
                <a:lnTo>
                  <a:pt x="15938" y="1859"/>
                </a:lnTo>
                <a:lnTo>
                  <a:pt x="16036" y="2055"/>
                </a:lnTo>
                <a:lnTo>
                  <a:pt x="16036" y="2837"/>
                </a:lnTo>
                <a:lnTo>
                  <a:pt x="15938" y="3032"/>
                </a:lnTo>
                <a:lnTo>
                  <a:pt x="15645" y="3131"/>
                </a:lnTo>
                <a:lnTo>
                  <a:pt x="14373" y="3131"/>
                </a:lnTo>
                <a:lnTo>
                  <a:pt x="13787" y="3522"/>
                </a:lnTo>
                <a:lnTo>
                  <a:pt x="14667" y="4892"/>
                </a:lnTo>
                <a:lnTo>
                  <a:pt x="14765" y="5478"/>
                </a:lnTo>
                <a:lnTo>
                  <a:pt x="14961" y="6066"/>
                </a:lnTo>
                <a:lnTo>
                  <a:pt x="15058" y="7142"/>
                </a:lnTo>
                <a:lnTo>
                  <a:pt x="14862" y="8316"/>
                </a:lnTo>
                <a:lnTo>
                  <a:pt x="14667" y="9392"/>
                </a:lnTo>
                <a:lnTo>
                  <a:pt x="14373" y="9392"/>
                </a:lnTo>
                <a:close/>
                <a:moveTo>
                  <a:pt x="8800" y="685"/>
                </a:moveTo>
                <a:lnTo>
                  <a:pt x="8018" y="685"/>
                </a:lnTo>
                <a:lnTo>
                  <a:pt x="7138" y="685"/>
                </a:lnTo>
                <a:lnTo>
                  <a:pt x="4204" y="685"/>
                </a:lnTo>
                <a:lnTo>
                  <a:pt x="3911" y="685"/>
                </a:lnTo>
                <a:lnTo>
                  <a:pt x="3715" y="782"/>
                </a:lnTo>
                <a:lnTo>
                  <a:pt x="3520" y="979"/>
                </a:lnTo>
                <a:lnTo>
                  <a:pt x="3129" y="2837"/>
                </a:lnTo>
                <a:lnTo>
                  <a:pt x="3031" y="3032"/>
                </a:lnTo>
                <a:lnTo>
                  <a:pt x="3520" y="3032"/>
                </a:lnTo>
                <a:lnTo>
                  <a:pt x="12907" y="3032"/>
                </a:lnTo>
                <a:lnTo>
                  <a:pt x="12418" y="979"/>
                </a:lnTo>
                <a:lnTo>
                  <a:pt x="12222" y="782"/>
                </a:lnTo>
                <a:lnTo>
                  <a:pt x="12027" y="685"/>
                </a:lnTo>
                <a:lnTo>
                  <a:pt x="11733" y="685"/>
                </a:lnTo>
                <a:lnTo>
                  <a:pt x="8800" y="685"/>
                </a:lnTo>
                <a:close/>
                <a:moveTo>
                  <a:pt x="2738" y="5381"/>
                </a:moveTo>
                <a:lnTo>
                  <a:pt x="2346" y="5478"/>
                </a:lnTo>
                <a:lnTo>
                  <a:pt x="1955" y="5675"/>
                </a:lnTo>
                <a:lnTo>
                  <a:pt x="1663" y="6066"/>
                </a:lnTo>
                <a:lnTo>
                  <a:pt x="1565" y="6555"/>
                </a:lnTo>
                <a:lnTo>
                  <a:pt x="1663" y="6946"/>
                </a:lnTo>
                <a:lnTo>
                  <a:pt x="1955" y="7337"/>
                </a:lnTo>
                <a:lnTo>
                  <a:pt x="2346" y="7533"/>
                </a:lnTo>
                <a:lnTo>
                  <a:pt x="2738" y="7631"/>
                </a:lnTo>
                <a:lnTo>
                  <a:pt x="3226" y="7533"/>
                </a:lnTo>
                <a:lnTo>
                  <a:pt x="3520" y="7337"/>
                </a:lnTo>
                <a:lnTo>
                  <a:pt x="3814" y="6946"/>
                </a:lnTo>
                <a:lnTo>
                  <a:pt x="3911" y="6555"/>
                </a:lnTo>
                <a:lnTo>
                  <a:pt x="3814" y="6066"/>
                </a:lnTo>
                <a:lnTo>
                  <a:pt x="3520" y="5675"/>
                </a:lnTo>
                <a:lnTo>
                  <a:pt x="3226" y="5478"/>
                </a:lnTo>
                <a:lnTo>
                  <a:pt x="2738" y="5381"/>
                </a:lnTo>
                <a:close/>
                <a:moveTo>
                  <a:pt x="12907" y="5381"/>
                </a:moveTo>
                <a:lnTo>
                  <a:pt x="12516" y="5478"/>
                </a:lnTo>
                <a:lnTo>
                  <a:pt x="12125" y="5675"/>
                </a:lnTo>
                <a:lnTo>
                  <a:pt x="11832" y="6066"/>
                </a:lnTo>
                <a:lnTo>
                  <a:pt x="11733" y="6555"/>
                </a:lnTo>
                <a:lnTo>
                  <a:pt x="11832" y="6946"/>
                </a:lnTo>
                <a:lnTo>
                  <a:pt x="12125" y="7337"/>
                </a:lnTo>
                <a:lnTo>
                  <a:pt x="12516" y="7533"/>
                </a:lnTo>
                <a:lnTo>
                  <a:pt x="12907" y="7631"/>
                </a:lnTo>
                <a:lnTo>
                  <a:pt x="13396" y="7533"/>
                </a:lnTo>
                <a:lnTo>
                  <a:pt x="13690" y="7337"/>
                </a:lnTo>
                <a:lnTo>
                  <a:pt x="13982" y="6946"/>
                </a:lnTo>
                <a:lnTo>
                  <a:pt x="14081" y="6555"/>
                </a:lnTo>
                <a:lnTo>
                  <a:pt x="13982" y="6066"/>
                </a:lnTo>
                <a:lnTo>
                  <a:pt x="13690" y="5675"/>
                </a:lnTo>
                <a:lnTo>
                  <a:pt x="13396" y="5478"/>
                </a:lnTo>
                <a:lnTo>
                  <a:pt x="12907" y="5381"/>
                </a:lnTo>
                <a:close/>
                <a:moveTo>
                  <a:pt x="5280" y="5577"/>
                </a:moveTo>
                <a:lnTo>
                  <a:pt x="5084" y="5675"/>
                </a:lnTo>
                <a:lnTo>
                  <a:pt x="4987" y="5772"/>
                </a:lnTo>
                <a:lnTo>
                  <a:pt x="4889" y="5870"/>
                </a:lnTo>
                <a:lnTo>
                  <a:pt x="4791" y="6066"/>
                </a:lnTo>
                <a:lnTo>
                  <a:pt x="4791" y="6946"/>
                </a:lnTo>
                <a:lnTo>
                  <a:pt x="4889" y="7142"/>
                </a:lnTo>
                <a:lnTo>
                  <a:pt x="4987" y="7240"/>
                </a:lnTo>
                <a:lnTo>
                  <a:pt x="5084" y="7337"/>
                </a:lnTo>
                <a:lnTo>
                  <a:pt x="5280" y="7436"/>
                </a:lnTo>
                <a:lnTo>
                  <a:pt x="10462" y="7436"/>
                </a:lnTo>
                <a:lnTo>
                  <a:pt x="10658" y="7337"/>
                </a:lnTo>
                <a:lnTo>
                  <a:pt x="10756" y="7240"/>
                </a:lnTo>
                <a:lnTo>
                  <a:pt x="10853" y="7142"/>
                </a:lnTo>
                <a:lnTo>
                  <a:pt x="10952" y="6946"/>
                </a:lnTo>
                <a:lnTo>
                  <a:pt x="10952" y="6066"/>
                </a:lnTo>
                <a:lnTo>
                  <a:pt x="10853" y="5870"/>
                </a:lnTo>
                <a:lnTo>
                  <a:pt x="10756" y="5772"/>
                </a:lnTo>
                <a:lnTo>
                  <a:pt x="10658" y="5675"/>
                </a:lnTo>
                <a:lnTo>
                  <a:pt x="10462" y="5577"/>
                </a:lnTo>
                <a:lnTo>
                  <a:pt x="5280" y="5577"/>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grpSp>
        <p:nvGrpSpPr>
          <p:cNvPr id="48" name="组合 643"/>
          <p:cNvGrpSpPr/>
          <p:nvPr/>
        </p:nvGrpSpPr>
        <p:grpSpPr>
          <a:xfrm>
            <a:off x="6942753" y="2457070"/>
            <a:ext cx="59430" cy="73059"/>
            <a:chOff x="-587375" y="3082925"/>
            <a:chExt cx="452437" cy="444500"/>
          </a:xfrm>
          <a:solidFill>
            <a:schemeClr val="bg1">
              <a:lumMod val="65000"/>
            </a:schemeClr>
          </a:solidFill>
        </p:grpSpPr>
        <p:sp>
          <p:nvSpPr>
            <p:cNvPr id="67" name="Rectangle 6"/>
            <p:cNvSpPr>
              <a:spLocks noChangeArrowheads="1"/>
            </p:cNvSpPr>
            <p:nvPr/>
          </p:nvSpPr>
          <p:spPr bwMode="auto">
            <a:xfrm>
              <a:off x="-454025" y="3213100"/>
              <a:ext cx="182562" cy="184150"/>
            </a:xfrm>
            <a:prstGeom prst="rect">
              <a:avLst/>
            </a:prstGeom>
            <a:solidFill>
              <a:srgbClr val="3BBBEA"/>
            </a:solidFill>
            <a:ln w="9525">
              <a:solidFill>
                <a:srgbClr val="66C8EC"/>
              </a:solidFill>
              <a:miter lim="800000"/>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cs typeface="Arial" pitchFamily="34" charset="0"/>
              </a:endParaRPr>
            </a:p>
          </p:txBody>
        </p:sp>
        <p:sp>
          <p:nvSpPr>
            <p:cNvPr id="68" name="Freeform 7"/>
            <p:cNvSpPr>
              <a:spLocks noEditPoints="1"/>
            </p:cNvSpPr>
            <p:nvPr/>
          </p:nvSpPr>
          <p:spPr bwMode="auto">
            <a:xfrm>
              <a:off x="-587375" y="3082925"/>
              <a:ext cx="452437" cy="444500"/>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cs typeface="Arial" pitchFamily="34" charset="0"/>
              </a:endParaRPr>
            </a:p>
          </p:txBody>
        </p:sp>
      </p:grpSp>
      <p:sp>
        <p:nvSpPr>
          <p:cNvPr id="49" name="椭圆 48"/>
          <p:cNvSpPr/>
          <p:nvPr/>
        </p:nvSpPr>
        <p:spPr bwMode="auto">
          <a:xfrm>
            <a:off x="6811830" y="2331351"/>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微软雅黑" panose="020B0503020204020204" pitchFamily="34" charset="-122"/>
              <a:ea typeface="微软雅黑" panose="020B0503020204020204" pitchFamily="34" charset="-122"/>
            </a:endParaRPr>
          </a:p>
        </p:txBody>
      </p:sp>
      <p:sp>
        <p:nvSpPr>
          <p:cNvPr id="50" name="椭圆 49"/>
          <p:cNvSpPr/>
          <p:nvPr/>
        </p:nvSpPr>
        <p:spPr bwMode="auto">
          <a:xfrm>
            <a:off x="6806328" y="2520694"/>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微软雅黑" panose="020B0503020204020204" pitchFamily="34" charset="-122"/>
              <a:ea typeface="微软雅黑" panose="020B0503020204020204" pitchFamily="34" charset="-122"/>
            </a:endParaRPr>
          </a:p>
        </p:txBody>
      </p:sp>
      <p:sp>
        <p:nvSpPr>
          <p:cNvPr id="51" name="椭圆 50"/>
          <p:cNvSpPr/>
          <p:nvPr/>
        </p:nvSpPr>
        <p:spPr bwMode="auto">
          <a:xfrm>
            <a:off x="6922846" y="2436849"/>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微软雅黑" panose="020B0503020204020204" pitchFamily="34" charset="-122"/>
              <a:ea typeface="微软雅黑" panose="020B0503020204020204" pitchFamily="34" charset="-122"/>
            </a:endParaRPr>
          </a:p>
        </p:txBody>
      </p:sp>
      <p:grpSp>
        <p:nvGrpSpPr>
          <p:cNvPr id="52" name="组合 236"/>
          <p:cNvGrpSpPr/>
          <p:nvPr/>
        </p:nvGrpSpPr>
        <p:grpSpPr>
          <a:xfrm>
            <a:off x="7080671" y="2465291"/>
            <a:ext cx="96781" cy="113501"/>
            <a:chOff x="-734023" y="4684040"/>
            <a:chExt cx="885999" cy="831660"/>
          </a:xfrm>
          <a:solidFill>
            <a:schemeClr val="bg1">
              <a:lumMod val="65000"/>
            </a:schemeClr>
          </a:solidFill>
        </p:grpSpPr>
        <p:sp>
          <p:nvSpPr>
            <p:cNvPr id="65" name="Freeform 32"/>
            <p:cNvSpPr>
              <a:spLocks noEditPoints="1"/>
            </p:cNvSpPr>
            <p:nvPr/>
          </p:nvSpPr>
          <p:spPr bwMode="auto">
            <a:xfrm>
              <a:off x="-550063" y="4863910"/>
              <a:ext cx="540936" cy="393605"/>
            </a:xfrm>
            <a:custGeom>
              <a:avLst/>
              <a:gdLst/>
              <a:ahLst/>
              <a:cxnLst>
                <a:cxn ang="0">
                  <a:pos x="9275" y="244"/>
                </a:cxn>
                <a:cxn ang="0">
                  <a:pos x="7933" y="0"/>
                </a:cxn>
                <a:cxn ang="0">
                  <a:pos x="7200" y="488"/>
                </a:cxn>
                <a:cxn ang="0">
                  <a:pos x="5614" y="975"/>
                </a:cxn>
                <a:cxn ang="0">
                  <a:pos x="2074" y="2805"/>
                </a:cxn>
                <a:cxn ang="0">
                  <a:pos x="122" y="6465"/>
                </a:cxn>
                <a:cxn ang="0">
                  <a:pos x="0" y="9270"/>
                </a:cxn>
                <a:cxn ang="0">
                  <a:pos x="488" y="10978"/>
                </a:cxn>
                <a:cxn ang="0">
                  <a:pos x="1831" y="10978"/>
                </a:cxn>
                <a:cxn ang="0">
                  <a:pos x="4150" y="9270"/>
                </a:cxn>
                <a:cxn ang="0">
                  <a:pos x="6712" y="7563"/>
                </a:cxn>
                <a:cxn ang="0">
                  <a:pos x="9153" y="7319"/>
                </a:cxn>
                <a:cxn ang="0">
                  <a:pos x="11350" y="8295"/>
                </a:cxn>
                <a:cxn ang="0">
                  <a:pos x="14279" y="10734"/>
                </a:cxn>
                <a:cxn ang="0">
                  <a:pos x="15744" y="11100"/>
                </a:cxn>
                <a:cxn ang="0">
                  <a:pos x="16598" y="10002"/>
                </a:cxn>
                <a:cxn ang="0">
                  <a:pos x="16598" y="7075"/>
                </a:cxn>
                <a:cxn ang="0">
                  <a:pos x="15499" y="3903"/>
                </a:cxn>
                <a:cxn ang="0">
                  <a:pos x="12327" y="1342"/>
                </a:cxn>
                <a:cxn ang="0">
                  <a:pos x="9641" y="732"/>
                </a:cxn>
                <a:cxn ang="0">
                  <a:pos x="4515" y="6343"/>
                </a:cxn>
                <a:cxn ang="0">
                  <a:pos x="4393" y="7319"/>
                </a:cxn>
                <a:cxn ang="0">
                  <a:pos x="3783" y="7563"/>
                </a:cxn>
                <a:cxn ang="0">
                  <a:pos x="3417" y="6830"/>
                </a:cxn>
                <a:cxn ang="0">
                  <a:pos x="2562" y="5977"/>
                </a:cxn>
                <a:cxn ang="0">
                  <a:pos x="1831" y="5612"/>
                </a:cxn>
                <a:cxn ang="0">
                  <a:pos x="1953" y="5002"/>
                </a:cxn>
                <a:cxn ang="0">
                  <a:pos x="3051" y="4879"/>
                </a:cxn>
                <a:cxn ang="0">
                  <a:pos x="3417" y="3660"/>
                </a:cxn>
                <a:cxn ang="0">
                  <a:pos x="3905" y="3172"/>
                </a:cxn>
                <a:cxn ang="0">
                  <a:pos x="4515" y="3660"/>
                </a:cxn>
                <a:cxn ang="0">
                  <a:pos x="4760" y="4879"/>
                </a:cxn>
                <a:cxn ang="0">
                  <a:pos x="5858" y="5002"/>
                </a:cxn>
                <a:cxn ang="0">
                  <a:pos x="6102" y="5612"/>
                </a:cxn>
                <a:cxn ang="0">
                  <a:pos x="5370" y="5977"/>
                </a:cxn>
                <a:cxn ang="0">
                  <a:pos x="10739" y="5612"/>
                </a:cxn>
                <a:cxn ang="0">
                  <a:pos x="10008" y="5367"/>
                </a:cxn>
                <a:cxn ang="0">
                  <a:pos x="10008" y="4513"/>
                </a:cxn>
                <a:cxn ang="0">
                  <a:pos x="10739" y="4270"/>
                </a:cxn>
                <a:cxn ang="0">
                  <a:pos x="11227" y="4757"/>
                </a:cxn>
                <a:cxn ang="0">
                  <a:pos x="11106" y="2927"/>
                </a:cxn>
                <a:cxn ang="0">
                  <a:pos x="11838" y="2562"/>
                </a:cxn>
                <a:cxn ang="0">
                  <a:pos x="12448" y="3172"/>
                </a:cxn>
                <a:cxn ang="0">
                  <a:pos x="12082" y="3903"/>
                </a:cxn>
                <a:cxn ang="0">
                  <a:pos x="11350" y="3903"/>
                </a:cxn>
                <a:cxn ang="0">
                  <a:pos x="10984" y="3172"/>
                </a:cxn>
                <a:cxn ang="0">
                  <a:pos x="12570" y="6587"/>
                </a:cxn>
                <a:cxn ang="0">
                  <a:pos x="11717" y="6587"/>
                </a:cxn>
                <a:cxn ang="0">
                  <a:pos x="11472" y="5855"/>
                </a:cxn>
                <a:cxn ang="0">
                  <a:pos x="11960" y="5245"/>
                </a:cxn>
                <a:cxn ang="0">
                  <a:pos x="12693" y="5612"/>
                </a:cxn>
                <a:cxn ang="0">
                  <a:pos x="12693" y="6343"/>
                </a:cxn>
                <a:cxn ang="0">
                  <a:pos x="13425" y="5002"/>
                </a:cxn>
                <a:cxn ang="0">
                  <a:pos x="12693" y="4757"/>
                </a:cxn>
                <a:cxn ang="0">
                  <a:pos x="12693" y="3903"/>
                </a:cxn>
                <a:cxn ang="0">
                  <a:pos x="13425" y="3660"/>
                </a:cxn>
                <a:cxn ang="0">
                  <a:pos x="13913" y="4147"/>
                </a:cxn>
                <a:cxn ang="0">
                  <a:pos x="15377" y="5733"/>
                </a:cxn>
                <a:cxn ang="0">
                  <a:pos x="14646" y="6099"/>
                </a:cxn>
                <a:cxn ang="0">
                  <a:pos x="14157" y="5489"/>
                </a:cxn>
                <a:cxn ang="0">
                  <a:pos x="14401" y="4757"/>
                </a:cxn>
                <a:cxn ang="0">
                  <a:pos x="15134" y="4757"/>
                </a:cxn>
                <a:cxn ang="0">
                  <a:pos x="15499" y="5489"/>
                </a:cxn>
              </a:cxnLst>
              <a:rect l="0" t="0" r="r" b="b"/>
              <a:pathLst>
                <a:path w="16720" h="11100">
                  <a:moveTo>
                    <a:pt x="9641" y="732"/>
                  </a:moveTo>
                  <a:lnTo>
                    <a:pt x="9519" y="488"/>
                  </a:lnTo>
                  <a:lnTo>
                    <a:pt x="9275" y="244"/>
                  </a:lnTo>
                  <a:lnTo>
                    <a:pt x="9031" y="0"/>
                  </a:lnTo>
                  <a:lnTo>
                    <a:pt x="8787" y="0"/>
                  </a:lnTo>
                  <a:lnTo>
                    <a:pt x="7933" y="0"/>
                  </a:lnTo>
                  <a:lnTo>
                    <a:pt x="7567" y="0"/>
                  </a:lnTo>
                  <a:lnTo>
                    <a:pt x="7322" y="244"/>
                  </a:lnTo>
                  <a:lnTo>
                    <a:pt x="7200" y="488"/>
                  </a:lnTo>
                  <a:lnTo>
                    <a:pt x="7079" y="732"/>
                  </a:lnTo>
                  <a:lnTo>
                    <a:pt x="6346" y="854"/>
                  </a:lnTo>
                  <a:lnTo>
                    <a:pt x="5614" y="975"/>
                  </a:lnTo>
                  <a:lnTo>
                    <a:pt x="4272" y="1342"/>
                  </a:lnTo>
                  <a:lnTo>
                    <a:pt x="3173" y="1952"/>
                  </a:lnTo>
                  <a:lnTo>
                    <a:pt x="2074" y="2805"/>
                  </a:lnTo>
                  <a:lnTo>
                    <a:pt x="1221" y="3903"/>
                  </a:lnTo>
                  <a:lnTo>
                    <a:pt x="610" y="5123"/>
                  </a:lnTo>
                  <a:lnTo>
                    <a:pt x="122" y="6465"/>
                  </a:lnTo>
                  <a:lnTo>
                    <a:pt x="0" y="7075"/>
                  </a:lnTo>
                  <a:lnTo>
                    <a:pt x="0" y="7807"/>
                  </a:lnTo>
                  <a:lnTo>
                    <a:pt x="0" y="9270"/>
                  </a:lnTo>
                  <a:lnTo>
                    <a:pt x="122" y="10002"/>
                  </a:lnTo>
                  <a:lnTo>
                    <a:pt x="243" y="10612"/>
                  </a:lnTo>
                  <a:lnTo>
                    <a:pt x="488" y="10978"/>
                  </a:lnTo>
                  <a:lnTo>
                    <a:pt x="854" y="11100"/>
                  </a:lnTo>
                  <a:lnTo>
                    <a:pt x="1343" y="11100"/>
                  </a:lnTo>
                  <a:lnTo>
                    <a:pt x="1831" y="10978"/>
                  </a:lnTo>
                  <a:lnTo>
                    <a:pt x="2319" y="10734"/>
                  </a:lnTo>
                  <a:lnTo>
                    <a:pt x="2929" y="10247"/>
                  </a:lnTo>
                  <a:lnTo>
                    <a:pt x="4150" y="9270"/>
                  </a:lnTo>
                  <a:lnTo>
                    <a:pt x="5370" y="8295"/>
                  </a:lnTo>
                  <a:lnTo>
                    <a:pt x="6102" y="7929"/>
                  </a:lnTo>
                  <a:lnTo>
                    <a:pt x="6712" y="7563"/>
                  </a:lnTo>
                  <a:lnTo>
                    <a:pt x="7567" y="7319"/>
                  </a:lnTo>
                  <a:lnTo>
                    <a:pt x="8299" y="7319"/>
                  </a:lnTo>
                  <a:lnTo>
                    <a:pt x="9153" y="7319"/>
                  </a:lnTo>
                  <a:lnTo>
                    <a:pt x="9886" y="7563"/>
                  </a:lnTo>
                  <a:lnTo>
                    <a:pt x="10618" y="7929"/>
                  </a:lnTo>
                  <a:lnTo>
                    <a:pt x="11350" y="8295"/>
                  </a:lnTo>
                  <a:lnTo>
                    <a:pt x="12570" y="9270"/>
                  </a:lnTo>
                  <a:lnTo>
                    <a:pt x="13791" y="10247"/>
                  </a:lnTo>
                  <a:lnTo>
                    <a:pt x="14279" y="10734"/>
                  </a:lnTo>
                  <a:lnTo>
                    <a:pt x="14889" y="10978"/>
                  </a:lnTo>
                  <a:lnTo>
                    <a:pt x="15377" y="11100"/>
                  </a:lnTo>
                  <a:lnTo>
                    <a:pt x="15744" y="11100"/>
                  </a:lnTo>
                  <a:lnTo>
                    <a:pt x="16110" y="10978"/>
                  </a:lnTo>
                  <a:lnTo>
                    <a:pt x="16475" y="10612"/>
                  </a:lnTo>
                  <a:lnTo>
                    <a:pt x="16598" y="10002"/>
                  </a:lnTo>
                  <a:lnTo>
                    <a:pt x="16720" y="9270"/>
                  </a:lnTo>
                  <a:lnTo>
                    <a:pt x="16720" y="7807"/>
                  </a:lnTo>
                  <a:lnTo>
                    <a:pt x="16598" y="7075"/>
                  </a:lnTo>
                  <a:lnTo>
                    <a:pt x="16475" y="6465"/>
                  </a:lnTo>
                  <a:lnTo>
                    <a:pt x="16110" y="5123"/>
                  </a:lnTo>
                  <a:lnTo>
                    <a:pt x="15499" y="3903"/>
                  </a:lnTo>
                  <a:lnTo>
                    <a:pt x="14646" y="2805"/>
                  </a:lnTo>
                  <a:lnTo>
                    <a:pt x="13546" y="1952"/>
                  </a:lnTo>
                  <a:lnTo>
                    <a:pt x="12327" y="1342"/>
                  </a:lnTo>
                  <a:lnTo>
                    <a:pt x="10984" y="975"/>
                  </a:lnTo>
                  <a:lnTo>
                    <a:pt x="10374" y="854"/>
                  </a:lnTo>
                  <a:lnTo>
                    <a:pt x="9641" y="732"/>
                  </a:lnTo>
                  <a:close/>
                  <a:moveTo>
                    <a:pt x="5370" y="5977"/>
                  </a:moveTo>
                  <a:lnTo>
                    <a:pt x="4881" y="5977"/>
                  </a:lnTo>
                  <a:lnTo>
                    <a:pt x="4515" y="6343"/>
                  </a:lnTo>
                  <a:lnTo>
                    <a:pt x="4515" y="6830"/>
                  </a:lnTo>
                  <a:lnTo>
                    <a:pt x="4515" y="7075"/>
                  </a:lnTo>
                  <a:lnTo>
                    <a:pt x="4393" y="7319"/>
                  </a:lnTo>
                  <a:lnTo>
                    <a:pt x="4150" y="7563"/>
                  </a:lnTo>
                  <a:lnTo>
                    <a:pt x="3905" y="7563"/>
                  </a:lnTo>
                  <a:lnTo>
                    <a:pt x="3783" y="7563"/>
                  </a:lnTo>
                  <a:lnTo>
                    <a:pt x="3539" y="7319"/>
                  </a:lnTo>
                  <a:lnTo>
                    <a:pt x="3417" y="7075"/>
                  </a:lnTo>
                  <a:lnTo>
                    <a:pt x="3417" y="6830"/>
                  </a:lnTo>
                  <a:lnTo>
                    <a:pt x="3417" y="6343"/>
                  </a:lnTo>
                  <a:lnTo>
                    <a:pt x="3051" y="5977"/>
                  </a:lnTo>
                  <a:lnTo>
                    <a:pt x="2562" y="5977"/>
                  </a:lnTo>
                  <a:lnTo>
                    <a:pt x="2197" y="5855"/>
                  </a:lnTo>
                  <a:lnTo>
                    <a:pt x="1953" y="5733"/>
                  </a:lnTo>
                  <a:lnTo>
                    <a:pt x="1831" y="5612"/>
                  </a:lnTo>
                  <a:lnTo>
                    <a:pt x="1709" y="5367"/>
                  </a:lnTo>
                  <a:lnTo>
                    <a:pt x="1831" y="5123"/>
                  </a:lnTo>
                  <a:lnTo>
                    <a:pt x="1953" y="5002"/>
                  </a:lnTo>
                  <a:lnTo>
                    <a:pt x="2197" y="4879"/>
                  </a:lnTo>
                  <a:lnTo>
                    <a:pt x="2562" y="4879"/>
                  </a:lnTo>
                  <a:lnTo>
                    <a:pt x="3051" y="4879"/>
                  </a:lnTo>
                  <a:lnTo>
                    <a:pt x="3417" y="4513"/>
                  </a:lnTo>
                  <a:lnTo>
                    <a:pt x="3417" y="4025"/>
                  </a:lnTo>
                  <a:lnTo>
                    <a:pt x="3417" y="3660"/>
                  </a:lnTo>
                  <a:lnTo>
                    <a:pt x="3539" y="3415"/>
                  </a:lnTo>
                  <a:lnTo>
                    <a:pt x="3783" y="3293"/>
                  </a:lnTo>
                  <a:lnTo>
                    <a:pt x="3905" y="3172"/>
                  </a:lnTo>
                  <a:lnTo>
                    <a:pt x="4150" y="3293"/>
                  </a:lnTo>
                  <a:lnTo>
                    <a:pt x="4393" y="3415"/>
                  </a:lnTo>
                  <a:lnTo>
                    <a:pt x="4515" y="3660"/>
                  </a:lnTo>
                  <a:lnTo>
                    <a:pt x="4515" y="4025"/>
                  </a:lnTo>
                  <a:lnTo>
                    <a:pt x="4515" y="4513"/>
                  </a:lnTo>
                  <a:lnTo>
                    <a:pt x="4760" y="4879"/>
                  </a:lnTo>
                  <a:lnTo>
                    <a:pt x="5370" y="4879"/>
                  </a:lnTo>
                  <a:lnTo>
                    <a:pt x="5614" y="4879"/>
                  </a:lnTo>
                  <a:lnTo>
                    <a:pt x="5858" y="5002"/>
                  </a:lnTo>
                  <a:lnTo>
                    <a:pt x="6102" y="5123"/>
                  </a:lnTo>
                  <a:lnTo>
                    <a:pt x="6102" y="5367"/>
                  </a:lnTo>
                  <a:lnTo>
                    <a:pt x="6102" y="5612"/>
                  </a:lnTo>
                  <a:lnTo>
                    <a:pt x="5858" y="5733"/>
                  </a:lnTo>
                  <a:lnTo>
                    <a:pt x="5614" y="5855"/>
                  </a:lnTo>
                  <a:lnTo>
                    <a:pt x="5370" y="5977"/>
                  </a:lnTo>
                  <a:close/>
                  <a:moveTo>
                    <a:pt x="11227" y="5367"/>
                  </a:moveTo>
                  <a:lnTo>
                    <a:pt x="10984" y="5489"/>
                  </a:lnTo>
                  <a:lnTo>
                    <a:pt x="10739" y="5612"/>
                  </a:lnTo>
                  <a:lnTo>
                    <a:pt x="10496" y="5612"/>
                  </a:lnTo>
                  <a:lnTo>
                    <a:pt x="10251" y="5489"/>
                  </a:lnTo>
                  <a:lnTo>
                    <a:pt x="10008" y="5367"/>
                  </a:lnTo>
                  <a:lnTo>
                    <a:pt x="9886" y="5123"/>
                  </a:lnTo>
                  <a:lnTo>
                    <a:pt x="9886" y="4757"/>
                  </a:lnTo>
                  <a:lnTo>
                    <a:pt x="10008" y="4513"/>
                  </a:lnTo>
                  <a:lnTo>
                    <a:pt x="10251" y="4392"/>
                  </a:lnTo>
                  <a:lnTo>
                    <a:pt x="10496" y="4270"/>
                  </a:lnTo>
                  <a:lnTo>
                    <a:pt x="10739" y="4270"/>
                  </a:lnTo>
                  <a:lnTo>
                    <a:pt x="10984" y="4392"/>
                  </a:lnTo>
                  <a:lnTo>
                    <a:pt x="11227" y="4513"/>
                  </a:lnTo>
                  <a:lnTo>
                    <a:pt x="11227" y="4757"/>
                  </a:lnTo>
                  <a:lnTo>
                    <a:pt x="11227" y="5123"/>
                  </a:lnTo>
                  <a:lnTo>
                    <a:pt x="11227" y="5367"/>
                  </a:lnTo>
                  <a:close/>
                  <a:moveTo>
                    <a:pt x="11106" y="2927"/>
                  </a:moveTo>
                  <a:lnTo>
                    <a:pt x="11350" y="2683"/>
                  </a:lnTo>
                  <a:lnTo>
                    <a:pt x="11594" y="2562"/>
                  </a:lnTo>
                  <a:lnTo>
                    <a:pt x="11838" y="2562"/>
                  </a:lnTo>
                  <a:lnTo>
                    <a:pt x="12082" y="2683"/>
                  </a:lnTo>
                  <a:lnTo>
                    <a:pt x="12327" y="2927"/>
                  </a:lnTo>
                  <a:lnTo>
                    <a:pt x="12448" y="3172"/>
                  </a:lnTo>
                  <a:lnTo>
                    <a:pt x="12448" y="3415"/>
                  </a:lnTo>
                  <a:lnTo>
                    <a:pt x="12327" y="3660"/>
                  </a:lnTo>
                  <a:lnTo>
                    <a:pt x="12082" y="3903"/>
                  </a:lnTo>
                  <a:lnTo>
                    <a:pt x="11838" y="4025"/>
                  </a:lnTo>
                  <a:lnTo>
                    <a:pt x="11594" y="4025"/>
                  </a:lnTo>
                  <a:lnTo>
                    <a:pt x="11350" y="3903"/>
                  </a:lnTo>
                  <a:lnTo>
                    <a:pt x="11106" y="3660"/>
                  </a:lnTo>
                  <a:lnTo>
                    <a:pt x="10984" y="3415"/>
                  </a:lnTo>
                  <a:lnTo>
                    <a:pt x="10984" y="3172"/>
                  </a:lnTo>
                  <a:lnTo>
                    <a:pt x="11106" y="2927"/>
                  </a:lnTo>
                  <a:close/>
                  <a:moveTo>
                    <a:pt x="12693" y="6343"/>
                  </a:moveTo>
                  <a:lnTo>
                    <a:pt x="12570" y="6587"/>
                  </a:lnTo>
                  <a:lnTo>
                    <a:pt x="12327" y="6709"/>
                  </a:lnTo>
                  <a:lnTo>
                    <a:pt x="11960" y="6709"/>
                  </a:lnTo>
                  <a:lnTo>
                    <a:pt x="11717" y="6587"/>
                  </a:lnTo>
                  <a:lnTo>
                    <a:pt x="11594" y="6343"/>
                  </a:lnTo>
                  <a:lnTo>
                    <a:pt x="11472" y="6099"/>
                  </a:lnTo>
                  <a:lnTo>
                    <a:pt x="11472" y="5855"/>
                  </a:lnTo>
                  <a:lnTo>
                    <a:pt x="11594" y="5612"/>
                  </a:lnTo>
                  <a:lnTo>
                    <a:pt x="11717" y="5367"/>
                  </a:lnTo>
                  <a:lnTo>
                    <a:pt x="11960" y="5245"/>
                  </a:lnTo>
                  <a:lnTo>
                    <a:pt x="12327" y="5245"/>
                  </a:lnTo>
                  <a:lnTo>
                    <a:pt x="12570" y="5367"/>
                  </a:lnTo>
                  <a:lnTo>
                    <a:pt x="12693" y="5612"/>
                  </a:lnTo>
                  <a:lnTo>
                    <a:pt x="12815" y="5855"/>
                  </a:lnTo>
                  <a:lnTo>
                    <a:pt x="12815" y="6099"/>
                  </a:lnTo>
                  <a:lnTo>
                    <a:pt x="12693" y="6343"/>
                  </a:lnTo>
                  <a:close/>
                  <a:moveTo>
                    <a:pt x="13791" y="4757"/>
                  </a:moveTo>
                  <a:lnTo>
                    <a:pt x="13669" y="4879"/>
                  </a:lnTo>
                  <a:lnTo>
                    <a:pt x="13425" y="5002"/>
                  </a:lnTo>
                  <a:lnTo>
                    <a:pt x="13058" y="5002"/>
                  </a:lnTo>
                  <a:lnTo>
                    <a:pt x="12815" y="4879"/>
                  </a:lnTo>
                  <a:lnTo>
                    <a:pt x="12693" y="4757"/>
                  </a:lnTo>
                  <a:lnTo>
                    <a:pt x="12570" y="4513"/>
                  </a:lnTo>
                  <a:lnTo>
                    <a:pt x="12570" y="4147"/>
                  </a:lnTo>
                  <a:lnTo>
                    <a:pt x="12693" y="3903"/>
                  </a:lnTo>
                  <a:lnTo>
                    <a:pt x="12815" y="3782"/>
                  </a:lnTo>
                  <a:lnTo>
                    <a:pt x="13058" y="3660"/>
                  </a:lnTo>
                  <a:lnTo>
                    <a:pt x="13425" y="3660"/>
                  </a:lnTo>
                  <a:lnTo>
                    <a:pt x="13669" y="3782"/>
                  </a:lnTo>
                  <a:lnTo>
                    <a:pt x="13791" y="3903"/>
                  </a:lnTo>
                  <a:lnTo>
                    <a:pt x="13913" y="4147"/>
                  </a:lnTo>
                  <a:lnTo>
                    <a:pt x="13913" y="4513"/>
                  </a:lnTo>
                  <a:lnTo>
                    <a:pt x="13791" y="4757"/>
                  </a:lnTo>
                  <a:close/>
                  <a:moveTo>
                    <a:pt x="15377" y="5733"/>
                  </a:moveTo>
                  <a:lnTo>
                    <a:pt x="15134" y="5977"/>
                  </a:lnTo>
                  <a:lnTo>
                    <a:pt x="14889" y="6099"/>
                  </a:lnTo>
                  <a:lnTo>
                    <a:pt x="14646" y="6099"/>
                  </a:lnTo>
                  <a:lnTo>
                    <a:pt x="14401" y="5977"/>
                  </a:lnTo>
                  <a:lnTo>
                    <a:pt x="14157" y="5733"/>
                  </a:lnTo>
                  <a:lnTo>
                    <a:pt x="14157" y="5489"/>
                  </a:lnTo>
                  <a:lnTo>
                    <a:pt x="14157" y="5245"/>
                  </a:lnTo>
                  <a:lnTo>
                    <a:pt x="14157" y="5002"/>
                  </a:lnTo>
                  <a:lnTo>
                    <a:pt x="14401" y="4757"/>
                  </a:lnTo>
                  <a:lnTo>
                    <a:pt x="14646" y="4635"/>
                  </a:lnTo>
                  <a:lnTo>
                    <a:pt x="14889" y="4635"/>
                  </a:lnTo>
                  <a:lnTo>
                    <a:pt x="15134" y="4757"/>
                  </a:lnTo>
                  <a:lnTo>
                    <a:pt x="15377" y="5002"/>
                  </a:lnTo>
                  <a:lnTo>
                    <a:pt x="15499" y="5245"/>
                  </a:lnTo>
                  <a:lnTo>
                    <a:pt x="15499" y="5489"/>
                  </a:lnTo>
                  <a:lnTo>
                    <a:pt x="15377" y="5733"/>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66" name="椭圆 65"/>
            <p:cNvSpPr/>
            <p:nvPr/>
          </p:nvSpPr>
          <p:spPr bwMode="auto">
            <a:xfrm>
              <a:off x="-734023" y="4684040"/>
              <a:ext cx="885999" cy="831660"/>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微软雅黑" panose="020B0503020204020204" pitchFamily="34" charset="-122"/>
                <a:ea typeface="微软雅黑" panose="020B0503020204020204" pitchFamily="34" charset="-122"/>
              </a:endParaRPr>
            </a:p>
          </p:txBody>
        </p:sp>
      </p:grpSp>
      <p:grpSp>
        <p:nvGrpSpPr>
          <p:cNvPr id="53" name="组合 277"/>
          <p:cNvGrpSpPr/>
          <p:nvPr/>
        </p:nvGrpSpPr>
        <p:grpSpPr>
          <a:xfrm>
            <a:off x="7006322" y="2324425"/>
            <a:ext cx="61513" cy="70310"/>
            <a:chOff x="10283185" y="2636380"/>
            <a:chExt cx="734142" cy="715155"/>
          </a:xfrm>
          <a:solidFill>
            <a:schemeClr val="bg1">
              <a:lumMod val="65000"/>
            </a:schemeClr>
          </a:solidFill>
        </p:grpSpPr>
        <p:sp>
          <p:nvSpPr>
            <p:cNvPr id="63" name="Freeform 102"/>
            <p:cNvSpPr>
              <a:spLocks noEditPoints="1"/>
            </p:cNvSpPr>
            <p:nvPr/>
          </p:nvSpPr>
          <p:spPr bwMode="auto">
            <a:xfrm>
              <a:off x="10397104" y="2794600"/>
              <a:ext cx="506305" cy="556935"/>
            </a:xfrm>
            <a:custGeom>
              <a:avLst/>
              <a:gdLst/>
              <a:ahLst/>
              <a:cxnLst>
                <a:cxn ang="0">
                  <a:pos x="80" y="0"/>
                </a:cxn>
                <a:cxn ang="0">
                  <a:pos x="0" y="72"/>
                </a:cxn>
                <a:cxn ang="0">
                  <a:pos x="0" y="166"/>
                </a:cxn>
                <a:cxn ang="0">
                  <a:pos x="0" y="166"/>
                </a:cxn>
                <a:cxn ang="0">
                  <a:pos x="2" y="172"/>
                </a:cxn>
                <a:cxn ang="0">
                  <a:pos x="4" y="174"/>
                </a:cxn>
                <a:cxn ang="0">
                  <a:pos x="4" y="174"/>
                </a:cxn>
                <a:cxn ang="0">
                  <a:pos x="10" y="176"/>
                </a:cxn>
                <a:cxn ang="0">
                  <a:pos x="54" y="176"/>
                </a:cxn>
                <a:cxn ang="0">
                  <a:pos x="54" y="176"/>
                </a:cxn>
                <a:cxn ang="0">
                  <a:pos x="58" y="174"/>
                </a:cxn>
                <a:cxn ang="0">
                  <a:pos x="58" y="174"/>
                </a:cxn>
                <a:cxn ang="0">
                  <a:pos x="58" y="170"/>
                </a:cxn>
                <a:cxn ang="0">
                  <a:pos x="58" y="124"/>
                </a:cxn>
                <a:cxn ang="0">
                  <a:pos x="102" y="124"/>
                </a:cxn>
                <a:cxn ang="0">
                  <a:pos x="102" y="170"/>
                </a:cxn>
                <a:cxn ang="0">
                  <a:pos x="102" y="170"/>
                </a:cxn>
                <a:cxn ang="0">
                  <a:pos x="102" y="174"/>
                </a:cxn>
                <a:cxn ang="0">
                  <a:pos x="102" y="174"/>
                </a:cxn>
                <a:cxn ang="0">
                  <a:pos x="106" y="176"/>
                </a:cxn>
                <a:cxn ang="0">
                  <a:pos x="150" y="176"/>
                </a:cxn>
                <a:cxn ang="0">
                  <a:pos x="150" y="176"/>
                </a:cxn>
                <a:cxn ang="0">
                  <a:pos x="156" y="174"/>
                </a:cxn>
                <a:cxn ang="0">
                  <a:pos x="156" y="174"/>
                </a:cxn>
                <a:cxn ang="0">
                  <a:pos x="158" y="172"/>
                </a:cxn>
                <a:cxn ang="0">
                  <a:pos x="160" y="166"/>
                </a:cxn>
                <a:cxn ang="0">
                  <a:pos x="160" y="72"/>
                </a:cxn>
                <a:cxn ang="0">
                  <a:pos x="80" y="0"/>
                </a:cxn>
                <a:cxn ang="0">
                  <a:pos x="80" y="78"/>
                </a:cxn>
                <a:cxn ang="0">
                  <a:pos x="80" y="78"/>
                </a:cxn>
                <a:cxn ang="0">
                  <a:pos x="72" y="76"/>
                </a:cxn>
                <a:cxn ang="0">
                  <a:pos x="64" y="72"/>
                </a:cxn>
                <a:cxn ang="0">
                  <a:pos x="58" y="64"/>
                </a:cxn>
                <a:cxn ang="0">
                  <a:pos x="58" y="54"/>
                </a:cxn>
                <a:cxn ang="0">
                  <a:pos x="58" y="54"/>
                </a:cxn>
                <a:cxn ang="0">
                  <a:pos x="58" y="46"/>
                </a:cxn>
                <a:cxn ang="0">
                  <a:pos x="64" y="38"/>
                </a:cxn>
                <a:cxn ang="0">
                  <a:pos x="72" y="34"/>
                </a:cxn>
                <a:cxn ang="0">
                  <a:pos x="80" y="32"/>
                </a:cxn>
                <a:cxn ang="0">
                  <a:pos x="80" y="32"/>
                </a:cxn>
                <a:cxn ang="0">
                  <a:pos x="88" y="34"/>
                </a:cxn>
                <a:cxn ang="0">
                  <a:pos x="96" y="38"/>
                </a:cxn>
                <a:cxn ang="0">
                  <a:pos x="100" y="46"/>
                </a:cxn>
                <a:cxn ang="0">
                  <a:pos x="102" y="54"/>
                </a:cxn>
                <a:cxn ang="0">
                  <a:pos x="102" y="54"/>
                </a:cxn>
                <a:cxn ang="0">
                  <a:pos x="100" y="64"/>
                </a:cxn>
                <a:cxn ang="0">
                  <a:pos x="96" y="72"/>
                </a:cxn>
                <a:cxn ang="0">
                  <a:pos x="88" y="76"/>
                </a:cxn>
                <a:cxn ang="0">
                  <a:pos x="80" y="78"/>
                </a:cxn>
                <a:cxn ang="0">
                  <a:pos x="80" y="78"/>
                </a:cxn>
              </a:cxnLst>
              <a:rect l="0" t="0" r="r" b="b"/>
              <a:pathLst>
                <a:path w="160" h="176">
                  <a:moveTo>
                    <a:pt x="80" y="0"/>
                  </a:moveTo>
                  <a:lnTo>
                    <a:pt x="0" y="72"/>
                  </a:lnTo>
                  <a:lnTo>
                    <a:pt x="0" y="166"/>
                  </a:lnTo>
                  <a:lnTo>
                    <a:pt x="0" y="166"/>
                  </a:lnTo>
                  <a:lnTo>
                    <a:pt x="2" y="172"/>
                  </a:lnTo>
                  <a:lnTo>
                    <a:pt x="4" y="174"/>
                  </a:lnTo>
                  <a:lnTo>
                    <a:pt x="4" y="174"/>
                  </a:lnTo>
                  <a:lnTo>
                    <a:pt x="10" y="176"/>
                  </a:lnTo>
                  <a:lnTo>
                    <a:pt x="54" y="176"/>
                  </a:lnTo>
                  <a:lnTo>
                    <a:pt x="54" y="176"/>
                  </a:lnTo>
                  <a:lnTo>
                    <a:pt x="58" y="174"/>
                  </a:lnTo>
                  <a:lnTo>
                    <a:pt x="58" y="174"/>
                  </a:lnTo>
                  <a:lnTo>
                    <a:pt x="58" y="170"/>
                  </a:lnTo>
                  <a:lnTo>
                    <a:pt x="58" y="124"/>
                  </a:lnTo>
                  <a:lnTo>
                    <a:pt x="102" y="124"/>
                  </a:lnTo>
                  <a:lnTo>
                    <a:pt x="102" y="170"/>
                  </a:lnTo>
                  <a:lnTo>
                    <a:pt x="102" y="170"/>
                  </a:lnTo>
                  <a:lnTo>
                    <a:pt x="102" y="174"/>
                  </a:lnTo>
                  <a:lnTo>
                    <a:pt x="102" y="174"/>
                  </a:lnTo>
                  <a:lnTo>
                    <a:pt x="106" y="176"/>
                  </a:lnTo>
                  <a:lnTo>
                    <a:pt x="150" y="176"/>
                  </a:lnTo>
                  <a:lnTo>
                    <a:pt x="150" y="176"/>
                  </a:lnTo>
                  <a:lnTo>
                    <a:pt x="156" y="174"/>
                  </a:lnTo>
                  <a:lnTo>
                    <a:pt x="156" y="174"/>
                  </a:lnTo>
                  <a:lnTo>
                    <a:pt x="158" y="172"/>
                  </a:lnTo>
                  <a:lnTo>
                    <a:pt x="160" y="166"/>
                  </a:lnTo>
                  <a:lnTo>
                    <a:pt x="160" y="72"/>
                  </a:lnTo>
                  <a:lnTo>
                    <a:pt x="80" y="0"/>
                  </a:lnTo>
                  <a:close/>
                  <a:moveTo>
                    <a:pt x="80" y="78"/>
                  </a:moveTo>
                  <a:lnTo>
                    <a:pt x="80" y="78"/>
                  </a:lnTo>
                  <a:lnTo>
                    <a:pt x="72" y="76"/>
                  </a:lnTo>
                  <a:lnTo>
                    <a:pt x="64" y="72"/>
                  </a:lnTo>
                  <a:lnTo>
                    <a:pt x="58" y="64"/>
                  </a:lnTo>
                  <a:lnTo>
                    <a:pt x="58" y="54"/>
                  </a:lnTo>
                  <a:lnTo>
                    <a:pt x="58" y="54"/>
                  </a:lnTo>
                  <a:lnTo>
                    <a:pt x="58" y="46"/>
                  </a:lnTo>
                  <a:lnTo>
                    <a:pt x="64" y="38"/>
                  </a:lnTo>
                  <a:lnTo>
                    <a:pt x="72" y="34"/>
                  </a:lnTo>
                  <a:lnTo>
                    <a:pt x="80" y="32"/>
                  </a:lnTo>
                  <a:lnTo>
                    <a:pt x="80" y="32"/>
                  </a:lnTo>
                  <a:lnTo>
                    <a:pt x="88" y="34"/>
                  </a:lnTo>
                  <a:lnTo>
                    <a:pt x="96" y="38"/>
                  </a:lnTo>
                  <a:lnTo>
                    <a:pt x="100" y="46"/>
                  </a:lnTo>
                  <a:lnTo>
                    <a:pt x="102" y="54"/>
                  </a:lnTo>
                  <a:lnTo>
                    <a:pt x="102" y="54"/>
                  </a:lnTo>
                  <a:lnTo>
                    <a:pt x="100" y="64"/>
                  </a:lnTo>
                  <a:lnTo>
                    <a:pt x="96" y="72"/>
                  </a:lnTo>
                  <a:lnTo>
                    <a:pt x="88" y="76"/>
                  </a:lnTo>
                  <a:lnTo>
                    <a:pt x="80" y="78"/>
                  </a:lnTo>
                  <a:lnTo>
                    <a:pt x="80" y="78"/>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64" name="Freeform 103"/>
            <p:cNvSpPr>
              <a:spLocks/>
            </p:cNvSpPr>
            <p:nvPr/>
          </p:nvSpPr>
          <p:spPr bwMode="auto">
            <a:xfrm>
              <a:off x="10283185" y="2636380"/>
              <a:ext cx="734142" cy="386057"/>
            </a:xfrm>
            <a:custGeom>
              <a:avLst/>
              <a:gdLst/>
              <a:ahLst/>
              <a:cxnLst>
                <a:cxn ang="0">
                  <a:pos x="228" y="96"/>
                </a:cxn>
                <a:cxn ang="0">
                  <a:pos x="126" y="4"/>
                </a:cxn>
                <a:cxn ang="0">
                  <a:pos x="126" y="4"/>
                </a:cxn>
                <a:cxn ang="0">
                  <a:pos x="122" y="2"/>
                </a:cxn>
                <a:cxn ang="0">
                  <a:pos x="116" y="0"/>
                </a:cxn>
                <a:cxn ang="0">
                  <a:pos x="110" y="2"/>
                </a:cxn>
                <a:cxn ang="0">
                  <a:pos x="106" y="4"/>
                </a:cxn>
                <a:cxn ang="0">
                  <a:pos x="4" y="96"/>
                </a:cxn>
                <a:cxn ang="0">
                  <a:pos x="4" y="96"/>
                </a:cxn>
                <a:cxn ang="0">
                  <a:pos x="2" y="102"/>
                </a:cxn>
                <a:cxn ang="0">
                  <a:pos x="0" y="108"/>
                </a:cxn>
                <a:cxn ang="0">
                  <a:pos x="0" y="112"/>
                </a:cxn>
                <a:cxn ang="0">
                  <a:pos x="4" y="118"/>
                </a:cxn>
                <a:cxn ang="0">
                  <a:pos x="4" y="118"/>
                </a:cxn>
                <a:cxn ang="0">
                  <a:pos x="4" y="118"/>
                </a:cxn>
                <a:cxn ang="0">
                  <a:pos x="8" y="122"/>
                </a:cxn>
                <a:cxn ang="0">
                  <a:pos x="14" y="122"/>
                </a:cxn>
                <a:cxn ang="0">
                  <a:pos x="14" y="122"/>
                </a:cxn>
                <a:cxn ang="0">
                  <a:pos x="20" y="122"/>
                </a:cxn>
                <a:cxn ang="0">
                  <a:pos x="24" y="120"/>
                </a:cxn>
                <a:cxn ang="0">
                  <a:pos x="116" y="36"/>
                </a:cxn>
                <a:cxn ang="0">
                  <a:pos x="206" y="120"/>
                </a:cxn>
                <a:cxn ang="0">
                  <a:pos x="206" y="120"/>
                </a:cxn>
                <a:cxn ang="0">
                  <a:pos x="212" y="122"/>
                </a:cxn>
                <a:cxn ang="0">
                  <a:pos x="218" y="122"/>
                </a:cxn>
                <a:cxn ang="0">
                  <a:pos x="224" y="122"/>
                </a:cxn>
                <a:cxn ang="0">
                  <a:pos x="228" y="118"/>
                </a:cxn>
                <a:cxn ang="0">
                  <a:pos x="228" y="118"/>
                </a:cxn>
                <a:cxn ang="0">
                  <a:pos x="232" y="112"/>
                </a:cxn>
                <a:cxn ang="0">
                  <a:pos x="232" y="108"/>
                </a:cxn>
                <a:cxn ang="0">
                  <a:pos x="230" y="102"/>
                </a:cxn>
                <a:cxn ang="0">
                  <a:pos x="228" y="96"/>
                </a:cxn>
                <a:cxn ang="0">
                  <a:pos x="228" y="96"/>
                </a:cxn>
              </a:cxnLst>
              <a:rect l="0" t="0" r="r" b="b"/>
              <a:pathLst>
                <a:path w="232" h="122">
                  <a:moveTo>
                    <a:pt x="228" y="96"/>
                  </a:moveTo>
                  <a:lnTo>
                    <a:pt x="126" y="4"/>
                  </a:lnTo>
                  <a:lnTo>
                    <a:pt x="126" y="4"/>
                  </a:lnTo>
                  <a:lnTo>
                    <a:pt x="122" y="2"/>
                  </a:lnTo>
                  <a:lnTo>
                    <a:pt x="116" y="0"/>
                  </a:lnTo>
                  <a:lnTo>
                    <a:pt x="110" y="2"/>
                  </a:lnTo>
                  <a:lnTo>
                    <a:pt x="106" y="4"/>
                  </a:lnTo>
                  <a:lnTo>
                    <a:pt x="4" y="96"/>
                  </a:lnTo>
                  <a:lnTo>
                    <a:pt x="4" y="96"/>
                  </a:lnTo>
                  <a:lnTo>
                    <a:pt x="2" y="102"/>
                  </a:lnTo>
                  <a:lnTo>
                    <a:pt x="0" y="108"/>
                  </a:lnTo>
                  <a:lnTo>
                    <a:pt x="0" y="112"/>
                  </a:lnTo>
                  <a:lnTo>
                    <a:pt x="4" y="118"/>
                  </a:lnTo>
                  <a:lnTo>
                    <a:pt x="4" y="118"/>
                  </a:lnTo>
                  <a:lnTo>
                    <a:pt x="4" y="118"/>
                  </a:lnTo>
                  <a:lnTo>
                    <a:pt x="8" y="122"/>
                  </a:lnTo>
                  <a:lnTo>
                    <a:pt x="14" y="122"/>
                  </a:lnTo>
                  <a:lnTo>
                    <a:pt x="14" y="122"/>
                  </a:lnTo>
                  <a:lnTo>
                    <a:pt x="20" y="122"/>
                  </a:lnTo>
                  <a:lnTo>
                    <a:pt x="24" y="120"/>
                  </a:lnTo>
                  <a:lnTo>
                    <a:pt x="116" y="36"/>
                  </a:lnTo>
                  <a:lnTo>
                    <a:pt x="206" y="120"/>
                  </a:lnTo>
                  <a:lnTo>
                    <a:pt x="206" y="120"/>
                  </a:lnTo>
                  <a:lnTo>
                    <a:pt x="212" y="122"/>
                  </a:lnTo>
                  <a:lnTo>
                    <a:pt x="218" y="122"/>
                  </a:lnTo>
                  <a:lnTo>
                    <a:pt x="224" y="122"/>
                  </a:lnTo>
                  <a:lnTo>
                    <a:pt x="228" y="118"/>
                  </a:lnTo>
                  <a:lnTo>
                    <a:pt x="228" y="118"/>
                  </a:lnTo>
                  <a:lnTo>
                    <a:pt x="232" y="112"/>
                  </a:lnTo>
                  <a:lnTo>
                    <a:pt x="232" y="108"/>
                  </a:lnTo>
                  <a:lnTo>
                    <a:pt x="230" y="102"/>
                  </a:lnTo>
                  <a:lnTo>
                    <a:pt x="228" y="96"/>
                  </a:lnTo>
                  <a:lnTo>
                    <a:pt x="228" y="96"/>
                  </a:lnTo>
                  <a:close/>
                </a:path>
              </a:pathLst>
            </a:custGeom>
            <a:solidFill>
              <a:srgbClr val="3BBBEA"/>
            </a:solidFill>
            <a:ln w="9525">
              <a:solidFill>
                <a:srgbClr val="66C8EC"/>
              </a:solidFill>
              <a:round/>
              <a:headEnd/>
              <a:tailEnd/>
            </a:ln>
          </p:spPr>
          <p:txBody>
            <a:bodyPr vert="horz" wrap="square" lIns="91416" tIns="45708" rIns="91416" bIns="45708"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grpSp>
      <p:sp>
        <p:nvSpPr>
          <p:cNvPr id="54" name="椭圆 53"/>
          <p:cNvSpPr/>
          <p:nvPr/>
        </p:nvSpPr>
        <p:spPr bwMode="auto">
          <a:xfrm>
            <a:off x="6985226" y="2307672"/>
            <a:ext cx="96781" cy="113501"/>
          </a:xfrm>
          <a:prstGeom prst="ellipse">
            <a:avLst/>
          </a:prstGeom>
          <a:no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a:buClr>
                <a:srgbClr val="CC9900"/>
              </a:buClr>
              <a:buFont typeface="Wingdings" pitchFamily="2" charset="2"/>
              <a:buChar char="n"/>
            </a:pPr>
            <a:endParaRPr lang="zh-CN" altLang="en-US" sz="900">
              <a:latin typeface="微软雅黑" panose="020B0503020204020204" pitchFamily="34" charset="-122"/>
              <a:ea typeface="微软雅黑" panose="020B0503020204020204" pitchFamily="34" charset="-122"/>
            </a:endParaRPr>
          </a:p>
        </p:txBody>
      </p:sp>
      <p:cxnSp>
        <p:nvCxnSpPr>
          <p:cNvPr id="55" name="直接连接符 54"/>
          <p:cNvCxnSpPr>
            <a:stCxn id="54" idx="2"/>
            <a:endCxn id="49" idx="6"/>
          </p:cNvCxnSpPr>
          <p:nvPr/>
        </p:nvCxnSpPr>
        <p:spPr bwMode="auto">
          <a:xfrm flipH="1">
            <a:off x="6908611" y="2364422"/>
            <a:ext cx="76614" cy="23679"/>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flipH="1">
            <a:off x="6997672" y="2415107"/>
            <a:ext cx="14308" cy="29401"/>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endCxn id="66" idx="0"/>
          </p:cNvCxnSpPr>
          <p:nvPr/>
        </p:nvCxnSpPr>
        <p:spPr bwMode="auto">
          <a:xfrm>
            <a:off x="7080671" y="2380564"/>
            <a:ext cx="48390" cy="84727"/>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50" idx="6"/>
            <a:endCxn id="66" idx="3"/>
          </p:cNvCxnSpPr>
          <p:nvPr/>
        </p:nvCxnSpPr>
        <p:spPr bwMode="auto">
          <a:xfrm flipV="1">
            <a:off x="6903109" y="2562170"/>
            <a:ext cx="191736" cy="15275"/>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50" idx="0"/>
            <a:endCxn id="49" idx="4"/>
          </p:cNvCxnSpPr>
          <p:nvPr/>
        </p:nvCxnSpPr>
        <p:spPr bwMode="auto">
          <a:xfrm flipV="1">
            <a:off x="6854718" y="2444852"/>
            <a:ext cx="5502" cy="75842"/>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flipV="1">
            <a:off x="6897811" y="2523948"/>
            <a:ext cx="32432" cy="19068"/>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7017680" y="2493533"/>
            <a:ext cx="62992" cy="18908"/>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endCxn id="51" idx="1"/>
          </p:cNvCxnSpPr>
          <p:nvPr/>
        </p:nvCxnSpPr>
        <p:spPr bwMode="auto">
          <a:xfrm>
            <a:off x="6894681" y="2424901"/>
            <a:ext cx="42338" cy="28569"/>
          </a:xfrm>
          <a:prstGeom prst="line">
            <a:avLst/>
          </a:prstGeom>
          <a:solidFill>
            <a:schemeClr val="bg1">
              <a:lumMod val="65000"/>
            </a:schemeClr>
          </a:solidFill>
          <a:ln w="9525" cap="flat" cmpd="sng" algn="ctr">
            <a:solidFill>
              <a:srgbClr val="66C8E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Freeform 23"/>
          <p:cNvSpPr>
            <a:spLocks noEditPoints="1"/>
          </p:cNvSpPr>
          <p:nvPr/>
        </p:nvSpPr>
        <p:spPr bwMode="auto">
          <a:xfrm>
            <a:off x="7923328" y="2314552"/>
            <a:ext cx="280997" cy="273966"/>
          </a:xfrm>
          <a:custGeom>
            <a:avLst/>
            <a:gdLst>
              <a:gd name="T0" fmla="*/ 143 w 143"/>
              <a:gd name="T1" fmla="*/ 0 h 134"/>
              <a:gd name="T2" fmla="*/ 0 w 143"/>
              <a:gd name="T3" fmla="*/ 115 h 134"/>
              <a:gd name="T4" fmla="*/ 40 w 143"/>
              <a:gd name="T5" fmla="*/ 123 h 134"/>
              <a:gd name="T6" fmla="*/ 26 w 143"/>
              <a:gd name="T7" fmla="*/ 134 h 134"/>
              <a:gd name="T8" fmla="*/ 117 w 143"/>
              <a:gd name="T9" fmla="*/ 123 h 134"/>
              <a:gd name="T10" fmla="*/ 102 w 143"/>
              <a:gd name="T11" fmla="*/ 115 h 134"/>
              <a:gd name="T12" fmla="*/ 8 w 143"/>
              <a:gd name="T13" fmla="*/ 98 h 134"/>
              <a:gd name="T14" fmla="*/ 135 w 143"/>
              <a:gd name="T15" fmla="*/ 8 h 134"/>
              <a:gd name="T16" fmla="*/ 8 w 143"/>
              <a:gd name="T17" fmla="*/ 98 h 134"/>
              <a:gd name="T18" fmla="*/ 25 w 143"/>
              <a:gd name="T19" fmla="*/ 47 h 134"/>
              <a:gd name="T20" fmla="*/ 23 w 143"/>
              <a:gd name="T21" fmla="*/ 68 h 134"/>
              <a:gd name="T22" fmla="*/ 35 w 143"/>
              <a:gd name="T23" fmla="*/ 74 h 134"/>
              <a:gd name="T24" fmla="*/ 32 w 143"/>
              <a:gd name="T25" fmla="*/ 68 h 134"/>
              <a:gd name="T26" fmla="*/ 35 w 143"/>
              <a:gd name="T27" fmla="*/ 47 h 134"/>
              <a:gd name="T28" fmla="*/ 23 w 143"/>
              <a:gd name="T29" fmla="*/ 41 h 134"/>
              <a:gd name="T30" fmla="*/ 109 w 143"/>
              <a:gd name="T31" fmla="*/ 64 h 134"/>
              <a:gd name="T32" fmla="*/ 108 w 143"/>
              <a:gd name="T33" fmla="*/ 68 h 134"/>
              <a:gd name="T34" fmla="*/ 101 w 143"/>
              <a:gd name="T35" fmla="*/ 41 h 134"/>
              <a:gd name="T36" fmla="*/ 104 w 143"/>
              <a:gd name="T37" fmla="*/ 74 h 134"/>
              <a:gd name="T38" fmla="*/ 124 w 143"/>
              <a:gd name="T39" fmla="*/ 41 h 134"/>
              <a:gd name="T40" fmla="*/ 109 w 143"/>
              <a:gd name="T41" fmla="*/ 64 h 134"/>
              <a:gd name="T42" fmla="*/ 75 w 143"/>
              <a:gd name="T43" fmla="*/ 47 h 134"/>
              <a:gd name="T44" fmla="*/ 82 w 143"/>
              <a:gd name="T45" fmla="*/ 74 h 134"/>
              <a:gd name="T46" fmla="*/ 91 w 143"/>
              <a:gd name="T47" fmla="*/ 47 h 134"/>
              <a:gd name="T48" fmla="*/ 65 w 143"/>
              <a:gd name="T49" fmla="*/ 41 h 134"/>
              <a:gd name="T50" fmla="*/ 51 w 143"/>
              <a:gd name="T51" fmla="*/ 41 h 134"/>
              <a:gd name="T52" fmla="*/ 40 w 143"/>
              <a:gd name="T53" fmla="*/ 74 h 134"/>
              <a:gd name="T54" fmla="*/ 47 w 143"/>
              <a:gd name="T55" fmla="*/ 62 h 134"/>
              <a:gd name="T56" fmla="*/ 60 w 143"/>
              <a:gd name="T57" fmla="*/ 60 h 134"/>
              <a:gd name="T58" fmla="*/ 51 w 143"/>
              <a:gd name="T59" fmla="*/ 41 h 134"/>
              <a:gd name="T60" fmla="*/ 47 w 143"/>
              <a:gd name="T61" fmla="*/ 57 h 134"/>
              <a:gd name="T62" fmla="*/ 50 w 143"/>
              <a:gd name="T63" fmla="*/ 47 h 134"/>
              <a:gd name="T64" fmla="*/ 50 w 143"/>
              <a:gd name="T65"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34">
                <a:moveTo>
                  <a:pt x="143" y="115"/>
                </a:moveTo>
                <a:cubicBezTo>
                  <a:pt x="143" y="0"/>
                  <a:pt x="143" y="0"/>
                  <a:pt x="143" y="0"/>
                </a:cubicBezTo>
                <a:cubicBezTo>
                  <a:pt x="0" y="0"/>
                  <a:pt x="0" y="0"/>
                  <a:pt x="0" y="0"/>
                </a:cubicBezTo>
                <a:cubicBezTo>
                  <a:pt x="0" y="115"/>
                  <a:pt x="0" y="115"/>
                  <a:pt x="0" y="115"/>
                </a:cubicBezTo>
                <a:cubicBezTo>
                  <a:pt x="40" y="115"/>
                  <a:pt x="40" y="115"/>
                  <a:pt x="40" y="115"/>
                </a:cubicBezTo>
                <a:cubicBezTo>
                  <a:pt x="40" y="123"/>
                  <a:pt x="40" y="123"/>
                  <a:pt x="40" y="123"/>
                </a:cubicBezTo>
                <a:cubicBezTo>
                  <a:pt x="26" y="123"/>
                  <a:pt x="26" y="123"/>
                  <a:pt x="26" y="123"/>
                </a:cubicBezTo>
                <a:cubicBezTo>
                  <a:pt x="26" y="134"/>
                  <a:pt x="26" y="134"/>
                  <a:pt x="26" y="134"/>
                </a:cubicBezTo>
                <a:cubicBezTo>
                  <a:pt x="117" y="134"/>
                  <a:pt x="117" y="134"/>
                  <a:pt x="117" y="134"/>
                </a:cubicBezTo>
                <a:cubicBezTo>
                  <a:pt x="117" y="123"/>
                  <a:pt x="117" y="123"/>
                  <a:pt x="117" y="123"/>
                </a:cubicBezTo>
                <a:cubicBezTo>
                  <a:pt x="102" y="123"/>
                  <a:pt x="102" y="123"/>
                  <a:pt x="102" y="123"/>
                </a:cubicBezTo>
                <a:cubicBezTo>
                  <a:pt x="102" y="115"/>
                  <a:pt x="102" y="115"/>
                  <a:pt x="102" y="115"/>
                </a:cubicBezTo>
                <a:lnTo>
                  <a:pt x="143" y="115"/>
                </a:lnTo>
                <a:close/>
                <a:moveTo>
                  <a:pt x="8" y="98"/>
                </a:moveTo>
                <a:cubicBezTo>
                  <a:pt x="8" y="8"/>
                  <a:pt x="8" y="8"/>
                  <a:pt x="8" y="8"/>
                </a:cubicBezTo>
                <a:cubicBezTo>
                  <a:pt x="135" y="8"/>
                  <a:pt x="135" y="8"/>
                  <a:pt x="135" y="8"/>
                </a:cubicBezTo>
                <a:cubicBezTo>
                  <a:pt x="135" y="98"/>
                  <a:pt x="135" y="98"/>
                  <a:pt x="135" y="98"/>
                </a:cubicBezTo>
                <a:lnTo>
                  <a:pt x="8" y="98"/>
                </a:lnTo>
                <a:close/>
                <a:moveTo>
                  <a:pt x="23" y="47"/>
                </a:moveTo>
                <a:cubicBezTo>
                  <a:pt x="25" y="47"/>
                  <a:pt x="25" y="47"/>
                  <a:pt x="25" y="47"/>
                </a:cubicBezTo>
                <a:cubicBezTo>
                  <a:pt x="25" y="68"/>
                  <a:pt x="25" y="68"/>
                  <a:pt x="25" y="68"/>
                </a:cubicBezTo>
                <a:cubicBezTo>
                  <a:pt x="23" y="68"/>
                  <a:pt x="23" y="68"/>
                  <a:pt x="23" y="68"/>
                </a:cubicBezTo>
                <a:cubicBezTo>
                  <a:pt x="23" y="74"/>
                  <a:pt x="23" y="74"/>
                  <a:pt x="23" y="74"/>
                </a:cubicBezTo>
                <a:cubicBezTo>
                  <a:pt x="35" y="74"/>
                  <a:pt x="35" y="74"/>
                  <a:pt x="35" y="74"/>
                </a:cubicBezTo>
                <a:cubicBezTo>
                  <a:pt x="35" y="68"/>
                  <a:pt x="35" y="68"/>
                  <a:pt x="35" y="68"/>
                </a:cubicBezTo>
                <a:cubicBezTo>
                  <a:pt x="32" y="68"/>
                  <a:pt x="32" y="68"/>
                  <a:pt x="32" y="68"/>
                </a:cubicBezTo>
                <a:cubicBezTo>
                  <a:pt x="32" y="47"/>
                  <a:pt x="32" y="47"/>
                  <a:pt x="32" y="47"/>
                </a:cubicBezTo>
                <a:cubicBezTo>
                  <a:pt x="35" y="47"/>
                  <a:pt x="35" y="47"/>
                  <a:pt x="35" y="47"/>
                </a:cubicBezTo>
                <a:cubicBezTo>
                  <a:pt x="35" y="41"/>
                  <a:pt x="35" y="41"/>
                  <a:pt x="35" y="41"/>
                </a:cubicBezTo>
                <a:cubicBezTo>
                  <a:pt x="23" y="41"/>
                  <a:pt x="23" y="41"/>
                  <a:pt x="23" y="41"/>
                </a:cubicBezTo>
                <a:lnTo>
                  <a:pt x="23" y="47"/>
                </a:lnTo>
                <a:close/>
                <a:moveTo>
                  <a:pt x="109" y="64"/>
                </a:moveTo>
                <a:cubicBezTo>
                  <a:pt x="109" y="65"/>
                  <a:pt x="109" y="66"/>
                  <a:pt x="108" y="68"/>
                </a:cubicBezTo>
                <a:cubicBezTo>
                  <a:pt x="108" y="68"/>
                  <a:pt x="108" y="68"/>
                  <a:pt x="108" y="68"/>
                </a:cubicBezTo>
                <a:cubicBezTo>
                  <a:pt x="108" y="67"/>
                  <a:pt x="108" y="65"/>
                  <a:pt x="108" y="64"/>
                </a:cubicBezTo>
                <a:cubicBezTo>
                  <a:pt x="101" y="41"/>
                  <a:pt x="101" y="41"/>
                  <a:pt x="101" y="41"/>
                </a:cubicBezTo>
                <a:cubicBezTo>
                  <a:pt x="93" y="41"/>
                  <a:pt x="93" y="41"/>
                  <a:pt x="93" y="41"/>
                </a:cubicBezTo>
                <a:cubicBezTo>
                  <a:pt x="104" y="74"/>
                  <a:pt x="104" y="74"/>
                  <a:pt x="104" y="74"/>
                </a:cubicBezTo>
                <a:cubicBezTo>
                  <a:pt x="112" y="74"/>
                  <a:pt x="112" y="74"/>
                  <a:pt x="112" y="74"/>
                </a:cubicBezTo>
                <a:cubicBezTo>
                  <a:pt x="124" y="41"/>
                  <a:pt x="124" y="41"/>
                  <a:pt x="124" y="41"/>
                </a:cubicBezTo>
                <a:cubicBezTo>
                  <a:pt x="116" y="41"/>
                  <a:pt x="116" y="41"/>
                  <a:pt x="116" y="41"/>
                </a:cubicBezTo>
                <a:lnTo>
                  <a:pt x="109" y="64"/>
                </a:lnTo>
                <a:close/>
                <a:moveTo>
                  <a:pt x="65" y="47"/>
                </a:moveTo>
                <a:cubicBezTo>
                  <a:pt x="75" y="47"/>
                  <a:pt x="75" y="47"/>
                  <a:pt x="75" y="47"/>
                </a:cubicBezTo>
                <a:cubicBezTo>
                  <a:pt x="75" y="74"/>
                  <a:pt x="75" y="74"/>
                  <a:pt x="75" y="74"/>
                </a:cubicBezTo>
                <a:cubicBezTo>
                  <a:pt x="82" y="74"/>
                  <a:pt x="82" y="74"/>
                  <a:pt x="82" y="74"/>
                </a:cubicBezTo>
                <a:cubicBezTo>
                  <a:pt x="82" y="47"/>
                  <a:pt x="82" y="47"/>
                  <a:pt x="82" y="47"/>
                </a:cubicBezTo>
                <a:cubicBezTo>
                  <a:pt x="91" y="47"/>
                  <a:pt x="91" y="47"/>
                  <a:pt x="91" y="47"/>
                </a:cubicBezTo>
                <a:cubicBezTo>
                  <a:pt x="91" y="41"/>
                  <a:pt x="91" y="41"/>
                  <a:pt x="91" y="41"/>
                </a:cubicBezTo>
                <a:cubicBezTo>
                  <a:pt x="65" y="41"/>
                  <a:pt x="65" y="41"/>
                  <a:pt x="65" y="41"/>
                </a:cubicBezTo>
                <a:lnTo>
                  <a:pt x="65" y="47"/>
                </a:lnTo>
                <a:close/>
                <a:moveTo>
                  <a:pt x="51" y="41"/>
                </a:moveTo>
                <a:cubicBezTo>
                  <a:pt x="40" y="41"/>
                  <a:pt x="40" y="41"/>
                  <a:pt x="40" y="41"/>
                </a:cubicBezTo>
                <a:cubicBezTo>
                  <a:pt x="40" y="74"/>
                  <a:pt x="40" y="74"/>
                  <a:pt x="40" y="74"/>
                </a:cubicBezTo>
                <a:cubicBezTo>
                  <a:pt x="47" y="74"/>
                  <a:pt x="47" y="74"/>
                  <a:pt x="47" y="74"/>
                </a:cubicBezTo>
                <a:cubicBezTo>
                  <a:pt x="47" y="62"/>
                  <a:pt x="47" y="62"/>
                  <a:pt x="47" y="62"/>
                </a:cubicBezTo>
                <a:cubicBezTo>
                  <a:pt x="50" y="62"/>
                  <a:pt x="50" y="62"/>
                  <a:pt x="50" y="62"/>
                </a:cubicBezTo>
                <a:cubicBezTo>
                  <a:pt x="54" y="63"/>
                  <a:pt x="57" y="62"/>
                  <a:pt x="60" y="60"/>
                </a:cubicBezTo>
                <a:cubicBezTo>
                  <a:pt x="62" y="58"/>
                  <a:pt x="63" y="55"/>
                  <a:pt x="63" y="52"/>
                </a:cubicBezTo>
                <a:cubicBezTo>
                  <a:pt x="63" y="45"/>
                  <a:pt x="59" y="41"/>
                  <a:pt x="51" y="41"/>
                </a:cubicBezTo>
                <a:close/>
                <a:moveTo>
                  <a:pt x="50" y="57"/>
                </a:moveTo>
                <a:cubicBezTo>
                  <a:pt x="47" y="57"/>
                  <a:pt x="47" y="57"/>
                  <a:pt x="47" y="57"/>
                </a:cubicBezTo>
                <a:cubicBezTo>
                  <a:pt x="47" y="47"/>
                  <a:pt x="47" y="47"/>
                  <a:pt x="47" y="47"/>
                </a:cubicBezTo>
                <a:cubicBezTo>
                  <a:pt x="50" y="47"/>
                  <a:pt x="50" y="47"/>
                  <a:pt x="50" y="47"/>
                </a:cubicBezTo>
                <a:cubicBezTo>
                  <a:pt x="54" y="47"/>
                  <a:pt x="56" y="48"/>
                  <a:pt x="56" y="52"/>
                </a:cubicBezTo>
                <a:cubicBezTo>
                  <a:pt x="56" y="55"/>
                  <a:pt x="54" y="57"/>
                  <a:pt x="50" y="57"/>
                </a:cubicBezTo>
                <a:close/>
              </a:path>
            </a:pathLst>
          </a:custGeom>
          <a:solidFill>
            <a:srgbClr val="3BBBEA"/>
          </a:solidFill>
          <a:ln>
            <a:solidFill>
              <a:srgbClr val="66C8EC"/>
            </a:solidFill>
          </a:ln>
          <a:extLst/>
        </p:spPr>
        <p:txBody>
          <a:bodyPr vert="horz" wrap="square" lIns="68562" tIns="34281" rIns="68562" bIns="34281" numCol="1" anchor="t" anchorCtr="0" compatLnSpc="1">
            <a:prstTxWarp prst="textNoShape">
              <a:avLst/>
            </a:prstTxWarp>
          </a:bodyPr>
          <a:lstStyle/>
          <a:p>
            <a:endParaRPr lang="zh-CN" altLang="en-US" sz="900">
              <a:solidFill>
                <a:srgbClr val="006CB4"/>
              </a:solidFill>
              <a:latin typeface="微软雅黑" panose="020B0503020204020204" pitchFamily="34" charset="-122"/>
              <a:ea typeface="微软雅黑" panose="020B0503020204020204" pitchFamily="34" charset="-122"/>
            </a:endParaRPr>
          </a:p>
        </p:txBody>
      </p:sp>
      <p:sp>
        <p:nvSpPr>
          <p:cNvPr id="70" name="文本框 2"/>
          <p:cNvSpPr txBox="1"/>
          <p:nvPr/>
        </p:nvSpPr>
        <p:spPr>
          <a:xfrm>
            <a:off x="6755667" y="2585354"/>
            <a:ext cx="86020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游戏</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71" name="文本框 2"/>
          <p:cNvSpPr txBox="1"/>
          <p:nvPr/>
        </p:nvSpPr>
        <p:spPr>
          <a:xfrm>
            <a:off x="7773648" y="2592344"/>
            <a:ext cx="140645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媒体与娱乐</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73" name="Oval 5"/>
          <p:cNvSpPr>
            <a:spLocks noChangeArrowheads="1"/>
          </p:cNvSpPr>
          <p:nvPr/>
        </p:nvSpPr>
        <p:spPr bwMode="auto">
          <a:xfrm>
            <a:off x="4707465" y="3245200"/>
            <a:ext cx="24007" cy="23637"/>
          </a:xfrm>
          <a:prstGeom prst="ellipse">
            <a:avLst/>
          </a:pr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74" name="Freeform 6"/>
          <p:cNvSpPr>
            <a:spLocks/>
          </p:cNvSpPr>
          <p:nvPr/>
        </p:nvSpPr>
        <p:spPr bwMode="auto">
          <a:xfrm>
            <a:off x="4572528" y="3316111"/>
            <a:ext cx="168878" cy="7336"/>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75" name="Freeform 7"/>
          <p:cNvSpPr>
            <a:spLocks noEditPoints="1"/>
          </p:cNvSpPr>
          <p:nvPr/>
        </p:nvSpPr>
        <p:spPr bwMode="auto">
          <a:xfrm>
            <a:off x="4565078" y="3220748"/>
            <a:ext cx="190401" cy="71726"/>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76" name="Freeform 8"/>
          <p:cNvSpPr>
            <a:spLocks noEditPoints="1"/>
          </p:cNvSpPr>
          <p:nvPr/>
        </p:nvSpPr>
        <p:spPr bwMode="auto">
          <a:xfrm>
            <a:off x="4484778" y="3110714"/>
            <a:ext cx="350173" cy="252671"/>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78" name="Freeform 12"/>
          <p:cNvSpPr>
            <a:spLocks noEditPoints="1"/>
          </p:cNvSpPr>
          <p:nvPr/>
        </p:nvSpPr>
        <p:spPr bwMode="auto">
          <a:xfrm>
            <a:off x="5617128" y="3085473"/>
            <a:ext cx="357977" cy="266296"/>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79" name="Freeform 13"/>
          <p:cNvSpPr>
            <a:spLocks/>
          </p:cNvSpPr>
          <p:nvPr/>
        </p:nvSpPr>
        <p:spPr bwMode="auto">
          <a:xfrm>
            <a:off x="5716989" y="3239238"/>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80" name="Freeform 14"/>
          <p:cNvSpPr>
            <a:spLocks/>
          </p:cNvSpPr>
          <p:nvPr/>
        </p:nvSpPr>
        <p:spPr bwMode="auto">
          <a:xfrm>
            <a:off x="5716989" y="3264149"/>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81" name="Freeform 15"/>
          <p:cNvSpPr>
            <a:spLocks noEditPoints="1"/>
          </p:cNvSpPr>
          <p:nvPr/>
        </p:nvSpPr>
        <p:spPr bwMode="auto">
          <a:xfrm>
            <a:off x="5841392" y="3234942"/>
            <a:ext cx="40622" cy="42092"/>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82" name="Freeform 16"/>
          <p:cNvSpPr>
            <a:spLocks noEditPoints="1"/>
          </p:cNvSpPr>
          <p:nvPr/>
        </p:nvSpPr>
        <p:spPr bwMode="auto">
          <a:xfrm>
            <a:off x="5678060" y="3201441"/>
            <a:ext cx="236112" cy="108236"/>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solidFill>
            <a:srgbClr val="3BBBEA"/>
          </a:solidFill>
          <a:ln w="9525">
            <a:solidFill>
              <a:srgbClr val="66C8EC"/>
            </a:solidFill>
            <a:round/>
            <a:headEnd/>
            <a:tailEnd/>
          </a:ln>
          <a:extLst/>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83" name="Freeform 5"/>
          <p:cNvSpPr>
            <a:spLocks noEditPoints="1"/>
          </p:cNvSpPr>
          <p:nvPr/>
        </p:nvSpPr>
        <p:spPr bwMode="auto">
          <a:xfrm>
            <a:off x="8059272" y="3100301"/>
            <a:ext cx="299870" cy="283241"/>
          </a:xfrm>
          <a:custGeom>
            <a:avLst/>
            <a:gdLst>
              <a:gd name="T0" fmla="*/ 2780 w 3696"/>
              <a:gd name="T1" fmla="*/ 42 h 3536"/>
              <a:gd name="T2" fmla="*/ 2428 w 3696"/>
              <a:gd name="T3" fmla="*/ 42 h 3536"/>
              <a:gd name="T4" fmla="*/ 2083 w 3696"/>
              <a:gd name="T5" fmla="*/ 185 h 3536"/>
              <a:gd name="T6" fmla="*/ 1613 w 3696"/>
              <a:gd name="T7" fmla="*/ 176 h 3536"/>
              <a:gd name="T8" fmla="*/ 1268 w 3696"/>
              <a:gd name="T9" fmla="*/ 34 h 3536"/>
              <a:gd name="T10" fmla="*/ 916 w 3696"/>
              <a:gd name="T11" fmla="*/ 42 h 3536"/>
              <a:gd name="T12" fmla="*/ 0 w 3696"/>
              <a:gd name="T13" fmla="*/ 756 h 3536"/>
              <a:gd name="T14" fmla="*/ 176 w 3696"/>
              <a:gd name="T15" fmla="*/ 1898 h 3536"/>
              <a:gd name="T16" fmla="*/ 420 w 3696"/>
              <a:gd name="T17" fmla="*/ 2117 h 3536"/>
              <a:gd name="T18" fmla="*/ 781 w 3696"/>
              <a:gd name="T19" fmla="*/ 2562 h 3536"/>
              <a:gd name="T20" fmla="*/ 756 w 3696"/>
              <a:gd name="T21" fmla="*/ 2772 h 3536"/>
              <a:gd name="T22" fmla="*/ 1672 w 3696"/>
              <a:gd name="T23" fmla="*/ 3494 h 3536"/>
              <a:gd name="T24" fmla="*/ 2024 w 3696"/>
              <a:gd name="T25" fmla="*/ 3494 h 3536"/>
              <a:gd name="T26" fmla="*/ 2940 w 3696"/>
              <a:gd name="T27" fmla="*/ 2772 h 3536"/>
              <a:gd name="T28" fmla="*/ 2915 w 3696"/>
              <a:gd name="T29" fmla="*/ 2562 h 3536"/>
              <a:gd name="T30" fmla="*/ 3276 w 3696"/>
              <a:gd name="T31" fmla="*/ 2117 h 3536"/>
              <a:gd name="T32" fmla="*/ 3520 w 3696"/>
              <a:gd name="T33" fmla="*/ 1898 h 3536"/>
              <a:gd name="T34" fmla="*/ 3696 w 3696"/>
              <a:gd name="T35" fmla="*/ 756 h 3536"/>
              <a:gd name="T36" fmla="*/ 420 w 3696"/>
              <a:gd name="T37" fmla="*/ 1075 h 3536"/>
              <a:gd name="T38" fmla="*/ 218 w 3696"/>
              <a:gd name="T39" fmla="*/ 1814 h 3536"/>
              <a:gd name="T40" fmla="*/ 84 w 3696"/>
              <a:gd name="T41" fmla="*/ 756 h 3536"/>
              <a:gd name="T42" fmla="*/ 958 w 3696"/>
              <a:gd name="T43" fmla="*/ 109 h 3536"/>
              <a:gd name="T44" fmla="*/ 1226 w 3696"/>
              <a:gd name="T45" fmla="*/ 118 h 3536"/>
              <a:gd name="T46" fmla="*/ 655 w 3696"/>
              <a:gd name="T47" fmla="*/ 697 h 3536"/>
              <a:gd name="T48" fmla="*/ 2856 w 3696"/>
              <a:gd name="T49" fmla="*/ 2772 h 3536"/>
              <a:gd name="T50" fmla="*/ 1982 w 3696"/>
              <a:gd name="T51" fmla="*/ 3419 h 3536"/>
              <a:gd name="T52" fmla="*/ 1714 w 3696"/>
              <a:gd name="T53" fmla="*/ 3419 h 3536"/>
              <a:gd name="T54" fmla="*/ 840 w 3696"/>
              <a:gd name="T55" fmla="*/ 2772 h 3536"/>
              <a:gd name="T56" fmla="*/ 1613 w 3696"/>
              <a:gd name="T57" fmla="*/ 3016 h 3536"/>
              <a:gd name="T58" fmla="*/ 2083 w 3696"/>
              <a:gd name="T59" fmla="*/ 3016 h 3536"/>
              <a:gd name="T60" fmla="*/ 2856 w 3696"/>
              <a:gd name="T61" fmla="*/ 2772 h 3536"/>
              <a:gd name="T62" fmla="*/ 2965 w 3696"/>
              <a:gd name="T63" fmla="*/ 2344 h 3536"/>
              <a:gd name="T64" fmla="*/ 1848 w 3696"/>
              <a:gd name="T65" fmla="*/ 2898 h 3536"/>
              <a:gd name="T66" fmla="*/ 731 w 3696"/>
              <a:gd name="T67" fmla="*/ 2344 h 3536"/>
              <a:gd name="T68" fmla="*/ 588 w 3696"/>
              <a:gd name="T69" fmla="*/ 1075 h 3536"/>
              <a:gd name="T70" fmla="*/ 1697 w 3696"/>
              <a:gd name="T71" fmla="*/ 328 h 3536"/>
              <a:gd name="T72" fmla="*/ 1999 w 3696"/>
              <a:gd name="T73" fmla="*/ 328 h 3536"/>
              <a:gd name="T74" fmla="*/ 3108 w 3696"/>
              <a:gd name="T75" fmla="*/ 1075 h 3536"/>
              <a:gd name="T76" fmla="*/ 3612 w 3696"/>
              <a:gd name="T77" fmla="*/ 1596 h 3536"/>
              <a:gd name="T78" fmla="*/ 3276 w 3696"/>
              <a:gd name="T79" fmla="*/ 1932 h 3536"/>
              <a:gd name="T80" fmla="*/ 3041 w 3696"/>
              <a:gd name="T81" fmla="*/ 697 h 3536"/>
              <a:gd name="T82" fmla="*/ 2461 w 3696"/>
              <a:gd name="T83" fmla="*/ 109 h 3536"/>
              <a:gd name="T84" fmla="*/ 2738 w 3696"/>
              <a:gd name="T85" fmla="*/ 118 h 3536"/>
              <a:gd name="T86" fmla="*/ 3612 w 3696"/>
              <a:gd name="T87" fmla="*/ 756 h 3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6" h="3536">
                <a:moveTo>
                  <a:pt x="3520" y="462"/>
                </a:moveTo>
                <a:cubicBezTo>
                  <a:pt x="2780" y="42"/>
                  <a:pt x="2780" y="42"/>
                  <a:pt x="2780" y="42"/>
                </a:cubicBezTo>
                <a:cubicBezTo>
                  <a:pt x="2730" y="17"/>
                  <a:pt x="2671" y="0"/>
                  <a:pt x="2604" y="0"/>
                </a:cubicBezTo>
                <a:cubicBezTo>
                  <a:pt x="2537" y="0"/>
                  <a:pt x="2478" y="17"/>
                  <a:pt x="2428" y="42"/>
                </a:cubicBezTo>
                <a:cubicBezTo>
                  <a:pt x="2134" y="210"/>
                  <a:pt x="2134" y="210"/>
                  <a:pt x="2134" y="210"/>
                </a:cubicBezTo>
                <a:cubicBezTo>
                  <a:pt x="2083" y="185"/>
                  <a:pt x="2083" y="185"/>
                  <a:pt x="2083" y="185"/>
                </a:cubicBezTo>
                <a:cubicBezTo>
                  <a:pt x="2016" y="143"/>
                  <a:pt x="1932" y="126"/>
                  <a:pt x="1848" y="126"/>
                </a:cubicBezTo>
                <a:cubicBezTo>
                  <a:pt x="1764" y="126"/>
                  <a:pt x="1680" y="143"/>
                  <a:pt x="1613" y="176"/>
                </a:cubicBezTo>
                <a:cubicBezTo>
                  <a:pt x="1562" y="202"/>
                  <a:pt x="1562" y="202"/>
                  <a:pt x="1562" y="202"/>
                </a:cubicBezTo>
                <a:cubicBezTo>
                  <a:pt x="1268" y="34"/>
                  <a:pt x="1268" y="34"/>
                  <a:pt x="1268" y="34"/>
                </a:cubicBezTo>
                <a:cubicBezTo>
                  <a:pt x="1218" y="17"/>
                  <a:pt x="1159" y="0"/>
                  <a:pt x="1092" y="0"/>
                </a:cubicBezTo>
                <a:cubicBezTo>
                  <a:pt x="1025" y="0"/>
                  <a:pt x="966" y="17"/>
                  <a:pt x="916" y="42"/>
                </a:cubicBezTo>
                <a:cubicBezTo>
                  <a:pt x="176" y="462"/>
                  <a:pt x="176" y="462"/>
                  <a:pt x="176" y="462"/>
                </a:cubicBezTo>
                <a:cubicBezTo>
                  <a:pt x="76" y="512"/>
                  <a:pt x="0" y="647"/>
                  <a:pt x="0" y="756"/>
                </a:cubicBezTo>
                <a:cubicBezTo>
                  <a:pt x="0" y="1596"/>
                  <a:pt x="0" y="1596"/>
                  <a:pt x="0" y="1596"/>
                </a:cubicBezTo>
                <a:cubicBezTo>
                  <a:pt x="0" y="1705"/>
                  <a:pt x="76" y="1840"/>
                  <a:pt x="176" y="1898"/>
                </a:cubicBezTo>
                <a:cubicBezTo>
                  <a:pt x="420" y="2033"/>
                  <a:pt x="420" y="2033"/>
                  <a:pt x="420" y="2033"/>
                </a:cubicBezTo>
                <a:cubicBezTo>
                  <a:pt x="420" y="2117"/>
                  <a:pt x="420" y="2117"/>
                  <a:pt x="420" y="2117"/>
                </a:cubicBezTo>
                <a:cubicBezTo>
                  <a:pt x="420" y="2260"/>
                  <a:pt x="521" y="2419"/>
                  <a:pt x="655" y="2495"/>
                </a:cubicBezTo>
                <a:cubicBezTo>
                  <a:pt x="781" y="2562"/>
                  <a:pt x="781" y="2562"/>
                  <a:pt x="781" y="2562"/>
                </a:cubicBezTo>
                <a:cubicBezTo>
                  <a:pt x="756" y="2545"/>
                  <a:pt x="756" y="2545"/>
                  <a:pt x="756" y="2545"/>
                </a:cubicBezTo>
                <a:cubicBezTo>
                  <a:pt x="756" y="2772"/>
                  <a:pt x="756" y="2772"/>
                  <a:pt x="756" y="2772"/>
                </a:cubicBezTo>
                <a:cubicBezTo>
                  <a:pt x="756" y="2881"/>
                  <a:pt x="832" y="3016"/>
                  <a:pt x="932" y="3074"/>
                </a:cubicBezTo>
                <a:cubicBezTo>
                  <a:pt x="1672" y="3494"/>
                  <a:pt x="1672" y="3494"/>
                  <a:pt x="1672" y="3494"/>
                </a:cubicBezTo>
                <a:cubicBezTo>
                  <a:pt x="1722" y="3520"/>
                  <a:pt x="1789" y="3536"/>
                  <a:pt x="1848" y="3536"/>
                </a:cubicBezTo>
                <a:cubicBezTo>
                  <a:pt x="1907" y="3536"/>
                  <a:pt x="1974" y="3520"/>
                  <a:pt x="2024" y="3494"/>
                </a:cubicBezTo>
                <a:cubicBezTo>
                  <a:pt x="2764" y="3074"/>
                  <a:pt x="2764" y="3074"/>
                  <a:pt x="2764" y="3074"/>
                </a:cubicBezTo>
                <a:cubicBezTo>
                  <a:pt x="2864" y="3016"/>
                  <a:pt x="2940" y="2890"/>
                  <a:pt x="2940" y="2772"/>
                </a:cubicBezTo>
                <a:cubicBezTo>
                  <a:pt x="2940" y="2554"/>
                  <a:pt x="2940" y="2554"/>
                  <a:pt x="2940" y="2554"/>
                </a:cubicBezTo>
                <a:cubicBezTo>
                  <a:pt x="2915" y="2562"/>
                  <a:pt x="2915" y="2562"/>
                  <a:pt x="2915" y="2562"/>
                </a:cubicBezTo>
                <a:cubicBezTo>
                  <a:pt x="3041" y="2495"/>
                  <a:pt x="3041" y="2495"/>
                  <a:pt x="3041" y="2495"/>
                </a:cubicBezTo>
                <a:cubicBezTo>
                  <a:pt x="3167" y="2428"/>
                  <a:pt x="3276" y="2260"/>
                  <a:pt x="3276" y="2117"/>
                </a:cubicBezTo>
                <a:cubicBezTo>
                  <a:pt x="3276" y="2033"/>
                  <a:pt x="3276" y="2033"/>
                  <a:pt x="3276" y="2033"/>
                </a:cubicBezTo>
                <a:cubicBezTo>
                  <a:pt x="3520" y="1898"/>
                  <a:pt x="3520" y="1898"/>
                  <a:pt x="3520" y="1898"/>
                </a:cubicBezTo>
                <a:cubicBezTo>
                  <a:pt x="3620" y="1840"/>
                  <a:pt x="3696" y="1714"/>
                  <a:pt x="3696" y="1596"/>
                </a:cubicBezTo>
                <a:cubicBezTo>
                  <a:pt x="3696" y="756"/>
                  <a:pt x="3696" y="756"/>
                  <a:pt x="3696" y="756"/>
                </a:cubicBezTo>
                <a:cubicBezTo>
                  <a:pt x="3696" y="647"/>
                  <a:pt x="3620" y="512"/>
                  <a:pt x="3520" y="462"/>
                </a:cubicBezTo>
                <a:close/>
                <a:moveTo>
                  <a:pt x="420" y="1075"/>
                </a:moveTo>
                <a:cubicBezTo>
                  <a:pt x="420" y="1932"/>
                  <a:pt x="420" y="1932"/>
                  <a:pt x="420" y="1932"/>
                </a:cubicBezTo>
                <a:cubicBezTo>
                  <a:pt x="218" y="1814"/>
                  <a:pt x="218" y="1814"/>
                  <a:pt x="218" y="1814"/>
                </a:cubicBezTo>
                <a:cubicBezTo>
                  <a:pt x="143" y="1781"/>
                  <a:pt x="84" y="1672"/>
                  <a:pt x="84" y="1596"/>
                </a:cubicBezTo>
                <a:cubicBezTo>
                  <a:pt x="84" y="756"/>
                  <a:pt x="84" y="756"/>
                  <a:pt x="84" y="756"/>
                </a:cubicBezTo>
                <a:cubicBezTo>
                  <a:pt x="84" y="672"/>
                  <a:pt x="143" y="571"/>
                  <a:pt x="218" y="529"/>
                </a:cubicBezTo>
                <a:cubicBezTo>
                  <a:pt x="958" y="109"/>
                  <a:pt x="958" y="109"/>
                  <a:pt x="958" y="109"/>
                </a:cubicBezTo>
                <a:cubicBezTo>
                  <a:pt x="991" y="92"/>
                  <a:pt x="1042" y="84"/>
                  <a:pt x="1092" y="84"/>
                </a:cubicBezTo>
                <a:cubicBezTo>
                  <a:pt x="1142" y="84"/>
                  <a:pt x="1193" y="92"/>
                  <a:pt x="1226" y="118"/>
                </a:cubicBezTo>
                <a:cubicBezTo>
                  <a:pt x="1478" y="252"/>
                  <a:pt x="1478" y="252"/>
                  <a:pt x="1478" y="252"/>
                </a:cubicBezTo>
                <a:cubicBezTo>
                  <a:pt x="655" y="697"/>
                  <a:pt x="655" y="697"/>
                  <a:pt x="655" y="697"/>
                </a:cubicBezTo>
                <a:cubicBezTo>
                  <a:pt x="521" y="773"/>
                  <a:pt x="420" y="932"/>
                  <a:pt x="420" y="1075"/>
                </a:cubicBezTo>
                <a:close/>
                <a:moveTo>
                  <a:pt x="2856" y="2772"/>
                </a:moveTo>
                <a:cubicBezTo>
                  <a:pt x="2856" y="2856"/>
                  <a:pt x="2797" y="2957"/>
                  <a:pt x="2722" y="2999"/>
                </a:cubicBezTo>
                <a:cubicBezTo>
                  <a:pt x="1982" y="3419"/>
                  <a:pt x="1982" y="3419"/>
                  <a:pt x="1982" y="3419"/>
                </a:cubicBezTo>
                <a:cubicBezTo>
                  <a:pt x="1949" y="3436"/>
                  <a:pt x="1898" y="3452"/>
                  <a:pt x="1848" y="3452"/>
                </a:cubicBezTo>
                <a:cubicBezTo>
                  <a:pt x="1798" y="3452"/>
                  <a:pt x="1747" y="3444"/>
                  <a:pt x="1714" y="3419"/>
                </a:cubicBezTo>
                <a:cubicBezTo>
                  <a:pt x="974" y="2999"/>
                  <a:pt x="974" y="2999"/>
                  <a:pt x="974" y="2999"/>
                </a:cubicBezTo>
                <a:cubicBezTo>
                  <a:pt x="899" y="2957"/>
                  <a:pt x="840" y="2848"/>
                  <a:pt x="840" y="2772"/>
                </a:cubicBezTo>
                <a:cubicBezTo>
                  <a:pt x="840" y="2596"/>
                  <a:pt x="840" y="2596"/>
                  <a:pt x="840" y="2596"/>
                </a:cubicBezTo>
                <a:cubicBezTo>
                  <a:pt x="1613" y="3016"/>
                  <a:pt x="1613" y="3016"/>
                  <a:pt x="1613" y="3016"/>
                </a:cubicBezTo>
                <a:cubicBezTo>
                  <a:pt x="1680" y="3049"/>
                  <a:pt x="1764" y="3066"/>
                  <a:pt x="1848" y="3066"/>
                </a:cubicBezTo>
                <a:cubicBezTo>
                  <a:pt x="1932" y="3066"/>
                  <a:pt x="2016" y="3049"/>
                  <a:pt x="2083" y="3016"/>
                </a:cubicBezTo>
                <a:cubicBezTo>
                  <a:pt x="2856" y="2596"/>
                  <a:pt x="2856" y="2596"/>
                  <a:pt x="2856" y="2596"/>
                </a:cubicBezTo>
                <a:lnTo>
                  <a:pt x="2856" y="2772"/>
                </a:lnTo>
                <a:close/>
                <a:moveTo>
                  <a:pt x="3108" y="2117"/>
                </a:moveTo>
                <a:cubicBezTo>
                  <a:pt x="3108" y="2192"/>
                  <a:pt x="3041" y="2302"/>
                  <a:pt x="2965" y="2344"/>
                </a:cubicBezTo>
                <a:cubicBezTo>
                  <a:pt x="1999" y="2864"/>
                  <a:pt x="1999" y="2864"/>
                  <a:pt x="1999" y="2864"/>
                </a:cubicBezTo>
                <a:cubicBezTo>
                  <a:pt x="1957" y="2881"/>
                  <a:pt x="1907" y="2898"/>
                  <a:pt x="1848" y="2898"/>
                </a:cubicBezTo>
                <a:cubicBezTo>
                  <a:pt x="1789" y="2898"/>
                  <a:pt x="1730" y="2890"/>
                  <a:pt x="1697" y="2864"/>
                </a:cubicBezTo>
                <a:cubicBezTo>
                  <a:pt x="731" y="2344"/>
                  <a:pt x="731" y="2344"/>
                  <a:pt x="731" y="2344"/>
                </a:cubicBezTo>
                <a:cubicBezTo>
                  <a:pt x="655" y="2302"/>
                  <a:pt x="588" y="2192"/>
                  <a:pt x="588" y="2117"/>
                </a:cubicBezTo>
                <a:cubicBezTo>
                  <a:pt x="588" y="1075"/>
                  <a:pt x="588" y="1075"/>
                  <a:pt x="588" y="1075"/>
                </a:cubicBezTo>
                <a:cubicBezTo>
                  <a:pt x="588" y="1000"/>
                  <a:pt x="655" y="890"/>
                  <a:pt x="731" y="848"/>
                </a:cubicBezTo>
                <a:cubicBezTo>
                  <a:pt x="1697" y="328"/>
                  <a:pt x="1697" y="328"/>
                  <a:pt x="1697" y="328"/>
                </a:cubicBezTo>
                <a:cubicBezTo>
                  <a:pt x="1739" y="311"/>
                  <a:pt x="1789" y="294"/>
                  <a:pt x="1848" y="294"/>
                </a:cubicBezTo>
                <a:cubicBezTo>
                  <a:pt x="1907" y="294"/>
                  <a:pt x="1966" y="302"/>
                  <a:pt x="1999" y="328"/>
                </a:cubicBezTo>
                <a:cubicBezTo>
                  <a:pt x="2965" y="848"/>
                  <a:pt x="2965" y="848"/>
                  <a:pt x="2965" y="848"/>
                </a:cubicBezTo>
                <a:cubicBezTo>
                  <a:pt x="3041" y="890"/>
                  <a:pt x="3108" y="1000"/>
                  <a:pt x="3108" y="1075"/>
                </a:cubicBezTo>
                <a:lnTo>
                  <a:pt x="3108" y="2117"/>
                </a:lnTo>
                <a:close/>
                <a:moveTo>
                  <a:pt x="3612" y="1596"/>
                </a:moveTo>
                <a:cubicBezTo>
                  <a:pt x="3612" y="1680"/>
                  <a:pt x="3553" y="1781"/>
                  <a:pt x="3478" y="1823"/>
                </a:cubicBezTo>
                <a:cubicBezTo>
                  <a:pt x="3276" y="1932"/>
                  <a:pt x="3276" y="1932"/>
                  <a:pt x="3276" y="1932"/>
                </a:cubicBezTo>
                <a:cubicBezTo>
                  <a:pt x="3276" y="1075"/>
                  <a:pt x="3276" y="1075"/>
                  <a:pt x="3276" y="1075"/>
                </a:cubicBezTo>
                <a:cubicBezTo>
                  <a:pt x="3276" y="932"/>
                  <a:pt x="3175" y="773"/>
                  <a:pt x="3041" y="697"/>
                </a:cubicBezTo>
                <a:cubicBezTo>
                  <a:pt x="2218" y="252"/>
                  <a:pt x="2218" y="252"/>
                  <a:pt x="2218" y="252"/>
                </a:cubicBezTo>
                <a:cubicBezTo>
                  <a:pt x="2461" y="109"/>
                  <a:pt x="2461" y="109"/>
                  <a:pt x="2461" y="109"/>
                </a:cubicBezTo>
                <a:cubicBezTo>
                  <a:pt x="2503" y="92"/>
                  <a:pt x="2554" y="84"/>
                  <a:pt x="2604" y="84"/>
                </a:cubicBezTo>
                <a:cubicBezTo>
                  <a:pt x="2654" y="84"/>
                  <a:pt x="2705" y="92"/>
                  <a:pt x="2738" y="118"/>
                </a:cubicBezTo>
                <a:cubicBezTo>
                  <a:pt x="3478" y="538"/>
                  <a:pt x="3478" y="538"/>
                  <a:pt x="3478" y="538"/>
                </a:cubicBezTo>
                <a:cubicBezTo>
                  <a:pt x="3553" y="571"/>
                  <a:pt x="3612" y="680"/>
                  <a:pt x="3612" y="756"/>
                </a:cubicBezTo>
                <a:lnTo>
                  <a:pt x="3612" y="1596"/>
                </a:lnTo>
                <a:close/>
              </a:path>
            </a:pathLst>
          </a:custGeom>
          <a:solidFill>
            <a:srgbClr val="3BBBEA"/>
          </a:solidFill>
          <a:ln w="28575">
            <a:solidFill>
              <a:srgbClr val="66C8EC"/>
            </a:solidFill>
          </a:ln>
        </p:spPr>
        <p:txBody>
          <a:bodyPr vert="horz" wrap="square" lIns="91440" tIns="45720" rIns="91440" bIns="45720" numCol="1" anchor="t" anchorCtr="0" compatLnSpc="1">
            <a:prstTxWarp prst="textNoShape">
              <a:avLst/>
            </a:prstTxWarp>
          </a:bodyPr>
          <a:lstStyle/>
          <a:p>
            <a:endParaRPr lang="zh-CN" altLang="en-US" sz="900">
              <a:latin typeface="微软雅黑" panose="020B0503020204020204" pitchFamily="34" charset="-122"/>
              <a:ea typeface="微软雅黑" panose="020B0503020204020204" pitchFamily="34" charset="-122"/>
            </a:endParaRPr>
          </a:p>
        </p:txBody>
      </p:sp>
      <p:sp>
        <p:nvSpPr>
          <p:cNvPr id="84" name="Freeform 14"/>
          <p:cNvSpPr>
            <a:spLocks noEditPoints="1"/>
          </p:cNvSpPr>
          <p:nvPr/>
        </p:nvSpPr>
        <p:spPr bwMode="auto">
          <a:xfrm>
            <a:off x="9209042" y="3096481"/>
            <a:ext cx="299762" cy="303363"/>
          </a:xfrm>
          <a:custGeom>
            <a:avLst/>
            <a:gdLst>
              <a:gd name="T0" fmla="*/ 24 w 160"/>
              <a:gd name="T1" fmla="*/ 141 h 161"/>
              <a:gd name="T2" fmla="*/ 136 w 160"/>
              <a:gd name="T3" fmla="*/ 141 h 161"/>
              <a:gd name="T4" fmla="*/ 136 w 160"/>
              <a:gd name="T5" fmla="*/ 137 h 161"/>
              <a:gd name="T6" fmla="*/ 24 w 160"/>
              <a:gd name="T7" fmla="*/ 137 h 161"/>
              <a:gd name="T8" fmla="*/ 24 w 160"/>
              <a:gd name="T9" fmla="*/ 141 h 161"/>
              <a:gd name="T10" fmla="*/ 24 w 160"/>
              <a:gd name="T11" fmla="*/ 101 h 161"/>
              <a:gd name="T12" fmla="*/ 136 w 160"/>
              <a:gd name="T13" fmla="*/ 101 h 161"/>
              <a:gd name="T14" fmla="*/ 136 w 160"/>
              <a:gd name="T15" fmla="*/ 97 h 161"/>
              <a:gd name="T16" fmla="*/ 24 w 160"/>
              <a:gd name="T17" fmla="*/ 97 h 161"/>
              <a:gd name="T18" fmla="*/ 24 w 160"/>
              <a:gd name="T19" fmla="*/ 101 h 161"/>
              <a:gd name="T20" fmla="*/ 24 w 160"/>
              <a:gd name="T21" fmla="*/ 121 h 161"/>
              <a:gd name="T22" fmla="*/ 136 w 160"/>
              <a:gd name="T23" fmla="*/ 121 h 161"/>
              <a:gd name="T24" fmla="*/ 136 w 160"/>
              <a:gd name="T25" fmla="*/ 117 h 161"/>
              <a:gd name="T26" fmla="*/ 24 w 160"/>
              <a:gd name="T27" fmla="*/ 117 h 161"/>
              <a:gd name="T28" fmla="*/ 24 w 160"/>
              <a:gd name="T29" fmla="*/ 121 h 161"/>
              <a:gd name="T30" fmla="*/ 151 w 160"/>
              <a:gd name="T31" fmla="*/ 39 h 161"/>
              <a:gd name="T32" fmla="*/ 89 w 160"/>
              <a:gd name="T33" fmla="*/ 3 h 161"/>
              <a:gd name="T34" fmla="*/ 72 w 160"/>
              <a:gd name="T35" fmla="*/ 3 h 161"/>
              <a:gd name="T36" fmla="*/ 9 w 160"/>
              <a:gd name="T37" fmla="*/ 39 h 161"/>
              <a:gd name="T38" fmla="*/ 0 w 160"/>
              <a:gd name="T39" fmla="*/ 54 h 161"/>
              <a:gd name="T40" fmla="*/ 0 w 160"/>
              <a:gd name="T41" fmla="*/ 157 h 161"/>
              <a:gd name="T42" fmla="*/ 4 w 160"/>
              <a:gd name="T43" fmla="*/ 161 h 161"/>
              <a:gd name="T44" fmla="*/ 8 w 160"/>
              <a:gd name="T45" fmla="*/ 157 h 161"/>
              <a:gd name="T46" fmla="*/ 8 w 160"/>
              <a:gd name="T47" fmla="*/ 54 h 161"/>
              <a:gd name="T48" fmla="*/ 13 w 160"/>
              <a:gd name="T49" fmla="*/ 46 h 161"/>
              <a:gd name="T50" fmla="*/ 75 w 160"/>
              <a:gd name="T51" fmla="*/ 10 h 161"/>
              <a:gd name="T52" fmla="*/ 85 w 160"/>
              <a:gd name="T53" fmla="*/ 10 h 161"/>
              <a:gd name="T54" fmla="*/ 148 w 160"/>
              <a:gd name="T55" fmla="*/ 46 h 161"/>
              <a:gd name="T56" fmla="*/ 153 w 160"/>
              <a:gd name="T57" fmla="*/ 54 h 161"/>
              <a:gd name="T58" fmla="*/ 153 w 160"/>
              <a:gd name="T59" fmla="*/ 157 h 161"/>
              <a:gd name="T60" fmla="*/ 156 w 160"/>
              <a:gd name="T61" fmla="*/ 161 h 161"/>
              <a:gd name="T62" fmla="*/ 160 w 160"/>
              <a:gd name="T63" fmla="*/ 157 h 161"/>
              <a:gd name="T64" fmla="*/ 160 w 160"/>
              <a:gd name="T65" fmla="*/ 54 h 161"/>
              <a:gd name="T66" fmla="*/ 151 w 160"/>
              <a:gd name="T67" fmla="*/ 39 h 161"/>
              <a:gd name="T68" fmla="*/ 24 w 160"/>
              <a:gd name="T69" fmla="*/ 61 h 161"/>
              <a:gd name="T70" fmla="*/ 136 w 160"/>
              <a:gd name="T71" fmla="*/ 61 h 161"/>
              <a:gd name="T72" fmla="*/ 136 w 160"/>
              <a:gd name="T73" fmla="*/ 57 h 161"/>
              <a:gd name="T74" fmla="*/ 24 w 160"/>
              <a:gd name="T75" fmla="*/ 57 h 161"/>
              <a:gd name="T76" fmla="*/ 24 w 160"/>
              <a:gd name="T77" fmla="*/ 61 h 161"/>
              <a:gd name="T78" fmla="*/ 24 w 160"/>
              <a:gd name="T79" fmla="*/ 81 h 161"/>
              <a:gd name="T80" fmla="*/ 136 w 160"/>
              <a:gd name="T81" fmla="*/ 81 h 161"/>
              <a:gd name="T82" fmla="*/ 136 w 160"/>
              <a:gd name="T83" fmla="*/ 77 h 161"/>
              <a:gd name="T84" fmla="*/ 24 w 160"/>
              <a:gd name="T85" fmla="*/ 77 h 161"/>
              <a:gd name="T86" fmla="*/ 24 w 160"/>
              <a:gd name="T87" fmla="*/ 8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24" y="141"/>
                </a:moveTo>
                <a:cubicBezTo>
                  <a:pt x="136" y="141"/>
                  <a:pt x="136" y="141"/>
                  <a:pt x="136" y="141"/>
                </a:cubicBezTo>
                <a:cubicBezTo>
                  <a:pt x="136" y="137"/>
                  <a:pt x="136" y="137"/>
                  <a:pt x="136" y="137"/>
                </a:cubicBezTo>
                <a:cubicBezTo>
                  <a:pt x="24" y="137"/>
                  <a:pt x="24" y="137"/>
                  <a:pt x="24" y="137"/>
                </a:cubicBezTo>
                <a:lnTo>
                  <a:pt x="24" y="141"/>
                </a:lnTo>
                <a:close/>
                <a:moveTo>
                  <a:pt x="24" y="101"/>
                </a:moveTo>
                <a:cubicBezTo>
                  <a:pt x="136" y="101"/>
                  <a:pt x="136" y="101"/>
                  <a:pt x="136" y="101"/>
                </a:cubicBezTo>
                <a:cubicBezTo>
                  <a:pt x="136" y="97"/>
                  <a:pt x="136" y="97"/>
                  <a:pt x="136" y="97"/>
                </a:cubicBezTo>
                <a:cubicBezTo>
                  <a:pt x="24" y="97"/>
                  <a:pt x="24" y="97"/>
                  <a:pt x="24" y="97"/>
                </a:cubicBezTo>
                <a:lnTo>
                  <a:pt x="24" y="101"/>
                </a:lnTo>
                <a:close/>
                <a:moveTo>
                  <a:pt x="24" y="121"/>
                </a:moveTo>
                <a:cubicBezTo>
                  <a:pt x="136" y="121"/>
                  <a:pt x="136" y="121"/>
                  <a:pt x="136" y="121"/>
                </a:cubicBezTo>
                <a:cubicBezTo>
                  <a:pt x="136" y="117"/>
                  <a:pt x="136" y="117"/>
                  <a:pt x="136" y="117"/>
                </a:cubicBezTo>
                <a:cubicBezTo>
                  <a:pt x="24" y="117"/>
                  <a:pt x="24" y="117"/>
                  <a:pt x="24" y="117"/>
                </a:cubicBezTo>
                <a:lnTo>
                  <a:pt x="24" y="121"/>
                </a:lnTo>
                <a:close/>
                <a:moveTo>
                  <a:pt x="151" y="39"/>
                </a:moveTo>
                <a:cubicBezTo>
                  <a:pt x="89" y="3"/>
                  <a:pt x="89" y="3"/>
                  <a:pt x="89" y="3"/>
                </a:cubicBezTo>
                <a:cubicBezTo>
                  <a:pt x="84" y="0"/>
                  <a:pt x="77" y="0"/>
                  <a:pt x="72" y="3"/>
                </a:cubicBezTo>
                <a:cubicBezTo>
                  <a:pt x="9" y="39"/>
                  <a:pt x="9" y="39"/>
                  <a:pt x="9" y="39"/>
                </a:cubicBezTo>
                <a:cubicBezTo>
                  <a:pt x="4" y="41"/>
                  <a:pt x="0" y="48"/>
                  <a:pt x="0" y="54"/>
                </a:cubicBezTo>
                <a:cubicBezTo>
                  <a:pt x="0" y="157"/>
                  <a:pt x="0" y="157"/>
                  <a:pt x="0" y="157"/>
                </a:cubicBezTo>
                <a:cubicBezTo>
                  <a:pt x="0" y="159"/>
                  <a:pt x="2" y="161"/>
                  <a:pt x="4" y="161"/>
                </a:cubicBezTo>
                <a:cubicBezTo>
                  <a:pt x="6" y="161"/>
                  <a:pt x="8" y="159"/>
                  <a:pt x="8" y="157"/>
                </a:cubicBezTo>
                <a:cubicBezTo>
                  <a:pt x="8" y="54"/>
                  <a:pt x="8" y="54"/>
                  <a:pt x="8" y="54"/>
                </a:cubicBezTo>
                <a:cubicBezTo>
                  <a:pt x="8" y="51"/>
                  <a:pt x="10" y="47"/>
                  <a:pt x="13" y="46"/>
                </a:cubicBezTo>
                <a:cubicBezTo>
                  <a:pt x="75" y="10"/>
                  <a:pt x="75" y="10"/>
                  <a:pt x="75" y="10"/>
                </a:cubicBezTo>
                <a:cubicBezTo>
                  <a:pt x="78" y="9"/>
                  <a:pt x="83" y="9"/>
                  <a:pt x="85" y="10"/>
                </a:cubicBezTo>
                <a:cubicBezTo>
                  <a:pt x="148" y="46"/>
                  <a:pt x="148" y="46"/>
                  <a:pt x="148" y="46"/>
                </a:cubicBezTo>
                <a:cubicBezTo>
                  <a:pt x="150" y="47"/>
                  <a:pt x="153" y="51"/>
                  <a:pt x="153" y="54"/>
                </a:cubicBezTo>
                <a:cubicBezTo>
                  <a:pt x="153" y="157"/>
                  <a:pt x="153" y="157"/>
                  <a:pt x="153" y="157"/>
                </a:cubicBezTo>
                <a:cubicBezTo>
                  <a:pt x="153" y="159"/>
                  <a:pt x="154" y="161"/>
                  <a:pt x="156" y="161"/>
                </a:cubicBezTo>
                <a:cubicBezTo>
                  <a:pt x="159" y="161"/>
                  <a:pt x="160" y="159"/>
                  <a:pt x="160" y="157"/>
                </a:cubicBezTo>
                <a:cubicBezTo>
                  <a:pt x="160" y="54"/>
                  <a:pt x="160" y="54"/>
                  <a:pt x="160" y="54"/>
                </a:cubicBezTo>
                <a:cubicBezTo>
                  <a:pt x="160" y="48"/>
                  <a:pt x="156" y="41"/>
                  <a:pt x="151" y="39"/>
                </a:cubicBezTo>
                <a:close/>
                <a:moveTo>
                  <a:pt x="24" y="61"/>
                </a:moveTo>
                <a:cubicBezTo>
                  <a:pt x="136" y="61"/>
                  <a:pt x="136" y="61"/>
                  <a:pt x="136" y="61"/>
                </a:cubicBezTo>
                <a:cubicBezTo>
                  <a:pt x="136" y="57"/>
                  <a:pt x="136" y="57"/>
                  <a:pt x="136" y="57"/>
                </a:cubicBezTo>
                <a:cubicBezTo>
                  <a:pt x="24" y="57"/>
                  <a:pt x="24" y="57"/>
                  <a:pt x="24" y="57"/>
                </a:cubicBezTo>
                <a:lnTo>
                  <a:pt x="24" y="61"/>
                </a:lnTo>
                <a:close/>
                <a:moveTo>
                  <a:pt x="24" y="81"/>
                </a:moveTo>
                <a:cubicBezTo>
                  <a:pt x="136" y="81"/>
                  <a:pt x="136" y="81"/>
                  <a:pt x="136" y="81"/>
                </a:cubicBezTo>
                <a:cubicBezTo>
                  <a:pt x="136" y="77"/>
                  <a:pt x="136" y="77"/>
                  <a:pt x="136" y="77"/>
                </a:cubicBezTo>
                <a:cubicBezTo>
                  <a:pt x="24" y="77"/>
                  <a:pt x="24" y="77"/>
                  <a:pt x="24" y="77"/>
                </a:cubicBezTo>
                <a:lnTo>
                  <a:pt x="24" y="81"/>
                </a:lnTo>
                <a:close/>
              </a:path>
            </a:pathLst>
          </a:custGeom>
          <a:solidFill>
            <a:srgbClr val="3BBBEA"/>
          </a:solidFill>
          <a:ln w="28575">
            <a:solidFill>
              <a:srgbClr val="66C8EC"/>
            </a:solidFill>
          </a:ln>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85" name="Freeform 27"/>
          <p:cNvSpPr>
            <a:spLocks noEditPoints="1"/>
          </p:cNvSpPr>
          <p:nvPr/>
        </p:nvSpPr>
        <p:spPr bwMode="auto">
          <a:xfrm flipH="1">
            <a:off x="6916119" y="3108447"/>
            <a:ext cx="245165" cy="238924"/>
          </a:xfrm>
          <a:custGeom>
            <a:avLst/>
            <a:gdLst>
              <a:gd name="T0" fmla="*/ 168 w 176"/>
              <a:gd name="T1" fmla="*/ 118 h 176"/>
              <a:gd name="T2" fmla="*/ 157 w 176"/>
              <a:gd name="T3" fmla="*/ 168 h 176"/>
              <a:gd name="T4" fmla="*/ 117 w 176"/>
              <a:gd name="T5" fmla="*/ 172 h 176"/>
              <a:gd name="T6" fmla="*/ 157 w 176"/>
              <a:gd name="T7" fmla="*/ 176 h 176"/>
              <a:gd name="T8" fmla="*/ 176 w 176"/>
              <a:gd name="T9" fmla="*/ 118 h 176"/>
              <a:gd name="T10" fmla="*/ 4 w 176"/>
              <a:gd name="T11" fmla="*/ 58 h 176"/>
              <a:gd name="T12" fmla="*/ 8 w 176"/>
              <a:gd name="T13" fmla="*/ 18 h 176"/>
              <a:gd name="T14" fmla="*/ 57 w 176"/>
              <a:gd name="T15" fmla="*/ 8 h 176"/>
              <a:gd name="T16" fmla="*/ 57 w 176"/>
              <a:gd name="T17" fmla="*/ 0 h 176"/>
              <a:gd name="T18" fmla="*/ 0 w 176"/>
              <a:gd name="T19" fmla="*/ 18 h 176"/>
              <a:gd name="T20" fmla="*/ 4 w 176"/>
              <a:gd name="T21" fmla="*/ 58 h 176"/>
              <a:gd name="T22" fmla="*/ 21 w 176"/>
              <a:gd name="T23" fmla="*/ 168 h 176"/>
              <a:gd name="T24" fmla="*/ 8 w 176"/>
              <a:gd name="T25" fmla="*/ 118 h 176"/>
              <a:gd name="T26" fmla="*/ 0 w 176"/>
              <a:gd name="T27" fmla="*/ 118 h 176"/>
              <a:gd name="T28" fmla="*/ 21 w 176"/>
              <a:gd name="T29" fmla="*/ 176 h 176"/>
              <a:gd name="T30" fmla="*/ 61 w 176"/>
              <a:gd name="T31" fmla="*/ 172 h 176"/>
              <a:gd name="T32" fmla="*/ 157 w 176"/>
              <a:gd name="T33" fmla="*/ 0 h 176"/>
              <a:gd name="T34" fmla="*/ 117 w 176"/>
              <a:gd name="T35" fmla="*/ 4 h 176"/>
              <a:gd name="T36" fmla="*/ 157 w 176"/>
              <a:gd name="T37" fmla="*/ 8 h 176"/>
              <a:gd name="T38" fmla="*/ 168 w 176"/>
              <a:gd name="T39" fmla="*/ 54 h 176"/>
              <a:gd name="T40" fmla="*/ 176 w 176"/>
              <a:gd name="T41" fmla="*/ 54 h 176"/>
              <a:gd name="T42" fmla="*/ 157 w 176"/>
              <a:gd name="T43" fmla="*/ 0 h 176"/>
              <a:gd name="T44" fmla="*/ 97 w 176"/>
              <a:gd name="T45" fmla="*/ 24 h 176"/>
              <a:gd name="T46" fmla="*/ 81 w 176"/>
              <a:gd name="T47" fmla="*/ 24 h 176"/>
              <a:gd name="T48" fmla="*/ 26 w 176"/>
              <a:gd name="T49" fmla="*/ 94 h 176"/>
              <a:gd name="T50" fmla="*/ 89 w 176"/>
              <a:gd name="T51" fmla="*/ 152 h 176"/>
              <a:gd name="T52" fmla="*/ 152 w 176"/>
              <a:gd name="T53" fmla="*/ 94 h 176"/>
              <a:gd name="T54" fmla="*/ 148 w 176"/>
              <a:gd name="T55" fmla="*/ 89 h 176"/>
              <a:gd name="T56" fmla="*/ 89 w 176"/>
              <a:gd name="T57" fmla="*/ 147 h 176"/>
              <a:gd name="T58" fmla="*/ 30 w 176"/>
              <a:gd name="T59" fmla="*/ 89 h 176"/>
              <a:gd name="T60" fmla="*/ 85 w 176"/>
              <a:gd name="T61" fmla="*/ 28 h 176"/>
              <a:gd name="T62" fmla="*/ 93 w 176"/>
              <a:gd name="T63" fmla="*/ 28 h 176"/>
              <a:gd name="T64" fmla="*/ 148 w 176"/>
              <a:gd name="T65" fmla="*/ 8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172" y="114"/>
                </a:moveTo>
                <a:cubicBezTo>
                  <a:pt x="170" y="114"/>
                  <a:pt x="168" y="116"/>
                  <a:pt x="168" y="118"/>
                </a:cubicBezTo>
                <a:cubicBezTo>
                  <a:pt x="168" y="155"/>
                  <a:pt x="168" y="155"/>
                  <a:pt x="168" y="155"/>
                </a:cubicBezTo>
                <a:cubicBezTo>
                  <a:pt x="168" y="161"/>
                  <a:pt x="164" y="168"/>
                  <a:pt x="157" y="168"/>
                </a:cubicBezTo>
                <a:cubicBezTo>
                  <a:pt x="121" y="168"/>
                  <a:pt x="121" y="168"/>
                  <a:pt x="121" y="168"/>
                </a:cubicBezTo>
                <a:cubicBezTo>
                  <a:pt x="119" y="168"/>
                  <a:pt x="117" y="170"/>
                  <a:pt x="117" y="172"/>
                </a:cubicBezTo>
                <a:cubicBezTo>
                  <a:pt x="117" y="174"/>
                  <a:pt x="119" y="176"/>
                  <a:pt x="121" y="176"/>
                </a:cubicBezTo>
                <a:cubicBezTo>
                  <a:pt x="157" y="176"/>
                  <a:pt x="157" y="176"/>
                  <a:pt x="157" y="176"/>
                </a:cubicBezTo>
                <a:cubicBezTo>
                  <a:pt x="168" y="176"/>
                  <a:pt x="176" y="166"/>
                  <a:pt x="176" y="155"/>
                </a:cubicBezTo>
                <a:cubicBezTo>
                  <a:pt x="176" y="118"/>
                  <a:pt x="176" y="118"/>
                  <a:pt x="176" y="118"/>
                </a:cubicBezTo>
                <a:cubicBezTo>
                  <a:pt x="176" y="116"/>
                  <a:pt x="174" y="114"/>
                  <a:pt x="172" y="114"/>
                </a:cubicBezTo>
                <a:close/>
                <a:moveTo>
                  <a:pt x="4" y="58"/>
                </a:moveTo>
                <a:cubicBezTo>
                  <a:pt x="6" y="58"/>
                  <a:pt x="8" y="57"/>
                  <a:pt x="8" y="54"/>
                </a:cubicBezTo>
                <a:cubicBezTo>
                  <a:pt x="8" y="18"/>
                  <a:pt x="8" y="18"/>
                  <a:pt x="8" y="18"/>
                </a:cubicBezTo>
                <a:cubicBezTo>
                  <a:pt x="8" y="12"/>
                  <a:pt x="14" y="8"/>
                  <a:pt x="21" y="8"/>
                </a:cubicBezTo>
                <a:cubicBezTo>
                  <a:pt x="57" y="8"/>
                  <a:pt x="57" y="8"/>
                  <a:pt x="57" y="8"/>
                </a:cubicBezTo>
                <a:cubicBezTo>
                  <a:pt x="59" y="8"/>
                  <a:pt x="61" y="6"/>
                  <a:pt x="61" y="4"/>
                </a:cubicBezTo>
                <a:cubicBezTo>
                  <a:pt x="61" y="2"/>
                  <a:pt x="59" y="0"/>
                  <a:pt x="57" y="0"/>
                </a:cubicBezTo>
                <a:cubicBezTo>
                  <a:pt x="21" y="0"/>
                  <a:pt x="21" y="0"/>
                  <a:pt x="21" y="0"/>
                </a:cubicBezTo>
                <a:cubicBezTo>
                  <a:pt x="10" y="0"/>
                  <a:pt x="0" y="7"/>
                  <a:pt x="0" y="18"/>
                </a:cubicBezTo>
                <a:cubicBezTo>
                  <a:pt x="0" y="54"/>
                  <a:pt x="0" y="54"/>
                  <a:pt x="0" y="54"/>
                </a:cubicBezTo>
                <a:cubicBezTo>
                  <a:pt x="0" y="57"/>
                  <a:pt x="2" y="58"/>
                  <a:pt x="4" y="58"/>
                </a:cubicBezTo>
                <a:close/>
                <a:moveTo>
                  <a:pt x="57" y="168"/>
                </a:moveTo>
                <a:cubicBezTo>
                  <a:pt x="21" y="168"/>
                  <a:pt x="21" y="168"/>
                  <a:pt x="21" y="168"/>
                </a:cubicBezTo>
                <a:cubicBezTo>
                  <a:pt x="14" y="168"/>
                  <a:pt x="8" y="161"/>
                  <a:pt x="8" y="155"/>
                </a:cubicBezTo>
                <a:cubicBezTo>
                  <a:pt x="8" y="118"/>
                  <a:pt x="8" y="118"/>
                  <a:pt x="8" y="118"/>
                </a:cubicBezTo>
                <a:cubicBezTo>
                  <a:pt x="8" y="116"/>
                  <a:pt x="6" y="114"/>
                  <a:pt x="4" y="114"/>
                </a:cubicBezTo>
                <a:cubicBezTo>
                  <a:pt x="2" y="114"/>
                  <a:pt x="0" y="116"/>
                  <a:pt x="0" y="118"/>
                </a:cubicBezTo>
                <a:cubicBezTo>
                  <a:pt x="0" y="155"/>
                  <a:pt x="0" y="155"/>
                  <a:pt x="0" y="155"/>
                </a:cubicBezTo>
                <a:cubicBezTo>
                  <a:pt x="0" y="166"/>
                  <a:pt x="10" y="176"/>
                  <a:pt x="21" y="176"/>
                </a:cubicBezTo>
                <a:cubicBezTo>
                  <a:pt x="57" y="176"/>
                  <a:pt x="57" y="176"/>
                  <a:pt x="57" y="176"/>
                </a:cubicBezTo>
                <a:cubicBezTo>
                  <a:pt x="59" y="176"/>
                  <a:pt x="61" y="174"/>
                  <a:pt x="61" y="172"/>
                </a:cubicBezTo>
                <a:cubicBezTo>
                  <a:pt x="61" y="170"/>
                  <a:pt x="59" y="168"/>
                  <a:pt x="57" y="168"/>
                </a:cubicBezTo>
                <a:close/>
                <a:moveTo>
                  <a:pt x="157" y="0"/>
                </a:moveTo>
                <a:cubicBezTo>
                  <a:pt x="121" y="0"/>
                  <a:pt x="121" y="0"/>
                  <a:pt x="121" y="0"/>
                </a:cubicBezTo>
                <a:cubicBezTo>
                  <a:pt x="119" y="0"/>
                  <a:pt x="117" y="2"/>
                  <a:pt x="117" y="4"/>
                </a:cubicBezTo>
                <a:cubicBezTo>
                  <a:pt x="117" y="6"/>
                  <a:pt x="119" y="8"/>
                  <a:pt x="121" y="8"/>
                </a:cubicBezTo>
                <a:cubicBezTo>
                  <a:pt x="157" y="8"/>
                  <a:pt x="157" y="8"/>
                  <a:pt x="157" y="8"/>
                </a:cubicBezTo>
                <a:cubicBezTo>
                  <a:pt x="164" y="8"/>
                  <a:pt x="168" y="12"/>
                  <a:pt x="168" y="18"/>
                </a:cubicBezTo>
                <a:cubicBezTo>
                  <a:pt x="168" y="54"/>
                  <a:pt x="168" y="54"/>
                  <a:pt x="168" y="54"/>
                </a:cubicBezTo>
                <a:cubicBezTo>
                  <a:pt x="168" y="57"/>
                  <a:pt x="170" y="58"/>
                  <a:pt x="172" y="58"/>
                </a:cubicBezTo>
                <a:cubicBezTo>
                  <a:pt x="174" y="58"/>
                  <a:pt x="176" y="57"/>
                  <a:pt x="176" y="54"/>
                </a:cubicBezTo>
                <a:cubicBezTo>
                  <a:pt x="176" y="18"/>
                  <a:pt x="176" y="18"/>
                  <a:pt x="176" y="18"/>
                </a:cubicBezTo>
                <a:cubicBezTo>
                  <a:pt x="176" y="7"/>
                  <a:pt x="168" y="0"/>
                  <a:pt x="157" y="0"/>
                </a:cubicBezTo>
                <a:close/>
                <a:moveTo>
                  <a:pt x="152" y="79"/>
                </a:moveTo>
                <a:cubicBezTo>
                  <a:pt x="97" y="24"/>
                  <a:pt x="97" y="24"/>
                  <a:pt x="97" y="24"/>
                </a:cubicBezTo>
                <a:cubicBezTo>
                  <a:pt x="95" y="22"/>
                  <a:pt x="92" y="20"/>
                  <a:pt x="89" y="20"/>
                </a:cubicBezTo>
                <a:cubicBezTo>
                  <a:pt x="86" y="20"/>
                  <a:pt x="83" y="22"/>
                  <a:pt x="81" y="24"/>
                </a:cubicBezTo>
                <a:cubicBezTo>
                  <a:pt x="26" y="79"/>
                  <a:pt x="26" y="79"/>
                  <a:pt x="26" y="79"/>
                </a:cubicBezTo>
                <a:cubicBezTo>
                  <a:pt x="22" y="83"/>
                  <a:pt x="22" y="89"/>
                  <a:pt x="26" y="94"/>
                </a:cubicBezTo>
                <a:cubicBezTo>
                  <a:pt x="82" y="149"/>
                  <a:pt x="82" y="149"/>
                  <a:pt x="82" y="149"/>
                </a:cubicBezTo>
                <a:cubicBezTo>
                  <a:pt x="84" y="151"/>
                  <a:pt x="86" y="152"/>
                  <a:pt x="89" y="152"/>
                </a:cubicBezTo>
                <a:cubicBezTo>
                  <a:pt x="92" y="152"/>
                  <a:pt x="94" y="151"/>
                  <a:pt x="96" y="149"/>
                </a:cubicBezTo>
                <a:cubicBezTo>
                  <a:pt x="152" y="94"/>
                  <a:pt x="152" y="94"/>
                  <a:pt x="152" y="94"/>
                </a:cubicBezTo>
                <a:cubicBezTo>
                  <a:pt x="156" y="89"/>
                  <a:pt x="156" y="83"/>
                  <a:pt x="152" y="79"/>
                </a:cubicBezTo>
                <a:close/>
                <a:moveTo>
                  <a:pt x="148" y="89"/>
                </a:moveTo>
                <a:cubicBezTo>
                  <a:pt x="92" y="145"/>
                  <a:pt x="92" y="145"/>
                  <a:pt x="92" y="145"/>
                </a:cubicBezTo>
                <a:cubicBezTo>
                  <a:pt x="91" y="146"/>
                  <a:pt x="90" y="147"/>
                  <a:pt x="89" y="147"/>
                </a:cubicBezTo>
                <a:cubicBezTo>
                  <a:pt x="88" y="147"/>
                  <a:pt x="87" y="146"/>
                  <a:pt x="86" y="145"/>
                </a:cubicBezTo>
                <a:cubicBezTo>
                  <a:pt x="30" y="89"/>
                  <a:pt x="30" y="89"/>
                  <a:pt x="30" y="89"/>
                </a:cubicBezTo>
                <a:cubicBezTo>
                  <a:pt x="28" y="88"/>
                  <a:pt x="28" y="85"/>
                  <a:pt x="30" y="83"/>
                </a:cubicBezTo>
                <a:cubicBezTo>
                  <a:pt x="85" y="28"/>
                  <a:pt x="85" y="28"/>
                  <a:pt x="85" y="28"/>
                </a:cubicBezTo>
                <a:cubicBezTo>
                  <a:pt x="86" y="27"/>
                  <a:pt x="87" y="26"/>
                  <a:pt x="89" y="26"/>
                </a:cubicBezTo>
                <a:cubicBezTo>
                  <a:pt x="91" y="26"/>
                  <a:pt x="92" y="27"/>
                  <a:pt x="93" y="28"/>
                </a:cubicBezTo>
                <a:cubicBezTo>
                  <a:pt x="148" y="83"/>
                  <a:pt x="148" y="83"/>
                  <a:pt x="148" y="83"/>
                </a:cubicBezTo>
                <a:cubicBezTo>
                  <a:pt x="150" y="85"/>
                  <a:pt x="150" y="88"/>
                  <a:pt x="148" y="89"/>
                </a:cubicBezTo>
                <a:close/>
              </a:path>
            </a:pathLst>
          </a:custGeom>
          <a:solidFill>
            <a:srgbClr val="3BBBEA"/>
          </a:solidFill>
          <a:ln w="28575">
            <a:solidFill>
              <a:srgbClr val="66C8EC"/>
            </a:solidFill>
          </a:ln>
        </p:spPr>
        <p:txBody>
          <a:bodyPr vert="horz" wrap="square" lIns="91440" tIns="45720" rIns="91440" bIns="45720" numCol="1" anchor="t" anchorCtr="0" compatLnSpc="1">
            <a:prstTxWarp prst="textNoShape">
              <a:avLst/>
            </a:prstTxWarp>
          </a:bodyPr>
          <a:lstStyle/>
          <a:p>
            <a:endParaRPr lang="en-US" sz="900">
              <a:latin typeface="微软雅黑" panose="020B0503020204020204" pitchFamily="34" charset="-122"/>
              <a:ea typeface="微软雅黑" panose="020B0503020204020204" pitchFamily="34" charset="-122"/>
            </a:endParaRPr>
          </a:p>
        </p:txBody>
      </p:sp>
      <p:sp>
        <p:nvSpPr>
          <p:cNvPr id="86" name="文本框 2"/>
          <p:cNvSpPr txBox="1"/>
          <p:nvPr/>
        </p:nvSpPr>
        <p:spPr>
          <a:xfrm>
            <a:off x="4222709" y="3355851"/>
            <a:ext cx="134146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ECS</a:t>
            </a:r>
          </a:p>
        </p:txBody>
      </p:sp>
      <p:sp>
        <p:nvSpPr>
          <p:cNvPr id="87" name="文本框 2"/>
          <p:cNvSpPr txBox="1"/>
          <p:nvPr/>
        </p:nvSpPr>
        <p:spPr>
          <a:xfrm>
            <a:off x="5357039" y="3336138"/>
            <a:ext cx="134146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BMS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88" name="文本框 2"/>
          <p:cNvSpPr txBox="1"/>
          <p:nvPr/>
        </p:nvSpPr>
        <p:spPr>
          <a:xfrm>
            <a:off x="6602374" y="3333076"/>
            <a:ext cx="134146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鲲鹏容器</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89" name="文本框 2"/>
          <p:cNvSpPr txBox="1"/>
          <p:nvPr/>
        </p:nvSpPr>
        <p:spPr>
          <a:xfrm>
            <a:off x="7827045" y="3330284"/>
            <a:ext cx="134146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RDS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0" name="文本框 2"/>
          <p:cNvSpPr txBox="1"/>
          <p:nvPr/>
        </p:nvSpPr>
        <p:spPr>
          <a:xfrm>
            <a:off x="8931000" y="3355851"/>
            <a:ext cx="1341464"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鲲鹏</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DWS</a:t>
            </a:r>
            <a:endPar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1" name="文本框 2"/>
          <p:cNvSpPr txBox="1"/>
          <p:nvPr/>
        </p:nvSpPr>
        <p:spPr>
          <a:xfrm>
            <a:off x="4261800" y="4048278"/>
            <a:ext cx="1691195"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en-US" altLang="zh-CN" sz="1200" kern="0" dirty="0" err="1"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openEuler</a:t>
            </a: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操作系统</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2" name="文本框 2"/>
          <p:cNvSpPr txBox="1"/>
          <p:nvPr/>
        </p:nvSpPr>
        <p:spPr>
          <a:xfrm>
            <a:off x="3879638" y="4876183"/>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en-US" altLang="zh-CN" sz="1200" kern="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TaiShan</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2280</a:t>
            </a:r>
          </a:p>
          <a:p>
            <a:pPr algn="ctr" defTabSz="601816">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均衡型服务器</a:t>
            </a:r>
          </a:p>
        </p:txBody>
      </p:sp>
      <p:sp>
        <p:nvSpPr>
          <p:cNvPr id="93" name="文本框 2"/>
          <p:cNvSpPr txBox="1"/>
          <p:nvPr/>
        </p:nvSpPr>
        <p:spPr>
          <a:xfrm>
            <a:off x="5284709" y="4863601"/>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en-US" altLang="zh-CN" sz="1200" kern="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TaiShan</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5280</a:t>
            </a:r>
          </a:p>
          <a:p>
            <a:pPr algn="ctr" defTabSz="601816">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存储型服务器</a:t>
            </a:r>
          </a:p>
        </p:txBody>
      </p:sp>
      <p:sp>
        <p:nvSpPr>
          <p:cNvPr id="94" name="文本框 2"/>
          <p:cNvSpPr txBox="1"/>
          <p:nvPr/>
        </p:nvSpPr>
        <p:spPr>
          <a:xfrm>
            <a:off x="6854141" y="4877069"/>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en-US" altLang="zh-CN" sz="1200" kern="0" dirty="0" err="1">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TaiShan</a:t>
            </a:r>
            <a:r>
              <a:rPr lang="en-US" altLang="zh-CN"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X6000</a:t>
            </a:r>
          </a:p>
          <a:p>
            <a:pPr algn="ctr" defTabSz="601816">
              <a:buSzPct val="100000"/>
              <a:defRPr/>
            </a:pPr>
            <a:r>
              <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高密型服务器</a:t>
            </a:r>
          </a:p>
        </p:txBody>
      </p:sp>
      <p:sp>
        <p:nvSpPr>
          <p:cNvPr id="95" name="文本框 2"/>
          <p:cNvSpPr txBox="1"/>
          <p:nvPr/>
        </p:nvSpPr>
        <p:spPr>
          <a:xfrm>
            <a:off x="5053706" y="5840566"/>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智能</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SSD</a:t>
            </a:r>
          </a:p>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控制器芯片</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6" name="文本框 2"/>
          <p:cNvSpPr txBox="1"/>
          <p:nvPr/>
        </p:nvSpPr>
        <p:spPr>
          <a:xfrm>
            <a:off x="6710175" y="5834441"/>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智能网卡</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芯片</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97" name="文本框 2"/>
          <p:cNvSpPr txBox="1"/>
          <p:nvPr/>
        </p:nvSpPr>
        <p:spPr>
          <a:xfrm>
            <a:off x="8078418" y="5812643"/>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智能管理</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芯片</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98" name="Picture 4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1054" y="4597300"/>
            <a:ext cx="547771" cy="30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文本框 2"/>
          <p:cNvSpPr txBox="1"/>
          <p:nvPr/>
        </p:nvSpPr>
        <p:spPr>
          <a:xfrm>
            <a:off x="8477285" y="4904034"/>
            <a:ext cx="1211400"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en-US" altLang="zh-CN" sz="1200" kern="0" dirty="0" err="1"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OceanStor</a:t>
            </a:r>
            <a:r>
              <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 V6/F V6 </a:t>
            </a: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存储</a:t>
            </a:r>
            <a:endParaRPr lang="zh-CN" altLang="en-US"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100" name="Picture 2" descr="C:\Users\s00417407\AppData\Roaming\eSpace_Desktop\UserData\s00417407\imagefiles\originalImgfiles\78FF9F01-40B7-401F-BC6F-619B265EE89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29937" y="3799606"/>
            <a:ext cx="911712" cy="320217"/>
          </a:xfrm>
          <a:prstGeom prst="rect">
            <a:avLst/>
          </a:prstGeom>
          <a:noFill/>
          <a:extLst>
            <a:ext uri="{909E8E84-426E-40DD-AFC4-6F175D3DCCD1}">
              <a14:hiddenFill xmlns:a14="http://schemas.microsoft.com/office/drawing/2010/main">
                <a:solidFill>
                  <a:srgbClr val="FFFFFF"/>
                </a:solidFill>
              </a14:hiddenFill>
            </a:ext>
          </a:extLst>
        </p:spPr>
      </p:pic>
      <p:sp>
        <p:nvSpPr>
          <p:cNvPr id="101" name="文本框 2"/>
          <p:cNvSpPr txBox="1"/>
          <p:nvPr/>
        </p:nvSpPr>
        <p:spPr>
          <a:xfrm>
            <a:off x="6203194" y="3771704"/>
            <a:ext cx="1805695" cy="639860"/>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兼容丰富的操作系统、中间件、数据库软件</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
        <p:nvSpPr>
          <p:cNvPr id="102" name="文本框 2"/>
          <p:cNvSpPr txBox="1"/>
          <p:nvPr/>
        </p:nvSpPr>
        <p:spPr>
          <a:xfrm>
            <a:off x="3637832" y="5847917"/>
            <a:ext cx="1797689" cy="455194"/>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华为鲲鹏</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a:p>
            <a:pPr algn="ctr" defTabSz="601816">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处理器</a:t>
            </a:r>
            <a:endParaRPr lang="en-US" altLang="zh-CN"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103" name="图片 102"/>
          <p:cNvPicPr>
            <a:picLocks noChangeAspect="1"/>
          </p:cNvPicPr>
          <p:nvPr/>
        </p:nvPicPr>
        <p:blipFill>
          <a:blip r:embed="rId9">
            <a:clrChange>
              <a:clrFrom>
                <a:srgbClr val="FFFFFF"/>
              </a:clrFrom>
              <a:clrTo>
                <a:srgbClr val="FFFFFF">
                  <a:alpha val="0"/>
                </a:srgbClr>
              </a:clrTo>
            </a:clrChange>
          </a:blip>
          <a:stretch>
            <a:fillRect/>
          </a:stretch>
        </p:blipFill>
        <p:spPr>
          <a:xfrm>
            <a:off x="8517989" y="3866300"/>
            <a:ext cx="1030911" cy="142551"/>
          </a:xfrm>
          <a:prstGeom prst="rect">
            <a:avLst/>
          </a:prstGeom>
        </p:spPr>
      </p:pic>
      <p:sp>
        <p:nvSpPr>
          <p:cNvPr id="104" name="文本框 2"/>
          <p:cNvSpPr txBox="1"/>
          <p:nvPr/>
        </p:nvSpPr>
        <p:spPr>
          <a:xfrm>
            <a:off x="8598236" y="3955159"/>
            <a:ext cx="1691195" cy="362861"/>
          </a:xfrm>
          <a:prstGeom prst="rect">
            <a:avLst/>
          </a:prstGeom>
          <a:ln w="3175">
            <a:miter lim="400000"/>
          </a:ln>
          <a:extLst>
            <a:ext uri="{C572A759-6A51-4108-AA02-DFA0A04FC94B}">
              <ma14:wrappingTextBoxFlag xmlns="" xmlns:ma14="http://schemas.microsoft.com/office/mac/drawingml/2011/main" val="1"/>
            </a:ext>
          </a:extLst>
        </p:spPr>
        <p:txBody>
          <a:bodyPr wrap="square" lIns="42516" tIns="42516" rIns="42516" bIns="42516">
            <a:spAutoFit/>
          </a:bodyPr>
          <a:lstStyle/>
          <a:p>
            <a:pPr defTabSz="601816">
              <a:lnSpc>
                <a:spcPct val="150000"/>
              </a:lnSpc>
              <a:buSzPct val="100000"/>
              <a:defRPr/>
            </a:pPr>
            <a:r>
              <a:rPr lang="zh-CN" altLang="en-US" sz="1200" kern="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rPr>
              <a:t>高斯数据库</a:t>
            </a:r>
            <a:endParaRPr sz="1200" kern="0" dirty="0">
              <a:solidFill>
                <a:prstClr val="black"/>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pic>
        <p:nvPicPr>
          <p:cNvPr id="105" name="Hi1710-管.png"/>
          <p:cNvPicPr>
            <a:picLocks noChangeAspect="1"/>
          </p:cNvPicPr>
          <p:nvPr/>
        </p:nvPicPr>
        <p:blipFill>
          <a:blip r:embed="rId10">
            <a:extLst/>
          </a:blip>
          <a:srcRect l="17987" r="8409"/>
          <a:stretch>
            <a:fillRect/>
          </a:stretch>
        </p:blipFill>
        <p:spPr>
          <a:xfrm>
            <a:off x="8693978" y="5481649"/>
            <a:ext cx="600272" cy="408623"/>
          </a:xfrm>
          <a:prstGeom prst="rect">
            <a:avLst/>
          </a:prstGeom>
          <a:ln w="3175">
            <a:miter lim="400000"/>
          </a:ln>
        </p:spPr>
      </p:pic>
      <p:pic>
        <p:nvPicPr>
          <p:cNvPr id="106" name="Hi1822-传.png"/>
          <p:cNvPicPr>
            <a:picLocks noChangeAspect="1"/>
          </p:cNvPicPr>
          <p:nvPr/>
        </p:nvPicPr>
        <p:blipFill>
          <a:blip r:embed="rId11">
            <a:extLst/>
          </a:blip>
          <a:srcRect l="22948" t="8063" r="22948" b="17908"/>
          <a:stretch>
            <a:fillRect/>
          </a:stretch>
        </p:blipFill>
        <p:spPr>
          <a:xfrm>
            <a:off x="7294636" y="5441645"/>
            <a:ext cx="560721" cy="384407"/>
          </a:xfrm>
          <a:prstGeom prst="rect">
            <a:avLst/>
          </a:prstGeom>
          <a:ln w="3175">
            <a:miter lim="400000"/>
          </a:ln>
        </p:spPr>
      </p:pic>
      <p:pic>
        <p:nvPicPr>
          <p:cNvPr id="107" name="Hi1812-存.png"/>
          <p:cNvPicPr>
            <a:picLocks noChangeAspect="1"/>
          </p:cNvPicPr>
          <p:nvPr/>
        </p:nvPicPr>
        <p:blipFill>
          <a:blip r:embed="rId12">
            <a:extLst/>
          </a:blip>
          <a:srcRect l="25879" t="16397" r="22916" b="11550"/>
          <a:stretch>
            <a:fillRect/>
          </a:stretch>
        </p:blipFill>
        <p:spPr>
          <a:xfrm>
            <a:off x="5690032" y="5464247"/>
            <a:ext cx="513162" cy="361805"/>
          </a:xfrm>
          <a:prstGeom prst="rect">
            <a:avLst/>
          </a:prstGeom>
          <a:ln w="3175">
            <a:miter lim="400000"/>
          </a:ln>
        </p:spPr>
      </p:pic>
      <p:pic>
        <p:nvPicPr>
          <p:cNvPr id="108" name="Kunpeng 920   鲲鹏920-算.png"/>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Lst>
          </a:blip>
          <a:stretch>
            <a:fillRect/>
          </a:stretch>
        </p:blipFill>
        <p:spPr>
          <a:xfrm>
            <a:off x="4297165" y="5456773"/>
            <a:ext cx="537786" cy="383794"/>
          </a:xfrm>
          <a:prstGeom prst="rect">
            <a:avLst/>
          </a:prstGeom>
          <a:ln w="3175">
            <a:miter lim="400000"/>
          </a:ln>
        </p:spPr>
      </p:pic>
      <p:sp>
        <p:nvSpPr>
          <p:cNvPr id="109" name="文本框 108"/>
          <p:cNvSpPr txBox="1"/>
          <p:nvPr/>
        </p:nvSpPr>
        <p:spPr>
          <a:xfrm>
            <a:off x="9508803" y="2489839"/>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0" name="文本框 109"/>
          <p:cNvSpPr txBox="1"/>
          <p:nvPr/>
        </p:nvSpPr>
        <p:spPr>
          <a:xfrm>
            <a:off x="9737493" y="3157863"/>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1" name="文本框 110"/>
          <p:cNvSpPr txBox="1"/>
          <p:nvPr/>
        </p:nvSpPr>
        <p:spPr>
          <a:xfrm>
            <a:off x="9637862" y="3892998"/>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2" name="文本框 111"/>
          <p:cNvSpPr txBox="1"/>
          <p:nvPr/>
        </p:nvSpPr>
        <p:spPr>
          <a:xfrm>
            <a:off x="9562196" y="5648670"/>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3" name="文本框 112"/>
          <p:cNvSpPr txBox="1"/>
          <p:nvPr/>
        </p:nvSpPr>
        <p:spPr>
          <a:xfrm>
            <a:off x="9665694" y="4696424"/>
            <a:ext cx="407348" cy="107722"/>
          </a:xfrm>
          <a:prstGeom prst="rect">
            <a:avLst/>
          </a:prstGeom>
          <a:noFill/>
        </p:spPr>
        <p:txBody>
          <a:bodyPr wrap="square" rtlCol="0">
            <a:spAutoFit/>
          </a:bodyPr>
          <a:lstStyle/>
          <a:p>
            <a:r>
              <a:rPr lang="en-US" altLang="zh-CN" sz="100" dirty="0" smtClean="0"/>
              <a:t>…</a:t>
            </a:r>
            <a:endParaRPr lang="zh-CN" altLang="en-US" sz="100" dirty="0"/>
          </a:p>
        </p:txBody>
      </p:sp>
      <p:sp>
        <p:nvSpPr>
          <p:cNvPr id="114" name="矩形 113"/>
          <p:cNvSpPr/>
          <p:nvPr/>
        </p:nvSpPr>
        <p:spPr>
          <a:xfrm>
            <a:off x="2493897" y="5003743"/>
            <a:ext cx="597593" cy="307777"/>
          </a:xfrm>
          <a:prstGeom prst="rect">
            <a:avLst/>
          </a:prstGeom>
          <a:solidFill>
            <a:srgbClr val="00B0F0"/>
          </a:solidFill>
          <a:ln>
            <a:noFill/>
          </a:ln>
        </p:spPr>
        <p:txBody>
          <a:bodyPr wrap="square">
            <a:spAutoFit/>
          </a:bodyPr>
          <a:lstStyle/>
          <a:p>
            <a:pPr algn="ctr" defTabSz="1200002">
              <a:spcBef>
                <a:spcPts val="590"/>
              </a:spcBef>
              <a:defRPr/>
            </a:pPr>
            <a:r>
              <a:rPr lang="en-US" altLang="zh-CN" sz="1400" b="1" kern="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rPr>
              <a:t>PC</a:t>
            </a:r>
            <a:endParaRPr lang="zh-CN" altLang="en-US" sz="14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kkurat Pro"/>
            </a:endParaRPr>
          </a:p>
        </p:txBody>
      </p:sp>
    </p:spTree>
    <p:extLst>
      <p:ext uri="{BB962C8B-B14F-4D97-AF65-F5344CB8AC3E}">
        <p14:creationId xmlns:p14="http://schemas.microsoft.com/office/powerpoint/2010/main" val="41288498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华为云鲲鹏</a:t>
            </a:r>
            <a:r>
              <a:rPr lang="zh-CN" altLang="en-US" dirty="0" smtClean="0">
                <a:solidFill>
                  <a:schemeClr val="tx1"/>
                </a:solidFill>
              </a:rPr>
              <a:t>容器概述</a:t>
            </a:r>
            <a:endParaRPr lang="zh-CN" altLang="en-US" dirty="0">
              <a:solidFill>
                <a:schemeClr val="tx1"/>
              </a:solidFill>
            </a:endParaRPr>
          </a:p>
        </p:txBody>
      </p:sp>
      <p:sp>
        <p:nvSpPr>
          <p:cNvPr id="3" name="矩形 2"/>
          <p:cNvSpPr/>
          <p:nvPr/>
        </p:nvSpPr>
        <p:spPr>
          <a:xfrm>
            <a:off x="911424" y="1233488"/>
            <a:ext cx="10561439" cy="2252924"/>
          </a:xfrm>
          <a:prstGeom prst="rect">
            <a:avLst/>
          </a:prstGeom>
        </p:spPr>
        <p:txBody>
          <a:bodyPr wrap="square">
            <a:spAutoFit/>
          </a:bodyPr>
          <a:lstStyle/>
          <a:p>
            <a:pPr marL="285750" indent="-285750" defTabSz="913860">
              <a:lnSpc>
                <a:spcPct val="130000"/>
              </a:lnSpc>
              <a:buFont typeface="Wingdings" panose="05000000000000000000" pitchFamily="2" charset="2"/>
              <a:buChar char="l"/>
            </a:pPr>
            <a:r>
              <a:rPr kumimoji="1" lang="zh-CN" altLang="en-US" sz="1800" dirty="0">
                <a:latin typeface="Microsoft YaHei" panose="020B0503020204020204" pitchFamily="34" charset="-122"/>
                <a:ea typeface="Microsoft YaHei" panose="020B0503020204020204" pitchFamily="34" charset="-122"/>
              </a:rPr>
              <a:t>容器</a:t>
            </a:r>
            <a:r>
              <a:rPr kumimoji="1" lang="en-US" altLang="zh-CN" sz="1800" dirty="0">
                <a:latin typeface="Microsoft YaHei" panose="020B0503020204020204" pitchFamily="34" charset="-122"/>
                <a:ea typeface="Microsoft YaHei" panose="020B0503020204020204" pitchFamily="34" charset="-122"/>
              </a:rPr>
              <a:t>(container</a:t>
            </a:r>
            <a:r>
              <a:rPr kumimoji="1" lang="en-US" altLang="zh-CN" sz="1800" dirty="0" smtClean="0">
                <a:latin typeface="Microsoft YaHei" panose="020B0503020204020204" pitchFamily="34" charset="-122"/>
                <a:ea typeface="Microsoft YaHei" panose="020B0503020204020204" pitchFamily="34" charset="-122"/>
              </a:rPr>
              <a:t>):   </a:t>
            </a:r>
            <a:r>
              <a:rPr kumimoji="1" lang="zh-CN" altLang="en-US" sz="1800" dirty="0" smtClean="0">
                <a:latin typeface="Microsoft YaHei" panose="020B0503020204020204" pitchFamily="34" charset="-122"/>
                <a:ea typeface="Microsoft YaHei" panose="020B0503020204020204" pitchFamily="34" charset="-122"/>
              </a:rPr>
              <a:t>容器</a:t>
            </a:r>
            <a:r>
              <a:rPr kumimoji="1" lang="zh-CN" altLang="en-US" sz="1800" dirty="0">
                <a:latin typeface="Microsoft YaHei" panose="020B0503020204020204" pitchFamily="34" charset="-122"/>
                <a:ea typeface="Microsoft YaHei" panose="020B0503020204020204" pitchFamily="34" charset="-122"/>
              </a:rPr>
              <a:t>是一种虚拟化实例，一个操作系统的内核允许多个隔离的用户空间实例。</a:t>
            </a:r>
            <a:r>
              <a:rPr kumimoji="1" lang="zh-CN" altLang="en-US" sz="1800" dirty="0" smtClean="0">
                <a:latin typeface="Microsoft YaHei" panose="020B0503020204020204" pitchFamily="34" charset="-122"/>
                <a:ea typeface="Microsoft YaHei" panose="020B0503020204020204" pitchFamily="34" charset="-122"/>
              </a:rPr>
              <a:t>不像虚拟机</a:t>
            </a:r>
            <a:r>
              <a:rPr kumimoji="1" lang="zh-CN" altLang="en-US" sz="1800" dirty="0">
                <a:latin typeface="Microsoft YaHei" panose="020B0503020204020204" pitchFamily="34" charset="-122"/>
                <a:ea typeface="Microsoft YaHei" panose="020B0503020204020204" pitchFamily="34" charset="-122"/>
              </a:rPr>
              <a:t>（</a:t>
            </a:r>
            <a:r>
              <a:rPr kumimoji="1" lang="en-US" altLang="zh-CN" sz="1800" dirty="0">
                <a:latin typeface="Microsoft YaHei" panose="020B0503020204020204" pitchFamily="34" charset="-122"/>
                <a:ea typeface="Microsoft YaHei" panose="020B0503020204020204" pitchFamily="34" charset="-122"/>
              </a:rPr>
              <a:t>VM</a:t>
            </a:r>
            <a:r>
              <a:rPr kumimoji="1" lang="zh-CN" altLang="en-US" sz="1800" dirty="0">
                <a:latin typeface="Microsoft YaHei" panose="020B0503020204020204" pitchFamily="34" charset="-122"/>
                <a:ea typeface="Microsoft YaHei" panose="020B0503020204020204" pitchFamily="34" charset="-122"/>
              </a:rPr>
              <a:t>），容器不需要为每个实例运行一个完备的操作系统（</a:t>
            </a:r>
            <a:r>
              <a:rPr kumimoji="1" lang="en-US" altLang="zh-CN" sz="1800" dirty="0">
                <a:latin typeface="Microsoft YaHei" panose="020B0503020204020204" pitchFamily="34" charset="-122"/>
                <a:ea typeface="Microsoft YaHei" panose="020B0503020204020204" pitchFamily="34" charset="-122"/>
              </a:rPr>
              <a:t>OS</a:t>
            </a:r>
            <a:r>
              <a:rPr kumimoji="1" lang="zh-CN" altLang="en-US" sz="1800" dirty="0">
                <a:latin typeface="Microsoft YaHei" panose="020B0503020204020204" pitchFamily="34" charset="-122"/>
                <a:ea typeface="Microsoft YaHei" panose="020B0503020204020204" pitchFamily="34" charset="-122"/>
              </a:rPr>
              <a:t>）镜像。相反，容器能够在单个共享操作系统里面运行应用程序的不同实例</a:t>
            </a:r>
            <a:r>
              <a:rPr kumimoji="1" lang="zh-CN" altLang="en-US" sz="1800" dirty="0" smtClean="0">
                <a:latin typeface="Microsoft YaHei" panose="020B0503020204020204" pitchFamily="34" charset="-122"/>
                <a:ea typeface="Microsoft YaHei" panose="020B0503020204020204" pitchFamily="34" charset="-122"/>
              </a:rPr>
              <a:t>。</a:t>
            </a:r>
            <a:endParaRPr kumimoji="1" lang="en-US" altLang="zh-CN" sz="1800" dirty="0" smtClean="0">
              <a:latin typeface="Microsoft YaHei" panose="020B0503020204020204" pitchFamily="34" charset="-122"/>
              <a:ea typeface="Microsoft YaHei" panose="020B0503020204020204" pitchFamily="34" charset="-122"/>
            </a:endParaRPr>
          </a:p>
          <a:p>
            <a:pPr marL="285750" indent="-285750" defTabSz="913860">
              <a:lnSpc>
                <a:spcPct val="130000"/>
              </a:lnSpc>
              <a:buClr>
                <a:schemeClr val="bg1"/>
              </a:buClr>
              <a:buFont typeface="Wingdings" panose="05000000000000000000" pitchFamily="2" charset="2"/>
              <a:buChar char="l"/>
            </a:pPr>
            <a:endParaRPr kumimoji="1" lang="en-US" altLang="zh-CN" sz="1800" dirty="0" smtClean="0">
              <a:latin typeface="Microsoft YaHei" panose="020B0503020204020204" pitchFamily="34" charset="-122"/>
              <a:ea typeface="Microsoft YaHei" panose="020B0503020204020204" pitchFamily="34" charset="-122"/>
            </a:endParaRPr>
          </a:p>
          <a:p>
            <a:pPr marL="285750" indent="-285750" defTabSz="913860">
              <a:lnSpc>
                <a:spcPct val="130000"/>
              </a:lnSpc>
              <a:buFont typeface="Wingdings" panose="05000000000000000000" pitchFamily="2" charset="2"/>
              <a:buChar char="l"/>
            </a:pPr>
            <a:r>
              <a:rPr kumimoji="1" lang="zh-CN" altLang="en-US" sz="1800" dirty="0">
                <a:latin typeface="Microsoft YaHei" panose="020B0503020204020204" pitchFamily="34" charset="-122"/>
                <a:ea typeface="Microsoft YaHei" panose="020B0503020204020204" pitchFamily="34" charset="-122"/>
              </a:rPr>
              <a:t>华为云提供高性能、高可用、高安全的企业级容器服务，通过</a:t>
            </a:r>
            <a:r>
              <a:rPr kumimoji="1" lang="en-US" altLang="zh-CN" sz="1800" dirty="0">
                <a:latin typeface="Microsoft YaHei" panose="020B0503020204020204" pitchFamily="34" charset="-122"/>
                <a:ea typeface="Microsoft YaHei" panose="020B0503020204020204" pitchFamily="34" charset="-122"/>
              </a:rPr>
              <a:t>CNCF</a:t>
            </a:r>
            <a:r>
              <a:rPr kumimoji="1" lang="zh-CN" altLang="en-US" sz="1800" dirty="0">
                <a:latin typeface="Microsoft YaHei" panose="020B0503020204020204" pitchFamily="34" charset="-122"/>
                <a:ea typeface="Microsoft YaHei" panose="020B0503020204020204" pitchFamily="34" charset="-122"/>
              </a:rPr>
              <a:t>官方认证的两种</a:t>
            </a:r>
            <a:r>
              <a:rPr kumimoji="1" lang="en-US" altLang="zh-CN" sz="1800" dirty="0">
                <a:latin typeface="Microsoft YaHei" panose="020B0503020204020204" pitchFamily="34" charset="-122"/>
                <a:ea typeface="Microsoft YaHei" panose="020B0503020204020204" pitchFamily="34" charset="-122"/>
              </a:rPr>
              <a:t>Kubernetes</a:t>
            </a:r>
            <a:r>
              <a:rPr kumimoji="1" lang="zh-CN" altLang="en-US" sz="1800" dirty="0">
                <a:latin typeface="Microsoft YaHei" panose="020B0503020204020204" pitchFamily="34" charset="-122"/>
                <a:ea typeface="Microsoft YaHei" panose="020B0503020204020204" pitchFamily="34" charset="-122"/>
              </a:rPr>
              <a:t>服务供用户选择，包括云容器引擎（</a:t>
            </a:r>
            <a:r>
              <a:rPr kumimoji="1" lang="en-US" altLang="zh-CN" sz="1800" dirty="0">
                <a:latin typeface="Microsoft YaHei" panose="020B0503020204020204" pitchFamily="34" charset="-122"/>
                <a:ea typeface="Microsoft YaHei" panose="020B0503020204020204" pitchFamily="34" charset="-122"/>
              </a:rPr>
              <a:t>CCE</a:t>
            </a:r>
            <a:r>
              <a:rPr kumimoji="1" lang="zh-CN" altLang="en-US" sz="1800" dirty="0">
                <a:latin typeface="Microsoft YaHei" panose="020B0503020204020204" pitchFamily="34" charset="-122"/>
                <a:ea typeface="Microsoft YaHei" panose="020B0503020204020204" pitchFamily="34" charset="-122"/>
              </a:rPr>
              <a:t>）与云容器实例（</a:t>
            </a:r>
            <a:r>
              <a:rPr kumimoji="1" lang="en-US" altLang="zh-CN" sz="1800" dirty="0">
                <a:latin typeface="Microsoft YaHei" panose="020B0503020204020204" pitchFamily="34" charset="-122"/>
                <a:ea typeface="Microsoft YaHei" panose="020B0503020204020204" pitchFamily="34" charset="-122"/>
              </a:rPr>
              <a:t>CCI</a:t>
            </a:r>
            <a:r>
              <a:rPr kumimoji="1" lang="zh-CN" altLang="en-US" sz="1800" dirty="0">
                <a:latin typeface="Microsoft YaHei" panose="020B0503020204020204" pitchFamily="34" charset="-122"/>
                <a:ea typeface="Microsoft YaHei" panose="020B0503020204020204" pitchFamily="34" charset="-122"/>
              </a:rPr>
              <a:t>）</a:t>
            </a:r>
            <a:r>
              <a:rPr kumimoji="1" lang="zh-CN" altLang="en-US" sz="1800" dirty="0" smtClean="0">
                <a:latin typeface="Microsoft YaHei" panose="020B0503020204020204" pitchFamily="34" charset="-122"/>
                <a:ea typeface="Microsoft YaHei" panose="020B0503020204020204" pitchFamily="34" charset="-122"/>
              </a:rPr>
              <a:t>。</a:t>
            </a:r>
            <a:endParaRPr kumimoji="1" lang="zh-CN" altLang="en-US"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16743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3359696" y="1810632"/>
            <a:ext cx="2135686" cy="1077935"/>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endParaRPr lang="zh-CN" altLang="en-US" sz="1200" b="1" kern="0" dirty="0">
              <a:latin typeface="微软雅黑" panose="020B0503020204020204" pitchFamily="34" charset="-122"/>
              <a:ea typeface="微软雅黑" panose="020B0503020204020204" pitchFamily="34" charset="-122"/>
              <a:cs typeface="Arial" pitchFamily="34" charset="0"/>
            </a:endParaRPr>
          </a:p>
        </p:txBody>
      </p:sp>
      <p:sp>
        <p:nvSpPr>
          <p:cNvPr id="96" name="TextBox 142"/>
          <p:cNvSpPr txBox="1"/>
          <p:nvPr/>
        </p:nvSpPr>
        <p:spPr>
          <a:xfrm>
            <a:off x="3619520" y="1900677"/>
            <a:ext cx="1515950" cy="73866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516">
              <a:defRPr sz="1400" b="1">
                <a:ln/>
                <a:solidFill>
                  <a:schemeClr val="accent2"/>
                </a:solidFill>
                <a:latin typeface="Arial"/>
                <a:ea typeface="微软雅黑"/>
                <a:cs typeface="Arial" pitchFamily="34" charset="0"/>
              </a:defRPr>
            </a:lvl1pPr>
          </a:lstStyle>
          <a:p>
            <a:r>
              <a:rPr lang="zh-CN" altLang="en-US" dirty="0">
                <a:solidFill>
                  <a:schemeClr val="tx1"/>
                </a:solidFill>
                <a:latin typeface="+mn-ea"/>
              </a:rPr>
              <a:t>华为鲲鹏</a:t>
            </a:r>
            <a:r>
              <a:rPr lang="en-US" altLang="zh-CN" dirty="0">
                <a:solidFill>
                  <a:schemeClr val="tx1"/>
                </a:solidFill>
                <a:latin typeface="+mn-ea"/>
              </a:rPr>
              <a:t>Kubernetes</a:t>
            </a:r>
            <a:r>
              <a:rPr lang="zh-CN" altLang="en-US" dirty="0">
                <a:solidFill>
                  <a:schemeClr val="tx1"/>
                </a:solidFill>
                <a:latin typeface="+mn-ea"/>
              </a:rPr>
              <a:t>容器（</a:t>
            </a:r>
            <a:r>
              <a:rPr lang="en-US" altLang="zh-CN" dirty="0">
                <a:solidFill>
                  <a:schemeClr val="tx1"/>
                </a:solidFill>
                <a:latin typeface="+mn-ea"/>
              </a:rPr>
              <a:t>CCE</a:t>
            </a:r>
            <a:r>
              <a:rPr lang="zh-CN" altLang="en-US" dirty="0">
                <a:solidFill>
                  <a:schemeClr val="tx1"/>
                </a:solidFill>
                <a:latin typeface="+mn-ea"/>
              </a:rPr>
              <a:t>） </a:t>
            </a:r>
          </a:p>
        </p:txBody>
      </p:sp>
      <p:sp>
        <p:nvSpPr>
          <p:cNvPr id="98" name="圆角矩形 97"/>
          <p:cNvSpPr/>
          <p:nvPr/>
        </p:nvSpPr>
        <p:spPr>
          <a:xfrm>
            <a:off x="3359190" y="4388386"/>
            <a:ext cx="2136192" cy="732802"/>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r>
              <a:rPr lang="zh-CN" altLang="en-US" sz="1400" kern="0" dirty="0">
                <a:latin typeface="+mn-ea"/>
                <a:ea typeface="+mn-ea"/>
                <a:cs typeface="Arial" pitchFamily="34" charset="0"/>
              </a:rPr>
              <a:t>建站、电商、视频、大数据、混合计算，成本</a:t>
            </a:r>
            <a:r>
              <a:rPr lang="zh-CN" altLang="en-US" sz="1400" kern="0" dirty="0" smtClean="0">
                <a:latin typeface="+mn-ea"/>
                <a:ea typeface="+mn-ea"/>
                <a:cs typeface="Arial" pitchFamily="34" charset="0"/>
              </a:rPr>
              <a:t>优化</a:t>
            </a:r>
            <a:r>
              <a:rPr lang="zh-CN" altLang="en-US" sz="1400" kern="0" dirty="0" smtClean="0">
                <a:latin typeface="微软雅黑" panose="020B0503020204020204" pitchFamily="34" charset="-122"/>
                <a:ea typeface="微软雅黑" panose="020B0503020204020204" pitchFamily="34" charset="-122"/>
                <a:cs typeface="Arial" pitchFamily="34" charset="0"/>
              </a:rPr>
              <a:t>等</a:t>
            </a:r>
            <a:endParaRPr lang="zh-CN" altLang="en-US" sz="1400" kern="0" dirty="0">
              <a:latin typeface="微软雅黑" panose="020B0503020204020204" pitchFamily="34" charset="-122"/>
              <a:ea typeface="微软雅黑" panose="020B0503020204020204" pitchFamily="34" charset="-122"/>
              <a:cs typeface="Arial" pitchFamily="34" charset="0"/>
            </a:endParaRPr>
          </a:p>
        </p:txBody>
      </p:sp>
      <p:sp>
        <p:nvSpPr>
          <p:cNvPr id="100" name="圆角矩形 99"/>
          <p:cNvSpPr/>
          <p:nvPr/>
        </p:nvSpPr>
        <p:spPr>
          <a:xfrm>
            <a:off x="7428148" y="1819264"/>
            <a:ext cx="1986460" cy="106270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endParaRPr lang="zh-CN" altLang="en-US" sz="1200" b="1" kern="0" dirty="0">
              <a:latin typeface="微软雅黑" panose="020B0503020204020204" pitchFamily="34" charset="-122"/>
              <a:ea typeface="微软雅黑" panose="020B0503020204020204" pitchFamily="34" charset="-122"/>
              <a:cs typeface="Arial" pitchFamily="34" charset="0"/>
            </a:endParaRPr>
          </a:p>
        </p:txBody>
      </p:sp>
      <p:sp>
        <p:nvSpPr>
          <p:cNvPr id="102" name="TextBox 142"/>
          <p:cNvSpPr txBox="1"/>
          <p:nvPr/>
        </p:nvSpPr>
        <p:spPr>
          <a:xfrm>
            <a:off x="7655479" y="1898823"/>
            <a:ext cx="1371931" cy="73866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algn="ctr" defTabSz="1219516">
              <a:defRPr sz="1400" b="1">
                <a:ln/>
                <a:solidFill>
                  <a:schemeClr val="bg1">
                    <a:lumMod val="50000"/>
                  </a:schemeClr>
                </a:solidFill>
                <a:latin typeface="Arial"/>
                <a:ea typeface="微软雅黑"/>
                <a:cs typeface="Arial" pitchFamily="34" charset="0"/>
              </a:defRPr>
            </a:lvl1pPr>
          </a:lstStyle>
          <a:p>
            <a:r>
              <a:rPr lang="zh-CN" altLang="en-US" dirty="0">
                <a:solidFill>
                  <a:schemeClr val="tx1"/>
                </a:solidFill>
                <a:latin typeface="+mn-ea"/>
              </a:rPr>
              <a:t>华为鲲鹏</a:t>
            </a:r>
            <a:r>
              <a:rPr lang="en-US" altLang="zh-CN" dirty="0" err="1">
                <a:solidFill>
                  <a:schemeClr val="tx1"/>
                </a:solidFill>
                <a:latin typeface="+mn-ea"/>
              </a:rPr>
              <a:t>Serverless</a:t>
            </a:r>
            <a:r>
              <a:rPr lang="zh-CN" altLang="en-US" dirty="0">
                <a:solidFill>
                  <a:schemeClr val="tx1"/>
                </a:solidFill>
                <a:latin typeface="+mn-ea"/>
              </a:rPr>
              <a:t>容器（</a:t>
            </a:r>
            <a:r>
              <a:rPr lang="en-US" altLang="zh-CN" dirty="0">
                <a:solidFill>
                  <a:schemeClr val="tx1"/>
                </a:solidFill>
                <a:latin typeface="+mn-ea"/>
              </a:rPr>
              <a:t>CCI</a:t>
            </a:r>
            <a:r>
              <a:rPr lang="zh-CN" altLang="en-US" dirty="0">
                <a:solidFill>
                  <a:schemeClr val="tx1"/>
                </a:solidFill>
                <a:latin typeface="+mn-ea"/>
              </a:rPr>
              <a:t>）</a:t>
            </a:r>
          </a:p>
        </p:txBody>
      </p:sp>
      <p:sp>
        <p:nvSpPr>
          <p:cNvPr id="104" name="圆角矩形 103"/>
          <p:cNvSpPr/>
          <p:nvPr/>
        </p:nvSpPr>
        <p:spPr>
          <a:xfrm>
            <a:off x="7396624" y="4397922"/>
            <a:ext cx="2017984" cy="831278"/>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w="9525" cap="flat" cmpd="sng" algn="ctr">
            <a:solidFill>
              <a:schemeClr val="bg1">
                <a:lumMod val="75000"/>
              </a:schemeClr>
            </a:solidFill>
            <a:prstDash val="solid"/>
          </a:ln>
          <a:effectLst/>
        </p:spPr>
        <p:txBody>
          <a:bodyPr rtlCol="0" anchor="ctr"/>
          <a:lstStyle/>
          <a:p>
            <a:pPr algn="ctr" defTabSz="1219150"/>
            <a:r>
              <a:rPr lang="zh-CN" altLang="en-US" sz="1400" kern="0" dirty="0">
                <a:latin typeface="+mn-ea"/>
                <a:ea typeface="+mn-ea"/>
                <a:cs typeface="Arial" pitchFamily="34" charset="0"/>
              </a:rPr>
              <a:t>基因、大数据、</a:t>
            </a:r>
            <a:r>
              <a:rPr lang="en-US" altLang="zh-CN" sz="1400" kern="0" dirty="0" err="1">
                <a:latin typeface="+mn-ea"/>
                <a:ea typeface="+mn-ea"/>
                <a:cs typeface="Arial" pitchFamily="34" charset="0"/>
              </a:rPr>
              <a:t>Serverless</a:t>
            </a:r>
            <a:r>
              <a:rPr lang="zh-CN" altLang="en-US" sz="1400" kern="0" dirty="0">
                <a:latin typeface="+mn-ea"/>
                <a:ea typeface="+mn-ea"/>
                <a:cs typeface="Arial" pitchFamily="34" charset="0"/>
              </a:rPr>
              <a:t>、应用</a:t>
            </a:r>
            <a:r>
              <a:rPr lang="en-US" altLang="zh-CN" sz="1400" kern="0" dirty="0">
                <a:latin typeface="+mn-ea"/>
                <a:ea typeface="+mn-ea"/>
                <a:cs typeface="Arial" pitchFamily="34" charset="0"/>
              </a:rPr>
              <a:t>AI</a:t>
            </a:r>
            <a:r>
              <a:rPr lang="zh-CN" altLang="en-US" sz="1400" kern="0" dirty="0">
                <a:latin typeface="+mn-ea"/>
                <a:ea typeface="+mn-ea"/>
                <a:cs typeface="Arial" pitchFamily="34" charset="0"/>
              </a:rPr>
              <a:t>训练、</a:t>
            </a:r>
            <a:r>
              <a:rPr lang="zh-CN" altLang="en-US" sz="1400" kern="0" dirty="0" smtClean="0">
                <a:latin typeface="+mn-ea"/>
                <a:ea typeface="+mn-ea"/>
                <a:cs typeface="Arial" pitchFamily="34" charset="0"/>
              </a:rPr>
              <a:t>推理</a:t>
            </a:r>
            <a:endParaRPr lang="zh-CN" altLang="en-US" sz="1400" kern="0" dirty="0">
              <a:latin typeface="+mn-ea"/>
              <a:ea typeface="+mn-ea"/>
              <a:cs typeface="Arial" pitchFamily="34" charset="0"/>
            </a:endParaRPr>
          </a:p>
        </p:txBody>
      </p:sp>
      <p:sp>
        <p:nvSpPr>
          <p:cNvPr id="48" name="标题 1"/>
          <p:cNvSpPr txBox="1">
            <a:spLocks/>
          </p:cNvSpPr>
          <p:nvPr/>
        </p:nvSpPr>
        <p:spPr>
          <a:xfrm>
            <a:off x="331255" y="139361"/>
            <a:ext cx="11667864" cy="688226"/>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799" b="1" dirty="0"/>
          </a:p>
        </p:txBody>
      </p:sp>
      <p:sp>
        <p:nvSpPr>
          <p:cNvPr id="4" name="标题 3"/>
          <p:cNvSpPr>
            <a:spLocks noGrp="1"/>
          </p:cNvSpPr>
          <p:nvPr>
            <p:ph type="title"/>
          </p:nvPr>
        </p:nvSpPr>
        <p:spPr/>
        <p:txBody>
          <a:bodyPr/>
          <a:lstStyle/>
          <a:p>
            <a:r>
              <a:rPr lang="zh-CN" altLang="en-US" sz="3600" dirty="0">
                <a:solidFill>
                  <a:schemeClr val="tx1"/>
                </a:solidFill>
              </a:rPr>
              <a:t>华为云鲲鹏容器服务</a:t>
            </a:r>
            <a:r>
              <a:rPr lang="zh-CN" altLang="en-US" sz="3600" dirty="0" smtClean="0"/>
              <a:t>型号和场景</a:t>
            </a:r>
            <a:endParaRPr lang="zh-CN" altLang="en-US" sz="3600" dirty="0"/>
          </a:p>
        </p:txBody>
      </p:sp>
      <p:sp>
        <p:nvSpPr>
          <p:cNvPr id="52" name="TextBox 142"/>
          <p:cNvSpPr txBox="1"/>
          <p:nvPr/>
        </p:nvSpPr>
        <p:spPr>
          <a:xfrm>
            <a:off x="1235668" y="4397922"/>
            <a:ext cx="1333963" cy="404177"/>
          </a:xfrm>
          <a:prstGeom prst="rect">
            <a:avLst/>
          </a:prstGeom>
          <a:noFill/>
        </p:spPr>
        <p:txBody>
          <a:bodyPr wrap="square" rtlCol="0">
            <a:spAutoFit/>
          </a:bodyPr>
          <a:lstStyle/>
          <a:p>
            <a:pPr algn="ctr" defTabSz="1219150"/>
            <a:r>
              <a:rPr lang="zh-CN" altLang="en-US" sz="1999" b="1" dirty="0" smtClean="0">
                <a:latin typeface="微软雅黑" panose="020B0503020204020204" pitchFamily="34" charset="-122"/>
                <a:ea typeface="微软雅黑" panose="020B0503020204020204" pitchFamily="34" charset="-122"/>
              </a:rPr>
              <a:t>对应场景</a:t>
            </a:r>
            <a:endParaRPr lang="zh-CN" altLang="en-US" sz="1999" b="1" dirty="0">
              <a:latin typeface="微软雅黑" panose="020B0503020204020204" pitchFamily="34" charset="-122"/>
              <a:ea typeface="微软雅黑" panose="020B0503020204020204" pitchFamily="34" charset="-122"/>
            </a:endParaRPr>
          </a:p>
        </p:txBody>
      </p:sp>
      <p:sp>
        <p:nvSpPr>
          <p:cNvPr id="53" name="TextBox 142"/>
          <p:cNvSpPr txBox="1"/>
          <p:nvPr/>
        </p:nvSpPr>
        <p:spPr>
          <a:xfrm>
            <a:off x="1236945" y="1819264"/>
            <a:ext cx="1333963" cy="404177"/>
          </a:xfrm>
          <a:prstGeom prst="rect">
            <a:avLst/>
          </a:prstGeom>
          <a:noFill/>
        </p:spPr>
        <p:txBody>
          <a:bodyPr wrap="square" rtlCol="0">
            <a:spAutoFit/>
          </a:bodyPr>
          <a:lstStyle/>
          <a:p>
            <a:pPr algn="ctr" defTabSz="1219150"/>
            <a:r>
              <a:rPr lang="zh-CN" altLang="en-US" sz="1999" b="1" dirty="0" smtClean="0">
                <a:latin typeface="微软雅黑" panose="020B0503020204020204" pitchFamily="34" charset="-122"/>
                <a:ea typeface="微软雅黑" panose="020B0503020204020204" pitchFamily="34" charset="-122"/>
              </a:rPr>
              <a:t>主要型号</a:t>
            </a:r>
            <a:endParaRPr lang="zh-CN" altLang="en-US" sz="1999" b="1" dirty="0">
              <a:latin typeface="微软雅黑" panose="020B0503020204020204" pitchFamily="34" charset="-122"/>
              <a:ea typeface="微软雅黑" panose="020B0503020204020204" pitchFamily="34" charset="-122"/>
            </a:endParaRPr>
          </a:p>
        </p:txBody>
      </p:sp>
      <p:sp>
        <p:nvSpPr>
          <p:cNvPr id="14" name="任意多边形 13"/>
          <p:cNvSpPr/>
          <p:nvPr/>
        </p:nvSpPr>
        <p:spPr bwMode="auto">
          <a:xfrm>
            <a:off x="4125467" y="3268742"/>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5" name="任意多边形 14"/>
          <p:cNvSpPr/>
          <p:nvPr/>
        </p:nvSpPr>
        <p:spPr bwMode="auto">
          <a:xfrm>
            <a:off x="8089416" y="3268742"/>
            <a:ext cx="504056" cy="739469"/>
          </a:xfrm>
          <a:custGeom>
            <a:avLst/>
            <a:gdLst>
              <a:gd name="connsiteX0" fmla="*/ 109345 w 504056"/>
              <a:gd name="connsiteY0" fmla="*/ 397449 h 739469"/>
              <a:gd name="connsiteX1" fmla="*/ 394711 w 504056"/>
              <a:gd name="connsiteY1" fmla="*/ 397449 h 739469"/>
              <a:gd name="connsiteX2" fmla="*/ 394711 w 504056"/>
              <a:gd name="connsiteY2" fmla="*/ 568459 h 739469"/>
              <a:gd name="connsiteX3" fmla="*/ 504056 w 504056"/>
              <a:gd name="connsiteY3" fmla="*/ 568459 h 739469"/>
              <a:gd name="connsiteX4" fmla="*/ 252028 w 504056"/>
              <a:gd name="connsiteY4" fmla="*/ 739469 h 739469"/>
              <a:gd name="connsiteX5" fmla="*/ 0 w 504056"/>
              <a:gd name="connsiteY5" fmla="*/ 568459 h 739469"/>
              <a:gd name="connsiteX6" fmla="*/ 109345 w 504056"/>
              <a:gd name="connsiteY6" fmla="*/ 568459 h 739469"/>
              <a:gd name="connsiteX7" fmla="*/ 108568 w 504056"/>
              <a:gd name="connsiteY7" fmla="*/ 217828 h 739469"/>
              <a:gd name="connsiteX8" fmla="*/ 395487 w 504056"/>
              <a:gd name="connsiteY8" fmla="*/ 217828 h 739469"/>
              <a:gd name="connsiteX9" fmla="*/ 395487 w 504056"/>
              <a:gd name="connsiteY9" fmla="*/ 361844 h 739469"/>
              <a:gd name="connsiteX10" fmla="*/ 108568 w 504056"/>
              <a:gd name="connsiteY10" fmla="*/ 361844 h 739469"/>
              <a:gd name="connsiteX11" fmla="*/ 108568 w 504056"/>
              <a:gd name="connsiteY11" fmla="*/ 88373 h 739469"/>
              <a:gd name="connsiteX12" fmla="*/ 395487 w 504056"/>
              <a:gd name="connsiteY12" fmla="*/ 88373 h 739469"/>
              <a:gd name="connsiteX13" fmla="*/ 395487 w 504056"/>
              <a:gd name="connsiteY13" fmla="*/ 182223 h 739469"/>
              <a:gd name="connsiteX14" fmla="*/ 108568 w 504056"/>
              <a:gd name="connsiteY14" fmla="*/ 182223 h 739469"/>
              <a:gd name="connsiteX15" fmla="*/ 108568 w 504056"/>
              <a:gd name="connsiteY15" fmla="*/ 0 h 739469"/>
              <a:gd name="connsiteX16" fmla="*/ 395487 w 504056"/>
              <a:gd name="connsiteY16" fmla="*/ 0 h 739469"/>
              <a:gd name="connsiteX17" fmla="*/ 395487 w 504056"/>
              <a:gd name="connsiteY17" fmla="*/ 57725 h 739469"/>
              <a:gd name="connsiteX18" fmla="*/ 108568 w 504056"/>
              <a:gd name="connsiteY18" fmla="*/ 57725 h 7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4056" h="739469">
                <a:moveTo>
                  <a:pt x="109345" y="397449"/>
                </a:moveTo>
                <a:lnTo>
                  <a:pt x="394711" y="397449"/>
                </a:lnTo>
                <a:lnTo>
                  <a:pt x="394711" y="568459"/>
                </a:lnTo>
                <a:lnTo>
                  <a:pt x="504056" y="568459"/>
                </a:lnTo>
                <a:lnTo>
                  <a:pt x="252028" y="739469"/>
                </a:lnTo>
                <a:lnTo>
                  <a:pt x="0" y="568459"/>
                </a:lnTo>
                <a:lnTo>
                  <a:pt x="109345" y="568459"/>
                </a:lnTo>
                <a:close/>
                <a:moveTo>
                  <a:pt x="108568" y="217828"/>
                </a:moveTo>
                <a:lnTo>
                  <a:pt x="395487" y="217828"/>
                </a:lnTo>
                <a:lnTo>
                  <a:pt x="395487" y="361844"/>
                </a:lnTo>
                <a:lnTo>
                  <a:pt x="108568" y="361844"/>
                </a:lnTo>
                <a:close/>
                <a:moveTo>
                  <a:pt x="108568" y="88373"/>
                </a:moveTo>
                <a:lnTo>
                  <a:pt x="395487" y="88373"/>
                </a:lnTo>
                <a:lnTo>
                  <a:pt x="395487" y="182223"/>
                </a:lnTo>
                <a:lnTo>
                  <a:pt x="108568" y="182223"/>
                </a:lnTo>
                <a:close/>
                <a:moveTo>
                  <a:pt x="108568" y="0"/>
                </a:moveTo>
                <a:lnTo>
                  <a:pt x="395487" y="0"/>
                </a:lnTo>
                <a:lnTo>
                  <a:pt x="395487" y="57725"/>
                </a:lnTo>
                <a:lnTo>
                  <a:pt x="108568" y="57725"/>
                </a:lnTo>
                <a:close/>
              </a:path>
            </a:pathLst>
          </a:custGeom>
          <a:gradFill>
            <a:gsLst>
              <a:gs pos="0">
                <a:srgbClr val="00B0F0"/>
              </a:gs>
              <a:gs pos="66000">
                <a:srgbClr val="00B0F0">
                  <a:alpha val="50000"/>
                </a:srgbClr>
              </a:gs>
              <a:gs pos="100000">
                <a:srgbClr val="8FE8FF">
                  <a:alpha val="80000"/>
                </a:srgbClr>
              </a:gs>
            </a:gsLst>
            <a:lin ang="16200000" scaled="1"/>
          </a:gradFill>
          <a:ln w="952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Tree>
    <p:extLst>
      <p:ext uri="{BB962C8B-B14F-4D97-AF65-F5344CB8AC3E}">
        <p14:creationId xmlns:p14="http://schemas.microsoft.com/office/powerpoint/2010/main" val="1856545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华为鲲鹏</a:t>
            </a:r>
            <a:r>
              <a:rPr lang="en-US" altLang="zh-CN" dirty="0" smtClean="0"/>
              <a:t>CCE</a:t>
            </a:r>
            <a:endParaRPr lang="zh-CN" altLang="en-US" dirty="0"/>
          </a:p>
        </p:txBody>
      </p:sp>
      <p:grpSp>
        <p:nvGrpSpPr>
          <p:cNvPr id="13" name="组合 12"/>
          <p:cNvGrpSpPr/>
          <p:nvPr/>
        </p:nvGrpSpPr>
        <p:grpSpPr>
          <a:xfrm>
            <a:off x="1554918" y="2419125"/>
            <a:ext cx="3918713" cy="3692400"/>
            <a:chOff x="1156798" y="1899739"/>
            <a:chExt cx="4316834" cy="4358503"/>
          </a:xfrm>
        </p:grpSpPr>
        <p:sp>
          <p:nvSpPr>
            <p:cNvPr id="7" name="矩形 6"/>
            <p:cNvSpPr/>
            <p:nvPr/>
          </p:nvSpPr>
          <p:spPr>
            <a:xfrm>
              <a:off x="1200732" y="1899739"/>
              <a:ext cx="4272900" cy="1160662"/>
            </a:xfrm>
            <a:prstGeom prst="rect">
              <a:avLst/>
            </a:prstGeom>
            <a:solidFill>
              <a:schemeClr val="bg1"/>
            </a:solidFill>
            <a:ln>
              <a:solidFill>
                <a:srgbClr val="ECF0F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200" dirty="0">
                  <a:solidFill>
                    <a:schemeClr val="tx1"/>
                  </a:solidFill>
                  <a:latin typeface="+mn-ea"/>
                </a:rPr>
                <a:t>游戏、直播、视频、金融、汽车、航空、能源</a:t>
              </a:r>
              <a:endParaRPr lang="en-US" altLang="zh-CN" sz="1200" dirty="0">
                <a:solidFill>
                  <a:schemeClr val="tx1"/>
                </a:solidFill>
                <a:latin typeface="+mn-ea"/>
              </a:endParaRPr>
            </a:p>
          </p:txBody>
        </p:sp>
        <p:sp>
          <p:nvSpPr>
            <p:cNvPr id="163" name="圆角矩形 162"/>
            <p:cNvSpPr/>
            <p:nvPr/>
          </p:nvSpPr>
          <p:spPr>
            <a:xfrm>
              <a:off x="1156798" y="3281550"/>
              <a:ext cx="4316834" cy="893966"/>
            </a:xfrm>
            <a:prstGeom prst="roundRect">
              <a:avLst>
                <a:gd name="adj" fmla="val 4167"/>
              </a:avLst>
            </a:prstGeom>
            <a:solidFill>
              <a:schemeClr val="bg1">
                <a:lumMod val="95000"/>
              </a:schemeClr>
            </a:solidFill>
            <a:ln w="9525" cap="flat" cmpd="sng" algn="ctr">
              <a:solidFill>
                <a:schemeClr val="bg1"/>
              </a:solidFill>
              <a:prstDash val="solid"/>
            </a:ln>
            <a:effectLst/>
          </p:spPr>
          <p:txBody>
            <a:bodyPr rtlCol="0" anchor="ctr"/>
            <a:lstStyle/>
            <a:p>
              <a:pPr algn="ctr" defTabSz="1219150"/>
              <a:r>
                <a:rPr lang="zh-CN" altLang="en-US" sz="1999" b="1" dirty="0" smtClean="0">
                  <a:solidFill>
                    <a:srgbClr val="C00000"/>
                  </a:solidFill>
                  <a:latin typeface="+mn-ea"/>
                  <a:ea typeface="+mn-ea"/>
                </a:rPr>
                <a:t>华为鲲鹏</a:t>
              </a:r>
              <a:r>
                <a:rPr lang="en-US" altLang="zh-CN" sz="1999" b="1" dirty="0">
                  <a:solidFill>
                    <a:srgbClr val="C00000"/>
                  </a:solidFill>
                  <a:latin typeface="+mn-ea"/>
                  <a:ea typeface="+mn-ea"/>
                </a:rPr>
                <a:t>Kubernetes</a:t>
              </a:r>
              <a:r>
                <a:rPr lang="zh-CN" altLang="en-US" sz="1999" b="1" dirty="0">
                  <a:solidFill>
                    <a:srgbClr val="C00000"/>
                  </a:solidFill>
                  <a:latin typeface="+mn-ea"/>
                  <a:ea typeface="+mn-ea"/>
                </a:rPr>
                <a:t>容器</a:t>
              </a:r>
              <a:endParaRPr lang="en-US" altLang="zh-CN" sz="1999" b="1" dirty="0">
                <a:solidFill>
                  <a:srgbClr val="C00000"/>
                </a:solidFill>
                <a:latin typeface="+mn-ea"/>
                <a:ea typeface="+mn-ea"/>
              </a:endParaRPr>
            </a:p>
            <a:p>
              <a:pPr algn="ctr" defTabSz="1219150"/>
              <a:endParaRPr lang="en-US" altLang="zh-CN" sz="800" b="1" dirty="0">
                <a:solidFill>
                  <a:srgbClr val="C00000"/>
                </a:solidFill>
                <a:latin typeface="+mn-ea"/>
                <a:ea typeface="+mn-ea"/>
              </a:endParaRPr>
            </a:p>
            <a:p>
              <a:pPr algn="ctr" defTabSz="1219150"/>
              <a:r>
                <a:rPr lang="zh-CN" altLang="en-US" sz="1400" b="1" dirty="0">
                  <a:latin typeface="+mn-ea"/>
                  <a:ea typeface="+mn-ea"/>
                </a:rPr>
                <a:t>多平台混部  跨云管理  一键式交付</a:t>
              </a:r>
              <a:endParaRPr lang="en-US" altLang="zh-CN" sz="1400" b="1" dirty="0">
                <a:latin typeface="+mn-ea"/>
                <a:ea typeface="+mn-ea"/>
              </a:endParaRPr>
            </a:p>
          </p:txBody>
        </p:sp>
        <p:grpSp>
          <p:nvGrpSpPr>
            <p:cNvPr id="3" name="组合 2"/>
            <p:cNvGrpSpPr/>
            <p:nvPr/>
          </p:nvGrpSpPr>
          <p:grpSpPr>
            <a:xfrm>
              <a:off x="2381556" y="4335099"/>
              <a:ext cx="1911249" cy="1923143"/>
              <a:chOff x="4982656" y="1200166"/>
              <a:chExt cx="1911746" cy="1923644"/>
            </a:xfrm>
          </p:grpSpPr>
          <p:grpSp>
            <p:nvGrpSpPr>
              <p:cNvPr id="6" name="组合 5"/>
              <p:cNvGrpSpPr/>
              <p:nvPr/>
            </p:nvGrpSpPr>
            <p:grpSpPr>
              <a:xfrm>
                <a:off x="4982656" y="1200166"/>
                <a:ext cx="1911746" cy="1923644"/>
                <a:chOff x="4800951" y="3232234"/>
                <a:chExt cx="2138104" cy="2233207"/>
              </a:xfrm>
            </p:grpSpPr>
            <p:sp>
              <p:nvSpPr>
                <p:cNvPr id="150" name="Oval 11"/>
                <p:cNvSpPr>
                  <a:spLocks noChangeArrowheads="1"/>
                </p:cNvSpPr>
                <p:nvPr/>
              </p:nvSpPr>
              <p:spPr bwMode="auto">
                <a:xfrm>
                  <a:off x="4800951" y="3232234"/>
                  <a:ext cx="2138104" cy="2233207"/>
                </a:xfrm>
                <a:prstGeom prst="ellipse">
                  <a:avLst/>
                </a:prstGeom>
                <a:solidFill>
                  <a:schemeClr val="bg1"/>
                </a:solidFill>
                <a:ln w="6350">
                  <a:solidFill>
                    <a:srgbClr val="326DE6"/>
                  </a:solidFill>
                  <a:round/>
                  <a:headEnd/>
                  <a:tailEnd/>
                </a:ln>
                <a:effectLst>
                  <a:outerShdw dist="35921" dir="2700000" algn="ctr" rotWithShape="0">
                    <a:schemeClr val="hlink"/>
                  </a:outerShdw>
                </a:effectLst>
              </p:spPr>
              <p:txBody>
                <a:bodyPr wrap="none" lIns="71981" tIns="0" rIns="0" bIns="0" anchor="ctr"/>
                <a:lstStyle/>
                <a:p>
                  <a:endParaRPr lang="zh-CN" altLang="en-US" dirty="0">
                    <a:latin typeface="+mn-ea"/>
                    <a:ea typeface="+mn-ea"/>
                  </a:endParaRPr>
                </a:p>
              </p:txBody>
            </p:sp>
            <p:grpSp>
              <p:nvGrpSpPr>
                <p:cNvPr id="5" name="组合 4"/>
                <p:cNvGrpSpPr/>
                <p:nvPr/>
              </p:nvGrpSpPr>
              <p:grpSpPr>
                <a:xfrm>
                  <a:off x="4893573" y="4230691"/>
                  <a:ext cx="1746189" cy="977223"/>
                  <a:chOff x="5097491" y="1852967"/>
                  <a:chExt cx="1746189" cy="977223"/>
                </a:xfrm>
              </p:grpSpPr>
              <p:sp>
                <p:nvSpPr>
                  <p:cNvPr id="4" name="文本框 3"/>
                  <p:cNvSpPr txBox="1"/>
                  <p:nvPr/>
                </p:nvSpPr>
                <p:spPr>
                  <a:xfrm>
                    <a:off x="5592820" y="2450504"/>
                    <a:ext cx="1250860" cy="379686"/>
                  </a:xfrm>
                  <a:prstGeom prst="rect">
                    <a:avLst/>
                  </a:prstGeom>
                  <a:noFill/>
                </p:spPr>
                <p:txBody>
                  <a:bodyPr wrap="none" rtlCol="0">
                    <a:spAutoFit/>
                  </a:bodyPr>
                  <a:lstStyle/>
                  <a:p>
                    <a:r>
                      <a:rPr lang="en-US" altLang="zh-CN" sz="1200" dirty="0">
                        <a:latin typeface="+mn-ea"/>
                        <a:ea typeface="+mn-ea"/>
                      </a:rPr>
                      <a:t>Kubernetes</a:t>
                    </a:r>
                    <a:endParaRPr lang="zh-CN" altLang="en-US" sz="1200" dirty="0">
                      <a:latin typeface="+mn-ea"/>
                      <a:ea typeface="+mn-ea"/>
                    </a:endParaRPr>
                  </a:p>
                </p:txBody>
              </p:sp>
              <p:pic>
                <p:nvPicPr>
                  <p:cNvPr id="124" name="图片 123"/>
                  <p:cNvPicPr>
                    <a:picLocks noChangeAspect="1"/>
                  </p:cNvPicPr>
                  <p:nvPr/>
                </p:nvPicPr>
                <p:blipFill>
                  <a:blip r:embed="rId3">
                    <a:clrChange>
                      <a:clrFrom>
                        <a:srgbClr val="FFFFFF"/>
                      </a:clrFrom>
                      <a:clrTo>
                        <a:srgbClr val="FFFFFF">
                          <a:alpha val="0"/>
                        </a:srgbClr>
                      </a:clrTo>
                    </a:clrChange>
                  </a:blip>
                  <a:stretch>
                    <a:fillRect/>
                  </a:stretch>
                </p:blipFill>
                <p:spPr>
                  <a:xfrm>
                    <a:off x="6264499" y="1865276"/>
                    <a:ext cx="576620" cy="574294"/>
                  </a:xfrm>
                  <a:prstGeom prst="rect">
                    <a:avLst/>
                  </a:prstGeom>
                </p:spPr>
              </p:pic>
              <p:sp>
                <p:nvSpPr>
                  <p:cNvPr id="285" name="文本框 284"/>
                  <p:cNvSpPr txBox="1"/>
                  <p:nvPr/>
                </p:nvSpPr>
                <p:spPr>
                  <a:xfrm>
                    <a:off x="5097491" y="1852967"/>
                    <a:ext cx="1318026" cy="379686"/>
                  </a:xfrm>
                  <a:prstGeom prst="rect">
                    <a:avLst/>
                  </a:prstGeom>
                  <a:noFill/>
                </p:spPr>
                <p:txBody>
                  <a:bodyPr wrap="none" rtlCol="0">
                    <a:spAutoFit/>
                  </a:bodyPr>
                  <a:lstStyle/>
                  <a:p>
                    <a:r>
                      <a:rPr lang="zh-CN" altLang="en-US" sz="1200" dirty="0" smtClean="0">
                        <a:latin typeface="+mn-ea"/>
                        <a:ea typeface="+mn-ea"/>
                      </a:rPr>
                      <a:t>华为鲲鹏</a:t>
                    </a:r>
                    <a:r>
                      <a:rPr lang="en-US" altLang="zh-CN" sz="1200" dirty="0">
                        <a:latin typeface="+mn-ea"/>
                        <a:ea typeface="+mn-ea"/>
                      </a:rPr>
                      <a:t>920</a:t>
                    </a:r>
                    <a:endParaRPr lang="zh-CN" altLang="en-US" sz="1200" dirty="0">
                      <a:latin typeface="+mn-ea"/>
                      <a:ea typeface="+mn-ea"/>
                    </a:endParaRPr>
                  </a:p>
                </p:txBody>
              </p:sp>
            </p:grpSp>
          </p:grpSp>
          <p:pic>
            <p:nvPicPr>
              <p:cNvPr id="284" name="图片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0326" y="1581398"/>
                <a:ext cx="827325" cy="472408"/>
              </a:xfrm>
              <a:prstGeom prst="rect">
                <a:avLst/>
              </a:prstGeom>
            </p:spPr>
          </p:pic>
          <p:sp>
            <p:nvSpPr>
              <p:cNvPr id="20" name="文本框 19"/>
              <p:cNvSpPr txBox="1"/>
              <p:nvPr/>
            </p:nvSpPr>
            <p:spPr>
              <a:xfrm>
                <a:off x="5347024" y="2263322"/>
                <a:ext cx="307694" cy="290714"/>
              </a:xfrm>
              <a:prstGeom prst="rect">
                <a:avLst/>
              </a:prstGeom>
              <a:noFill/>
            </p:spPr>
            <p:txBody>
              <a:bodyPr wrap="none" rtlCol="0">
                <a:spAutoFit/>
              </a:bodyPr>
              <a:lstStyle/>
              <a:p>
                <a:r>
                  <a:rPr lang="en-US" altLang="zh-CN" dirty="0">
                    <a:solidFill>
                      <a:srgbClr val="C00000"/>
                    </a:solidFill>
                    <a:latin typeface="+mn-ea"/>
                    <a:ea typeface="+mn-ea"/>
                  </a:rPr>
                  <a:t>+</a:t>
                </a:r>
                <a:endParaRPr lang="zh-CN" altLang="en-US" dirty="0">
                  <a:solidFill>
                    <a:srgbClr val="C00000"/>
                  </a:solidFill>
                  <a:latin typeface="+mn-ea"/>
                  <a:ea typeface="+mn-ea"/>
                </a:endParaRPr>
              </a:p>
            </p:txBody>
          </p:sp>
        </p:grpSp>
        <p:pic>
          <p:nvPicPr>
            <p:cNvPr id="110" name="Picture 4" descr="âæ¸¸æè¡ä¸ å¾æ 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2693" y="2107661"/>
              <a:ext cx="729422" cy="36471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âè§é¢è¡ä¸ å¾æ 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6957" y="2098939"/>
              <a:ext cx="439560" cy="43956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descr="ç¸å³å¾ç"/>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78325" y="2026270"/>
              <a:ext cx="605789" cy="60578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2" descr="ç¸å³å¾ç"/>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6555" y="2139640"/>
              <a:ext cx="487956" cy="487956"/>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2" descr="âscaling upâçå¾çæç´¢ç»æ"/>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56487" y="1960856"/>
              <a:ext cx="722272" cy="6742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5913112" y="2349924"/>
            <a:ext cx="5454891" cy="3638437"/>
            <a:chOff x="6221729" y="2133935"/>
            <a:chExt cx="5885374" cy="4296362"/>
          </a:xfrm>
        </p:grpSpPr>
        <p:grpSp>
          <p:nvGrpSpPr>
            <p:cNvPr id="9" name="组合 8"/>
            <p:cNvGrpSpPr/>
            <p:nvPr/>
          </p:nvGrpSpPr>
          <p:grpSpPr>
            <a:xfrm>
              <a:off x="6247639" y="3320375"/>
              <a:ext cx="5585010" cy="783591"/>
              <a:chOff x="6249266" y="2554937"/>
              <a:chExt cx="5586464" cy="783795"/>
            </a:xfrm>
          </p:grpSpPr>
          <p:sp>
            <p:nvSpPr>
              <p:cNvPr id="166" name="TextBox 45"/>
              <p:cNvSpPr txBox="1"/>
              <p:nvPr/>
            </p:nvSpPr>
            <p:spPr>
              <a:xfrm>
                <a:off x="7178293" y="3011559"/>
                <a:ext cx="4646930" cy="327173"/>
              </a:xfrm>
              <a:prstGeom prst="rect">
                <a:avLst/>
              </a:prstGeom>
              <a:noFill/>
            </p:spPr>
            <p:txBody>
              <a:bodyPr wrap="square" rtlCol="0">
                <a:spAutoFit/>
              </a:bodyPr>
              <a:lstStyle/>
              <a:p>
                <a:pPr defTabSz="685594"/>
                <a:r>
                  <a:rPr lang="zh-CN" altLang="en-US" sz="1200" dirty="0">
                    <a:latin typeface="+mn-ea"/>
                    <a:ea typeface="+mn-ea"/>
                  </a:rPr>
                  <a:t>跨华为云与其它公有云、私有云的</a:t>
                </a:r>
                <a:r>
                  <a:rPr lang="en-US" altLang="zh-CN" sz="1200" dirty="0" smtClean="0">
                    <a:latin typeface="+mn-ea"/>
                    <a:ea typeface="+mn-ea"/>
                  </a:rPr>
                  <a:t>K8S</a:t>
                </a:r>
                <a:r>
                  <a:rPr lang="zh-CN" altLang="en-US" sz="1200" dirty="0" smtClean="0">
                    <a:latin typeface="+mn-ea"/>
                    <a:ea typeface="+mn-ea"/>
                  </a:rPr>
                  <a:t>资源</a:t>
                </a:r>
                <a:r>
                  <a:rPr lang="zh-CN" altLang="en-US" sz="1200" dirty="0">
                    <a:latin typeface="+mn-ea"/>
                    <a:ea typeface="+mn-ea"/>
                  </a:rPr>
                  <a:t>和应用统一管理</a:t>
                </a:r>
                <a:endParaRPr lang="en-US" altLang="zh-CN" sz="1200" dirty="0">
                  <a:latin typeface="+mn-ea"/>
                  <a:ea typeface="+mn-ea"/>
                </a:endParaRPr>
              </a:p>
            </p:txBody>
          </p:sp>
          <p:grpSp>
            <p:nvGrpSpPr>
              <p:cNvPr id="167" name="组合 107"/>
              <p:cNvGrpSpPr/>
              <p:nvPr/>
            </p:nvGrpSpPr>
            <p:grpSpPr>
              <a:xfrm>
                <a:off x="6396523" y="2751839"/>
                <a:ext cx="406366" cy="406229"/>
                <a:chOff x="13493750" y="2724150"/>
                <a:chExt cx="254000" cy="254000"/>
              </a:xfrm>
              <a:solidFill>
                <a:srgbClr val="00B0F0"/>
              </a:solidFill>
            </p:grpSpPr>
            <p:sp>
              <p:nvSpPr>
                <p:cNvPr id="171" name="Freeform 122"/>
                <p:cNvSpPr>
                  <a:spLocks/>
                </p:cNvSpPr>
                <p:nvPr/>
              </p:nvSpPr>
              <p:spPr bwMode="auto">
                <a:xfrm>
                  <a:off x="13636625" y="2863850"/>
                  <a:ext cx="107950" cy="114300"/>
                </a:xfrm>
                <a:custGeom>
                  <a:avLst/>
                  <a:gdLst/>
                  <a:ahLst/>
                  <a:cxnLst>
                    <a:cxn ang="0">
                      <a:pos x="68" y="8"/>
                    </a:cxn>
                    <a:cxn ang="0">
                      <a:pos x="68" y="8"/>
                    </a:cxn>
                    <a:cxn ang="0">
                      <a:pos x="64" y="14"/>
                    </a:cxn>
                    <a:cxn ang="0">
                      <a:pos x="60" y="16"/>
                    </a:cxn>
                    <a:cxn ang="0">
                      <a:pos x="54" y="18"/>
                    </a:cxn>
                    <a:cxn ang="0">
                      <a:pos x="54" y="18"/>
                    </a:cxn>
                    <a:cxn ang="0">
                      <a:pos x="18" y="18"/>
                    </a:cxn>
                    <a:cxn ang="0">
                      <a:pos x="18" y="0"/>
                    </a:cxn>
                    <a:cxn ang="0">
                      <a:pos x="0" y="36"/>
                    </a:cxn>
                    <a:cxn ang="0">
                      <a:pos x="18" y="72"/>
                    </a:cxn>
                    <a:cxn ang="0">
                      <a:pos x="18" y="52"/>
                    </a:cxn>
                    <a:cxn ang="0">
                      <a:pos x="36" y="52"/>
                    </a:cxn>
                    <a:cxn ang="0">
                      <a:pos x="36" y="52"/>
                    </a:cxn>
                    <a:cxn ang="0">
                      <a:pos x="40" y="52"/>
                    </a:cxn>
                    <a:cxn ang="0">
                      <a:pos x="42" y="52"/>
                    </a:cxn>
                    <a:cxn ang="0">
                      <a:pos x="46" y="48"/>
                    </a:cxn>
                    <a:cxn ang="0">
                      <a:pos x="52" y="44"/>
                    </a:cxn>
                    <a:cxn ang="0">
                      <a:pos x="56" y="36"/>
                    </a:cxn>
                    <a:cxn ang="0">
                      <a:pos x="62" y="24"/>
                    </a:cxn>
                    <a:cxn ang="0">
                      <a:pos x="68" y="8"/>
                    </a:cxn>
                    <a:cxn ang="0">
                      <a:pos x="68" y="8"/>
                    </a:cxn>
                  </a:cxnLst>
                  <a:rect l="0" t="0" r="r" b="b"/>
                  <a:pathLst>
                    <a:path w="68" h="72">
                      <a:moveTo>
                        <a:pt x="68" y="8"/>
                      </a:moveTo>
                      <a:lnTo>
                        <a:pt x="68" y="8"/>
                      </a:lnTo>
                      <a:lnTo>
                        <a:pt x="64" y="14"/>
                      </a:lnTo>
                      <a:lnTo>
                        <a:pt x="60" y="16"/>
                      </a:lnTo>
                      <a:lnTo>
                        <a:pt x="54" y="18"/>
                      </a:lnTo>
                      <a:lnTo>
                        <a:pt x="54" y="18"/>
                      </a:lnTo>
                      <a:lnTo>
                        <a:pt x="18" y="18"/>
                      </a:lnTo>
                      <a:lnTo>
                        <a:pt x="18" y="0"/>
                      </a:lnTo>
                      <a:lnTo>
                        <a:pt x="0" y="36"/>
                      </a:lnTo>
                      <a:lnTo>
                        <a:pt x="18" y="72"/>
                      </a:lnTo>
                      <a:lnTo>
                        <a:pt x="18" y="52"/>
                      </a:lnTo>
                      <a:lnTo>
                        <a:pt x="36" y="52"/>
                      </a:lnTo>
                      <a:lnTo>
                        <a:pt x="36" y="52"/>
                      </a:lnTo>
                      <a:lnTo>
                        <a:pt x="40" y="52"/>
                      </a:lnTo>
                      <a:lnTo>
                        <a:pt x="42" y="52"/>
                      </a:lnTo>
                      <a:lnTo>
                        <a:pt x="46" y="48"/>
                      </a:lnTo>
                      <a:lnTo>
                        <a:pt x="52" y="44"/>
                      </a:lnTo>
                      <a:lnTo>
                        <a:pt x="56" y="36"/>
                      </a:lnTo>
                      <a:lnTo>
                        <a:pt x="62" y="24"/>
                      </a:lnTo>
                      <a:lnTo>
                        <a:pt x="68" y="8"/>
                      </a:lnTo>
                      <a:lnTo>
                        <a:pt x="68" y="8"/>
                      </a:lnTo>
                      <a:close/>
                    </a:path>
                  </a:pathLst>
                </a:custGeom>
                <a:grp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sp>
              <p:nvSpPr>
                <p:cNvPr id="172" name="Freeform 123"/>
                <p:cNvSpPr>
                  <a:spLocks/>
                </p:cNvSpPr>
                <p:nvPr/>
              </p:nvSpPr>
              <p:spPr bwMode="auto">
                <a:xfrm>
                  <a:off x="13668375" y="2790825"/>
                  <a:ext cx="79375" cy="92075"/>
                </a:xfrm>
                <a:custGeom>
                  <a:avLst/>
                  <a:gdLst/>
                  <a:ahLst/>
                  <a:cxnLst>
                    <a:cxn ang="0">
                      <a:pos x="0" y="18"/>
                    </a:cxn>
                    <a:cxn ang="0">
                      <a:pos x="30" y="0"/>
                    </a:cxn>
                    <a:cxn ang="0">
                      <a:pos x="48" y="32"/>
                    </a:cxn>
                    <a:cxn ang="0">
                      <a:pos x="48" y="32"/>
                    </a:cxn>
                    <a:cxn ang="0">
                      <a:pos x="48" y="34"/>
                    </a:cxn>
                    <a:cxn ang="0">
                      <a:pos x="50" y="40"/>
                    </a:cxn>
                    <a:cxn ang="0">
                      <a:pos x="48" y="46"/>
                    </a:cxn>
                    <a:cxn ang="0">
                      <a:pos x="46" y="50"/>
                    </a:cxn>
                    <a:cxn ang="0">
                      <a:pos x="42" y="54"/>
                    </a:cxn>
                    <a:cxn ang="0">
                      <a:pos x="42" y="54"/>
                    </a:cxn>
                    <a:cxn ang="0">
                      <a:pos x="38" y="56"/>
                    </a:cxn>
                    <a:cxn ang="0">
                      <a:pos x="32" y="58"/>
                    </a:cxn>
                    <a:cxn ang="0">
                      <a:pos x="26" y="54"/>
                    </a:cxn>
                    <a:cxn ang="0">
                      <a:pos x="20" y="52"/>
                    </a:cxn>
                    <a:cxn ang="0">
                      <a:pos x="18" y="50"/>
                    </a:cxn>
                    <a:cxn ang="0">
                      <a:pos x="0" y="18"/>
                    </a:cxn>
                  </a:cxnLst>
                  <a:rect l="0" t="0" r="r" b="b"/>
                  <a:pathLst>
                    <a:path w="50" h="58">
                      <a:moveTo>
                        <a:pt x="0" y="18"/>
                      </a:moveTo>
                      <a:lnTo>
                        <a:pt x="30" y="0"/>
                      </a:lnTo>
                      <a:lnTo>
                        <a:pt x="48" y="32"/>
                      </a:lnTo>
                      <a:lnTo>
                        <a:pt x="48" y="32"/>
                      </a:lnTo>
                      <a:lnTo>
                        <a:pt x="48" y="34"/>
                      </a:lnTo>
                      <a:lnTo>
                        <a:pt x="50" y="40"/>
                      </a:lnTo>
                      <a:lnTo>
                        <a:pt x="48" y="46"/>
                      </a:lnTo>
                      <a:lnTo>
                        <a:pt x="46" y="50"/>
                      </a:lnTo>
                      <a:lnTo>
                        <a:pt x="42" y="54"/>
                      </a:lnTo>
                      <a:lnTo>
                        <a:pt x="42" y="54"/>
                      </a:lnTo>
                      <a:lnTo>
                        <a:pt x="38" y="56"/>
                      </a:lnTo>
                      <a:lnTo>
                        <a:pt x="32" y="58"/>
                      </a:lnTo>
                      <a:lnTo>
                        <a:pt x="26" y="54"/>
                      </a:lnTo>
                      <a:lnTo>
                        <a:pt x="20" y="52"/>
                      </a:lnTo>
                      <a:lnTo>
                        <a:pt x="18" y="50"/>
                      </a:lnTo>
                      <a:lnTo>
                        <a:pt x="0" y="18"/>
                      </a:lnTo>
                      <a:close/>
                    </a:path>
                  </a:pathLst>
                </a:custGeom>
                <a:grp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sp>
              <p:nvSpPr>
                <p:cNvPr id="173" name="Freeform 124"/>
                <p:cNvSpPr>
                  <a:spLocks/>
                </p:cNvSpPr>
                <p:nvPr/>
              </p:nvSpPr>
              <p:spPr bwMode="auto">
                <a:xfrm>
                  <a:off x="13493750" y="2816225"/>
                  <a:ext cx="98425" cy="120650"/>
                </a:xfrm>
                <a:custGeom>
                  <a:avLst/>
                  <a:gdLst/>
                  <a:ahLst/>
                  <a:cxnLst>
                    <a:cxn ang="0">
                      <a:pos x="28" y="76"/>
                    </a:cxn>
                    <a:cxn ang="0">
                      <a:pos x="28" y="76"/>
                    </a:cxn>
                    <a:cxn ang="0">
                      <a:pos x="26" y="68"/>
                    </a:cxn>
                    <a:cxn ang="0">
                      <a:pos x="26" y="64"/>
                    </a:cxn>
                    <a:cxn ang="0">
                      <a:pos x="28" y="58"/>
                    </a:cxn>
                    <a:cxn ang="0">
                      <a:pos x="28" y="58"/>
                    </a:cxn>
                    <a:cxn ang="0">
                      <a:pos x="46" y="26"/>
                    </a:cxn>
                    <a:cxn ang="0">
                      <a:pos x="62" y="36"/>
                    </a:cxn>
                    <a:cxn ang="0">
                      <a:pos x="40" y="2"/>
                    </a:cxn>
                    <a:cxn ang="0">
                      <a:pos x="0" y="0"/>
                    </a:cxn>
                    <a:cxn ang="0">
                      <a:pos x="16" y="10"/>
                    </a:cxn>
                    <a:cxn ang="0">
                      <a:pos x="6" y="26"/>
                    </a:cxn>
                    <a:cxn ang="0">
                      <a:pos x="6" y="26"/>
                    </a:cxn>
                    <a:cxn ang="0">
                      <a:pos x="4" y="28"/>
                    </a:cxn>
                    <a:cxn ang="0">
                      <a:pos x="4" y="32"/>
                    </a:cxn>
                    <a:cxn ang="0">
                      <a:pos x="4" y="36"/>
                    </a:cxn>
                    <a:cxn ang="0">
                      <a:pos x="6" y="42"/>
                    </a:cxn>
                    <a:cxn ang="0">
                      <a:pos x="10" y="52"/>
                    </a:cxn>
                    <a:cxn ang="0">
                      <a:pos x="18" y="62"/>
                    </a:cxn>
                    <a:cxn ang="0">
                      <a:pos x="28" y="76"/>
                    </a:cxn>
                    <a:cxn ang="0">
                      <a:pos x="28" y="76"/>
                    </a:cxn>
                  </a:cxnLst>
                  <a:rect l="0" t="0" r="r" b="b"/>
                  <a:pathLst>
                    <a:path w="62" h="76">
                      <a:moveTo>
                        <a:pt x="28" y="76"/>
                      </a:moveTo>
                      <a:lnTo>
                        <a:pt x="28" y="76"/>
                      </a:lnTo>
                      <a:lnTo>
                        <a:pt x="26" y="68"/>
                      </a:lnTo>
                      <a:lnTo>
                        <a:pt x="26" y="64"/>
                      </a:lnTo>
                      <a:lnTo>
                        <a:pt x="28" y="58"/>
                      </a:lnTo>
                      <a:lnTo>
                        <a:pt x="28" y="58"/>
                      </a:lnTo>
                      <a:lnTo>
                        <a:pt x="46" y="26"/>
                      </a:lnTo>
                      <a:lnTo>
                        <a:pt x="62" y="36"/>
                      </a:lnTo>
                      <a:lnTo>
                        <a:pt x="40" y="2"/>
                      </a:lnTo>
                      <a:lnTo>
                        <a:pt x="0" y="0"/>
                      </a:lnTo>
                      <a:lnTo>
                        <a:pt x="16" y="10"/>
                      </a:lnTo>
                      <a:lnTo>
                        <a:pt x="6" y="26"/>
                      </a:lnTo>
                      <a:lnTo>
                        <a:pt x="6" y="26"/>
                      </a:lnTo>
                      <a:lnTo>
                        <a:pt x="4" y="28"/>
                      </a:lnTo>
                      <a:lnTo>
                        <a:pt x="4" y="32"/>
                      </a:lnTo>
                      <a:lnTo>
                        <a:pt x="4" y="36"/>
                      </a:lnTo>
                      <a:lnTo>
                        <a:pt x="6" y="42"/>
                      </a:lnTo>
                      <a:lnTo>
                        <a:pt x="10" y="52"/>
                      </a:lnTo>
                      <a:lnTo>
                        <a:pt x="18" y="62"/>
                      </a:lnTo>
                      <a:lnTo>
                        <a:pt x="28" y="76"/>
                      </a:lnTo>
                      <a:lnTo>
                        <a:pt x="28" y="76"/>
                      </a:lnTo>
                      <a:close/>
                    </a:path>
                  </a:pathLst>
                </a:custGeom>
                <a:grp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sp>
              <p:nvSpPr>
                <p:cNvPr id="174" name="Freeform 125"/>
                <p:cNvSpPr>
                  <a:spLocks/>
                </p:cNvSpPr>
                <p:nvPr/>
              </p:nvSpPr>
              <p:spPr bwMode="auto">
                <a:xfrm>
                  <a:off x="13547725" y="2898775"/>
                  <a:ext cx="85725" cy="53975"/>
                </a:xfrm>
                <a:custGeom>
                  <a:avLst/>
                  <a:gdLst/>
                  <a:ahLst/>
                  <a:cxnLst>
                    <a:cxn ang="0">
                      <a:pos x="54" y="0"/>
                    </a:cxn>
                    <a:cxn ang="0">
                      <a:pos x="54" y="34"/>
                    </a:cxn>
                    <a:cxn ang="0">
                      <a:pos x="18" y="34"/>
                    </a:cxn>
                    <a:cxn ang="0">
                      <a:pos x="18" y="34"/>
                    </a:cxn>
                    <a:cxn ang="0">
                      <a:pos x="14" y="34"/>
                    </a:cxn>
                    <a:cxn ang="0">
                      <a:pos x="10" y="32"/>
                    </a:cxn>
                    <a:cxn ang="0">
                      <a:pos x="4" y="26"/>
                    </a:cxn>
                    <a:cxn ang="0">
                      <a:pos x="2" y="22"/>
                    </a:cxn>
                    <a:cxn ang="0">
                      <a:pos x="0" y="18"/>
                    </a:cxn>
                    <a:cxn ang="0">
                      <a:pos x="0" y="18"/>
                    </a:cxn>
                    <a:cxn ang="0">
                      <a:pos x="0" y="12"/>
                    </a:cxn>
                    <a:cxn ang="0">
                      <a:pos x="2" y="8"/>
                    </a:cxn>
                    <a:cxn ang="0">
                      <a:pos x="8" y="4"/>
                    </a:cxn>
                    <a:cxn ang="0">
                      <a:pos x="14" y="0"/>
                    </a:cxn>
                    <a:cxn ang="0">
                      <a:pos x="16" y="0"/>
                    </a:cxn>
                    <a:cxn ang="0">
                      <a:pos x="54" y="0"/>
                    </a:cxn>
                  </a:cxnLst>
                  <a:rect l="0" t="0" r="r" b="b"/>
                  <a:pathLst>
                    <a:path w="54" h="34">
                      <a:moveTo>
                        <a:pt x="54" y="0"/>
                      </a:moveTo>
                      <a:lnTo>
                        <a:pt x="54" y="34"/>
                      </a:lnTo>
                      <a:lnTo>
                        <a:pt x="18" y="34"/>
                      </a:lnTo>
                      <a:lnTo>
                        <a:pt x="18" y="34"/>
                      </a:lnTo>
                      <a:lnTo>
                        <a:pt x="14" y="34"/>
                      </a:lnTo>
                      <a:lnTo>
                        <a:pt x="10" y="32"/>
                      </a:lnTo>
                      <a:lnTo>
                        <a:pt x="4" y="26"/>
                      </a:lnTo>
                      <a:lnTo>
                        <a:pt x="2" y="22"/>
                      </a:lnTo>
                      <a:lnTo>
                        <a:pt x="0" y="18"/>
                      </a:lnTo>
                      <a:lnTo>
                        <a:pt x="0" y="18"/>
                      </a:lnTo>
                      <a:lnTo>
                        <a:pt x="0" y="12"/>
                      </a:lnTo>
                      <a:lnTo>
                        <a:pt x="2" y="8"/>
                      </a:lnTo>
                      <a:lnTo>
                        <a:pt x="8" y="4"/>
                      </a:lnTo>
                      <a:lnTo>
                        <a:pt x="14" y="0"/>
                      </a:lnTo>
                      <a:lnTo>
                        <a:pt x="16" y="0"/>
                      </a:lnTo>
                      <a:lnTo>
                        <a:pt x="54" y="0"/>
                      </a:lnTo>
                      <a:close/>
                    </a:path>
                  </a:pathLst>
                </a:custGeom>
                <a:grp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sp>
              <p:nvSpPr>
                <p:cNvPr id="175" name="Freeform 126"/>
                <p:cNvSpPr>
                  <a:spLocks/>
                </p:cNvSpPr>
                <p:nvPr/>
              </p:nvSpPr>
              <p:spPr bwMode="auto">
                <a:xfrm>
                  <a:off x="13592175" y="2724150"/>
                  <a:ext cx="127000" cy="79375"/>
                </a:xfrm>
                <a:custGeom>
                  <a:avLst/>
                  <a:gdLst/>
                  <a:ahLst/>
                  <a:cxnLst>
                    <a:cxn ang="0">
                      <a:pos x="0" y="2"/>
                    </a:cxn>
                    <a:cxn ang="0">
                      <a:pos x="0" y="2"/>
                    </a:cxn>
                    <a:cxn ang="0">
                      <a:pos x="6" y="4"/>
                    </a:cxn>
                    <a:cxn ang="0">
                      <a:pos x="12" y="6"/>
                    </a:cxn>
                    <a:cxn ang="0">
                      <a:pos x="16" y="10"/>
                    </a:cxn>
                    <a:cxn ang="0">
                      <a:pos x="16" y="10"/>
                    </a:cxn>
                    <a:cxn ang="0">
                      <a:pos x="34" y="42"/>
                    </a:cxn>
                    <a:cxn ang="0">
                      <a:pos x="18" y="50"/>
                    </a:cxn>
                    <a:cxn ang="0">
                      <a:pos x="58" y="48"/>
                    </a:cxn>
                    <a:cxn ang="0">
                      <a:pos x="80" y="16"/>
                    </a:cxn>
                    <a:cxn ang="0">
                      <a:pos x="64" y="24"/>
                    </a:cxn>
                    <a:cxn ang="0">
                      <a:pos x="54" y="8"/>
                    </a:cxn>
                    <a:cxn ang="0">
                      <a:pos x="54" y="8"/>
                    </a:cxn>
                    <a:cxn ang="0">
                      <a:pos x="54" y="6"/>
                    </a:cxn>
                    <a:cxn ang="0">
                      <a:pos x="46" y="2"/>
                    </a:cxn>
                    <a:cxn ang="0">
                      <a:pos x="40" y="2"/>
                    </a:cxn>
                    <a:cxn ang="0">
                      <a:pos x="30" y="0"/>
                    </a:cxn>
                    <a:cxn ang="0">
                      <a:pos x="18" y="0"/>
                    </a:cxn>
                    <a:cxn ang="0">
                      <a:pos x="0" y="2"/>
                    </a:cxn>
                    <a:cxn ang="0">
                      <a:pos x="0" y="2"/>
                    </a:cxn>
                  </a:cxnLst>
                  <a:rect l="0" t="0" r="r" b="b"/>
                  <a:pathLst>
                    <a:path w="80" h="50">
                      <a:moveTo>
                        <a:pt x="0" y="2"/>
                      </a:moveTo>
                      <a:lnTo>
                        <a:pt x="0" y="2"/>
                      </a:lnTo>
                      <a:lnTo>
                        <a:pt x="6" y="4"/>
                      </a:lnTo>
                      <a:lnTo>
                        <a:pt x="12" y="6"/>
                      </a:lnTo>
                      <a:lnTo>
                        <a:pt x="16" y="10"/>
                      </a:lnTo>
                      <a:lnTo>
                        <a:pt x="16" y="10"/>
                      </a:lnTo>
                      <a:lnTo>
                        <a:pt x="34" y="42"/>
                      </a:lnTo>
                      <a:lnTo>
                        <a:pt x="18" y="50"/>
                      </a:lnTo>
                      <a:lnTo>
                        <a:pt x="58" y="48"/>
                      </a:lnTo>
                      <a:lnTo>
                        <a:pt x="80" y="16"/>
                      </a:lnTo>
                      <a:lnTo>
                        <a:pt x="64" y="24"/>
                      </a:lnTo>
                      <a:lnTo>
                        <a:pt x="54" y="8"/>
                      </a:lnTo>
                      <a:lnTo>
                        <a:pt x="54" y="8"/>
                      </a:lnTo>
                      <a:lnTo>
                        <a:pt x="54" y="6"/>
                      </a:lnTo>
                      <a:lnTo>
                        <a:pt x="46" y="2"/>
                      </a:lnTo>
                      <a:lnTo>
                        <a:pt x="40" y="2"/>
                      </a:lnTo>
                      <a:lnTo>
                        <a:pt x="30" y="0"/>
                      </a:lnTo>
                      <a:lnTo>
                        <a:pt x="18" y="0"/>
                      </a:lnTo>
                      <a:lnTo>
                        <a:pt x="0" y="2"/>
                      </a:lnTo>
                      <a:lnTo>
                        <a:pt x="0" y="2"/>
                      </a:lnTo>
                      <a:close/>
                    </a:path>
                  </a:pathLst>
                </a:custGeom>
                <a:grp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sp>
              <p:nvSpPr>
                <p:cNvPr id="176" name="Freeform 127"/>
                <p:cNvSpPr>
                  <a:spLocks/>
                </p:cNvSpPr>
                <p:nvPr/>
              </p:nvSpPr>
              <p:spPr bwMode="auto">
                <a:xfrm>
                  <a:off x="13531850" y="2733675"/>
                  <a:ext cx="79375" cy="88900"/>
                </a:xfrm>
                <a:custGeom>
                  <a:avLst/>
                  <a:gdLst/>
                  <a:ahLst/>
                  <a:cxnLst>
                    <a:cxn ang="0">
                      <a:pos x="30" y="56"/>
                    </a:cxn>
                    <a:cxn ang="0">
                      <a:pos x="0" y="40"/>
                    </a:cxn>
                    <a:cxn ang="0">
                      <a:pos x="18" y="8"/>
                    </a:cxn>
                    <a:cxn ang="0">
                      <a:pos x="18" y="8"/>
                    </a:cxn>
                    <a:cxn ang="0">
                      <a:pos x="20" y="6"/>
                    </a:cxn>
                    <a:cxn ang="0">
                      <a:pos x="24" y="2"/>
                    </a:cxn>
                    <a:cxn ang="0">
                      <a:pos x="32" y="0"/>
                    </a:cxn>
                    <a:cxn ang="0">
                      <a:pos x="36" y="0"/>
                    </a:cxn>
                    <a:cxn ang="0">
                      <a:pos x="42" y="2"/>
                    </a:cxn>
                    <a:cxn ang="0">
                      <a:pos x="42" y="2"/>
                    </a:cxn>
                    <a:cxn ang="0">
                      <a:pos x="46" y="4"/>
                    </a:cxn>
                    <a:cxn ang="0">
                      <a:pos x="48" y="8"/>
                    </a:cxn>
                    <a:cxn ang="0">
                      <a:pos x="50" y="16"/>
                    </a:cxn>
                    <a:cxn ang="0">
                      <a:pos x="50" y="22"/>
                    </a:cxn>
                    <a:cxn ang="0">
                      <a:pos x="48" y="24"/>
                    </a:cxn>
                    <a:cxn ang="0">
                      <a:pos x="30" y="56"/>
                    </a:cxn>
                  </a:cxnLst>
                  <a:rect l="0" t="0" r="r" b="b"/>
                  <a:pathLst>
                    <a:path w="50" h="56">
                      <a:moveTo>
                        <a:pt x="30" y="56"/>
                      </a:moveTo>
                      <a:lnTo>
                        <a:pt x="0" y="40"/>
                      </a:lnTo>
                      <a:lnTo>
                        <a:pt x="18" y="8"/>
                      </a:lnTo>
                      <a:lnTo>
                        <a:pt x="18" y="8"/>
                      </a:lnTo>
                      <a:lnTo>
                        <a:pt x="20" y="6"/>
                      </a:lnTo>
                      <a:lnTo>
                        <a:pt x="24" y="2"/>
                      </a:lnTo>
                      <a:lnTo>
                        <a:pt x="32" y="0"/>
                      </a:lnTo>
                      <a:lnTo>
                        <a:pt x="36" y="0"/>
                      </a:lnTo>
                      <a:lnTo>
                        <a:pt x="42" y="2"/>
                      </a:lnTo>
                      <a:lnTo>
                        <a:pt x="42" y="2"/>
                      </a:lnTo>
                      <a:lnTo>
                        <a:pt x="46" y="4"/>
                      </a:lnTo>
                      <a:lnTo>
                        <a:pt x="48" y="8"/>
                      </a:lnTo>
                      <a:lnTo>
                        <a:pt x="50" y="16"/>
                      </a:lnTo>
                      <a:lnTo>
                        <a:pt x="50" y="22"/>
                      </a:lnTo>
                      <a:lnTo>
                        <a:pt x="48" y="24"/>
                      </a:lnTo>
                      <a:lnTo>
                        <a:pt x="30" y="56"/>
                      </a:lnTo>
                      <a:close/>
                    </a:path>
                  </a:pathLst>
                </a:custGeom>
                <a:grp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grpSp>
          <p:pic>
            <p:nvPicPr>
              <p:cNvPr id="168" name="pasted-image.pdf"/>
              <p:cNvPicPr>
                <a:picLocks noChangeAspect="1"/>
              </p:cNvPicPr>
              <p:nvPr/>
            </p:nvPicPr>
            <p:blipFill>
              <a:blip r:embed="rId10" cstate="print">
                <a:extLst/>
              </a:blip>
              <a:stretch>
                <a:fillRect/>
              </a:stretch>
            </p:blipFill>
            <p:spPr>
              <a:xfrm>
                <a:off x="6249266" y="2597507"/>
                <a:ext cx="715118" cy="714896"/>
              </a:xfrm>
              <a:prstGeom prst="rect">
                <a:avLst/>
              </a:prstGeom>
              <a:ln w="3175" cap="flat">
                <a:noFill/>
                <a:miter lim="400000"/>
              </a:ln>
              <a:effectLst/>
            </p:spPr>
          </p:pic>
          <p:cxnSp>
            <p:nvCxnSpPr>
              <p:cNvPr id="169" name="Straight Connector 38"/>
              <p:cNvCxnSpPr/>
              <p:nvPr/>
            </p:nvCxnSpPr>
            <p:spPr>
              <a:xfrm flipH="1">
                <a:off x="7188800" y="2939568"/>
                <a:ext cx="3682155" cy="0"/>
              </a:xfrm>
              <a:prstGeom prst="line">
                <a:avLst/>
              </a:prstGeom>
              <a:noFill/>
              <a:ln w="19050" cap="flat" cmpd="sng" algn="ctr">
                <a:solidFill>
                  <a:srgbClr val="666666">
                    <a:lumMod val="85000"/>
                  </a:srgbClr>
                </a:solidFill>
                <a:prstDash val="solid"/>
                <a:miter lim="800000"/>
              </a:ln>
              <a:effectLst/>
            </p:spPr>
          </p:cxnSp>
          <p:sp>
            <p:nvSpPr>
              <p:cNvPr id="170" name="TextBox 58"/>
              <p:cNvSpPr txBox="1"/>
              <p:nvPr/>
            </p:nvSpPr>
            <p:spPr>
              <a:xfrm>
                <a:off x="7188800" y="2554937"/>
                <a:ext cx="4646930" cy="399878"/>
              </a:xfrm>
              <a:prstGeom prst="rect">
                <a:avLst/>
              </a:prstGeom>
              <a:noFill/>
            </p:spPr>
            <p:txBody>
              <a:bodyPr wrap="square" rtlCol="0">
                <a:spAutoFit/>
              </a:bodyPr>
              <a:lstStyle/>
              <a:p>
                <a:pPr defTabSz="914204"/>
                <a:r>
                  <a:rPr lang="zh-CN" altLang="en-US" sz="1600" b="1" dirty="0">
                    <a:solidFill>
                      <a:srgbClr val="C00000"/>
                    </a:solidFill>
                    <a:latin typeface="+mn-ea"/>
                    <a:ea typeface="+mn-ea"/>
                  </a:rPr>
                  <a:t>跨云管理</a:t>
                </a:r>
              </a:p>
            </p:txBody>
          </p:sp>
        </p:grpSp>
        <p:grpSp>
          <p:nvGrpSpPr>
            <p:cNvPr id="10" name="组合 9"/>
            <p:cNvGrpSpPr/>
            <p:nvPr/>
          </p:nvGrpSpPr>
          <p:grpSpPr>
            <a:xfrm>
              <a:off x="6310661" y="4394287"/>
              <a:ext cx="5796442" cy="779287"/>
              <a:chOff x="6235399" y="3458485"/>
              <a:chExt cx="5797951" cy="779490"/>
            </a:xfrm>
          </p:grpSpPr>
          <p:pic>
            <p:nvPicPr>
              <p:cNvPr id="184" name="pasted-image.pdf"/>
              <p:cNvPicPr>
                <a:picLocks noChangeAspect="1"/>
              </p:cNvPicPr>
              <p:nvPr/>
            </p:nvPicPr>
            <p:blipFill>
              <a:blip r:embed="rId10" cstate="print">
                <a:extLst/>
              </a:blip>
              <a:stretch>
                <a:fillRect/>
              </a:stretch>
            </p:blipFill>
            <p:spPr>
              <a:xfrm>
                <a:off x="6235399" y="3494511"/>
                <a:ext cx="715118" cy="714896"/>
              </a:xfrm>
              <a:prstGeom prst="rect">
                <a:avLst/>
              </a:prstGeom>
              <a:ln w="3175" cap="flat">
                <a:noFill/>
                <a:miter lim="400000"/>
              </a:ln>
              <a:effectLst/>
            </p:spPr>
          </p:pic>
          <p:sp>
            <p:nvSpPr>
              <p:cNvPr id="186" name="TextBox 60"/>
              <p:cNvSpPr txBox="1"/>
              <p:nvPr/>
            </p:nvSpPr>
            <p:spPr>
              <a:xfrm>
                <a:off x="7124659" y="3910802"/>
                <a:ext cx="4908691" cy="327173"/>
              </a:xfrm>
              <a:prstGeom prst="rect">
                <a:avLst/>
              </a:prstGeom>
              <a:noFill/>
            </p:spPr>
            <p:txBody>
              <a:bodyPr wrap="square" rtlCol="0">
                <a:spAutoFit/>
              </a:bodyPr>
              <a:lstStyle/>
              <a:p>
                <a:pPr defTabSz="685594"/>
                <a:r>
                  <a:rPr lang="zh-CN" altLang="en-US" sz="1200" dirty="0">
                    <a:latin typeface="+mn-ea"/>
                    <a:ea typeface="+mn-ea"/>
                  </a:rPr>
                  <a:t>一键完成多平台镜像构建和部署，降低应用跨平台迁移难度</a:t>
                </a:r>
                <a:endParaRPr lang="en-US" altLang="zh-CN" sz="1200" dirty="0">
                  <a:latin typeface="+mn-ea"/>
                  <a:ea typeface="+mn-ea"/>
                </a:endParaRPr>
              </a:p>
            </p:txBody>
          </p:sp>
          <p:cxnSp>
            <p:nvCxnSpPr>
              <p:cNvPr id="187" name="Straight Connector 38"/>
              <p:cNvCxnSpPr/>
              <p:nvPr/>
            </p:nvCxnSpPr>
            <p:spPr>
              <a:xfrm flipH="1">
                <a:off x="7148011" y="3843117"/>
                <a:ext cx="3682155" cy="0"/>
              </a:xfrm>
              <a:prstGeom prst="line">
                <a:avLst/>
              </a:prstGeom>
              <a:noFill/>
              <a:ln w="19050" cap="flat" cmpd="sng" algn="ctr">
                <a:solidFill>
                  <a:srgbClr val="666666">
                    <a:lumMod val="85000"/>
                  </a:srgbClr>
                </a:solidFill>
                <a:prstDash val="solid"/>
                <a:miter lim="800000"/>
              </a:ln>
              <a:effectLst/>
            </p:spPr>
          </p:cxnSp>
          <p:sp>
            <p:nvSpPr>
              <p:cNvPr id="188" name="TextBox 63"/>
              <p:cNvSpPr txBox="1"/>
              <p:nvPr/>
            </p:nvSpPr>
            <p:spPr>
              <a:xfrm>
                <a:off x="7148011" y="3458485"/>
                <a:ext cx="4646929" cy="399877"/>
              </a:xfrm>
              <a:prstGeom prst="rect">
                <a:avLst/>
              </a:prstGeom>
              <a:noFill/>
            </p:spPr>
            <p:txBody>
              <a:bodyPr wrap="square" rtlCol="0">
                <a:spAutoFit/>
              </a:bodyPr>
              <a:lstStyle/>
              <a:p>
                <a:pPr defTabSz="914204"/>
                <a:r>
                  <a:rPr lang="zh-CN" altLang="en-US" sz="1600" b="1" dirty="0">
                    <a:solidFill>
                      <a:srgbClr val="C00000"/>
                    </a:solidFill>
                    <a:latin typeface="+mn-ea"/>
                    <a:ea typeface="+mn-ea"/>
                  </a:rPr>
                  <a:t>一键式交付</a:t>
                </a:r>
              </a:p>
            </p:txBody>
          </p:sp>
          <p:grpSp>
            <p:nvGrpSpPr>
              <p:cNvPr id="219" name="组合 218"/>
              <p:cNvGrpSpPr/>
              <p:nvPr/>
            </p:nvGrpSpPr>
            <p:grpSpPr>
              <a:xfrm>
                <a:off x="6425580" y="3668900"/>
                <a:ext cx="317774" cy="363416"/>
                <a:chOff x="7189788" y="1152525"/>
                <a:chExt cx="471487" cy="512763"/>
              </a:xfrm>
              <a:solidFill>
                <a:srgbClr val="00B0F0"/>
              </a:solidFill>
            </p:grpSpPr>
            <p:sp>
              <p:nvSpPr>
                <p:cNvPr id="220" name="Freeform 9"/>
                <p:cNvSpPr>
                  <a:spLocks noEditPoints="1"/>
                </p:cNvSpPr>
                <p:nvPr/>
              </p:nvSpPr>
              <p:spPr bwMode="auto">
                <a:xfrm>
                  <a:off x="7369175" y="1152525"/>
                  <a:ext cx="114300"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7 w 36"/>
                    <a:gd name="T13" fmla="*/ 18 h 36"/>
                    <a:gd name="T14" fmla="*/ 18 w 36"/>
                    <a:gd name="T15" fmla="*/ 7 h 36"/>
                    <a:gd name="T16" fmla="*/ 30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7" y="25"/>
                        <a:pt x="7" y="18"/>
                      </a:cubicBezTo>
                      <a:cubicBezTo>
                        <a:pt x="7" y="12"/>
                        <a:pt x="12" y="7"/>
                        <a:pt x="18" y="7"/>
                      </a:cubicBezTo>
                      <a:cubicBezTo>
                        <a:pt x="25" y="7"/>
                        <a:pt x="30" y="12"/>
                        <a:pt x="30" y="18"/>
                      </a:cubicBezTo>
                      <a:cubicBezTo>
                        <a:pt x="30" y="25"/>
                        <a:pt x="25" y="30"/>
                        <a:pt x="18"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1" name="Freeform 10"/>
                <p:cNvSpPr>
                  <a:spLocks noEditPoints="1"/>
                </p:cNvSpPr>
                <p:nvPr/>
              </p:nvSpPr>
              <p:spPr bwMode="auto">
                <a:xfrm>
                  <a:off x="7369175" y="1550988"/>
                  <a:ext cx="114300"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29 h 36"/>
                    <a:gd name="T12" fmla="*/ 7 w 36"/>
                    <a:gd name="T13" fmla="*/ 18 h 36"/>
                    <a:gd name="T14" fmla="*/ 18 w 36"/>
                    <a:gd name="T15" fmla="*/ 7 h 36"/>
                    <a:gd name="T16" fmla="*/ 30 w 36"/>
                    <a:gd name="T17" fmla="*/ 18 h 36"/>
                    <a:gd name="T18" fmla="*/ 18 w 36"/>
                    <a:gd name="T1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29"/>
                      </a:moveTo>
                      <a:cubicBezTo>
                        <a:pt x="12" y="29"/>
                        <a:pt x="7" y="24"/>
                        <a:pt x="7" y="18"/>
                      </a:cubicBezTo>
                      <a:cubicBezTo>
                        <a:pt x="7" y="12"/>
                        <a:pt x="12" y="7"/>
                        <a:pt x="18" y="7"/>
                      </a:cubicBezTo>
                      <a:cubicBezTo>
                        <a:pt x="25" y="7"/>
                        <a:pt x="30" y="12"/>
                        <a:pt x="30" y="18"/>
                      </a:cubicBezTo>
                      <a:cubicBezTo>
                        <a:pt x="30" y="24"/>
                        <a:pt x="25" y="29"/>
                        <a:pt x="18"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2" name="Freeform 11"/>
                <p:cNvSpPr>
                  <a:spLocks noEditPoints="1"/>
                </p:cNvSpPr>
                <p:nvPr/>
              </p:nvSpPr>
              <p:spPr bwMode="auto">
                <a:xfrm>
                  <a:off x="7189788" y="1247775"/>
                  <a:ext cx="115888" cy="115888"/>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29 h 36"/>
                    <a:gd name="T12" fmla="*/ 7 w 36"/>
                    <a:gd name="T13" fmla="*/ 18 h 36"/>
                    <a:gd name="T14" fmla="*/ 18 w 36"/>
                    <a:gd name="T15" fmla="*/ 7 h 36"/>
                    <a:gd name="T16" fmla="*/ 29 w 36"/>
                    <a:gd name="T17" fmla="*/ 18 h 36"/>
                    <a:gd name="T18" fmla="*/ 18 w 36"/>
                    <a:gd name="T1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29"/>
                      </a:moveTo>
                      <a:cubicBezTo>
                        <a:pt x="12" y="29"/>
                        <a:pt x="7" y="24"/>
                        <a:pt x="7" y="18"/>
                      </a:cubicBezTo>
                      <a:cubicBezTo>
                        <a:pt x="7" y="12"/>
                        <a:pt x="12" y="7"/>
                        <a:pt x="18" y="7"/>
                      </a:cubicBezTo>
                      <a:cubicBezTo>
                        <a:pt x="24" y="7"/>
                        <a:pt x="29" y="12"/>
                        <a:pt x="29" y="18"/>
                      </a:cubicBezTo>
                      <a:cubicBezTo>
                        <a:pt x="29" y="24"/>
                        <a:pt x="24" y="29"/>
                        <a:pt x="18"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3" name="Freeform 12"/>
                <p:cNvSpPr>
                  <a:spLocks noEditPoints="1"/>
                </p:cNvSpPr>
                <p:nvPr/>
              </p:nvSpPr>
              <p:spPr bwMode="auto">
                <a:xfrm>
                  <a:off x="7546975" y="1247775"/>
                  <a:ext cx="114300" cy="115888"/>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29 h 36"/>
                    <a:gd name="T12" fmla="*/ 6 w 36"/>
                    <a:gd name="T13" fmla="*/ 18 h 36"/>
                    <a:gd name="T14" fmla="*/ 18 w 36"/>
                    <a:gd name="T15" fmla="*/ 7 h 36"/>
                    <a:gd name="T16" fmla="*/ 29 w 36"/>
                    <a:gd name="T17" fmla="*/ 18 h 36"/>
                    <a:gd name="T18" fmla="*/ 18 w 36"/>
                    <a:gd name="T1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29"/>
                      </a:moveTo>
                      <a:cubicBezTo>
                        <a:pt x="11" y="29"/>
                        <a:pt x="6" y="24"/>
                        <a:pt x="6" y="18"/>
                      </a:cubicBezTo>
                      <a:cubicBezTo>
                        <a:pt x="6" y="12"/>
                        <a:pt x="11" y="7"/>
                        <a:pt x="18" y="7"/>
                      </a:cubicBezTo>
                      <a:cubicBezTo>
                        <a:pt x="24" y="7"/>
                        <a:pt x="29" y="12"/>
                        <a:pt x="29" y="18"/>
                      </a:cubicBezTo>
                      <a:cubicBezTo>
                        <a:pt x="29" y="24"/>
                        <a:pt x="24" y="29"/>
                        <a:pt x="18"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4" name="Freeform 13"/>
                <p:cNvSpPr>
                  <a:spLocks noEditPoints="1"/>
                </p:cNvSpPr>
                <p:nvPr/>
              </p:nvSpPr>
              <p:spPr bwMode="auto">
                <a:xfrm>
                  <a:off x="7189788" y="1455738"/>
                  <a:ext cx="115888"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7 w 36"/>
                    <a:gd name="T13" fmla="*/ 18 h 36"/>
                    <a:gd name="T14" fmla="*/ 18 w 36"/>
                    <a:gd name="T15" fmla="*/ 7 h 36"/>
                    <a:gd name="T16" fmla="*/ 29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2" y="30"/>
                        <a:pt x="7" y="25"/>
                        <a:pt x="7" y="18"/>
                      </a:cubicBezTo>
                      <a:cubicBezTo>
                        <a:pt x="7" y="12"/>
                        <a:pt x="12" y="7"/>
                        <a:pt x="18" y="7"/>
                      </a:cubicBezTo>
                      <a:cubicBezTo>
                        <a:pt x="24" y="7"/>
                        <a:pt x="29" y="12"/>
                        <a:pt x="29" y="18"/>
                      </a:cubicBezTo>
                      <a:cubicBezTo>
                        <a:pt x="29" y="25"/>
                        <a:pt x="24" y="30"/>
                        <a:pt x="18"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5" name="Freeform 14"/>
                <p:cNvSpPr>
                  <a:spLocks noEditPoints="1"/>
                </p:cNvSpPr>
                <p:nvPr/>
              </p:nvSpPr>
              <p:spPr bwMode="auto">
                <a:xfrm>
                  <a:off x="7546975" y="1455738"/>
                  <a:ext cx="114300" cy="114300"/>
                </a:xfrm>
                <a:custGeom>
                  <a:avLst/>
                  <a:gdLst>
                    <a:gd name="T0" fmla="*/ 18 w 36"/>
                    <a:gd name="T1" fmla="*/ 0 h 36"/>
                    <a:gd name="T2" fmla="*/ 0 w 36"/>
                    <a:gd name="T3" fmla="*/ 18 h 36"/>
                    <a:gd name="T4" fmla="*/ 18 w 36"/>
                    <a:gd name="T5" fmla="*/ 36 h 36"/>
                    <a:gd name="T6" fmla="*/ 36 w 36"/>
                    <a:gd name="T7" fmla="*/ 18 h 36"/>
                    <a:gd name="T8" fmla="*/ 18 w 36"/>
                    <a:gd name="T9" fmla="*/ 0 h 36"/>
                    <a:gd name="T10" fmla="*/ 18 w 36"/>
                    <a:gd name="T11" fmla="*/ 30 h 36"/>
                    <a:gd name="T12" fmla="*/ 6 w 36"/>
                    <a:gd name="T13" fmla="*/ 18 h 36"/>
                    <a:gd name="T14" fmla="*/ 18 w 36"/>
                    <a:gd name="T15" fmla="*/ 7 h 36"/>
                    <a:gd name="T16" fmla="*/ 29 w 36"/>
                    <a:gd name="T17" fmla="*/ 18 h 36"/>
                    <a:gd name="T18" fmla="*/ 18 w 36"/>
                    <a:gd name="T19"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0" y="28"/>
                        <a:pt x="8" y="36"/>
                        <a:pt x="18" y="36"/>
                      </a:cubicBezTo>
                      <a:cubicBezTo>
                        <a:pt x="28" y="36"/>
                        <a:pt x="36" y="28"/>
                        <a:pt x="36" y="18"/>
                      </a:cubicBezTo>
                      <a:cubicBezTo>
                        <a:pt x="36" y="8"/>
                        <a:pt x="28" y="0"/>
                        <a:pt x="18" y="0"/>
                      </a:cubicBezTo>
                      <a:close/>
                      <a:moveTo>
                        <a:pt x="18" y="30"/>
                      </a:moveTo>
                      <a:cubicBezTo>
                        <a:pt x="11" y="30"/>
                        <a:pt x="6" y="25"/>
                        <a:pt x="6" y="18"/>
                      </a:cubicBezTo>
                      <a:cubicBezTo>
                        <a:pt x="6" y="12"/>
                        <a:pt x="11" y="7"/>
                        <a:pt x="18" y="7"/>
                      </a:cubicBezTo>
                      <a:cubicBezTo>
                        <a:pt x="24" y="7"/>
                        <a:pt x="29" y="12"/>
                        <a:pt x="29" y="18"/>
                      </a:cubicBezTo>
                      <a:cubicBezTo>
                        <a:pt x="29" y="25"/>
                        <a:pt x="24" y="30"/>
                        <a:pt x="18"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6" name="Rectangle 15"/>
                <p:cNvSpPr>
                  <a:spLocks noChangeArrowheads="1"/>
                </p:cNvSpPr>
                <p:nvPr/>
              </p:nvSpPr>
              <p:spPr bwMode="auto">
                <a:xfrm>
                  <a:off x="7229475" y="1357313"/>
                  <a:ext cx="28575" cy="1047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7" name="Rectangle 16"/>
                <p:cNvSpPr>
                  <a:spLocks noChangeArrowheads="1"/>
                </p:cNvSpPr>
                <p:nvPr/>
              </p:nvSpPr>
              <p:spPr bwMode="auto">
                <a:xfrm>
                  <a:off x="7591425" y="1357313"/>
                  <a:ext cx="25400" cy="1047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8" name="Freeform 17"/>
                <p:cNvSpPr>
                  <a:spLocks/>
                </p:cNvSpPr>
                <p:nvPr/>
              </p:nvSpPr>
              <p:spPr bwMode="auto">
                <a:xfrm>
                  <a:off x="7464425" y="1525588"/>
                  <a:ext cx="104775" cy="76200"/>
                </a:xfrm>
                <a:custGeom>
                  <a:avLst/>
                  <a:gdLst>
                    <a:gd name="T0" fmla="*/ 10 w 66"/>
                    <a:gd name="T1" fmla="*/ 48 h 48"/>
                    <a:gd name="T2" fmla="*/ 0 w 66"/>
                    <a:gd name="T3" fmla="*/ 34 h 48"/>
                    <a:gd name="T4" fmla="*/ 58 w 66"/>
                    <a:gd name="T5" fmla="*/ 0 h 48"/>
                    <a:gd name="T6" fmla="*/ 66 w 66"/>
                    <a:gd name="T7" fmla="*/ 14 h 48"/>
                    <a:gd name="T8" fmla="*/ 10 w 66"/>
                    <a:gd name="T9" fmla="*/ 48 h 48"/>
                  </a:gdLst>
                  <a:ahLst/>
                  <a:cxnLst>
                    <a:cxn ang="0">
                      <a:pos x="T0" y="T1"/>
                    </a:cxn>
                    <a:cxn ang="0">
                      <a:pos x="T2" y="T3"/>
                    </a:cxn>
                    <a:cxn ang="0">
                      <a:pos x="T4" y="T5"/>
                    </a:cxn>
                    <a:cxn ang="0">
                      <a:pos x="T6" y="T7"/>
                    </a:cxn>
                    <a:cxn ang="0">
                      <a:pos x="T8" y="T9"/>
                    </a:cxn>
                  </a:cxnLst>
                  <a:rect l="0" t="0" r="r" b="b"/>
                  <a:pathLst>
                    <a:path w="66" h="48">
                      <a:moveTo>
                        <a:pt x="10" y="48"/>
                      </a:moveTo>
                      <a:lnTo>
                        <a:pt x="0" y="34"/>
                      </a:lnTo>
                      <a:lnTo>
                        <a:pt x="58" y="0"/>
                      </a:lnTo>
                      <a:lnTo>
                        <a:pt x="66" y="14"/>
                      </a:lnTo>
                      <a:lnTo>
                        <a:pt x="10"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29" name="Freeform 18"/>
                <p:cNvSpPr>
                  <a:spLocks/>
                </p:cNvSpPr>
                <p:nvPr/>
              </p:nvSpPr>
              <p:spPr bwMode="auto">
                <a:xfrm>
                  <a:off x="7286625" y="1525588"/>
                  <a:ext cx="104775" cy="76200"/>
                </a:xfrm>
                <a:custGeom>
                  <a:avLst/>
                  <a:gdLst>
                    <a:gd name="T0" fmla="*/ 10 w 66"/>
                    <a:gd name="T1" fmla="*/ 0 h 48"/>
                    <a:gd name="T2" fmla="*/ 0 w 66"/>
                    <a:gd name="T3" fmla="*/ 14 h 48"/>
                    <a:gd name="T4" fmla="*/ 58 w 66"/>
                    <a:gd name="T5" fmla="*/ 48 h 48"/>
                    <a:gd name="T6" fmla="*/ 66 w 66"/>
                    <a:gd name="T7" fmla="*/ 34 h 48"/>
                    <a:gd name="T8" fmla="*/ 10 w 66"/>
                    <a:gd name="T9" fmla="*/ 0 h 48"/>
                  </a:gdLst>
                  <a:ahLst/>
                  <a:cxnLst>
                    <a:cxn ang="0">
                      <a:pos x="T0" y="T1"/>
                    </a:cxn>
                    <a:cxn ang="0">
                      <a:pos x="T2" y="T3"/>
                    </a:cxn>
                    <a:cxn ang="0">
                      <a:pos x="T4" y="T5"/>
                    </a:cxn>
                    <a:cxn ang="0">
                      <a:pos x="T6" y="T7"/>
                    </a:cxn>
                    <a:cxn ang="0">
                      <a:pos x="T8" y="T9"/>
                    </a:cxn>
                  </a:cxnLst>
                  <a:rect l="0" t="0" r="r" b="b"/>
                  <a:pathLst>
                    <a:path w="66" h="48">
                      <a:moveTo>
                        <a:pt x="10" y="0"/>
                      </a:moveTo>
                      <a:lnTo>
                        <a:pt x="0" y="14"/>
                      </a:lnTo>
                      <a:lnTo>
                        <a:pt x="58" y="48"/>
                      </a:lnTo>
                      <a:lnTo>
                        <a:pt x="66" y="34"/>
                      </a:lnTo>
                      <a:lnTo>
                        <a:pt x="1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0" name="Freeform 19"/>
                <p:cNvSpPr>
                  <a:spLocks/>
                </p:cNvSpPr>
                <p:nvPr/>
              </p:nvSpPr>
              <p:spPr bwMode="auto">
                <a:xfrm>
                  <a:off x="7458075" y="1219200"/>
                  <a:ext cx="104775" cy="76200"/>
                </a:xfrm>
                <a:custGeom>
                  <a:avLst/>
                  <a:gdLst>
                    <a:gd name="T0" fmla="*/ 10 w 66"/>
                    <a:gd name="T1" fmla="*/ 0 h 48"/>
                    <a:gd name="T2" fmla="*/ 0 w 66"/>
                    <a:gd name="T3" fmla="*/ 14 h 48"/>
                    <a:gd name="T4" fmla="*/ 58 w 66"/>
                    <a:gd name="T5" fmla="*/ 48 h 48"/>
                    <a:gd name="T6" fmla="*/ 66 w 66"/>
                    <a:gd name="T7" fmla="*/ 32 h 48"/>
                    <a:gd name="T8" fmla="*/ 10 w 66"/>
                    <a:gd name="T9" fmla="*/ 0 h 48"/>
                  </a:gdLst>
                  <a:ahLst/>
                  <a:cxnLst>
                    <a:cxn ang="0">
                      <a:pos x="T0" y="T1"/>
                    </a:cxn>
                    <a:cxn ang="0">
                      <a:pos x="T2" y="T3"/>
                    </a:cxn>
                    <a:cxn ang="0">
                      <a:pos x="T4" y="T5"/>
                    </a:cxn>
                    <a:cxn ang="0">
                      <a:pos x="T6" y="T7"/>
                    </a:cxn>
                    <a:cxn ang="0">
                      <a:pos x="T8" y="T9"/>
                    </a:cxn>
                  </a:cxnLst>
                  <a:rect l="0" t="0" r="r" b="b"/>
                  <a:pathLst>
                    <a:path w="66" h="48">
                      <a:moveTo>
                        <a:pt x="10" y="0"/>
                      </a:moveTo>
                      <a:lnTo>
                        <a:pt x="0" y="14"/>
                      </a:lnTo>
                      <a:lnTo>
                        <a:pt x="58" y="48"/>
                      </a:lnTo>
                      <a:lnTo>
                        <a:pt x="66" y="32"/>
                      </a:lnTo>
                      <a:lnTo>
                        <a:pt x="1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1" name="Freeform 20"/>
                <p:cNvSpPr>
                  <a:spLocks/>
                </p:cNvSpPr>
                <p:nvPr/>
              </p:nvSpPr>
              <p:spPr bwMode="auto">
                <a:xfrm>
                  <a:off x="7283450" y="1219200"/>
                  <a:ext cx="101600" cy="76200"/>
                </a:xfrm>
                <a:custGeom>
                  <a:avLst/>
                  <a:gdLst>
                    <a:gd name="T0" fmla="*/ 8 w 64"/>
                    <a:gd name="T1" fmla="*/ 48 h 48"/>
                    <a:gd name="T2" fmla="*/ 0 w 64"/>
                    <a:gd name="T3" fmla="*/ 32 h 48"/>
                    <a:gd name="T4" fmla="*/ 56 w 64"/>
                    <a:gd name="T5" fmla="*/ 0 h 48"/>
                    <a:gd name="T6" fmla="*/ 64 w 64"/>
                    <a:gd name="T7" fmla="*/ 14 h 48"/>
                    <a:gd name="T8" fmla="*/ 8 w 64"/>
                    <a:gd name="T9" fmla="*/ 48 h 48"/>
                  </a:gdLst>
                  <a:ahLst/>
                  <a:cxnLst>
                    <a:cxn ang="0">
                      <a:pos x="T0" y="T1"/>
                    </a:cxn>
                    <a:cxn ang="0">
                      <a:pos x="T2" y="T3"/>
                    </a:cxn>
                    <a:cxn ang="0">
                      <a:pos x="T4" y="T5"/>
                    </a:cxn>
                    <a:cxn ang="0">
                      <a:pos x="T6" y="T7"/>
                    </a:cxn>
                    <a:cxn ang="0">
                      <a:pos x="T8" y="T9"/>
                    </a:cxn>
                  </a:cxnLst>
                  <a:rect l="0" t="0" r="r" b="b"/>
                  <a:pathLst>
                    <a:path w="64" h="48">
                      <a:moveTo>
                        <a:pt x="8" y="48"/>
                      </a:moveTo>
                      <a:lnTo>
                        <a:pt x="0" y="32"/>
                      </a:lnTo>
                      <a:lnTo>
                        <a:pt x="56" y="0"/>
                      </a:lnTo>
                      <a:lnTo>
                        <a:pt x="64" y="14"/>
                      </a:lnTo>
                      <a:lnTo>
                        <a:pt x="8"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2" name="Rectangle 21"/>
                <p:cNvSpPr>
                  <a:spLocks noChangeArrowheads="1"/>
                </p:cNvSpPr>
                <p:nvPr/>
              </p:nvSpPr>
              <p:spPr bwMode="auto">
                <a:xfrm>
                  <a:off x="7413625" y="1276350"/>
                  <a:ext cx="25400" cy="38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3" name="Rectangle 22"/>
                <p:cNvSpPr>
                  <a:spLocks noChangeArrowheads="1"/>
                </p:cNvSpPr>
                <p:nvPr/>
              </p:nvSpPr>
              <p:spPr bwMode="auto">
                <a:xfrm>
                  <a:off x="7413625" y="1506538"/>
                  <a:ext cx="28575" cy="381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4" name="Freeform 23"/>
                <p:cNvSpPr>
                  <a:spLocks/>
                </p:cNvSpPr>
                <p:nvPr/>
              </p:nvSpPr>
              <p:spPr bwMode="auto">
                <a:xfrm>
                  <a:off x="7302500" y="1468438"/>
                  <a:ext cx="31750" cy="31750"/>
                </a:xfrm>
                <a:custGeom>
                  <a:avLst/>
                  <a:gdLst>
                    <a:gd name="T0" fmla="*/ 8 w 20"/>
                    <a:gd name="T1" fmla="*/ 20 h 20"/>
                    <a:gd name="T2" fmla="*/ 0 w 20"/>
                    <a:gd name="T3" fmla="*/ 6 h 20"/>
                    <a:gd name="T4" fmla="*/ 12 w 20"/>
                    <a:gd name="T5" fmla="*/ 0 h 20"/>
                    <a:gd name="T6" fmla="*/ 20 w 20"/>
                    <a:gd name="T7" fmla="*/ 14 h 20"/>
                    <a:gd name="T8" fmla="*/ 8 w 20"/>
                    <a:gd name="T9" fmla="*/ 20 h 20"/>
                  </a:gdLst>
                  <a:ahLst/>
                  <a:cxnLst>
                    <a:cxn ang="0">
                      <a:pos x="T0" y="T1"/>
                    </a:cxn>
                    <a:cxn ang="0">
                      <a:pos x="T2" y="T3"/>
                    </a:cxn>
                    <a:cxn ang="0">
                      <a:pos x="T4" y="T5"/>
                    </a:cxn>
                    <a:cxn ang="0">
                      <a:pos x="T6" y="T7"/>
                    </a:cxn>
                    <a:cxn ang="0">
                      <a:pos x="T8" y="T9"/>
                    </a:cxn>
                  </a:cxnLst>
                  <a:rect l="0" t="0" r="r" b="b"/>
                  <a:pathLst>
                    <a:path w="20" h="20">
                      <a:moveTo>
                        <a:pt x="8" y="20"/>
                      </a:moveTo>
                      <a:lnTo>
                        <a:pt x="0" y="6"/>
                      </a:lnTo>
                      <a:lnTo>
                        <a:pt x="12" y="0"/>
                      </a:lnTo>
                      <a:lnTo>
                        <a:pt x="20" y="14"/>
                      </a:lnTo>
                      <a:lnTo>
                        <a:pt x="8"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5" name="Freeform 24"/>
                <p:cNvSpPr>
                  <a:spLocks/>
                </p:cNvSpPr>
                <p:nvPr/>
              </p:nvSpPr>
              <p:spPr bwMode="auto">
                <a:xfrm>
                  <a:off x="7518400" y="1468438"/>
                  <a:ext cx="31750" cy="31750"/>
                </a:xfrm>
                <a:custGeom>
                  <a:avLst/>
                  <a:gdLst>
                    <a:gd name="T0" fmla="*/ 8 w 20"/>
                    <a:gd name="T1" fmla="*/ 0 h 20"/>
                    <a:gd name="T2" fmla="*/ 0 w 20"/>
                    <a:gd name="T3" fmla="*/ 14 h 20"/>
                    <a:gd name="T4" fmla="*/ 12 w 20"/>
                    <a:gd name="T5" fmla="*/ 20 h 20"/>
                    <a:gd name="T6" fmla="*/ 20 w 20"/>
                    <a:gd name="T7" fmla="*/ 6 h 20"/>
                    <a:gd name="T8" fmla="*/ 8 w 20"/>
                    <a:gd name="T9" fmla="*/ 0 h 20"/>
                  </a:gdLst>
                  <a:ahLst/>
                  <a:cxnLst>
                    <a:cxn ang="0">
                      <a:pos x="T0" y="T1"/>
                    </a:cxn>
                    <a:cxn ang="0">
                      <a:pos x="T2" y="T3"/>
                    </a:cxn>
                    <a:cxn ang="0">
                      <a:pos x="T4" y="T5"/>
                    </a:cxn>
                    <a:cxn ang="0">
                      <a:pos x="T6" y="T7"/>
                    </a:cxn>
                    <a:cxn ang="0">
                      <a:pos x="T8" y="T9"/>
                    </a:cxn>
                  </a:cxnLst>
                  <a:rect l="0" t="0" r="r" b="b"/>
                  <a:pathLst>
                    <a:path w="20" h="20">
                      <a:moveTo>
                        <a:pt x="8" y="0"/>
                      </a:moveTo>
                      <a:lnTo>
                        <a:pt x="0" y="14"/>
                      </a:lnTo>
                      <a:lnTo>
                        <a:pt x="12" y="20"/>
                      </a:lnTo>
                      <a:lnTo>
                        <a:pt x="20" y="6"/>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6" name="Freeform 25"/>
                <p:cNvSpPr>
                  <a:spLocks/>
                </p:cNvSpPr>
                <p:nvPr/>
              </p:nvSpPr>
              <p:spPr bwMode="auto">
                <a:xfrm>
                  <a:off x="7302500" y="1319213"/>
                  <a:ext cx="31750" cy="34925"/>
                </a:xfrm>
                <a:custGeom>
                  <a:avLst/>
                  <a:gdLst>
                    <a:gd name="T0" fmla="*/ 8 w 20"/>
                    <a:gd name="T1" fmla="*/ 0 h 22"/>
                    <a:gd name="T2" fmla="*/ 0 w 20"/>
                    <a:gd name="T3" fmla="*/ 16 h 22"/>
                    <a:gd name="T4" fmla="*/ 12 w 20"/>
                    <a:gd name="T5" fmla="*/ 22 h 22"/>
                    <a:gd name="T6" fmla="*/ 20 w 20"/>
                    <a:gd name="T7" fmla="*/ 8 h 22"/>
                    <a:gd name="T8" fmla="*/ 8 w 20"/>
                    <a:gd name="T9" fmla="*/ 0 h 22"/>
                  </a:gdLst>
                  <a:ahLst/>
                  <a:cxnLst>
                    <a:cxn ang="0">
                      <a:pos x="T0" y="T1"/>
                    </a:cxn>
                    <a:cxn ang="0">
                      <a:pos x="T2" y="T3"/>
                    </a:cxn>
                    <a:cxn ang="0">
                      <a:pos x="T4" y="T5"/>
                    </a:cxn>
                    <a:cxn ang="0">
                      <a:pos x="T6" y="T7"/>
                    </a:cxn>
                    <a:cxn ang="0">
                      <a:pos x="T8" y="T9"/>
                    </a:cxn>
                  </a:cxnLst>
                  <a:rect l="0" t="0" r="r" b="b"/>
                  <a:pathLst>
                    <a:path w="20" h="22">
                      <a:moveTo>
                        <a:pt x="8" y="0"/>
                      </a:moveTo>
                      <a:lnTo>
                        <a:pt x="0" y="16"/>
                      </a:lnTo>
                      <a:lnTo>
                        <a:pt x="12" y="22"/>
                      </a:lnTo>
                      <a:lnTo>
                        <a:pt x="20" y="8"/>
                      </a:lnTo>
                      <a:lnTo>
                        <a:pt x="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7" name="Freeform 26"/>
                <p:cNvSpPr>
                  <a:spLocks/>
                </p:cNvSpPr>
                <p:nvPr/>
              </p:nvSpPr>
              <p:spPr bwMode="auto">
                <a:xfrm>
                  <a:off x="7518400" y="1319213"/>
                  <a:ext cx="31750" cy="34925"/>
                </a:xfrm>
                <a:custGeom>
                  <a:avLst/>
                  <a:gdLst>
                    <a:gd name="T0" fmla="*/ 8 w 20"/>
                    <a:gd name="T1" fmla="*/ 22 h 22"/>
                    <a:gd name="T2" fmla="*/ 0 w 20"/>
                    <a:gd name="T3" fmla="*/ 8 h 22"/>
                    <a:gd name="T4" fmla="*/ 12 w 20"/>
                    <a:gd name="T5" fmla="*/ 0 h 22"/>
                    <a:gd name="T6" fmla="*/ 20 w 20"/>
                    <a:gd name="T7" fmla="*/ 16 h 22"/>
                    <a:gd name="T8" fmla="*/ 8 w 20"/>
                    <a:gd name="T9" fmla="*/ 22 h 22"/>
                  </a:gdLst>
                  <a:ahLst/>
                  <a:cxnLst>
                    <a:cxn ang="0">
                      <a:pos x="T0" y="T1"/>
                    </a:cxn>
                    <a:cxn ang="0">
                      <a:pos x="T2" y="T3"/>
                    </a:cxn>
                    <a:cxn ang="0">
                      <a:pos x="T4" y="T5"/>
                    </a:cxn>
                    <a:cxn ang="0">
                      <a:pos x="T6" y="T7"/>
                    </a:cxn>
                    <a:cxn ang="0">
                      <a:pos x="T8" y="T9"/>
                    </a:cxn>
                  </a:cxnLst>
                  <a:rect l="0" t="0" r="r" b="b"/>
                  <a:pathLst>
                    <a:path w="20" h="22">
                      <a:moveTo>
                        <a:pt x="8" y="22"/>
                      </a:moveTo>
                      <a:lnTo>
                        <a:pt x="0" y="8"/>
                      </a:lnTo>
                      <a:lnTo>
                        <a:pt x="12" y="0"/>
                      </a:lnTo>
                      <a:lnTo>
                        <a:pt x="20" y="16"/>
                      </a:lnTo>
                      <a:lnTo>
                        <a:pt x="8" y="2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sp>
              <p:nvSpPr>
                <p:cNvPr id="238" name="Freeform 27"/>
                <p:cNvSpPr>
                  <a:spLocks/>
                </p:cNvSpPr>
                <p:nvPr/>
              </p:nvSpPr>
              <p:spPr bwMode="auto">
                <a:xfrm>
                  <a:off x="7340600" y="1325563"/>
                  <a:ext cx="171450" cy="168275"/>
                </a:xfrm>
                <a:custGeom>
                  <a:avLst/>
                  <a:gdLst>
                    <a:gd name="T0" fmla="*/ 54 w 54"/>
                    <a:gd name="T1" fmla="*/ 48 h 53"/>
                    <a:gd name="T2" fmla="*/ 48 w 54"/>
                    <a:gd name="T3" fmla="*/ 53 h 53"/>
                    <a:gd name="T4" fmla="*/ 6 w 54"/>
                    <a:gd name="T5" fmla="*/ 53 h 53"/>
                    <a:gd name="T6" fmla="*/ 0 w 54"/>
                    <a:gd name="T7" fmla="*/ 48 h 53"/>
                    <a:gd name="T8" fmla="*/ 0 w 54"/>
                    <a:gd name="T9" fmla="*/ 5 h 53"/>
                    <a:gd name="T10" fmla="*/ 6 w 54"/>
                    <a:gd name="T11" fmla="*/ 0 h 53"/>
                    <a:gd name="T12" fmla="*/ 48 w 54"/>
                    <a:gd name="T13" fmla="*/ 0 h 53"/>
                    <a:gd name="T14" fmla="*/ 54 w 54"/>
                    <a:gd name="T15" fmla="*/ 5 h 53"/>
                    <a:gd name="T16" fmla="*/ 54 w 54"/>
                    <a:gd name="T17" fmla="*/ 4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48"/>
                      </a:moveTo>
                      <a:cubicBezTo>
                        <a:pt x="54" y="51"/>
                        <a:pt x="51" y="53"/>
                        <a:pt x="48" y="53"/>
                      </a:cubicBezTo>
                      <a:cubicBezTo>
                        <a:pt x="6" y="53"/>
                        <a:pt x="6" y="53"/>
                        <a:pt x="6" y="53"/>
                      </a:cubicBezTo>
                      <a:cubicBezTo>
                        <a:pt x="3" y="53"/>
                        <a:pt x="0" y="51"/>
                        <a:pt x="0" y="48"/>
                      </a:cubicBezTo>
                      <a:cubicBezTo>
                        <a:pt x="0" y="5"/>
                        <a:pt x="0" y="5"/>
                        <a:pt x="0" y="5"/>
                      </a:cubicBezTo>
                      <a:cubicBezTo>
                        <a:pt x="0" y="2"/>
                        <a:pt x="3" y="0"/>
                        <a:pt x="6" y="0"/>
                      </a:cubicBezTo>
                      <a:cubicBezTo>
                        <a:pt x="48" y="0"/>
                        <a:pt x="48" y="0"/>
                        <a:pt x="48" y="0"/>
                      </a:cubicBezTo>
                      <a:cubicBezTo>
                        <a:pt x="51" y="0"/>
                        <a:pt x="54" y="2"/>
                        <a:pt x="54" y="5"/>
                      </a:cubicBezTo>
                      <a:lnTo>
                        <a:pt x="54"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1200">
                    <a:latin typeface="+mn-ea"/>
                    <a:ea typeface="+mn-ea"/>
                  </a:endParaRPr>
                </a:p>
              </p:txBody>
            </p:sp>
          </p:grpSp>
        </p:grpSp>
        <p:grpSp>
          <p:nvGrpSpPr>
            <p:cNvPr id="8" name="组合 7"/>
            <p:cNvGrpSpPr/>
            <p:nvPr/>
          </p:nvGrpSpPr>
          <p:grpSpPr>
            <a:xfrm>
              <a:off x="6221729" y="2133935"/>
              <a:ext cx="5590289" cy="974529"/>
              <a:chOff x="6223348" y="1634705"/>
              <a:chExt cx="5591745" cy="974783"/>
            </a:xfrm>
          </p:grpSpPr>
          <p:cxnSp>
            <p:nvCxnSpPr>
              <p:cNvPr id="178" name="Straight Connector 38"/>
              <p:cNvCxnSpPr/>
              <p:nvPr/>
            </p:nvCxnSpPr>
            <p:spPr>
              <a:xfrm flipH="1">
                <a:off x="7168164" y="2025432"/>
                <a:ext cx="3682155" cy="0"/>
              </a:xfrm>
              <a:prstGeom prst="line">
                <a:avLst/>
              </a:prstGeom>
              <a:noFill/>
              <a:ln w="19050" cap="flat" cmpd="sng" algn="ctr">
                <a:solidFill>
                  <a:srgbClr val="666666">
                    <a:lumMod val="85000"/>
                  </a:srgbClr>
                </a:solidFill>
                <a:prstDash val="solid"/>
                <a:miter lim="800000"/>
              </a:ln>
              <a:effectLst/>
            </p:spPr>
          </p:cxnSp>
          <p:pic>
            <p:nvPicPr>
              <p:cNvPr id="179" name="pasted-image.pdf"/>
              <p:cNvPicPr>
                <a:picLocks noChangeAspect="1"/>
              </p:cNvPicPr>
              <p:nvPr/>
            </p:nvPicPr>
            <p:blipFill>
              <a:blip r:embed="rId10" cstate="print">
                <a:extLst/>
              </a:blip>
              <a:stretch>
                <a:fillRect/>
              </a:stretch>
            </p:blipFill>
            <p:spPr>
              <a:xfrm>
                <a:off x="6223348" y="1747154"/>
                <a:ext cx="715118" cy="714896"/>
              </a:xfrm>
              <a:prstGeom prst="rect">
                <a:avLst/>
              </a:prstGeom>
              <a:ln w="3175" cap="flat">
                <a:noFill/>
                <a:miter lim="400000"/>
              </a:ln>
              <a:effectLst/>
            </p:spPr>
          </p:pic>
          <p:sp>
            <p:nvSpPr>
              <p:cNvPr id="181" name="TextBox 56"/>
              <p:cNvSpPr txBox="1"/>
              <p:nvPr/>
            </p:nvSpPr>
            <p:spPr>
              <a:xfrm>
                <a:off x="7168164" y="1634705"/>
                <a:ext cx="4646929" cy="399878"/>
              </a:xfrm>
              <a:prstGeom prst="rect">
                <a:avLst/>
              </a:prstGeom>
              <a:noFill/>
            </p:spPr>
            <p:txBody>
              <a:bodyPr wrap="square" rtlCol="0">
                <a:spAutoFit/>
              </a:bodyPr>
              <a:lstStyle/>
              <a:p>
                <a:pPr defTabSz="914204"/>
                <a:r>
                  <a:rPr lang="zh-CN" altLang="en-US" sz="1600" b="1" dirty="0">
                    <a:solidFill>
                      <a:srgbClr val="C00000"/>
                    </a:solidFill>
                    <a:latin typeface="+mn-ea"/>
                    <a:ea typeface="+mn-ea"/>
                  </a:rPr>
                  <a:t>多平台混部</a:t>
                </a:r>
              </a:p>
            </p:txBody>
          </p:sp>
          <p:sp>
            <p:nvSpPr>
              <p:cNvPr id="182" name="矩形 181"/>
              <p:cNvSpPr/>
              <p:nvPr/>
            </p:nvSpPr>
            <p:spPr>
              <a:xfrm>
                <a:off x="7124660" y="2064199"/>
                <a:ext cx="4361841" cy="545289"/>
              </a:xfrm>
              <a:prstGeom prst="rect">
                <a:avLst/>
              </a:prstGeom>
            </p:spPr>
            <p:txBody>
              <a:bodyPr wrap="square">
                <a:spAutoFit/>
              </a:bodyPr>
              <a:lstStyle/>
              <a:p>
                <a:pPr defTabSz="914204"/>
                <a:r>
                  <a:rPr lang="zh-CN" altLang="en-US" sz="1200" dirty="0" smtClean="0">
                    <a:latin typeface="+mn-ea"/>
                    <a:ea typeface="+mn-ea"/>
                  </a:rPr>
                  <a:t>支持</a:t>
                </a:r>
                <a:r>
                  <a:rPr lang="en-US" altLang="zh-CN" sz="1200" dirty="0" smtClean="0">
                    <a:latin typeface="+mn-ea"/>
                    <a:ea typeface="+mn-ea"/>
                  </a:rPr>
                  <a:t>x86</a:t>
                </a:r>
                <a:r>
                  <a:rPr lang="zh-CN" altLang="en-US" sz="1200" dirty="0" smtClean="0">
                    <a:latin typeface="+mn-ea"/>
                    <a:ea typeface="+mn-ea"/>
                  </a:rPr>
                  <a:t>与华为鲲鹏</a:t>
                </a:r>
                <a:r>
                  <a:rPr lang="zh-CN" altLang="en-US" sz="1200" dirty="0">
                    <a:latin typeface="+mn-ea"/>
                    <a:ea typeface="+mn-ea"/>
                  </a:rPr>
                  <a:t>节点同时部署到一个集群中，及应用跨平台节点的扩容</a:t>
                </a:r>
                <a:endParaRPr lang="en-US" altLang="zh-CN" sz="1200" dirty="0">
                  <a:latin typeface="+mn-ea"/>
                  <a:ea typeface="+mn-ea"/>
                </a:endParaRPr>
              </a:p>
            </p:txBody>
          </p:sp>
          <p:grpSp>
            <p:nvGrpSpPr>
              <p:cNvPr id="18" name="组合 17"/>
              <p:cNvGrpSpPr/>
              <p:nvPr/>
            </p:nvGrpSpPr>
            <p:grpSpPr>
              <a:xfrm>
                <a:off x="6423591" y="1958642"/>
                <a:ext cx="315492" cy="275762"/>
                <a:chOff x="-419137" y="2392367"/>
                <a:chExt cx="502560" cy="476186"/>
              </a:xfrm>
            </p:grpSpPr>
            <p:sp>
              <p:nvSpPr>
                <p:cNvPr id="246" name="Freeform 595"/>
                <p:cNvSpPr>
                  <a:spLocks noEditPoints="1"/>
                </p:cNvSpPr>
                <p:nvPr/>
              </p:nvSpPr>
              <p:spPr bwMode="auto">
                <a:xfrm>
                  <a:off x="-242674" y="2632544"/>
                  <a:ext cx="148427" cy="236009"/>
                </a:xfrm>
                <a:custGeom>
                  <a:avLst/>
                  <a:gdLst>
                    <a:gd name="T0" fmla="*/ 15 w 168"/>
                    <a:gd name="T1" fmla="*/ 248 h 263"/>
                    <a:gd name="T2" fmla="*/ 15 w 168"/>
                    <a:gd name="T3" fmla="*/ 248 h 263"/>
                    <a:gd name="T4" fmla="*/ 153 w 168"/>
                    <a:gd name="T5" fmla="*/ 248 h 263"/>
                    <a:gd name="T6" fmla="*/ 153 w 168"/>
                    <a:gd name="T7" fmla="*/ 14 h 263"/>
                    <a:gd name="T8" fmla="*/ 15 w 168"/>
                    <a:gd name="T9" fmla="*/ 14 h 263"/>
                    <a:gd name="T10" fmla="*/ 15 w 168"/>
                    <a:gd name="T11" fmla="*/ 248 h 263"/>
                    <a:gd name="T12" fmla="*/ 160 w 168"/>
                    <a:gd name="T13" fmla="*/ 263 h 263"/>
                    <a:gd name="T14" fmla="*/ 160 w 168"/>
                    <a:gd name="T15" fmla="*/ 263 h 263"/>
                    <a:gd name="T16" fmla="*/ 8 w 168"/>
                    <a:gd name="T17" fmla="*/ 263 h 263"/>
                    <a:gd name="T18" fmla="*/ 0 w 168"/>
                    <a:gd name="T19" fmla="*/ 255 h 263"/>
                    <a:gd name="T20" fmla="*/ 0 w 168"/>
                    <a:gd name="T21" fmla="*/ 7 h 263"/>
                    <a:gd name="T22" fmla="*/ 8 w 168"/>
                    <a:gd name="T23" fmla="*/ 0 h 263"/>
                    <a:gd name="T24" fmla="*/ 160 w 168"/>
                    <a:gd name="T25" fmla="*/ 0 h 263"/>
                    <a:gd name="T26" fmla="*/ 168 w 168"/>
                    <a:gd name="T27" fmla="*/ 7 h 263"/>
                    <a:gd name="T28" fmla="*/ 168 w 168"/>
                    <a:gd name="T29" fmla="*/ 255 h 263"/>
                    <a:gd name="T30" fmla="*/ 160 w 168"/>
                    <a:gd name="T3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63">
                      <a:moveTo>
                        <a:pt x="15" y="248"/>
                      </a:moveTo>
                      <a:lnTo>
                        <a:pt x="15" y="248"/>
                      </a:lnTo>
                      <a:lnTo>
                        <a:pt x="153" y="248"/>
                      </a:lnTo>
                      <a:lnTo>
                        <a:pt x="153" y="14"/>
                      </a:lnTo>
                      <a:lnTo>
                        <a:pt x="15" y="14"/>
                      </a:lnTo>
                      <a:lnTo>
                        <a:pt x="15" y="248"/>
                      </a:lnTo>
                      <a:close/>
                      <a:moveTo>
                        <a:pt x="160" y="263"/>
                      </a:moveTo>
                      <a:lnTo>
                        <a:pt x="160" y="263"/>
                      </a:lnTo>
                      <a:lnTo>
                        <a:pt x="8" y="263"/>
                      </a:lnTo>
                      <a:cubicBezTo>
                        <a:pt x="4" y="263"/>
                        <a:pt x="0" y="259"/>
                        <a:pt x="0" y="255"/>
                      </a:cubicBezTo>
                      <a:lnTo>
                        <a:pt x="0" y="7"/>
                      </a:lnTo>
                      <a:cubicBezTo>
                        <a:pt x="0" y="3"/>
                        <a:pt x="4" y="0"/>
                        <a:pt x="8" y="0"/>
                      </a:cubicBezTo>
                      <a:lnTo>
                        <a:pt x="160" y="0"/>
                      </a:lnTo>
                      <a:cubicBezTo>
                        <a:pt x="165" y="0"/>
                        <a:pt x="168" y="3"/>
                        <a:pt x="168" y="7"/>
                      </a:cubicBezTo>
                      <a:lnTo>
                        <a:pt x="168" y="255"/>
                      </a:lnTo>
                      <a:cubicBezTo>
                        <a:pt x="168" y="259"/>
                        <a:pt x="165" y="263"/>
                        <a:pt x="160" y="263"/>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47" name="Freeform 596"/>
                <p:cNvSpPr>
                  <a:spLocks noEditPoints="1"/>
                </p:cNvSpPr>
                <p:nvPr/>
              </p:nvSpPr>
              <p:spPr bwMode="auto">
                <a:xfrm>
                  <a:off x="-206392" y="2667695"/>
                  <a:ext cx="74214" cy="46867"/>
                </a:xfrm>
                <a:custGeom>
                  <a:avLst/>
                  <a:gdLst>
                    <a:gd name="T0" fmla="*/ 14 w 84"/>
                    <a:gd name="T1" fmla="*/ 15 h 51"/>
                    <a:gd name="T2" fmla="*/ 14 w 84"/>
                    <a:gd name="T3" fmla="*/ 15 h 51"/>
                    <a:gd name="T4" fmla="*/ 15 w 84"/>
                    <a:gd name="T5" fmla="*/ 36 h 51"/>
                    <a:gd name="T6" fmla="*/ 69 w 84"/>
                    <a:gd name="T7" fmla="*/ 36 h 51"/>
                    <a:gd name="T8" fmla="*/ 70 w 84"/>
                    <a:gd name="T9" fmla="*/ 15 h 51"/>
                    <a:gd name="T10" fmla="*/ 14 w 84"/>
                    <a:gd name="T11" fmla="*/ 15 h 51"/>
                    <a:gd name="T12" fmla="*/ 71 w 84"/>
                    <a:gd name="T13" fmla="*/ 51 h 51"/>
                    <a:gd name="T14" fmla="*/ 71 w 84"/>
                    <a:gd name="T15" fmla="*/ 51 h 51"/>
                    <a:gd name="T16" fmla="*/ 14 w 84"/>
                    <a:gd name="T17" fmla="*/ 51 h 51"/>
                    <a:gd name="T18" fmla="*/ 0 w 84"/>
                    <a:gd name="T19" fmla="*/ 36 h 51"/>
                    <a:gd name="T20" fmla="*/ 0 w 84"/>
                    <a:gd name="T21" fmla="*/ 15 h 51"/>
                    <a:gd name="T22" fmla="*/ 14 w 84"/>
                    <a:gd name="T23" fmla="*/ 0 h 51"/>
                    <a:gd name="T24" fmla="*/ 71 w 84"/>
                    <a:gd name="T25" fmla="*/ 0 h 51"/>
                    <a:gd name="T26" fmla="*/ 84 w 84"/>
                    <a:gd name="T27" fmla="*/ 15 h 51"/>
                    <a:gd name="T28" fmla="*/ 84 w 84"/>
                    <a:gd name="T29" fmla="*/ 36 h 51"/>
                    <a:gd name="T30" fmla="*/ 71 w 84"/>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1">
                      <a:moveTo>
                        <a:pt x="14" y="15"/>
                      </a:moveTo>
                      <a:lnTo>
                        <a:pt x="14" y="15"/>
                      </a:lnTo>
                      <a:lnTo>
                        <a:pt x="15" y="36"/>
                      </a:lnTo>
                      <a:lnTo>
                        <a:pt x="69" y="36"/>
                      </a:lnTo>
                      <a:lnTo>
                        <a:pt x="70" y="15"/>
                      </a:lnTo>
                      <a:lnTo>
                        <a:pt x="14" y="15"/>
                      </a:lnTo>
                      <a:close/>
                      <a:moveTo>
                        <a:pt x="71" y="51"/>
                      </a:moveTo>
                      <a:lnTo>
                        <a:pt x="71" y="51"/>
                      </a:lnTo>
                      <a:lnTo>
                        <a:pt x="14" y="51"/>
                      </a:lnTo>
                      <a:cubicBezTo>
                        <a:pt x="6" y="51"/>
                        <a:pt x="0" y="44"/>
                        <a:pt x="0" y="36"/>
                      </a:cubicBezTo>
                      <a:lnTo>
                        <a:pt x="0" y="15"/>
                      </a:lnTo>
                      <a:cubicBezTo>
                        <a:pt x="0" y="7"/>
                        <a:pt x="6" y="0"/>
                        <a:pt x="14" y="0"/>
                      </a:cubicBezTo>
                      <a:lnTo>
                        <a:pt x="71" y="0"/>
                      </a:lnTo>
                      <a:cubicBezTo>
                        <a:pt x="78" y="0"/>
                        <a:pt x="84" y="7"/>
                        <a:pt x="84" y="15"/>
                      </a:cubicBezTo>
                      <a:lnTo>
                        <a:pt x="84" y="36"/>
                      </a:lnTo>
                      <a:cubicBezTo>
                        <a:pt x="84" y="44"/>
                        <a:pt x="78" y="51"/>
                        <a:pt x="71" y="51"/>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48" name="Freeform 597"/>
                <p:cNvSpPr>
                  <a:spLocks/>
                </p:cNvSpPr>
                <p:nvPr/>
              </p:nvSpPr>
              <p:spPr bwMode="auto">
                <a:xfrm>
                  <a:off x="-204743" y="2818338"/>
                  <a:ext cx="74214" cy="16738"/>
                </a:xfrm>
                <a:custGeom>
                  <a:avLst/>
                  <a:gdLst>
                    <a:gd name="T0" fmla="*/ 84 w 84"/>
                    <a:gd name="T1" fmla="*/ 9 h 18"/>
                    <a:gd name="T2" fmla="*/ 84 w 84"/>
                    <a:gd name="T3" fmla="*/ 9 h 18"/>
                    <a:gd name="T4" fmla="*/ 77 w 84"/>
                    <a:gd name="T5" fmla="*/ 18 h 18"/>
                    <a:gd name="T6" fmla="*/ 7 w 84"/>
                    <a:gd name="T7" fmla="*/ 18 h 18"/>
                    <a:gd name="T8" fmla="*/ 0 w 84"/>
                    <a:gd name="T9" fmla="*/ 9 h 18"/>
                    <a:gd name="T10" fmla="*/ 7 w 84"/>
                    <a:gd name="T11" fmla="*/ 0 h 18"/>
                    <a:gd name="T12" fmla="*/ 77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lnTo>
                        <a:pt x="84" y="9"/>
                      </a:lnTo>
                      <a:cubicBezTo>
                        <a:pt x="84" y="14"/>
                        <a:pt x="81" y="18"/>
                        <a:pt x="77" y="18"/>
                      </a:cubicBezTo>
                      <a:lnTo>
                        <a:pt x="7" y="18"/>
                      </a:lnTo>
                      <a:cubicBezTo>
                        <a:pt x="3" y="18"/>
                        <a:pt x="0" y="14"/>
                        <a:pt x="0" y="9"/>
                      </a:cubicBezTo>
                      <a:cubicBezTo>
                        <a:pt x="0" y="4"/>
                        <a:pt x="3" y="0"/>
                        <a:pt x="7" y="0"/>
                      </a:cubicBezTo>
                      <a:lnTo>
                        <a:pt x="77" y="0"/>
                      </a:lnTo>
                      <a:cubicBezTo>
                        <a:pt x="81" y="0"/>
                        <a:pt x="84" y="4"/>
                        <a:pt x="84" y="9"/>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49" name="Freeform 598"/>
                <p:cNvSpPr>
                  <a:spLocks/>
                </p:cNvSpPr>
                <p:nvPr/>
              </p:nvSpPr>
              <p:spPr bwMode="auto">
                <a:xfrm>
                  <a:off x="-234428" y="2726278"/>
                  <a:ext cx="135233" cy="3348"/>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0" name="Freeform 599"/>
                <p:cNvSpPr>
                  <a:spLocks/>
                </p:cNvSpPr>
                <p:nvPr/>
              </p:nvSpPr>
              <p:spPr bwMode="auto">
                <a:xfrm>
                  <a:off x="-234428" y="2794905"/>
                  <a:ext cx="135233" cy="5022"/>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1" name="Freeform 600"/>
                <p:cNvSpPr>
                  <a:spLocks/>
                </p:cNvSpPr>
                <p:nvPr/>
              </p:nvSpPr>
              <p:spPr bwMode="auto">
                <a:xfrm>
                  <a:off x="-161864" y="2686106"/>
                  <a:ext cx="11545" cy="8370"/>
                </a:xfrm>
                <a:custGeom>
                  <a:avLst/>
                  <a:gdLst>
                    <a:gd name="T0" fmla="*/ 13 w 13"/>
                    <a:gd name="T1" fmla="*/ 9 h 9"/>
                    <a:gd name="T2" fmla="*/ 13 w 13"/>
                    <a:gd name="T3" fmla="*/ 9 h 9"/>
                    <a:gd name="T4" fmla="*/ 0 w 13"/>
                    <a:gd name="T5" fmla="*/ 9 h 9"/>
                    <a:gd name="T6" fmla="*/ 0 w 13"/>
                    <a:gd name="T7" fmla="*/ 0 h 9"/>
                    <a:gd name="T8" fmla="*/ 13 w 13"/>
                    <a:gd name="T9" fmla="*/ 0 h 9"/>
                    <a:gd name="T10" fmla="*/ 13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13" y="9"/>
                      </a:moveTo>
                      <a:lnTo>
                        <a:pt x="13" y="9"/>
                      </a:lnTo>
                      <a:lnTo>
                        <a:pt x="0" y="9"/>
                      </a:lnTo>
                      <a:lnTo>
                        <a:pt x="0" y="0"/>
                      </a:lnTo>
                      <a:lnTo>
                        <a:pt x="13" y="0"/>
                      </a:lnTo>
                      <a:lnTo>
                        <a:pt x="13" y="9"/>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2" name="Freeform 601"/>
                <p:cNvSpPr>
                  <a:spLocks noEditPoints="1"/>
                </p:cNvSpPr>
                <p:nvPr/>
              </p:nvSpPr>
              <p:spPr bwMode="auto">
                <a:xfrm>
                  <a:off x="-206392" y="2741343"/>
                  <a:ext cx="74214" cy="43519"/>
                </a:xfrm>
                <a:custGeom>
                  <a:avLst/>
                  <a:gdLst>
                    <a:gd name="T0" fmla="*/ 14 w 84"/>
                    <a:gd name="T1" fmla="*/ 14 h 50"/>
                    <a:gd name="T2" fmla="*/ 14 w 84"/>
                    <a:gd name="T3" fmla="*/ 14 h 50"/>
                    <a:gd name="T4" fmla="*/ 15 w 84"/>
                    <a:gd name="T5" fmla="*/ 35 h 50"/>
                    <a:gd name="T6" fmla="*/ 69 w 84"/>
                    <a:gd name="T7" fmla="*/ 36 h 50"/>
                    <a:gd name="T8" fmla="*/ 70 w 84"/>
                    <a:gd name="T9" fmla="*/ 15 h 50"/>
                    <a:gd name="T10" fmla="*/ 14 w 84"/>
                    <a:gd name="T11" fmla="*/ 14 h 50"/>
                    <a:gd name="T12" fmla="*/ 71 w 84"/>
                    <a:gd name="T13" fmla="*/ 50 h 50"/>
                    <a:gd name="T14" fmla="*/ 71 w 84"/>
                    <a:gd name="T15" fmla="*/ 50 h 50"/>
                    <a:gd name="T16" fmla="*/ 14 w 84"/>
                    <a:gd name="T17" fmla="*/ 50 h 50"/>
                    <a:gd name="T18" fmla="*/ 0 w 84"/>
                    <a:gd name="T19" fmla="*/ 35 h 50"/>
                    <a:gd name="T20" fmla="*/ 0 w 84"/>
                    <a:gd name="T21" fmla="*/ 15 h 50"/>
                    <a:gd name="T22" fmla="*/ 14 w 84"/>
                    <a:gd name="T23" fmla="*/ 0 h 50"/>
                    <a:gd name="T24" fmla="*/ 71 w 84"/>
                    <a:gd name="T25" fmla="*/ 0 h 50"/>
                    <a:gd name="T26" fmla="*/ 84 w 84"/>
                    <a:gd name="T27" fmla="*/ 15 h 50"/>
                    <a:gd name="T28" fmla="*/ 84 w 84"/>
                    <a:gd name="T29" fmla="*/ 35 h 50"/>
                    <a:gd name="T30" fmla="*/ 71 w 84"/>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0">
                      <a:moveTo>
                        <a:pt x="14" y="14"/>
                      </a:moveTo>
                      <a:lnTo>
                        <a:pt x="14" y="14"/>
                      </a:lnTo>
                      <a:lnTo>
                        <a:pt x="15" y="35"/>
                      </a:lnTo>
                      <a:lnTo>
                        <a:pt x="69" y="36"/>
                      </a:lnTo>
                      <a:lnTo>
                        <a:pt x="70" y="15"/>
                      </a:lnTo>
                      <a:lnTo>
                        <a:pt x="14" y="14"/>
                      </a:lnTo>
                      <a:close/>
                      <a:moveTo>
                        <a:pt x="71" y="50"/>
                      </a:moveTo>
                      <a:lnTo>
                        <a:pt x="71" y="50"/>
                      </a:lnTo>
                      <a:lnTo>
                        <a:pt x="14" y="50"/>
                      </a:lnTo>
                      <a:cubicBezTo>
                        <a:pt x="6" y="50"/>
                        <a:pt x="0" y="43"/>
                        <a:pt x="0" y="35"/>
                      </a:cubicBezTo>
                      <a:lnTo>
                        <a:pt x="0" y="15"/>
                      </a:lnTo>
                      <a:cubicBezTo>
                        <a:pt x="0" y="6"/>
                        <a:pt x="6" y="0"/>
                        <a:pt x="14" y="0"/>
                      </a:cubicBezTo>
                      <a:lnTo>
                        <a:pt x="71" y="0"/>
                      </a:lnTo>
                      <a:cubicBezTo>
                        <a:pt x="78" y="0"/>
                        <a:pt x="84" y="6"/>
                        <a:pt x="84" y="15"/>
                      </a:cubicBezTo>
                      <a:lnTo>
                        <a:pt x="84" y="35"/>
                      </a:lnTo>
                      <a:cubicBezTo>
                        <a:pt x="84" y="43"/>
                        <a:pt x="78" y="50"/>
                        <a:pt x="71" y="50"/>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3" name="Freeform 602"/>
                <p:cNvSpPr>
                  <a:spLocks/>
                </p:cNvSpPr>
                <p:nvPr/>
              </p:nvSpPr>
              <p:spPr bwMode="auto">
                <a:xfrm>
                  <a:off x="-161864" y="2758081"/>
                  <a:ext cx="11545" cy="10043"/>
                </a:xfrm>
                <a:custGeom>
                  <a:avLst/>
                  <a:gdLst>
                    <a:gd name="T0" fmla="*/ 13 w 13"/>
                    <a:gd name="T1" fmla="*/ 10 h 10"/>
                    <a:gd name="T2" fmla="*/ 13 w 13"/>
                    <a:gd name="T3" fmla="*/ 10 h 10"/>
                    <a:gd name="T4" fmla="*/ 0 w 13"/>
                    <a:gd name="T5" fmla="*/ 10 h 10"/>
                    <a:gd name="T6" fmla="*/ 0 w 13"/>
                    <a:gd name="T7" fmla="*/ 0 h 10"/>
                    <a:gd name="T8" fmla="*/ 13 w 13"/>
                    <a:gd name="T9" fmla="*/ 0 h 10"/>
                    <a:gd name="T10" fmla="*/ 13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3" y="10"/>
                      </a:moveTo>
                      <a:lnTo>
                        <a:pt x="13" y="10"/>
                      </a:lnTo>
                      <a:lnTo>
                        <a:pt x="0" y="10"/>
                      </a:lnTo>
                      <a:lnTo>
                        <a:pt x="0" y="0"/>
                      </a:lnTo>
                      <a:lnTo>
                        <a:pt x="13" y="0"/>
                      </a:lnTo>
                      <a:lnTo>
                        <a:pt x="13" y="10"/>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4" name="Freeform 603"/>
                <p:cNvSpPr>
                  <a:spLocks noEditPoints="1"/>
                </p:cNvSpPr>
                <p:nvPr/>
              </p:nvSpPr>
              <p:spPr bwMode="auto">
                <a:xfrm>
                  <a:off x="-419137" y="2632544"/>
                  <a:ext cx="148427" cy="236009"/>
                </a:xfrm>
                <a:custGeom>
                  <a:avLst/>
                  <a:gdLst>
                    <a:gd name="T0" fmla="*/ 15 w 168"/>
                    <a:gd name="T1" fmla="*/ 248 h 263"/>
                    <a:gd name="T2" fmla="*/ 15 w 168"/>
                    <a:gd name="T3" fmla="*/ 248 h 263"/>
                    <a:gd name="T4" fmla="*/ 153 w 168"/>
                    <a:gd name="T5" fmla="*/ 248 h 263"/>
                    <a:gd name="T6" fmla="*/ 153 w 168"/>
                    <a:gd name="T7" fmla="*/ 14 h 263"/>
                    <a:gd name="T8" fmla="*/ 15 w 168"/>
                    <a:gd name="T9" fmla="*/ 14 h 263"/>
                    <a:gd name="T10" fmla="*/ 15 w 168"/>
                    <a:gd name="T11" fmla="*/ 248 h 263"/>
                    <a:gd name="T12" fmla="*/ 160 w 168"/>
                    <a:gd name="T13" fmla="*/ 263 h 263"/>
                    <a:gd name="T14" fmla="*/ 160 w 168"/>
                    <a:gd name="T15" fmla="*/ 263 h 263"/>
                    <a:gd name="T16" fmla="*/ 8 w 168"/>
                    <a:gd name="T17" fmla="*/ 263 h 263"/>
                    <a:gd name="T18" fmla="*/ 0 w 168"/>
                    <a:gd name="T19" fmla="*/ 255 h 263"/>
                    <a:gd name="T20" fmla="*/ 0 w 168"/>
                    <a:gd name="T21" fmla="*/ 7 h 263"/>
                    <a:gd name="T22" fmla="*/ 8 w 168"/>
                    <a:gd name="T23" fmla="*/ 0 h 263"/>
                    <a:gd name="T24" fmla="*/ 160 w 168"/>
                    <a:gd name="T25" fmla="*/ 0 h 263"/>
                    <a:gd name="T26" fmla="*/ 168 w 168"/>
                    <a:gd name="T27" fmla="*/ 7 h 263"/>
                    <a:gd name="T28" fmla="*/ 168 w 168"/>
                    <a:gd name="T29" fmla="*/ 255 h 263"/>
                    <a:gd name="T30" fmla="*/ 160 w 168"/>
                    <a:gd name="T3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63">
                      <a:moveTo>
                        <a:pt x="15" y="248"/>
                      </a:moveTo>
                      <a:lnTo>
                        <a:pt x="15" y="248"/>
                      </a:lnTo>
                      <a:lnTo>
                        <a:pt x="153" y="248"/>
                      </a:lnTo>
                      <a:lnTo>
                        <a:pt x="153" y="14"/>
                      </a:lnTo>
                      <a:lnTo>
                        <a:pt x="15" y="14"/>
                      </a:lnTo>
                      <a:lnTo>
                        <a:pt x="15" y="248"/>
                      </a:lnTo>
                      <a:close/>
                      <a:moveTo>
                        <a:pt x="160" y="263"/>
                      </a:moveTo>
                      <a:lnTo>
                        <a:pt x="160" y="263"/>
                      </a:lnTo>
                      <a:lnTo>
                        <a:pt x="8" y="263"/>
                      </a:lnTo>
                      <a:cubicBezTo>
                        <a:pt x="4" y="263"/>
                        <a:pt x="0" y="259"/>
                        <a:pt x="0" y="255"/>
                      </a:cubicBezTo>
                      <a:lnTo>
                        <a:pt x="0" y="7"/>
                      </a:lnTo>
                      <a:cubicBezTo>
                        <a:pt x="0" y="3"/>
                        <a:pt x="4" y="0"/>
                        <a:pt x="8" y="0"/>
                      </a:cubicBezTo>
                      <a:lnTo>
                        <a:pt x="160" y="0"/>
                      </a:lnTo>
                      <a:cubicBezTo>
                        <a:pt x="164" y="0"/>
                        <a:pt x="168" y="3"/>
                        <a:pt x="168" y="7"/>
                      </a:cubicBezTo>
                      <a:lnTo>
                        <a:pt x="168" y="255"/>
                      </a:lnTo>
                      <a:cubicBezTo>
                        <a:pt x="168" y="259"/>
                        <a:pt x="164" y="263"/>
                        <a:pt x="160" y="263"/>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5" name="Freeform 604"/>
                <p:cNvSpPr>
                  <a:spLocks noEditPoints="1"/>
                </p:cNvSpPr>
                <p:nvPr/>
              </p:nvSpPr>
              <p:spPr bwMode="auto">
                <a:xfrm>
                  <a:off x="-382855" y="2667695"/>
                  <a:ext cx="74214" cy="46867"/>
                </a:xfrm>
                <a:custGeom>
                  <a:avLst/>
                  <a:gdLst>
                    <a:gd name="T0" fmla="*/ 14 w 84"/>
                    <a:gd name="T1" fmla="*/ 15 h 51"/>
                    <a:gd name="T2" fmla="*/ 14 w 84"/>
                    <a:gd name="T3" fmla="*/ 15 h 51"/>
                    <a:gd name="T4" fmla="*/ 15 w 84"/>
                    <a:gd name="T5" fmla="*/ 36 h 51"/>
                    <a:gd name="T6" fmla="*/ 69 w 84"/>
                    <a:gd name="T7" fmla="*/ 36 h 51"/>
                    <a:gd name="T8" fmla="*/ 69 w 84"/>
                    <a:gd name="T9" fmla="*/ 15 h 51"/>
                    <a:gd name="T10" fmla="*/ 14 w 84"/>
                    <a:gd name="T11" fmla="*/ 15 h 51"/>
                    <a:gd name="T12" fmla="*/ 70 w 84"/>
                    <a:gd name="T13" fmla="*/ 51 h 51"/>
                    <a:gd name="T14" fmla="*/ 70 w 84"/>
                    <a:gd name="T15" fmla="*/ 51 h 51"/>
                    <a:gd name="T16" fmla="*/ 14 w 84"/>
                    <a:gd name="T17" fmla="*/ 51 h 51"/>
                    <a:gd name="T18" fmla="*/ 0 w 84"/>
                    <a:gd name="T19" fmla="*/ 36 h 51"/>
                    <a:gd name="T20" fmla="*/ 0 w 84"/>
                    <a:gd name="T21" fmla="*/ 15 h 51"/>
                    <a:gd name="T22" fmla="*/ 14 w 84"/>
                    <a:gd name="T23" fmla="*/ 0 h 51"/>
                    <a:gd name="T24" fmla="*/ 70 w 84"/>
                    <a:gd name="T25" fmla="*/ 0 h 51"/>
                    <a:gd name="T26" fmla="*/ 84 w 84"/>
                    <a:gd name="T27" fmla="*/ 15 h 51"/>
                    <a:gd name="T28" fmla="*/ 84 w 84"/>
                    <a:gd name="T29" fmla="*/ 36 h 51"/>
                    <a:gd name="T30" fmla="*/ 70 w 84"/>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1">
                      <a:moveTo>
                        <a:pt x="14" y="15"/>
                      </a:moveTo>
                      <a:lnTo>
                        <a:pt x="14" y="15"/>
                      </a:lnTo>
                      <a:lnTo>
                        <a:pt x="15" y="36"/>
                      </a:lnTo>
                      <a:lnTo>
                        <a:pt x="69" y="36"/>
                      </a:lnTo>
                      <a:lnTo>
                        <a:pt x="69" y="15"/>
                      </a:lnTo>
                      <a:lnTo>
                        <a:pt x="14" y="15"/>
                      </a:lnTo>
                      <a:close/>
                      <a:moveTo>
                        <a:pt x="70" y="51"/>
                      </a:moveTo>
                      <a:lnTo>
                        <a:pt x="70" y="51"/>
                      </a:lnTo>
                      <a:lnTo>
                        <a:pt x="14" y="51"/>
                      </a:lnTo>
                      <a:cubicBezTo>
                        <a:pt x="6" y="51"/>
                        <a:pt x="0" y="44"/>
                        <a:pt x="0" y="36"/>
                      </a:cubicBezTo>
                      <a:lnTo>
                        <a:pt x="0" y="15"/>
                      </a:lnTo>
                      <a:cubicBezTo>
                        <a:pt x="0" y="7"/>
                        <a:pt x="6" y="0"/>
                        <a:pt x="14" y="0"/>
                      </a:cubicBezTo>
                      <a:lnTo>
                        <a:pt x="70" y="0"/>
                      </a:lnTo>
                      <a:cubicBezTo>
                        <a:pt x="78" y="0"/>
                        <a:pt x="84" y="7"/>
                        <a:pt x="84" y="15"/>
                      </a:cubicBezTo>
                      <a:lnTo>
                        <a:pt x="84" y="36"/>
                      </a:lnTo>
                      <a:cubicBezTo>
                        <a:pt x="84" y="44"/>
                        <a:pt x="78" y="51"/>
                        <a:pt x="70" y="51"/>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6" name="Freeform 605"/>
                <p:cNvSpPr>
                  <a:spLocks/>
                </p:cNvSpPr>
                <p:nvPr/>
              </p:nvSpPr>
              <p:spPr bwMode="auto">
                <a:xfrm>
                  <a:off x="-381205" y="2818338"/>
                  <a:ext cx="74214" cy="16738"/>
                </a:xfrm>
                <a:custGeom>
                  <a:avLst/>
                  <a:gdLst>
                    <a:gd name="T0" fmla="*/ 84 w 84"/>
                    <a:gd name="T1" fmla="*/ 9 h 18"/>
                    <a:gd name="T2" fmla="*/ 84 w 84"/>
                    <a:gd name="T3" fmla="*/ 9 h 18"/>
                    <a:gd name="T4" fmla="*/ 76 w 84"/>
                    <a:gd name="T5" fmla="*/ 18 h 18"/>
                    <a:gd name="T6" fmla="*/ 7 w 84"/>
                    <a:gd name="T7" fmla="*/ 18 h 18"/>
                    <a:gd name="T8" fmla="*/ 0 w 84"/>
                    <a:gd name="T9" fmla="*/ 9 h 18"/>
                    <a:gd name="T10" fmla="*/ 7 w 84"/>
                    <a:gd name="T11" fmla="*/ 0 h 18"/>
                    <a:gd name="T12" fmla="*/ 76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lnTo>
                        <a:pt x="84" y="9"/>
                      </a:lnTo>
                      <a:cubicBezTo>
                        <a:pt x="84" y="14"/>
                        <a:pt x="80" y="18"/>
                        <a:pt x="76" y="18"/>
                      </a:cubicBezTo>
                      <a:lnTo>
                        <a:pt x="7" y="18"/>
                      </a:lnTo>
                      <a:cubicBezTo>
                        <a:pt x="3" y="18"/>
                        <a:pt x="0" y="14"/>
                        <a:pt x="0" y="9"/>
                      </a:cubicBezTo>
                      <a:cubicBezTo>
                        <a:pt x="0" y="4"/>
                        <a:pt x="3" y="0"/>
                        <a:pt x="7" y="0"/>
                      </a:cubicBezTo>
                      <a:lnTo>
                        <a:pt x="76" y="0"/>
                      </a:lnTo>
                      <a:cubicBezTo>
                        <a:pt x="80" y="0"/>
                        <a:pt x="84" y="4"/>
                        <a:pt x="84" y="9"/>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7" name="Freeform 606"/>
                <p:cNvSpPr>
                  <a:spLocks/>
                </p:cNvSpPr>
                <p:nvPr/>
              </p:nvSpPr>
              <p:spPr bwMode="auto">
                <a:xfrm>
                  <a:off x="-410891" y="2726278"/>
                  <a:ext cx="135233" cy="3348"/>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8" name="Freeform 607"/>
                <p:cNvSpPr>
                  <a:spLocks/>
                </p:cNvSpPr>
                <p:nvPr/>
              </p:nvSpPr>
              <p:spPr bwMode="auto">
                <a:xfrm>
                  <a:off x="-410891" y="2794905"/>
                  <a:ext cx="135233" cy="5022"/>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59" name="Freeform 608"/>
                <p:cNvSpPr>
                  <a:spLocks/>
                </p:cNvSpPr>
                <p:nvPr/>
              </p:nvSpPr>
              <p:spPr bwMode="auto">
                <a:xfrm>
                  <a:off x="-338326" y="2686106"/>
                  <a:ext cx="11545" cy="8370"/>
                </a:xfrm>
                <a:custGeom>
                  <a:avLst/>
                  <a:gdLst>
                    <a:gd name="T0" fmla="*/ 13 w 13"/>
                    <a:gd name="T1" fmla="*/ 9 h 9"/>
                    <a:gd name="T2" fmla="*/ 13 w 13"/>
                    <a:gd name="T3" fmla="*/ 9 h 9"/>
                    <a:gd name="T4" fmla="*/ 0 w 13"/>
                    <a:gd name="T5" fmla="*/ 9 h 9"/>
                    <a:gd name="T6" fmla="*/ 0 w 13"/>
                    <a:gd name="T7" fmla="*/ 0 h 9"/>
                    <a:gd name="T8" fmla="*/ 13 w 13"/>
                    <a:gd name="T9" fmla="*/ 0 h 9"/>
                    <a:gd name="T10" fmla="*/ 13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13" y="9"/>
                      </a:moveTo>
                      <a:lnTo>
                        <a:pt x="13" y="9"/>
                      </a:lnTo>
                      <a:lnTo>
                        <a:pt x="0" y="9"/>
                      </a:lnTo>
                      <a:lnTo>
                        <a:pt x="0" y="0"/>
                      </a:lnTo>
                      <a:lnTo>
                        <a:pt x="13" y="0"/>
                      </a:lnTo>
                      <a:lnTo>
                        <a:pt x="13" y="9"/>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60" name="Freeform 609"/>
                <p:cNvSpPr>
                  <a:spLocks noEditPoints="1"/>
                </p:cNvSpPr>
                <p:nvPr/>
              </p:nvSpPr>
              <p:spPr bwMode="auto">
                <a:xfrm>
                  <a:off x="-382855" y="2741343"/>
                  <a:ext cx="74214" cy="43519"/>
                </a:xfrm>
                <a:custGeom>
                  <a:avLst/>
                  <a:gdLst>
                    <a:gd name="T0" fmla="*/ 14 w 84"/>
                    <a:gd name="T1" fmla="*/ 14 h 50"/>
                    <a:gd name="T2" fmla="*/ 14 w 84"/>
                    <a:gd name="T3" fmla="*/ 14 h 50"/>
                    <a:gd name="T4" fmla="*/ 15 w 84"/>
                    <a:gd name="T5" fmla="*/ 35 h 50"/>
                    <a:gd name="T6" fmla="*/ 69 w 84"/>
                    <a:gd name="T7" fmla="*/ 36 h 50"/>
                    <a:gd name="T8" fmla="*/ 69 w 84"/>
                    <a:gd name="T9" fmla="*/ 15 h 50"/>
                    <a:gd name="T10" fmla="*/ 14 w 84"/>
                    <a:gd name="T11" fmla="*/ 14 h 50"/>
                    <a:gd name="T12" fmla="*/ 70 w 84"/>
                    <a:gd name="T13" fmla="*/ 50 h 50"/>
                    <a:gd name="T14" fmla="*/ 70 w 84"/>
                    <a:gd name="T15" fmla="*/ 50 h 50"/>
                    <a:gd name="T16" fmla="*/ 14 w 84"/>
                    <a:gd name="T17" fmla="*/ 50 h 50"/>
                    <a:gd name="T18" fmla="*/ 0 w 84"/>
                    <a:gd name="T19" fmla="*/ 35 h 50"/>
                    <a:gd name="T20" fmla="*/ 0 w 84"/>
                    <a:gd name="T21" fmla="*/ 15 h 50"/>
                    <a:gd name="T22" fmla="*/ 14 w 84"/>
                    <a:gd name="T23" fmla="*/ 0 h 50"/>
                    <a:gd name="T24" fmla="*/ 70 w 84"/>
                    <a:gd name="T25" fmla="*/ 0 h 50"/>
                    <a:gd name="T26" fmla="*/ 84 w 84"/>
                    <a:gd name="T27" fmla="*/ 15 h 50"/>
                    <a:gd name="T28" fmla="*/ 84 w 84"/>
                    <a:gd name="T29" fmla="*/ 35 h 50"/>
                    <a:gd name="T30" fmla="*/ 70 w 84"/>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0">
                      <a:moveTo>
                        <a:pt x="14" y="14"/>
                      </a:moveTo>
                      <a:lnTo>
                        <a:pt x="14" y="14"/>
                      </a:lnTo>
                      <a:lnTo>
                        <a:pt x="15" y="35"/>
                      </a:lnTo>
                      <a:lnTo>
                        <a:pt x="69" y="36"/>
                      </a:lnTo>
                      <a:lnTo>
                        <a:pt x="69" y="15"/>
                      </a:lnTo>
                      <a:lnTo>
                        <a:pt x="14" y="14"/>
                      </a:lnTo>
                      <a:close/>
                      <a:moveTo>
                        <a:pt x="70" y="50"/>
                      </a:moveTo>
                      <a:lnTo>
                        <a:pt x="70" y="50"/>
                      </a:lnTo>
                      <a:lnTo>
                        <a:pt x="14" y="50"/>
                      </a:lnTo>
                      <a:cubicBezTo>
                        <a:pt x="6" y="50"/>
                        <a:pt x="0" y="43"/>
                        <a:pt x="0" y="35"/>
                      </a:cubicBezTo>
                      <a:lnTo>
                        <a:pt x="0" y="15"/>
                      </a:lnTo>
                      <a:cubicBezTo>
                        <a:pt x="0" y="6"/>
                        <a:pt x="6" y="0"/>
                        <a:pt x="14" y="0"/>
                      </a:cubicBezTo>
                      <a:lnTo>
                        <a:pt x="70" y="0"/>
                      </a:lnTo>
                      <a:cubicBezTo>
                        <a:pt x="78" y="0"/>
                        <a:pt x="84" y="6"/>
                        <a:pt x="84" y="15"/>
                      </a:cubicBezTo>
                      <a:lnTo>
                        <a:pt x="84" y="35"/>
                      </a:lnTo>
                      <a:cubicBezTo>
                        <a:pt x="84" y="43"/>
                        <a:pt x="78" y="50"/>
                        <a:pt x="70" y="50"/>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61" name="Freeform 610"/>
                <p:cNvSpPr>
                  <a:spLocks/>
                </p:cNvSpPr>
                <p:nvPr/>
              </p:nvSpPr>
              <p:spPr bwMode="auto">
                <a:xfrm>
                  <a:off x="-338326" y="2758081"/>
                  <a:ext cx="11545" cy="10043"/>
                </a:xfrm>
                <a:custGeom>
                  <a:avLst/>
                  <a:gdLst>
                    <a:gd name="T0" fmla="*/ 13 w 13"/>
                    <a:gd name="T1" fmla="*/ 10 h 10"/>
                    <a:gd name="T2" fmla="*/ 13 w 13"/>
                    <a:gd name="T3" fmla="*/ 10 h 10"/>
                    <a:gd name="T4" fmla="*/ 0 w 13"/>
                    <a:gd name="T5" fmla="*/ 10 h 10"/>
                    <a:gd name="T6" fmla="*/ 0 w 13"/>
                    <a:gd name="T7" fmla="*/ 0 h 10"/>
                    <a:gd name="T8" fmla="*/ 13 w 13"/>
                    <a:gd name="T9" fmla="*/ 0 h 10"/>
                    <a:gd name="T10" fmla="*/ 13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3" y="10"/>
                      </a:moveTo>
                      <a:lnTo>
                        <a:pt x="13" y="10"/>
                      </a:lnTo>
                      <a:lnTo>
                        <a:pt x="0" y="10"/>
                      </a:lnTo>
                      <a:lnTo>
                        <a:pt x="0" y="0"/>
                      </a:lnTo>
                      <a:lnTo>
                        <a:pt x="13" y="0"/>
                      </a:lnTo>
                      <a:lnTo>
                        <a:pt x="13" y="10"/>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69" name="Freeform 618"/>
                <p:cNvSpPr>
                  <a:spLocks/>
                </p:cNvSpPr>
                <p:nvPr/>
              </p:nvSpPr>
              <p:spPr bwMode="auto">
                <a:xfrm flipV="1">
                  <a:off x="-378891" y="2571466"/>
                  <a:ext cx="394156" cy="58584"/>
                </a:xfrm>
                <a:custGeom>
                  <a:avLst/>
                  <a:gdLst>
                    <a:gd name="T0" fmla="*/ 433 w 445"/>
                    <a:gd name="T1" fmla="*/ 65 h 65"/>
                    <a:gd name="T2" fmla="*/ 433 w 445"/>
                    <a:gd name="T3" fmla="*/ 65 h 65"/>
                    <a:gd name="T4" fmla="*/ 13 w 445"/>
                    <a:gd name="T5" fmla="*/ 65 h 65"/>
                    <a:gd name="T6" fmla="*/ 0 w 445"/>
                    <a:gd name="T7" fmla="*/ 53 h 65"/>
                    <a:gd name="T8" fmla="*/ 0 w 445"/>
                    <a:gd name="T9" fmla="*/ 0 h 65"/>
                    <a:gd name="T10" fmla="*/ 25 w 445"/>
                    <a:gd name="T11" fmla="*/ 0 h 65"/>
                    <a:gd name="T12" fmla="*/ 25 w 445"/>
                    <a:gd name="T13" fmla="*/ 40 h 65"/>
                    <a:gd name="T14" fmla="*/ 421 w 445"/>
                    <a:gd name="T15" fmla="*/ 40 h 65"/>
                    <a:gd name="T16" fmla="*/ 421 w 445"/>
                    <a:gd name="T17" fmla="*/ 5 h 65"/>
                    <a:gd name="T18" fmla="*/ 445 w 445"/>
                    <a:gd name="T19" fmla="*/ 5 h 65"/>
                    <a:gd name="T20" fmla="*/ 445 w 445"/>
                    <a:gd name="T21" fmla="*/ 53 h 65"/>
                    <a:gd name="T22" fmla="*/ 433 w 445"/>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 h="65">
                      <a:moveTo>
                        <a:pt x="433" y="65"/>
                      </a:moveTo>
                      <a:lnTo>
                        <a:pt x="433" y="65"/>
                      </a:lnTo>
                      <a:lnTo>
                        <a:pt x="13" y="65"/>
                      </a:lnTo>
                      <a:cubicBezTo>
                        <a:pt x="6" y="65"/>
                        <a:pt x="0" y="60"/>
                        <a:pt x="0" y="53"/>
                      </a:cubicBezTo>
                      <a:lnTo>
                        <a:pt x="0" y="0"/>
                      </a:lnTo>
                      <a:lnTo>
                        <a:pt x="25" y="0"/>
                      </a:lnTo>
                      <a:lnTo>
                        <a:pt x="25" y="40"/>
                      </a:lnTo>
                      <a:lnTo>
                        <a:pt x="421" y="40"/>
                      </a:lnTo>
                      <a:lnTo>
                        <a:pt x="421" y="5"/>
                      </a:lnTo>
                      <a:lnTo>
                        <a:pt x="445" y="5"/>
                      </a:lnTo>
                      <a:lnTo>
                        <a:pt x="445" y="53"/>
                      </a:lnTo>
                      <a:cubicBezTo>
                        <a:pt x="445" y="60"/>
                        <a:pt x="440" y="65"/>
                        <a:pt x="433" y="65"/>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0" name="Freeform 619"/>
                <p:cNvSpPr>
                  <a:spLocks/>
                </p:cNvSpPr>
                <p:nvPr/>
              </p:nvSpPr>
              <p:spPr bwMode="auto">
                <a:xfrm>
                  <a:off x="-185604" y="2548015"/>
                  <a:ext cx="21440" cy="88713"/>
                </a:xfrm>
                <a:custGeom>
                  <a:avLst/>
                  <a:gdLst>
                    <a:gd name="T0" fmla="*/ 25 w 25"/>
                    <a:gd name="T1" fmla="*/ 100 h 100"/>
                    <a:gd name="T2" fmla="*/ 25 w 25"/>
                    <a:gd name="T3" fmla="*/ 100 h 100"/>
                    <a:gd name="T4" fmla="*/ 0 w 25"/>
                    <a:gd name="T5" fmla="*/ 100 h 100"/>
                    <a:gd name="T6" fmla="*/ 0 w 25"/>
                    <a:gd name="T7" fmla="*/ 0 h 100"/>
                    <a:gd name="T8" fmla="*/ 25 w 25"/>
                    <a:gd name="T9" fmla="*/ 0 h 100"/>
                    <a:gd name="T10" fmla="*/ 25 w 25"/>
                    <a:gd name="T11" fmla="*/ 100 h 100"/>
                  </a:gdLst>
                  <a:ahLst/>
                  <a:cxnLst>
                    <a:cxn ang="0">
                      <a:pos x="T0" y="T1"/>
                    </a:cxn>
                    <a:cxn ang="0">
                      <a:pos x="T2" y="T3"/>
                    </a:cxn>
                    <a:cxn ang="0">
                      <a:pos x="T4" y="T5"/>
                    </a:cxn>
                    <a:cxn ang="0">
                      <a:pos x="T6" y="T7"/>
                    </a:cxn>
                    <a:cxn ang="0">
                      <a:pos x="T8" y="T9"/>
                    </a:cxn>
                    <a:cxn ang="0">
                      <a:pos x="T10" y="T11"/>
                    </a:cxn>
                  </a:cxnLst>
                  <a:rect l="0" t="0" r="r" b="b"/>
                  <a:pathLst>
                    <a:path w="25" h="100">
                      <a:moveTo>
                        <a:pt x="25" y="100"/>
                      </a:moveTo>
                      <a:lnTo>
                        <a:pt x="25" y="100"/>
                      </a:lnTo>
                      <a:lnTo>
                        <a:pt x="0" y="100"/>
                      </a:lnTo>
                      <a:lnTo>
                        <a:pt x="0" y="0"/>
                      </a:lnTo>
                      <a:lnTo>
                        <a:pt x="25" y="0"/>
                      </a:lnTo>
                      <a:lnTo>
                        <a:pt x="25" y="100"/>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1" name="Freeform 620"/>
                <p:cNvSpPr>
                  <a:spLocks noEditPoints="1"/>
                </p:cNvSpPr>
                <p:nvPr/>
              </p:nvSpPr>
              <p:spPr bwMode="auto">
                <a:xfrm>
                  <a:off x="-270710" y="2392367"/>
                  <a:ext cx="196254" cy="83691"/>
                </a:xfrm>
                <a:custGeom>
                  <a:avLst/>
                  <a:gdLst>
                    <a:gd name="T0" fmla="*/ 112 w 223"/>
                    <a:gd name="T1" fmla="*/ 20 h 93"/>
                    <a:gd name="T2" fmla="*/ 112 w 223"/>
                    <a:gd name="T3" fmla="*/ 20 h 93"/>
                    <a:gd name="T4" fmla="*/ 20 w 223"/>
                    <a:gd name="T5" fmla="*/ 47 h 93"/>
                    <a:gd name="T6" fmla="*/ 112 w 223"/>
                    <a:gd name="T7" fmla="*/ 73 h 93"/>
                    <a:gd name="T8" fmla="*/ 203 w 223"/>
                    <a:gd name="T9" fmla="*/ 47 h 93"/>
                    <a:gd name="T10" fmla="*/ 112 w 223"/>
                    <a:gd name="T11" fmla="*/ 20 h 93"/>
                    <a:gd name="T12" fmla="*/ 112 w 223"/>
                    <a:gd name="T13" fmla="*/ 93 h 93"/>
                    <a:gd name="T14" fmla="*/ 112 w 223"/>
                    <a:gd name="T15" fmla="*/ 93 h 93"/>
                    <a:gd name="T16" fmla="*/ 0 w 223"/>
                    <a:gd name="T17" fmla="*/ 47 h 93"/>
                    <a:gd name="T18" fmla="*/ 112 w 223"/>
                    <a:gd name="T19" fmla="*/ 0 h 93"/>
                    <a:gd name="T20" fmla="*/ 223 w 223"/>
                    <a:gd name="T21" fmla="*/ 47 h 93"/>
                    <a:gd name="T22" fmla="*/ 112 w 223"/>
                    <a:gd name="T2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93">
                      <a:moveTo>
                        <a:pt x="112" y="20"/>
                      </a:moveTo>
                      <a:lnTo>
                        <a:pt x="112" y="20"/>
                      </a:lnTo>
                      <a:cubicBezTo>
                        <a:pt x="53" y="20"/>
                        <a:pt x="20" y="38"/>
                        <a:pt x="20" y="47"/>
                      </a:cubicBezTo>
                      <a:cubicBezTo>
                        <a:pt x="20" y="56"/>
                        <a:pt x="53" y="73"/>
                        <a:pt x="112" y="73"/>
                      </a:cubicBezTo>
                      <a:cubicBezTo>
                        <a:pt x="171" y="73"/>
                        <a:pt x="203" y="56"/>
                        <a:pt x="203" y="47"/>
                      </a:cubicBezTo>
                      <a:cubicBezTo>
                        <a:pt x="203" y="38"/>
                        <a:pt x="171" y="20"/>
                        <a:pt x="112" y="20"/>
                      </a:cubicBezTo>
                      <a:close/>
                      <a:moveTo>
                        <a:pt x="112" y="93"/>
                      </a:moveTo>
                      <a:lnTo>
                        <a:pt x="112" y="93"/>
                      </a:lnTo>
                      <a:cubicBezTo>
                        <a:pt x="56" y="93"/>
                        <a:pt x="0" y="77"/>
                        <a:pt x="0" y="47"/>
                      </a:cubicBezTo>
                      <a:cubicBezTo>
                        <a:pt x="0" y="16"/>
                        <a:pt x="56" y="0"/>
                        <a:pt x="112" y="0"/>
                      </a:cubicBezTo>
                      <a:cubicBezTo>
                        <a:pt x="167" y="0"/>
                        <a:pt x="223" y="16"/>
                        <a:pt x="223" y="47"/>
                      </a:cubicBezTo>
                      <a:cubicBezTo>
                        <a:pt x="223" y="77"/>
                        <a:pt x="167" y="93"/>
                        <a:pt x="112" y="93"/>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2" name="Freeform 621"/>
                <p:cNvSpPr>
                  <a:spLocks/>
                </p:cNvSpPr>
                <p:nvPr/>
              </p:nvSpPr>
              <p:spPr bwMode="auto">
                <a:xfrm>
                  <a:off x="-270710" y="2425843"/>
                  <a:ext cx="196254" cy="128885"/>
                </a:xfrm>
                <a:custGeom>
                  <a:avLst/>
                  <a:gdLst>
                    <a:gd name="T0" fmla="*/ 153 w 223"/>
                    <a:gd name="T1" fmla="*/ 144 h 144"/>
                    <a:gd name="T2" fmla="*/ 153 w 223"/>
                    <a:gd name="T3" fmla="*/ 144 h 144"/>
                    <a:gd name="T4" fmla="*/ 150 w 223"/>
                    <a:gd name="T5" fmla="*/ 124 h 144"/>
                    <a:gd name="T6" fmla="*/ 203 w 223"/>
                    <a:gd name="T7" fmla="*/ 100 h 144"/>
                    <a:gd name="T8" fmla="*/ 203 w 223"/>
                    <a:gd name="T9" fmla="*/ 81 h 144"/>
                    <a:gd name="T10" fmla="*/ 0 w 223"/>
                    <a:gd name="T11" fmla="*/ 53 h 144"/>
                    <a:gd name="T12" fmla="*/ 0 w 223"/>
                    <a:gd name="T13" fmla="*/ 10 h 144"/>
                    <a:gd name="T14" fmla="*/ 20 w 223"/>
                    <a:gd name="T15" fmla="*/ 10 h 144"/>
                    <a:gd name="T16" fmla="*/ 20 w 223"/>
                    <a:gd name="T17" fmla="*/ 53 h 144"/>
                    <a:gd name="T18" fmla="*/ 112 w 223"/>
                    <a:gd name="T19" fmla="*/ 80 h 144"/>
                    <a:gd name="T20" fmla="*/ 203 w 223"/>
                    <a:gd name="T21" fmla="*/ 53 h 144"/>
                    <a:gd name="T22" fmla="*/ 203 w 223"/>
                    <a:gd name="T23" fmla="*/ 10 h 144"/>
                    <a:gd name="T24" fmla="*/ 213 w 223"/>
                    <a:gd name="T25" fmla="*/ 0 h 144"/>
                    <a:gd name="T26" fmla="*/ 223 w 223"/>
                    <a:gd name="T27" fmla="*/ 10 h 144"/>
                    <a:gd name="T28" fmla="*/ 223 w 223"/>
                    <a:gd name="T29" fmla="*/ 100 h 144"/>
                    <a:gd name="T30" fmla="*/ 153 w 223"/>
                    <a:gd name="T31"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3" h="144">
                      <a:moveTo>
                        <a:pt x="153" y="144"/>
                      </a:moveTo>
                      <a:lnTo>
                        <a:pt x="153" y="144"/>
                      </a:lnTo>
                      <a:lnTo>
                        <a:pt x="150" y="124"/>
                      </a:lnTo>
                      <a:cubicBezTo>
                        <a:pt x="186" y="119"/>
                        <a:pt x="203" y="107"/>
                        <a:pt x="203" y="100"/>
                      </a:cubicBezTo>
                      <a:lnTo>
                        <a:pt x="203" y="81"/>
                      </a:lnTo>
                      <a:cubicBezTo>
                        <a:pt x="149" y="113"/>
                        <a:pt x="0" y="103"/>
                        <a:pt x="0" y="53"/>
                      </a:cubicBezTo>
                      <a:lnTo>
                        <a:pt x="0" y="10"/>
                      </a:lnTo>
                      <a:lnTo>
                        <a:pt x="20" y="10"/>
                      </a:lnTo>
                      <a:lnTo>
                        <a:pt x="20" y="53"/>
                      </a:lnTo>
                      <a:cubicBezTo>
                        <a:pt x="20" y="62"/>
                        <a:pt x="53" y="80"/>
                        <a:pt x="112" y="80"/>
                      </a:cubicBezTo>
                      <a:cubicBezTo>
                        <a:pt x="171" y="80"/>
                        <a:pt x="203" y="62"/>
                        <a:pt x="203" y="53"/>
                      </a:cubicBezTo>
                      <a:lnTo>
                        <a:pt x="203" y="10"/>
                      </a:lnTo>
                      <a:cubicBezTo>
                        <a:pt x="203" y="4"/>
                        <a:pt x="208" y="0"/>
                        <a:pt x="213" y="0"/>
                      </a:cubicBezTo>
                      <a:cubicBezTo>
                        <a:pt x="219" y="0"/>
                        <a:pt x="223" y="4"/>
                        <a:pt x="223" y="10"/>
                      </a:cubicBezTo>
                      <a:lnTo>
                        <a:pt x="223" y="100"/>
                      </a:lnTo>
                      <a:cubicBezTo>
                        <a:pt x="223" y="121"/>
                        <a:pt x="197" y="137"/>
                        <a:pt x="153" y="144"/>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3" name="Freeform 622"/>
                <p:cNvSpPr>
                  <a:spLocks/>
                </p:cNvSpPr>
                <p:nvPr/>
              </p:nvSpPr>
              <p:spPr bwMode="auto">
                <a:xfrm>
                  <a:off x="-270710" y="2476058"/>
                  <a:ext cx="65967" cy="78670"/>
                </a:xfrm>
                <a:custGeom>
                  <a:avLst/>
                  <a:gdLst>
                    <a:gd name="T0" fmla="*/ 71 w 74"/>
                    <a:gd name="T1" fmla="*/ 88 h 88"/>
                    <a:gd name="T2" fmla="*/ 71 w 74"/>
                    <a:gd name="T3" fmla="*/ 88 h 88"/>
                    <a:gd name="T4" fmla="*/ 0 w 74"/>
                    <a:gd name="T5" fmla="*/ 44 h 88"/>
                    <a:gd name="T6" fmla="*/ 0 w 74"/>
                    <a:gd name="T7" fmla="*/ 0 h 88"/>
                    <a:gd name="T8" fmla="*/ 20 w 74"/>
                    <a:gd name="T9" fmla="*/ 0 h 88"/>
                    <a:gd name="T10" fmla="*/ 20 w 74"/>
                    <a:gd name="T11" fmla="*/ 44 h 88"/>
                    <a:gd name="T12" fmla="*/ 74 w 74"/>
                    <a:gd name="T13" fmla="*/ 68 h 88"/>
                    <a:gd name="T14" fmla="*/ 71 w 7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8">
                      <a:moveTo>
                        <a:pt x="71" y="88"/>
                      </a:moveTo>
                      <a:lnTo>
                        <a:pt x="71" y="88"/>
                      </a:lnTo>
                      <a:cubicBezTo>
                        <a:pt x="27" y="81"/>
                        <a:pt x="0" y="65"/>
                        <a:pt x="0" y="44"/>
                      </a:cubicBezTo>
                      <a:lnTo>
                        <a:pt x="0" y="0"/>
                      </a:lnTo>
                      <a:lnTo>
                        <a:pt x="20" y="0"/>
                      </a:lnTo>
                      <a:lnTo>
                        <a:pt x="20" y="44"/>
                      </a:lnTo>
                      <a:cubicBezTo>
                        <a:pt x="20" y="51"/>
                        <a:pt x="37" y="63"/>
                        <a:pt x="74" y="68"/>
                      </a:cubicBezTo>
                      <a:lnTo>
                        <a:pt x="71" y="88"/>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4" name="Freeform 623"/>
                <p:cNvSpPr>
                  <a:spLocks/>
                </p:cNvSpPr>
                <p:nvPr/>
              </p:nvSpPr>
              <p:spPr bwMode="auto">
                <a:xfrm>
                  <a:off x="-229481" y="2524599"/>
                  <a:ext cx="44529" cy="46867"/>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5" name="Freeform 624"/>
                <p:cNvSpPr>
                  <a:spLocks/>
                </p:cNvSpPr>
                <p:nvPr/>
              </p:nvSpPr>
              <p:spPr bwMode="auto">
                <a:xfrm>
                  <a:off x="-160215" y="2524599"/>
                  <a:ext cx="46177" cy="46867"/>
                </a:xfrm>
                <a:custGeom>
                  <a:avLst/>
                  <a:gdLst>
                    <a:gd name="T0" fmla="*/ 26 w 51"/>
                    <a:gd name="T1" fmla="*/ 51 h 51"/>
                    <a:gd name="T2" fmla="*/ 26 w 51"/>
                    <a:gd name="T3" fmla="*/ 51 h 51"/>
                    <a:gd name="T4" fmla="*/ 0 w 51"/>
                    <a:gd name="T5" fmla="*/ 26 h 51"/>
                    <a:gd name="T6" fmla="*/ 26 w 51"/>
                    <a:gd name="T7" fmla="*/ 0 h 51"/>
                    <a:gd name="T8" fmla="*/ 51 w 51"/>
                    <a:gd name="T9" fmla="*/ 26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1" y="51"/>
                        <a:pt x="0" y="40"/>
                        <a:pt x="0" y="26"/>
                      </a:cubicBezTo>
                      <a:cubicBezTo>
                        <a:pt x="0" y="11"/>
                        <a:pt x="11" y="0"/>
                        <a:pt x="26" y="0"/>
                      </a:cubicBezTo>
                      <a:cubicBezTo>
                        <a:pt x="40" y="0"/>
                        <a:pt x="51" y="11"/>
                        <a:pt x="51" y="26"/>
                      </a:cubicBezTo>
                      <a:cubicBezTo>
                        <a:pt x="51" y="40"/>
                        <a:pt x="40" y="51"/>
                        <a:pt x="26" y="51"/>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6" name="Freeform 595"/>
                <p:cNvSpPr>
                  <a:spLocks noEditPoints="1"/>
                </p:cNvSpPr>
                <p:nvPr/>
              </p:nvSpPr>
              <p:spPr bwMode="auto">
                <a:xfrm>
                  <a:off x="-65004" y="2632544"/>
                  <a:ext cx="148427" cy="236009"/>
                </a:xfrm>
                <a:custGeom>
                  <a:avLst/>
                  <a:gdLst>
                    <a:gd name="T0" fmla="*/ 15 w 168"/>
                    <a:gd name="T1" fmla="*/ 248 h 263"/>
                    <a:gd name="T2" fmla="*/ 15 w 168"/>
                    <a:gd name="T3" fmla="*/ 248 h 263"/>
                    <a:gd name="T4" fmla="*/ 153 w 168"/>
                    <a:gd name="T5" fmla="*/ 248 h 263"/>
                    <a:gd name="T6" fmla="*/ 153 w 168"/>
                    <a:gd name="T7" fmla="*/ 14 h 263"/>
                    <a:gd name="T8" fmla="*/ 15 w 168"/>
                    <a:gd name="T9" fmla="*/ 14 h 263"/>
                    <a:gd name="T10" fmla="*/ 15 w 168"/>
                    <a:gd name="T11" fmla="*/ 248 h 263"/>
                    <a:gd name="T12" fmla="*/ 160 w 168"/>
                    <a:gd name="T13" fmla="*/ 263 h 263"/>
                    <a:gd name="T14" fmla="*/ 160 w 168"/>
                    <a:gd name="T15" fmla="*/ 263 h 263"/>
                    <a:gd name="T16" fmla="*/ 8 w 168"/>
                    <a:gd name="T17" fmla="*/ 263 h 263"/>
                    <a:gd name="T18" fmla="*/ 0 w 168"/>
                    <a:gd name="T19" fmla="*/ 255 h 263"/>
                    <a:gd name="T20" fmla="*/ 0 w 168"/>
                    <a:gd name="T21" fmla="*/ 7 h 263"/>
                    <a:gd name="T22" fmla="*/ 8 w 168"/>
                    <a:gd name="T23" fmla="*/ 0 h 263"/>
                    <a:gd name="T24" fmla="*/ 160 w 168"/>
                    <a:gd name="T25" fmla="*/ 0 h 263"/>
                    <a:gd name="T26" fmla="*/ 168 w 168"/>
                    <a:gd name="T27" fmla="*/ 7 h 263"/>
                    <a:gd name="T28" fmla="*/ 168 w 168"/>
                    <a:gd name="T29" fmla="*/ 255 h 263"/>
                    <a:gd name="T30" fmla="*/ 160 w 168"/>
                    <a:gd name="T3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263">
                      <a:moveTo>
                        <a:pt x="15" y="248"/>
                      </a:moveTo>
                      <a:lnTo>
                        <a:pt x="15" y="248"/>
                      </a:lnTo>
                      <a:lnTo>
                        <a:pt x="153" y="248"/>
                      </a:lnTo>
                      <a:lnTo>
                        <a:pt x="153" y="14"/>
                      </a:lnTo>
                      <a:lnTo>
                        <a:pt x="15" y="14"/>
                      </a:lnTo>
                      <a:lnTo>
                        <a:pt x="15" y="248"/>
                      </a:lnTo>
                      <a:close/>
                      <a:moveTo>
                        <a:pt x="160" y="263"/>
                      </a:moveTo>
                      <a:lnTo>
                        <a:pt x="160" y="263"/>
                      </a:lnTo>
                      <a:lnTo>
                        <a:pt x="8" y="263"/>
                      </a:lnTo>
                      <a:cubicBezTo>
                        <a:pt x="4" y="263"/>
                        <a:pt x="0" y="259"/>
                        <a:pt x="0" y="255"/>
                      </a:cubicBezTo>
                      <a:lnTo>
                        <a:pt x="0" y="7"/>
                      </a:lnTo>
                      <a:cubicBezTo>
                        <a:pt x="0" y="3"/>
                        <a:pt x="4" y="0"/>
                        <a:pt x="8" y="0"/>
                      </a:cubicBezTo>
                      <a:lnTo>
                        <a:pt x="160" y="0"/>
                      </a:lnTo>
                      <a:cubicBezTo>
                        <a:pt x="165" y="0"/>
                        <a:pt x="168" y="3"/>
                        <a:pt x="168" y="7"/>
                      </a:cubicBezTo>
                      <a:lnTo>
                        <a:pt x="168" y="255"/>
                      </a:lnTo>
                      <a:cubicBezTo>
                        <a:pt x="168" y="259"/>
                        <a:pt x="165" y="263"/>
                        <a:pt x="160" y="263"/>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7" name="Freeform 596"/>
                <p:cNvSpPr>
                  <a:spLocks noEditPoints="1"/>
                </p:cNvSpPr>
                <p:nvPr/>
              </p:nvSpPr>
              <p:spPr bwMode="auto">
                <a:xfrm>
                  <a:off x="-28722" y="2667695"/>
                  <a:ext cx="74214" cy="46867"/>
                </a:xfrm>
                <a:custGeom>
                  <a:avLst/>
                  <a:gdLst>
                    <a:gd name="T0" fmla="*/ 14 w 84"/>
                    <a:gd name="T1" fmla="*/ 15 h 51"/>
                    <a:gd name="T2" fmla="*/ 14 w 84"/>
                    <a:gd name="T3" fmla="*/ 15 h 51"/>
                    <a:gd name="T4" fmla="*/ 15 w 84"/>
                    <a:gd name="T5" fmla="*/ 36 h 51"/>
                    <a:gd name="T6" fmla="*/ 69 w 84"/>
                    <a:gd name="T7" fmla="*/ 36 h 51"/>
                    <a:gd name="T8" fmla="*/ 70 w 84"/>
                    <a:gd name="T9" fmla="*/ 15 h 51"/>
                    <a:gd name="T10" fmla="*/ 14 w 84"/>
                    <a:gd name="T11" fmla="*/ 15 h 51"/>
                    <a:gd name="T12" fmla="*/ 71 w 84"/>
                    <a:gd name="T13" fmla="*/ 51 h 51"/>
                    <a:gd name="T14" fmla="*/ 71 w 84"/>
                    <a:gd name="T15" fmla="*/ 51 h 51"/>
                    <a:gd name="T16" fmla="*/ 14 w 84"/>
                    <a:gd name="T17" fmla="*/ 51 h 51"/>
                    <a:gd name="T18" fmla="*/ 0 w 84"/>
                    <a:gd name="T19" fmla="*/ 36 h 51"/>
                    <a:gd name="T20" fmla="*/ 0 w 84"/>
                    <a:gd name="T21" fmla="*/ 15 h 51"/>
                    <a:gd name="T22" fmla="*/ 14 w 84"/>
                    <a:gd name="T23" fmla="*/ 0 h 51"/>
                    <a:gd name="T24" fmla="*/ 71 w 84"/>
                    <a:gd name="T25" fmla="*/ 0 h 51"/>
                    <a:gd name="T26" fmla="*/ 84 w 84"/>
                    <a:gd name="T27" fmla="*/ 15 h 51"/>
                    <a:gd name="T28" fmla="*/ 84 w 84"/>
                    <a:gd name="T29" fmla="*/ 36 h 51"/>
                    <a:gd name="T30" fmla="*/ 71 w 84"/>
                    <a:gd name="T3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1">
                      <a:moveTo>
                        <a:pt x="14" y="15"/>
                      </a:moveTo>
                      <a:lnTo>
                        <a:pt x="14" y="15"/>
                      </a:lnTo>
                      <a:lnTo>
                        <a:pt x="15" y="36"/>
                      </a:lnTo>
                      <a:lnTo>
                        <a:pt x="69" y="36"/>
                      </a:lnTo>
                      <a:lnTo>
                        <a:pt x="70" y="15"/>
                      </a:lnTo>
                      <a:lnTo>
                        <a:pt x="14" y="15"/>
                      </a:lnTo>
                      <a:close/>
                      <a:moveTo>
                        <a:pt x="71" y="51"/>
                      </a:moveTo>
                      <a:lnTo>
                        <a:pt x="71" y="51"/>
                      </a:lnTo>
                      <a:lnTo>
                        <a:pt x="14" y="51"/>
                      </a:lnTo>
                      <a:cubicBezTo>
                        <a:pt x="6" y="51"/>
                        <a:pt x="0" y="44"/>
                        <a:pt x="0" y="36"/>
                      </a:cubicBezTo>
                      <a:lnTo>
                        <a:pt x="0" y="15"/>
                      </a:lnTo>
                      <a:cubicBezTo>
                        <a:pt x="0" y="7"/>
                        <a:pt x="6" y="0"/>
                        <a:pt x="14" y="0"/>
                      </a:cubicBezTo>
                      <a:lnTo>
                        <a:pt x="71" y="0"/>
                      </a:lnTo>
                      <a:cubicBezTo>
                        <a:pt x="78" y="0"/>
                        <a:pt x="84" y="7"/>
                        <a:pt x="84" y="15"/>
                      </a:cubicBezTo>
                      <a:lnTo>
                        <a:pt x="84" y="36"/>
                      </a:lnTo>
                      <a:cubicBezTo>
                        <a:pt x="84" y="44"/>
                        <a:pt x="78" y="51"/>
                        <a:pt x="71" y="51"/>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8" name="Freeform 597"/>
                <p:cNvSpPr>
                  <a:spLocks/>
                </p:cNvSpPr>
                <p:nvPr/>
              </p:nvSpPr>
              <p:spPr bwMode="auto">
                <a:xfrm>
                  <a:off x="-27073" y="2818338"/>
                  <a:ext cx="74214" cy="16738"/>
                </a:xfrm>
                <a:custGeom>
                  <a:avLst/>
                  <a:gdLst>
                    <a:gd name="T0" fmla="*/ 84 w 84"/>
                    <a:gd name="T1" fmla="*/ 9 h 18"/>
                    <a:gd name="T2" fmla="*/ 84 w 84"/>
                    <a:gd name="T3" fmla="*/ 9 h 18"/>
                    <a:gd name="T4" fmla="*/ 77 w 84"/>
                    <a:gd name="T5" fmla="*/ 18 h 18"/>
                    <a:gd name="T6" fmla="*/ 7 w 84"/>
                    <a:gd name="T7" fmla="*/ 18 h 18"/>
                    <a:gd name="T8" fmla="*/ 0 w 84"/>
                    <a:gd name="T9" fmla="*/ 9 h 18"/>
                    <a:gd name="T10" fmla="*/ 7 w 84"/>
                    <a:gd name="T11" fmla="*/ 0 h 18"/>
                    <a:gd name="T12" fmla="*/ 77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lnTo>
                        <a:pt x="84" y="9"/>
                      </a:lnTo>
                      <a:cubicBezTo>
                        <a:pt x="84" y="14"/>
                        <a:pt x="81" y="18"/>
                        <a:pt x="77" y="18"/>
                      </a:cubicBezTo>
                      <a:lnTo>
                        <a:pt x="7" y="18"/>
                      </a:lnTo>
                      <a:cubicBezTo>
                        <a:pt x="3" y="18"/>
                        <a:pt x="0" y="14"/>
                        <a:pt x="0" y="9"/>
                      </a:cubicBezTo>
                      <a:cubicBezTo>
                        <a:pt x="0" y="4"/>
                        <a:pt x="3" y="0"/>
                        <a:pt x="7" y="0"/>
                      </a:cubicBezTo>
                      <a:lnTo>
                        <a:pt x="77" y="0"/>
                      </a:lnTo>
                      <a:cubicBezTo>
                        <a:pt x="81" y="0"/>
                        <a:pt x="84" y="4"/>
                        <a:pt x="84" y="9"/>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79" name="Freeform 598"/>
                <p:cNvSpPr>
                  <a:spLocks/>
                </p:cNvSpPr>
                <p:nvPr/>
              </p:nvSpPr>
              <p:spPr bwMode="auto">
                <a:xfrm>
                  <a:off x="-56758" y="2726278"/>
                  <a:ext cx="135233" cy="3348"/>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80" name="Freeform 599"/>
                <p:cNvSpPr>
                  <a:spLocks/>
                </p:cNvSpPr>
                <p:nvPr/>
              </p:nvSpPr>
              <p:spPr bwMode="auto">
                <a:xfrm>
                  <a:off x="-56758" y="2794905"/>
                  <a:ext cx="135233" cy="5022"/>
                </a:xfrm>
                <a:custGeom>
                  <a:avLst/>
                  <a:gdLst>
                    <a:gd name="T0" fmla="*/ 153 w 153"/>
                    <a:gd name="T1" fmla="*/ 5 h 5"/>
                    <a:gd name="T2" fmla="*/ 153 w 153"/>
                    <a:gd name="T3" fmla="*/ 5 h 5"/>
                    <a:gd name="T4" fmla="*/ 0 w 153"/>
                    <a:gd name="T5" fmla="*/ 5 h 5"/>
                    <a:gd name="T6" fmla="*/ 0 w 153"/>
                    <a:gd name="T7" fmla="*/ 0 h 5"/>
                    <a:gd name="T8" fmla="*/ 153 w 153"/>
                    <a:gd name="T9" fmla="*/ 0 h 5"/>
                    <a:gd name="T10" fmla="*/ 153 w 153"/>
                    <a:gd name="T11" fmla="*/ 5 h 5"/>
                  </a:gdLst>
                  <a:ahLst/>
                  <a:cxnLst>
                    <a:cxn ang="0">
                      <a:pos x="T0" y="T1"/>
                    </a:cxn>
                    <a:cxn ang="0">
                      <a:pos x="T2" y="T3"/>
                    </a:cxn>
                    <a:cxn ang="0">
                      <a:pos x="T4" y="T5"/>
                    </a:cxn>
                    <a:cxn ang="0">
                      <a:pos x="T6" y="T7"/>
                    </a:cxn>
                    <a:cxn ang="0">
                      <a:pos x="T8" y="T9"/>
                    </a:cxn>
                    <a:cxn ang="0">
                      <a:pos x="T10" y="T11"/>
                    </a:cxn>
                  </a:cxnLst>
                  <a:rect l="0" t="0" r="r" b="b"/>
                  <a:pathLst>
                    <a:path w="153" h="5">
                      <a:moveTo>
                        <a:pt x="153" y="5"/>
                      </a:moveTo>
                      <a:lnTo>
                        <a:pt x="153" y="5"/>
                      </a:lnTo>
                      <a:lnTo>
                        <a:pt x="0" y="5"/>
                      </a:lnTo>
                      <a:lnTo>
                        <a:pt x="0" y="0"/>
                      </a:lnTo>
                      <a:lnTo>
                        <a:pt x="153" y="0"/>
                      </a:lnTo>
                      <a:lnTo>
                        <a:pt x="153" y="5"/>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81" name="Freeform 600"/>
                <p:cNvSpPr>
                  <a:spLocks/>
                </p:cNvSpPr>
                <p:nvPr/>
              </p:nvSpPr>
              <p:spPr bwMode="auto">
                <a:xfrm>
                  <a:off x="15806" y="2686106"/>
                  <a:ext cx="11545" cy="8370"/>
                </a:xfrm>
                <a:custGeom>
                  <a:avLst/>
                  <a:gdLst>
                    <a:gd name="T0" fmla="*/ 13 w 13"/>
                    <a:gd name="T1" fmla="*/ 9 h 9"/>
                    <a:gd name="T2" fmla="*/ 13 w 13"/>
                    <a:gd name="T3" fmla="*/ 9 h 9"/>
                    <a:gd name="T4" fmla="*/ 0 w 13"/>
                    <a:gd name="T5" fmla="*/ 9 h 9"/>
                    <a:gd name="T6" fmla="*/ 0 w 13"/>
                    <a:gd name="T7" fmla="*/ 0 h 9"/>
                    <a:gd name="T8" fmla="*/ 13 w 13"/>
                    <a:gd name="T9" fmla="*/ 0 h 9"/>
                    <a:gd name="T10" fmla="*/ 13 w 13"/>
                    <a:gd name="T11" fmla="*/ 9 h 9"/>
                  </a:gdLst>
                  <a:ahLst/>
                  <a:cxnLst>
                    <a:cxn ang="0">
                      <a:pos x="T0" y="T1"/>
                    </a:cxn>
                    <a:cxn ang="0">
                      <a:pos x="T2" y="T3"/>
                    </a:cxn>
                    <a:cxn ang="0">
                      <a:pos x="T4" y="T5"/>
                    </a:cxn>
                    <a:cxn ang="0">
                      <a:pos x="T6" y="T7"/>
                    </a:cxn>
                    <a:cxn ang="0">
                      <a:pos x="T8" y="T9"/>
                    </a:cxn>
                    <a:cxn ang="0">
                      <a:pos x="T10" y="T11"/>
                    </a:cxn>
                  </a:cxnLst>
                  <a:rect l="0" t="0" r="r" b="b"/>
                  <a:pathLst>
                    <a:path w="13" h="9">
                      <a:moveTo>
                        <a:pt x="13" y="9"/>
                      </a:moveTo>
                      <a:lnTo>
                        <a:pt x="13" y="9"/>
                      </a:lnTo>
                      <a:lnTo>
                        <a:pt x="0" y="9"/>
                      </a:lnTo>
                      <a:lnTo>
                        <a:pt x="0" y="0"/>
                      </a:lnTo>
                      <a:lnTo>
                        <a:pt x="13" y="0"/>
                      </a:lnTo>
                      <a:lnTo>
                        <a:pt x="13" y="9"/>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82" name="Freeform 601"/>
                <p:cNvSpPr>
                  <a:spLocks noEditPoints="1"/>
                </p:cNvSpPr>
                <p:nvPr/>
              </p:nvSpPr>
              <p:spPr bwMode="auto">
                <a:xfrm>
                  <a:off x="-28722" y="2741343"/>
                  <a:ext cx="74214" cy="43519"/>
                </a:xfrm>
                <a:custGeom>
                  <a:avLst/>
                  <a:gdLst>
                    <a:gd name="T0" fmla="*/ 14 w 84"/>
                    <a:gd name="T1" fmla="*/ 14 h 50"/>
                    <a:gd name="T2" fmla="*/ 14 w 84"/>
                    <a:gd name="T3" fmla="*/ 14 h 50"/>
                    <a:gd name="T4" fmla="*/ 15 w 84"/>
                    <a:gd name="T5" fmla="*/ 35 h 50"/>
                    <a:gd name="T6" fmla="*/ 69 w 84"/>
                    <a:gd name="T7" fmla="*/ 36 h 50"/>
                    <a:gd name="T8" fmla="*/ 70 w 84"/>
                    <a:gd name="T9" fmla="*/ 15 h 50"/>
                    <a:gd name="T10" fmla="*/ 14 w 84"/>
                    <a:gd name="T11" fmla="*/ 14 h 50"/>
                    <a:gd name="T12" fmla="*/ 71 w 84"/>
                    <a:gd name="T13" fmla="*/ 50 h 50"/>
                    <a:gd name="T14" fmla="*/ 71 w 84"/>
                    <a:gd name="T15" fmla="*/ 50 h 50"/>
                    <a:gd name="T16" fmla="*/ 14 w 84"/>
                    <a:gd name="T17" fmla="*/ 50 h 50"/>
                    <a:gd name="T18" fmla="*/ 0 w 84"/>
                    <a:gd name="T19" fmla="*/ 35 h 50"/>
                    <a:gd name="T20" fmla="*/ 0 w 84"/>
                    <a:gd name="T21" fmla="*/ 15 h 50"/>
                    <a:gd name="T22" fmla="*/ 14 w 84"/>
                    <a:gd name="T23" fmla="*/ 0 h 50"/>
                    <a:gd name="T24" fmla="*/ 71 w 84"/>
                    <a:gd name="T25" fmla="*/ 0 h 50"/>
                    <a:gd name="T26" fmla="*/ 84 w 84"/>
                    <a:gd name="T27" fmla="*/ 15 h 50"/>
                    <a:gd name="T28" fmla="*/ 84 w 84"/>
                    <a:gd name="T29" fmla="*/ 35 h 50"/>
                    <a:gd name="T30" fmla="*/ 71 w 84"/>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0">
                      <a:moveTo>
                        <a:pt x="14" y="14"/>
                      </a:moveTo>
                      <a:lnTo>
                        <a:pt x="14" y="14"/>
                      </a:lnTo>
                      <a:lnTo>
                        <a:pt x="15" y="35"/>
                      </a:lnTo>
                      <a:lnTo>
                        <a:pt x="69" y="36"/>
                      </a:lnTo>
                      <a:lnTo>
                        <a:pt x="70" y="15"/>
                      </a:lnTo>
                      <a:lnTo>
                        <a:pt x="14" y="14"/>
                      </a:lnTo>
                      <a:close/>
                      <a:moveTo>
                        <a:pt x="71" y="50"/>
                      </a:moveTo>
                      <a:lnTo>
                        <a:pt x="71" y="50"/>
                      </a:lnTo>
                      <a:lnTo>
                        <a:pt x="14" y="50"/>
                      </a:lnTo>
                      <a:cubicBezTo>
                        <a:pt x="6" y="50"/>
                        <a:pt x="0" y="43"/>
                        <a:pt x="0" y="35"/>
                      </a:cubicBezTo>
                      <a:lnTo>
                        <a:pt x="0" y="15"/>
                      </a:lnTo>
                      <a:cubicBezTo>
                        <a:pt x="0" y="6"/>
                        <a:pt x="6" y="0"/>
                        <a:pt x="14" y="0"/>
                      </a:cubicBezTo>
                      <a:lnTo>
                        <a:pt x="71" y="0"/>
                      </a:lnTo>
                      <a:cubicBezTo>
                        <a:pt x="78" y="0"/>
                        <a:pt x="84" y="6"/>
                        <a:pt x="84" y="15"/>
                      </a:cubicBezTo>
                      <a:lnTo>
                        <a:pt x="84" y="35"/>
                      </a:lnTo>
                      <a:cubicBezTo>
                        <a:pt x="84" y="43"/>
                        <a:pt x="78" y="50"/>
                        <a:pt x="71" y="50"/>
                      </a:cubicBez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sp>
              <p:nvSpPr>
                <p:cNvPr id="283" name="Freeform 602"/>
                <p:cNvSpPr>
                  <a:spLocks/>
                </p:cNvSpPr>
                <p:nvPr/>
              </p:nvSpPr>
              <p:spPr bwMode="auto">
                <a:xfrm>
                  <a:off x="15806" y="2758081"/>
                  <a:ext cx="11545" cy="10043"/>
                </a:xfrm>
                <a:custGeom>
                  <a:avLst/>
                  <a:gdLst>
                    <a:gd name="T0" fmla="*/ 13 w 13"/>
                    <a:gd name="T1" fmla="*/ 10 h 10"/>
                    <a:gd name="T2" fmla="*/ 13 w 13"/>
                    <a:gd name="T3" fmla="*/ 10 h 10"/>
                    <a:gd name="T4" fmla="*/ 0 w 13"/>
                    <a:gd name="T5" fmla="*/ 10 h 10"/>
                    <a:gd name="T6" fmla="*/ 0 w 13"/>
                    <a:gd name="T7" fmla="*/ 0 h 10"/>
                    <a:gd name="T8" fmla="*/ 13 w 13"/>
                    <a:gd name="T9" fmla="*/ 0 h 10"/>
                    <a:gd name="T10" fmla="*/ 13 w 13"/>
                    <a:gd name="T11" fmla="*/ 10 h 10"/>
                  </a:gdLst>
                  <a:ahLst/>
                  <a:cxnLst>
                    <a:cxn ang="0">
                      <a:pos x="T0" y="T1"/>
                    </a:cxn>
                    <a:cxn ang="0">
                      <a:pos x="T2" y="T3"/>
                    </a:cxn>
                    <a:cxn ang="0">
                      <a:pos x="T4" y="T5"/>
                    </a:cxn>
                    <a:cxn ang="0">
                      <a:pos x="T6" y="T7"/>
                    </a:cxn>
                    <a:cxn ang="0">
                      <a:pos x="T8" y="T9"/>
                    </a:cxn>
                    <a:cxn ang="0">
                      <a:pos x="T10" y="T11"/>
                    </a:cxn>
                  </a:cxnLst>
                  <a:rect l="0" t="0" r="r" b="b"/>
                  <a:pathLst>
                    <a:path w="13" h="10">
                      <a:moveTo>
                        <a:pt x="13" y="10"/>
                      </a:moveTo>
                      <a:lnTo>
                        <a:pt x="13" y="10"/>
                      </a:lnTo>
                      <a:lnTo>
                        <a:pt x="0" y="10"/>
                      </a:lnTo>
                      <a:lnTo>
                        <a:pt x="0" y="0"/>
                      </a:lnTo>
                      <a:lnTo>
                        <a:pt x="13" y="0"/>
                      </a:lnTo>
                      <a:lnTo>
                        <a:pt x="13" y="10"/>
                      </a:lnTo>
                      <a:close/>
                    </a:path>
                  </a:pathLst>
                </a:custGeom>
                <a:solidFill>
                  <a:srgbClr val="00B0F0"/>
                </a:solidFill>
                <a:ln w="0">
                  <a:noFill/>
                  <a:prstDash val="solid"/>
                  <a:round/>
                  <a:headEnd/>
                  <a:tailEnd/>
                </a:ln>
              </p:spPr>
              <p:txBody>
                <a:bodyPr/>
                <a:lstStyle/>
                <a:p>
                  <a:pPr defTabSz="543472">
                    <a:defRPr/>
                  </a:pPr>
                  <a:endParaRPr lang="zh-CN" altLang="en-US" sz="1799">
                    <a:solidFill>
                      <a:srgbClr val="1D1D1A"/>
                    </a:solidFill>
                    <a:latin typeface="+mn-ea"/>
                    <a:ea typeface="+mn-ea"/>
                  </a:endParaRPr>
                </a:p>
              </p:txBody>
            </p:sp>
          </p:grpSp>
        </p:grpSp>
        <p:grpSp>
          <p:nvGrpSpPr>
            <p:cNvPr id="11" name="组合 10"/>
            <p:cNvGrpSpPr/>
            <p:nvPr/>
          </p:nvGrpSpPr>
          <p:grpSpPr>
            <a:xfrm>
              <a:off x="6283055" y="5455769"/>
              <a:ext cx="5608080" cy="974528"/>
              <a:chOff x="6238142" y="4363419"/>
              <a:chExt cx="5609540" cy="974782"/>
            </a:xfrm>
          </p:grpSpPr>
          <p:pic>
            <p:nvPicPr>
              <p:cNvPr id="117" name="pasted-image.pdf"/>
              <p:cNvPicPr>
                <a:picLocks noChangeAspect="1"/>
              </p:cNvPicPr>
              <p:nvPr/>
            </p:nvPicPr>
            <p:blipFill>
              <a:blip r:embed="rId10" cstate="print">
                <a:extLst/>
              </a:blip>
              <a:stretch>
                <a:fillRect/>
              </a:stretch>
            </p:blipFill>
            <p:spPr>
              <a:xfrm>
                <a:off x="6238142" y="4466283"/>
                <a:ext cx="715118" cy="714896"/>
              </a:xfrm>
              <a:prstGeom prst="rect">
                <a:avLst/>
              </a:prstGeom>
              <a:ln w="3175" cap="flat">
                <a:noFill/>
                <a:miter lim="400000"/>
              </a:ln>
              <a:effectLst/>
            </p:spPr>
          </p:pic>
          <p:sp>
            <p:nvSpPr>
              <p:cNvPr id="118" name="Freeform 63"/>
              <p:cNvSpPr>
                <a:spLocks/>
              </p:cNvSpPr>
              <p:nvPr/>
            </p:nvSpPr>
            <p:spPr bwMode="auto">
              <a:xfrm rot="9188981">
                <a:off x="6432055" y="4599746"/>
                <a:ext cx="339828" cy="448880"/>
              </a:xfrm>
              <a:custGeom>
                <a:avLst/>
                <a:gdLst/>
                <a:ahLst/>
                <a:cxnLst>
                  <a:cxn ang="0">
                    <a:pos x="4913" y="0"/>
                  </a:cxn>
                  <a:cxn ang="0">
                    <a:pos x="11380" y="9251"/>
                  </a:cxn>
                  <a:cxn ang="0">
                    <a:pos x="8661" y="9251"/>
                  </a:cxn>
                  <a:cxn ang="0">
                    <a:pos x="8667" y="9270"/>
                  </a:cxn>
                  <a:cxn ang="0">
                    <a:pos x="4712" y="9270"/>
                  </a:cxn>
                  <a:cxn ang="0">
                    <a:pos x="6491" y="16420"/>
                  </a:cxn>
                  <a:cxn ang="0">
                    <a:pos x="0" y="7132"/>
                  </a:cxn>
                  <a:cxn ang="0">
                    <a:pos x="6689" y="7132"/>
                  </a:cxn>
                  <a:cxn ang="0">
                    <a:pos x="4913" y="0"/>
                  </a:cxn>
                </a:cxnLst>
                <a:rect l="0" t="0" r="r" b="b"/>
                <a:pathLst>
                  <a:path w="11380" h="16420">
                    <a:moveTo>
                      <a:pt x="4913" y="0"/>
                    </a:moveTo>
                    <a:lnTo>
                      <a:pt x="11380" y="9251"/>
                    </a:lnTo>
                    <a:lnTo>
                      <a:pt x="8661" y="9251"/>
                    </a:lnTo>
                    <a:lnTo>
                      <a:pt x="8667" y="9270"/>
                    </a:lnTo>
                    <a:lnTo>
                      <a:pt x="4712" y="9270"/>
                    </a:lnTo>
                    <a:lnTo>
                      <a:pt x="6491" y="16420"/>
                    </a:lnTo>
                    <a:lnTo>
                      <a:pt x="0" y="7132"/>
                    </a:lnTo>
                    <a:lnTo>
                      <a:pt x="6689" y="7132"/>
                    </a:lnTo>
                    <a:lnTo>
                      <a:pt x="4913" y="0"/>
                    </a:lnTo>
                    <a:close/>
                  </a:path>
                </a:pathLst>
              </a:custGeom>
              <a:solidFill>
                <a:srgbClr val="00B0F0"/>
              </a:solidFill>
              <a:ln w="9525">
                <a:noFill/>
                <a:round/>
                <a:headEnd/>
                <a:tailEnd/>
              </a:ln>
            </p:spPr>
            <p:txBody>
              <a:bodyPr vert="horz" wrap="square" lIns="91395" tIns="45697" rIns="91395" bIns="45697" numCol="1" anchor="t" anchorCtr="0" compatLnSpc="1">
                <a:prstTxWarp prst="textNoShape">
                  <a:avLst/>
                </a:prstTxWarp>
              </a:bodyPr>
              <a:lstStyle/>
              <a:p>
                <a:pPr defTabSz="914204"/>
                <a:endParaRPr lang="zh-CN" altLang="en-US" sz="1400">
                  <a:solidFill>
                    <a:srgbClr val="666666"/>
                  </a:solidFill>
                  <a:latin typeface="+mn-ea"/>
                  <a:ea typeface="+mn-ea"/>
                </a:endParaRPr>
              </a:p>
            </p:txBody>
          </p:sp>
          <p:cxnSp>
            <p:nvCxnSpPr>
              <p:cNvPr id="119" name="Straight Connector 38"/>
              <p:cNvCxnSpPr/>
              <p:nvPr/>
            </p:nvCxnSpPr>
            <p:spPr>
              <a:xfrm flipH="1">
                <a:off x="7200753" y="4754146"/>
                <a:ext cx="3682155" cy="0"/>
              </a:xfrm>
              <a:prstGeom prst="line">
                <a:avLst/>
              </a:prstGeom>
              <a:noFill/>
              <a:ln w="19050" cap="flat" cmpd="sng" algn="ctr">
                <a:solidFill>
                  <a:srgbClr val="666666">
                    <a:lumMod val="85000"/>
                  </a:srgbClr>
                </a:solidFill>
                <a:prstDash val="solid"/>
                <a:miter lim="800000"/>
              </a:ln>
              <a:effectLst/>
            </p:spPr>
          </p:cxnSp>
          <p:sp>
            <p:nvSpPr>
              <p:cNvPr id="120" name="TextBox 56"/>
              <p:cNvSpPr txBox="1"/>
              <p:nvPr/>
            </p:nvSpPr>
            <p:spPr>
              <a:xfrm>
                <a:off x="7200753" y="4363419"/>
                <a:ext cx="4646929" cy="399877"/>
              </a:xfrm>
              <a:prstGeom prst="rect">
                <a:avLst/>
              </a:prstGeom>
              <a:noFill/>
            </p:spPr>
            <p:txBody>
              <a:bodyPr wrap="square" rtlCol="0">
                <a:spAutoFit/>
              </a:bodyPr>
              <a:lstStyle/>
              <a:p>
                <a:pPr defTabSz="914204"/>
                <a:r>
                  <a:rPr lang="zh-CN" altLang="en-US" sz="1600" b="1" dirty="0">
                    <a:solidFill>
                      <a:srgbClr val="C00000"/>
                    </a:solidFill>
                    <a:latin typeface="+mn-ea"/>
                    <a:ea typeface="+mn-ea"/>
                  </a:rPr>
                  <a:t>高性能</a:t>
                </a:r>
              </a:p>
            </p:txBody>
          </p:sp>
          <p:sp>
            <p:nvSpPr>
              <p:cNvPr id="121" name="矩形 120"/>
              <p:cNvSpPr/>
              <p:nvPr/>
            </p:nvSpPr>
            <p:spPr>
              <a:xfrm>
                <a:off x="7157248" y="4792913"/>
                <a:ext cx="4361841" cy="545288"/>
              </a:xfrm>
              <a:prstGeom prst="rect">
                <a:avLst/>
              </a:prstGeom>
            </p:spPr>
            <p:txBody>
              <a:bodyPr wrap="square">
                <a:spAutoFit/>
              </a:bodyPr>
              <a:lstStyle/>
              <a:p>
                <a:pPr defTabSz="914204"/>
                <a:r>
                  <a:rPr lang="zh-CN" altLang="en-US" sz="1200" dirty="0">
                    <a:latin typeface="+mn-ea"/>
                    <a:ea typeface="+mn-ea"/>
                  </a:rPr>
                  <a:t>面向多核计算场景</a:t>
                </a:r>
                <a:r>
                  <a:rPr lang="zh-CN" altLang="en-US" sz="1200" dirty="0" smtClean="0">
                    <a:latin typeface="+mn-ea"/>
                    <a:ea typeface="+mn-ea"/>
                  </a:rPr>
                  <a:t>，华为鲲鹏</a:t>
                </a:r>
                <a:r>
                  <a:rPr lang="zh-CN" altLang="en-US" sz="1200" dirty="0">
                    <a:latin typeface="+mn-ea"/>
                    <a:ea typeface="+mn-ea"/>
                  </a:rPr>
                  <a:t>多核优势明显，有效提升计算性能</a:t>
                </a:r>
                <a:endParaRPr lang="en-US" altLang="zh-CN" sz="1200" dirty="0">
                  <a:latin typeface="+mn-ea"/>
                  <a:ea typeface="+mn-ea"/>
                </a:endParaRPr>
              </a:p>
            </p:txBody>
          </p:sp>
        </p:grpSp>
      </p:grpSp>
      <p:sp>
        <p:nvSpPr>
          <p:cNvPr id="12" name="矩形 11"/>
          <p:cNvSpPr/>
          <p:nvPr/>
        </p:nvSpPr>
        <p:spPr>
          <a:xfrm>
            <a:off x="1230603" y="1216495"/>
            <a:ext cx="10106381" cy="732508"/>
          </a:xfrm>
          <a:prstGeom prst="rect">
            <a:avLst/>
          </a:prstGeom>
        </p:spPr>
        <p:txBody>
          <a:bodyPr wrap="square">
            <a:spAutoFit/>
          </a:bodyPr>
          <a:lstStyle/>
          <a:p>
            <a:pPr marL="171348" indent="-171348" defTabSz="913860">
              <a:lnSpc>
                <a:spcPct val="130000"/>
              </a:lnSpc>
              <a:buClr>
                <a:schemeClr val="bg1"/>
              </a:buClr>
              <a:buFont typeface="Arial" pitchFamily="34" charset="0"/>
              <a:buChar char="•"/>
            </a:pPr>
            <a:r>
              <a:rPr lang="zh-CN" altLang="en-US" sz="1600" dirty="0">
                <a:latin typeface="+mn-ea"/>
                <a:ea typeface="+mn-ea"/>
              </a:rPr>
              <a:t>云容器引擎（</a:t>
            </a:r>
            <a:r>
              <a:rPr lang="en-US" altLang="zh-CN" sz="1600" dirty="0">
                <a:latin typeface="+mn-ea"/>
                <a:ea typeface="+mn-ea"/>
              </a:rPr>
              <a:t>Cloud Container Engine</a:t>
            </a:r>
            <a:r>
              <a:rPr lang="zh-CN" altLang="en-US" sz="1600" dirty="0">
                <a:latin typeface="+mn-ea"/>
                <a:ea typeface="+mn-ea"/>
              </a:rPr>
              <a:t>）提供高可靠高性能的企业级容器应用管理服务，支持</a:t>
            </a:r>
            <a:r>
              <a:rPr lang="en-US" altLang="zh-CN" sz="1600" dirty="0">
                <a:latin typeface="+mn-ea"/>
                <a:ea typeface="+mn-ea"/>
              </a:rPr>
              <a:t>Kubernetes</a:t>
            </a:r>
            <a:r>
              <a:rPr lang="zh-CN" altLang="en-US" sz="1600" dirty="0">
                <a:latin typeface="+mn-ea"/>
                <a:ea typeface="+mn-ea"/>
              </a:rPr>
              <a:t>社区原生应用和工具，简化云上自动化容器运行环境搭建</a:t>
            </a:r>
            <a:r>
              <a:rPr lang="zh-CN" altLang="en-US" sz="1600" dirty="0" smtClean="0">
                <a:latin typeface="+mn-ea"/>
                <a:ea typeface="+mn-ea"/>
              </a:rPr>
              <a:t>。</a:t>
            </a:r>
            <a:endParaRPr lang="en-US" altLang="zh-CN" sz="1050" dirty="0">
              <a:latin typeface="+mn-ea"/>
              <a:ea typeface="+mn-ea"/>
            </a:endParaRPr>
          </a:p>
        </p:txBody>
      </p:sp>
    </p:spTree>
    <p:extLst>
      <p:ext uri="{BB962C8B-B14F-4D97-AF65-F5344CB8AC3E}">
        <p14:creationId xmlns:p14="http://schemas.microsoft.com/office/powerpoint/2010/main" val="2661249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1"/>
                </a:solidFill>
              </a:rPr>
              <a:t>华为鲲鹏</a:t>
            </a:r>
            <a:r>
              <a:rPr lang="en-US" altLang="zh-CN" dirty="0" smtClean="0">
                <a:solidFill>
                  <a:schemeClr val="tx1"/>
                </a:solidFill>
              </a:rPr>
              <a:t>CCI</a:t>
            </a:r>
            <a:endParaRPr lang="zh-CN" altLang="en-US" dirty="0">
              <a:solidFill>
                <a:schemeClr val="tx1"/>
              </a:solidFill>
            </a:endParaRPr>
          </a:p>
        </p:txBody>
      </p:sp>
      <p:sp>
        <p:nvSpPr>
          <p:cNvPr id="3" name="矩形 2"/>
          <p:cNvSpPr/>
          <p:nvPr/>
        </p:nvSpPr>
        <p:spPr>
          <a:xfrm>
            <a:off x="1205065" y="1220689"/>
            <a:ext cx="9757084" cy="732508"/>
          </a:xfrm>
          <a:prstGeom prst="rect">
            <a:avLst/>
          </a:prstGeom>
        </p:spPr>
        <p:txBody>
          <a:bodyPr wrap="square">
            <a:spAutoFit/>
          </a:bodyPr>
          <a:lstStyle/>
          <a:p>
            <a:pPr marL="171348" indent="-171348" defTabSz="913860">
              <a:lnSpc>
                <a:spcPct val="130000"/>
              </a:lnSpc>
              <a:buClr>
                <a:schemeClr val="bg1"/>
              </a:buClr>
              <a:buFont typeface="Arial" pitchFamily="34" charset="0"/>
              <a:buChar char="•"/>
            </a:pPr>
            <a:r>
              <a:rPr lang="zh-CN" altLang="en-US" sz="1600" dirty="0">
                <a:latin typeface="+mn-ea"/>
                <a:ea typeface="+mn-ea"/>
              </a:rPr>
              <a:t>云容器实例（</a:t>
            </a:r>
            <a:r>
              <a:rPr lang="en-US" altLang="zh-CN" sz="1600" dirty="0">
                <a:latin typeface="+mn-ea"/>
                <a:ea typeface="+mn-ea"/>
              </a:rPr>
              <a:t>Cloud Container Instance</a:t>
            </a:r>
            <a:r>
              <a:rPr lang="zh-CN" altLang="en-US" sz="1600" dirty="0">
                <a:latin typeface="+mn-ea"/>
                <a:ea typeface="+mn-ea"/>
              </a:rPr>
              <a:t>， </a:t>
            </a:r>
            <a:r>
              <a:rPr lang="en-US" altLang="zh-CN" sz="1600" dirty="0">
                <a:latin typeface="+mn-ea"/>
                <a:ea typeface="+mn-ea"/>
              </a:rPr>
              <a:t>CCI</a:t>
            </a:r>
            <a:r>
              <a:rPr lang="zh-CN" altLang="en-US" sz="1600" dirty="0">
                <a:latin typeface="+mn-ea"/>
                <a:ea typeface="+mn-ea"/>
              </a:rPr>
              <a:t>）服务提供 </a:t>
            </a:r>
            <a:r>
              <a:rPr lang="en-US" altLang="zh-CN" sz="1600" dirty="0" err="1">
                <a:latin typeface="+mn-ea"/>
                <a:ea typeface="+mn-ea"/>
              </a:rPr>
              <a:t>Serverless</a:t>
            </a:r>
            <a:r>
              <a:rPr lang="en-US" altLang="zh-CN" sz="1600" dirty="0">
                <a:latin typeface="+mn-ea"/>
                <a:ea typeface="+mn-ea"/>
              </a:rPr>
              <a:t> Container</a:t>
            </a:r>
            <a:r>
              <a:rPr lang="zh-CN" altLang="en-US" sz="1600" dirty="0">
                <a:latin typeface="+mn-ea"/>
                <a:ea typeface="+mn-ea"/>
              </a:rPr>
              <a:t>（无服务器容器）引擎</a:t>
            </a:r>
            <a:r>
              <a:rPr lang="zh-CN" altLang="en-US" sz="1600" dirty="0" smtClean="0">
                <a:latin typeface="+mn-ea"/>
                <a:ea typeface="+mn-ea"/>
              </a:rPr>
              <a:t>，无需</a:t>
            </a:r>
            <a:r>
              <a:rPr lang="zh-CN" altLang="en-US" sz="1600" dirty="0">
                <a:latin typeface="+mn-ea"/>
                <a:ea typeface="+mn-ea"/>
              </a:rPr>
              <a:t>创建和管理服务器集群即可直接运行容器。</a:t>
            </a:r>
          </a:p>
        </p:txBody>
      </p:sp>
      <p:sp>
        <p:nvSpPr>
          <p:cNvPr id="4" name="矩形 3"/>
          <p:cNvSpPr/>
          <p:nvPr/>
        </p:nvSpPr>
        <p:spPr>
          <a:xfrm>
            <a:off x="7351047" y="1953197"/>
            <a:ext cx="4062014" cy="4428553"/>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mn-ea"/>
              <a:ea typeface="+mn-ea"/>
              <a:cs typeface="+mn-cs"/>
            </a:endParaRPr>
          </a:p>
        </p:txBody>
      </p:sp>
      <p:sp>
        <p:nvSpPr>
          <p:cNvPr id="53" name="文本框 52"/>
          <p:cNvSpPr txBox="1"/>
          <p:nvPr/>
        </p:nvSpPr>
        <p:spPr>
          <a:xfrm>
            <a:off x="7351046" y="2098100"/>
            <a:ext cx="4062015" cy="3801041"/>
          </a:xfrm>
          <a:prstGeom prst="rect">
            <a:avLst/>
          </a:prstGeom>
          <a:noFill/>
        </p:spPr>
        <p:txBody>
          <a:bodyPr wrap="square" rtlCol="0">
            <a:spAutoFit/>
          </a:bodyPr>
          <a:lstStyle/>
          <a:p>
            <a:pPr marL="171450" indent="-171450" algn="just" defTabSz="914478">
              <a:lnSpc>
                <a:spcPct val="150000"/>
              </a:lnSpc>
              <a:spcBef>
                <a:spcPts val="600"/>
              </a:spcBef>
              <a:buFont typeface="Arial" panose="020B0604020202020204" pitchFamily="34" charset="0"/>
              <a:buChar char="•"/>
            </a:pPr>
            <a:r>
              <a:rPr lang="zh-CN" altLang="en-US" sz="1200" b="1" dirty="0">
                <a:latin typeface="+mn-ea"/>
                <a:ea typeface="+mn-ea"/>
              </a:rPr>
              <a:t>免运维</a:t>
            </a:r>
            <a:r>
              <a:rPr lang="zh-CN" altLang="en-US" sz="1200" b="1" dirty="0" smtClean="0">
                <a:latin typeface="+mn-ea"/>
                <a:ea typeface="+mn-ea"/>
              </a:rPr>
              <a:t>：</a:t>
            </a:r>
            <a:r>
              <a:rPr lang="zh-CN" altLang="en-US" sz="1200" dirty="0" smtClean="0">
                <a:latin typeface="+mn-ea"/>
                <a:ea typeface="+mn-ea"/>
              </a:rPr>
              <a:t>用户</a:t>
            </a:r>
            <a:r>
              <a:rPr lang="zh-CN" altLang="en-US" sz="1200" dirty="0">
                <a:latin typeface="+mn-ea"/>
                <a:ea typeface="+mn-ea"/>
              </a:rPr>
              <a:t>无需感知集群和服务器，直接部署容器应用，大幅提升容器易用</a:t>
            </a:r>
            <a:r>
              <a:rPr lang="zh-CN" altLang="en-US" sz="1200" dirty="0" smtClean="0">
                <a:latin typeface="+mn-ea"/>
                <a:ea typeface="+mn-ea"/>
              </a:rPr>
              <a:t>性；</a:t>
            </a:r>
            <a:endParaRPr lang="en-US" altLang="zh-CN" sz="1200" b="1" dirty="0">
              <a:latin typeface="+mn-ea"/>
              <a:ea typeface="+mn-ea"/>
            </a:endParaRPr>
          </a:p>
          <a:p>
            <a:pPr marL="171450" indent="-171450" algn="just" defTabSz="914478">
              <a:lnSpc>
                <a:spcPct val="150000"/>
              </a:lnSpc>
              <a:spcBef>
                <a:spcPts val="600"/>
              </a:spcBef>
              <a:buFont typeface="Arial" panose="020B0604020202020204" pitchFamily="34" charset="0"/>
              <a:buChar char="•"/>
            </a:pPr>
            <a:r>
              <a:rPr lang="zh-CN" altLang="en-US" sz="1200" b="1" dirty="0" smtClean="0">
                <a:latin typeface="+mn-ea"/>
                <a:ea typeface="+mn-ea"/>
              </a:rPr>
              <a:t>高安全：</a:t>
            </a:r>
            <a:r>
              <a:rPr lang="zh-CN" altLang="en-US" sz="1200" dirty="0" smtClean="0">
                <a:latin typeface="+mn-ea"/>
                <a:ea typeface="+mn-ea"/>
              </a:rPr>
              <a:t>同时</a:t>
            </a:r>
            <a:r>
              <a:rPr lang="zh-CN" altLang="en-US" sz="1200" dirty="0">
                <a:latin typeface="+mn-ea"/>
                <a:ea typeface="+mn-ea"/>
              </a:rPr>
              <a:t>具备容器级别的启动速度和虚拟机级别的安全隔离能力，提供更好的容器</a:t>
            </a:r>
            <a:r>
              <a:rPr lang="zh-CN" altLang="en-US" sz="1200" dirty="0" smtClean="0">
                <a:latin typeface="+mn-ea"/>
                <a:ea typeface="+mn-ea"/>
              </a:rPr>
              <a:t>体验；</a:t>
            </a:r>
            <a:endParaRPr lang="en-US" altLang="zh-CN" sz="1200" dirty="0" smtClean="0">
              <a:latin typeface="+mn-ea"/>
              <a:ea typeface="+mn-ea"/>
            </a:endParaRPr>
          </a:p>
          <a:p>
            <a:pPr marL="171450" indent="-171450" algn="just" defTabSz="914478">
              <a:lnSpc>
                <a:spcPct val="150000"/>
              </a:lnSpc>
              <a:spcBef>
                <a:spcPts val="600"/>
              </a:spcBef>
              <a:buFont typeface="Arial" panose="020B0604020202020204" pitchFamily="34" charset="0"/>
              <a:buChar char="•"/>
            </a:pPr>
            <a:r>
              <a:rPr lang="zh-CN" altLang="en-US" sz="1200" b="1" dirty="0">
                <a:latin typeface="+mn-ea"/>
                <a:ea typeface="+mn-ea"/>
              </a:rPr>
              <a:t>极致性能：</a:t>
            </a:r>
            <a:r>
              <a:rPr lang="zh-CN" altLang="en-US" sz="1200" dirty="0">
                <a:latin typeface="+mn-ea"/>
                <a:ea typeface="+mn-ea"/>
              </a:rPr>
              <a:t>支持异构计算加速、高性能网络和</a:t>
            </a:r>
            <a:r>
              <a:rPr lang="zh-CN" altLang="en-US" sz="1200" dirty="0" smtClean="0">
                <a:latin typeface="+mn-ea"/>
                <a:ea typeface="+mn-ea"/>
              </a:rPr>
              <a:t>存储、优化的调度，</a:t>
            </a:r>
            <a:r>
              <a:rPr lang="zh-CN" altLang="en-US" sz="1200" dirty="0">
                <a:latin typeface="+mn-ea"/>
                <a:ea typeface="+mn-ea"/>
              </a:rPr>
              <a:t>满足高性能计算诉</a:t>
            </a:r>
            <a:r>
              <a:rPr lang="zh-CN" altLang="en-US" sz="1200" dirty="0" smtClean="0">
                <a:latin typeface="+mn-ea"/>
                <a:ea typeface="+mn-ea"/>
              </a:rPr>
              <a:t>求；</a:t>
            </a:r>
            <a:endParaRPr lang="en-US" altLang="zh-CN" sz="1200" b="1" dirty="0">
              <a:latin typeface="+mn-ea"/>
              <a:ea typeface="+mn-ea"/>
            </a:endParaRPr>
          </a:p>
          <a:p>
            <a:pPr marL="171450" indent="-171450" algn="just" defTabSz="914478">
              <a:lnSpc>
                <a:spcPct val="150000"/>
              </a:lnSpc>
              <a:spcBef>
                <a:spcPts val="600"/>
              </a:spcBef>
              <a:buFont typeface="Arial" panose="020B0604020202020204" pitchFamily="34" charset="0"/>
              <a:buChar char="•"/>
            </a:pPr>
            <a:r>
              <a:rPr lang="zh-CN" altLang="en-US" sz="1200" b="1" dirty="0" smtClean="0">
                <a:latin typeface="+mn-ea"/>
                <a:ea typeface="+mn-ea"/>
              </a:rPr>
              <a:t>秒级计费：</a:t>
            </a:r>
            <a:r>
              <a:rPr lang="zh-CN" altLang="en-US" sz="1200" dirty="0">
                <a:latin typeface="+mn-ea"/>
                <a:ea typeface="+mn-ea"/>
              </a:rPr>
              <a:t>根据实际使用的资源数，按需按秒计费，避免业务不活跃</a:t>
            </a:r>
            <a:r>
              <a:rPr lang="zh-CN" altLang="en-US" sz="1200" dirty="0" smtClean="0">
                <a:latin typeface="+mn-ea"/>
                <a:ea typeface="+mn-ea"/>
              </a:rPr>
              <a:t>时的</a:t>
            </a:r>
            <a:r>
              <a:rPr lang="zh-CN" altLang="en-US" sz="1200" dirty="0">
                <a:latin typeface="+mn-ea"/>
                <a:ea typeface="+mn-ea"/>
              </a:rPr>
              <a:t>费用开销，降低用户</a:t>
            </a:r>
            <a:r>
              <a:rPr lang="zh-CN" altLang="en-US" sz="1200" dirty="0" smtClean="0">
                <a:latin typeface="+mn-ea"/>
                <a:ea typeface="+mn-ea"/>
              </a:rPr>
              <a:t>成本；</a:t>
            </a:r>
            <a:endParaRPr lang="en-US" altLang="zh-CN" sz="1200" dirty="0" smtClean="0">
              <a:latin typeface="+mn-ea"/>
              <a:ea typeface="+mn-ea"/>
            </a:endParaRPr>
          </a:p>
          <a:p>
            <a:pPr marL="171450" indent="-171450" algn="just" defTabSz="914478">
              <a:lnSpc>
                <a:spcPct val="150000"/>
              </a:lnSpc>
              <a:spcBef>
                <a:spcPts val="600"/>
              </a:spcBef>
              <a:buFont typeface="Arial" panose="020B0604020202020204" pitchFamily="34" charset="0"/>
              <a:buChar char="•"/>
            </a:pPr>
            <a:r>
              <a:rPr lang="zh-CN" altLang="en-US" sz="1200" b="1" dirty="0" smtClean="0">
                <a:latin typeface="+mn-ea"/>
                <a:ea typeface="+mn-ea"/>
              </a:rPr>
              <a:t>开放生态：</a:t>
            </a:r>
            <a:r>
              <a:rPr lang="zh-CN" altLang="en-US" sz="1200" dirty="0">
                <a:latin typeface="+mn-ea"/>
                <a:ea typeface="+mn-ea"/>
              </a:rPr>
              <a:t>原生</a:t>
            </a:r>
            <a:r>
              <a:rPr lang="zh-CN" altLang="en-US" sz="1200" dirty="0" smtClean="0">
                <a:latin typeface="+mn-ea"/>
                <a:ea typeface="+mn-ea"/>
              </a:rPr>
              <a:t>支持</a:t>
            </a:r>
            <a:r>
              <a:rPr lang="en-US" altLang="zh-CN" sz="1200" dirty="0" smtClean="0">
                <a:latin typeface="+mn-ea"/>
                <a:ea typeface="+mn-ea"/>
              </a:rPr>
              <a:t>K8S</a:t>
            </a:r>
            <a:r>
              <a:rPr lang="zh-CN" altLang="en-US" sz="1200" dirty="0" smtClean="0">
                <a:latin typeface="+mn-ea"/>
                <a:ea typeface="+mn-ea"/>
              </a:rPr>
              <a:t>、</a:t>
            </a:r>
            <a:r>
              <a:rPr lang="en-US" altLang="zh-CN" sz="1200" dirty="0">
                <a:latin typeface="+mn-ea"/>
                <a:ea typeface="+mn-ea"/>
              </a:rPr>
              <a:t>KATA</a:t>
            </a:r>
            <a:r>
              <a:rPr lang="zh-CN" altLang="en-US" sz="1200" dirty="0">
                <a:latin typeface="+mn-ea"/>
                <a:ea typeface="+mn-ea"/>
              </a:rPr>
              <a:t>和</a:t>
            </a:r>
            <a:r>
              <a:rPr lang="en-US" altLang="zh-CN" sz="1200" dirty="0" err="1">
                <a:latin typeface="+mn-ea"/>
                <a:ea typeface="+mn-ea"/>
              </a:rPr>
              <a:t>Docker</a:t>
            </a:r>
            <a:r>
              <a:rPr lang="zh-CN" altLang="en-US" sz="1200" dirty="0">
                <a:latin typeface="+mn-ea"/>
                <a:ea typeface="+mn-ea"/>
              </a:rPr>
              <a:t>接口</a:t>
            </a:r>
            <a:r>
              <a:rPr lang="zh-CN" altLang="en-US" sz="1200" dirty="0" smtClean="0">
                <a:latin typeface="+mn-ea"/>
                <a:ea typeface="+mn-ea"/>
              </a:rPr>
              <a:t>，兼容</a:t>
            </a:r>
            <a:r>
              <a:rPr lang="zh-CN" altLang="en-US" sz="1200" dirty="0">
                <a:latin typeface="+mn-ea"/>
                <a:ea typeface="+mn-ea"/>
              </a:rPr>
              <a:t>开源社区生态，方便企业探索属于自己的云原生</a:t>
            </a:r>
            <a:r>
              <a:rPr lang="zh-CN" altLang="en-US" sz="1200" dirty="0" smtClean="0">
                <a:latin typeface="+mn-ea"/>
                <a:ea typeface="+mn-ea"/>
              </a:rPr>
              <a:t>模式；</a:t>
            </a:r>
            <a:endParaRPr lang="en-US" altLang="zh-CN" sz="1200" dirty="0" smtClean="0">
              <a:latin typeface="+mn-ea"/>
              <a:ea typeface="+mn-ea"/>
            </a:endParaRPr>
          </a:p>
          <a:p>
            <a:pPr marL="171450" indent="-171450" algn="just" defTabSz="914478">
              <a:lnSpc>
                <a:spcPct val="150000"/>
              </a:lnSpc>
              <a:spcBef>
                <a:spcPts val="600"/>
              </a:spcBef>
              <a:buFont typeface="Arial" panose="020B0604020202020204" pitchFamily="34" charset="0"/>
              <a:buChar char="•"/>
            </a:pPr>
            <a:r>
              <a:rPr lang="zh-CN" altLang="en-US" sz="1200" b="1" dirty="0" smtClean="0">
                <a:latin typeface="+mn-ea"/>
                <a:ea typeface="+mn-ea"/>
              </a:rPr>
              <a:t>极</a:t>
            </a:r>
            <a:r>
              <a:rPr lang="zh-CN" altLang="en-US" sz="1200" b="1" dirty="0">
                <a:latin typeface="+mn-ea"/>
                <a:ea typeface="+mn-ea"/>
              </a:rPr>
              <a:t>速弹性</a:t>
            </a:r>
            <a:r>
              <a:rPr lang="zh-CN" altLang="en-US" sz="1200" b="1" dirty="0" smtClean="0">
                <a:latin typeface="+mn-ea"/>
                <a:ea typeface="+mn-ea"/>
              </a:rPr>
              <a:t>：</a:t>
            </a:r>
            <a:r>
              <a:rPr lang="zh-CN" altLang="en-US" sz="1200" dirty="0">
                <a:latin typeface="+mn-ea"/>
                <a:ea typeface="+mn-ea"/>
              </a:rPr>
              <a:t>提供秒极弹性伸缩能力，轻松应对业务快速变化，稳健保障用户业务</a:t>
            </a:r>
            <a:r>
              <a:rPr lang="en-US" altLang="zh-CN" sz="1200" dirty="0" smtClean="0">
                <a:latin typeface="+mn-ea"/>
                <a:ea typeface="+mn-ea"/>
              </a:rPr>
              <a:t>SLA</a:t>
            </a:r>
            <a:r>
              <a:rPr lang="zh-CN" altLang="en-US" sz="1200" dirty="0" smtClean="0">
                <a:latin typeface="+mn-ea"/>
                <a:ea typeface="+mn-ea"/>
              </a:rPr>
              <a:t>。</a:t>
            </a:r>
            <a:endParaRPr lang="en-US" altLang="zh-CN" sz="1200" b="1" dirty="0">
              <a:latin typeface="+mn-ea"/>
              <a:ea typeface="+mn-ea"/>
            </a:endParaRPr>
          </a:p>
        </p:txBody>
      </p:sp>
      <p:sp>
        <p:nvSpPr>
          <p:cNvPr id="57" name="任意多边形 56"/>
          <p:cNvSpPr/>
          <p:nvPr/>
        </p:nvSpPr>
        <p:spPr>
          <a:xfrm>
            <a:off x="1032609" y="1953197"/>
            <a:ext cx="6194180" cy="4428553"/>
          </a:xfrm>
          <a:custGeom>
            <a:avLst/>
            <a:gdLst>
              <a:gd name="connsiteX0" fmla="*/ 0 w 6194180"/>
              <a:gd name="connsiteY0" fmla="*/ 0 h 4428553"/>
              <a:gd name="connsiteX1" fmla="*/ 6194180 w 6194180"/>
              <a:gd name="connsiteY1" fmla="*/ 0 h 4428553"/>
              <a:gd name="connsiteX2" fmla="*/ 6194180 w 6194180"/>
              <a:gd name="connsiteY2" fmla="*/ 768285 h 4428553"/>
              <a:gd name="connsiteX3" fmla="*/ 6194180 w 6194180"/>
              <a:gd name="connsiteY3" fmla="*/ 794792 h 4428553"/>
              <a:gd name="connsiteX4" fmla="*/ 6194180 w 6194180"/>
              <a:gd name="connsiteY4" fmla="*/ 4428553 h 4428553"/>
              <a:gd name="connsiteX5" fmla="*/ 0 w 6194180"/>
              <a:gd name="connsiteY5" fmla="*/ 4428553 h 4428553"/>
              <a:gd name="connsiteX6" fmla="*/ 0 w 6194180"/>
              <a:gd name="connsiteY6" fmla="*/ 794792 h 4428553"/>
              <a:gd name="connsiteX7" fmla="*/ 0 w 6194180"/>
              <a:gd name="connsiteY7" fmla="*/ 768285 h 442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4180" h="4428553">
                <a:moveTo>
                  <a:pt x="0" y="0"/>
                </a:moveTo>
                <a:lnTo>
                  <a:pt x="6194180" y="0"/>
                </a:lnTo>
                <a:lnTo>
                  <a:pt x="6194180" y="768285"/>
                </a:lnTo>
                <a:lnTo>
                  <a:pt x="6194180" y="794792"/>
                </a:lnTo>
                <a:lnTo>
                  <a:pt x="6194180" y="4428553"/>
                </a:lnTo>
                <a:lnTo>
                  <a:pt x="0" y="4428553"/>
                </a:lnTo>
                <a:lnTo>
                  <a:pt x="0" y="794792"/>
                </a:lnTo>
                <a:lnTo>
                  <a:pt x="0" y="768285"/>
                </a:lnTo>
                <a:close/>
              </a:path>
            </a:pathLst>
          </a:custGeom>
          <a:solidFill>
            <a:schemeClr val="bg1">
              <a:lumMod val="95000"/>
            </a:schemeClr>
          </a:solidFill>
          <a:ln w="12700" cap="flat" cmpd="sng" algn="ctr">
            <a:noFill/>
            <a:prstDash val="solid"/>
            <a:miter lim="800000"/>
          </a:ln>
          <a:effectLst/>
        </p:spPr>
        <p:txBody>
          <a:bodyPr wrap="square" rtlCol="0" anchor="ctr">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mn-ea"/>
              <a:ea typeface="+mn-ea"/>
              <a:cs typeface="+mn-cs"/>
            </a:endParaRPr>
          </a:p>
        </p:txBody>
      </p:sp>
      <p:sp>
        <p:nvSpPr>
          <p:cNvPr id="7" name="矩形 6"/>
          <p:cNvSpPr/>
          <p:nvPr/>
        </p:nvSpPr>
        <p:spPr bwMode="auto">
          <a:xfrm>
            <a:off x="1189355" y="2057739"/>
            <a:ext cx="5893813" cy="50727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noAutofit/>
          </a:bodyPr>
          <a:lstStyle/>
          <a:p>
            <a:pPr defTabSz="801202">
              <a:defRPr/>
            </a:pPr>
            <a:endParaRPr lang="zh-CN" altLang="en-US" sz="1051" kern="0" dirty="0">
              <a:latin typeface="+mn-ea"/>
              <a:ea typeface="+mn-ea"/>
            </a:endParaRPr>
          </a:p>
        </p:txBody>
      </p:sp>
      <p:sp>
        <p:nvSpPr>
          <p:cNvPr id="8" name="矩形 7"/>
          <p:cNvSpPr/>
          <p:nvPr/>
        </p:nvSpPr>
        <p:spPr bwMode="auto">
          <a:xfrm>
            <a:off x="2396781"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801202">
              <a:defRPr/>
            </a:pPr>
            <a:r>
              <a:rPr lang="en-US" altLang="zh-CN" sz="1200" kern="0" dirty="0">
                <a:latin typeface="+mn-ea"/>
                <a:ea typeface="+mn-ea"/>
              </a:rPr>
              <a:t>Web App</a:t>
            </a:r>
            <a:endParaRPr lang="zh-CN" altLang="en-US" sz="1200" kern="0" dirty="0">
              <a:latin typeface="+mn-ea"/>
              <a:ea typeface="+mn-ea"/>
            </a:endParaRPr>
          </a:p>
        </p:txBody>
      </p:sp>
      <p:sp>
        <p:nvSpPr>
          <p:cNvPr id="9" name="矩形 8"/>
          <p:cNvSpPr/>
          <p:nvPr/>
        </p:nvSpPr>
        <p:spPr bwMode="auto">
          <a:xfrm>
            <a:off x="3484992"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801202">
              <a:defRPr/>
            </a:pPr>
            <a:r>
              <a:rPr lang="en-US" altLang="zh-CN" sz="1200" kern="0" dirty="0">
                <a:latin typeface="+mn-ea"/>
                <a:ea typeface="+mn-ea"/>
              </a:rPr>
              <a:t>Function</a:t>
            </a:r>
            <a:endParaRPr lang="zh-CN" altLang="en-US" sz="1200" kern="0" dirty="0">
              <a:latin typeface="+mn-ea"/>
              <a:ea typeface="+mn-ea"/>
            </a:endParaRPr>
          </a:p>
        </p:txBody>
      </p:sp>
      <p:sp>
        <p:nvSpPr>
          <p:cNvPr id="10" name="文本框 9"/>
          <p:cNvSpPr txBox="1"/>
          <p:nvPr/>
        </p:nvSpPr>
        <p:spPr>
          <a:xfrm>
            <a:off x="6720762" y="2115286"/>
            <a:ext cx="485138" cy="294211"/>
          </a:xfrm>
          <a:prstGeom prst="rect">
            <a:avLst/>
          </a:prstGeom>
          <a:noFill/>
        </p:spPr>
        <p:txBody>
          <a:bodyPr wrap="square" rtlCol="0">
            <a:spAutoFit/>
          </a:bodyPr>
          <a:lstStyle/>
          <a:p>
            <a:pPr defTabSz="914478"/>
            <a:r>
              <a:rPr lang="en-US" altLang="zh-CN" sz="1400" dirty="0">
                <a:latin typeface="+mn-ea"/>
                <a:ea typeface="+mn-ea"/>
              </a:rPr>
              <a:t>…</a:t>
            </a:r>
            <a:endParaRPr lang="zh-CN" altLang="en-US" sz="1400" dirty="0">
              <a:latin typeface="+mn-ea"/>
              <a:ea typeface="+mn-ea"/>
            </a:endParaRPr>
          </a:p>
        </p:txBody>
      </p:sp>
      <p:sp>
        <p:nvSpPr>
          <p:cNvPr id="11" name="矩形 10"/>
          <p:cNvSpPr/>
          <p:nvPr/>
        </p:nvSpPr>
        <p:spPr bwMode="auto">
          <a:xfrm>
            <a:off x="1189357" y="2736138"/>
            <a:ext cx="5893812" cy="54322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ctr" anchorCtr="0" compatLnSpc="1">
            <a:prstTxWarp prst="textNoShape">
              <a:avLst/>
            </a:prstTxWarp>
            <a:noAutofit/>
          </a:bodyPr>
          <a:lstStyle/>
          <a:p>
            <a:pPr algn="ctr" defTabSz="801202">
              <a:defRPr/>
            </a:pPr>
            <a:r>
              <a:rPr lang="en-US" altLang="zh-CN" sz="1800" kern="0" dirty="0">
                <a:latin typeface="+mn-ea"/>
                <a:ea typeface="+mn-ea"/>
              </a:rPr>
              <a:t>K8S </a:t>
            </a:r>
            <a:r>
              <a:rPr lang="zh-CN" altLang="en-US" sz="1800" kern="0" dirty="0">
                <a:latin typeface="+mn-ea"/>
                <a:ea typeface="+mn-ea"/>
              </a:rPr>
              <a:t>集群</a:t>
            </a:r>
            <a:r>
              <a:rPr lang="zh-CN" altLang="en-US" sz="1800" kern="0" dirty="0" smtClean="0">
                <a:latin typeface="+mn-ea"/>
                <a:ea typeface="+mn-ea"/>
              </a:rPr>
              <a:t>联邦  </a:t>
            </a:r>
            <a:endParaRPr lang="zh-CN" altLang="en-US" sz="1800" kern="0" dirty="0">
              <a:latin typeface="+mn-ea"/>
              <a:ea typeface="+mn-ea"/>
            </a:endParaRPr>
          </a:p>
        </p:txBody>
      </p:sp>
      <p:sp>
        <p:nvSpPr>
          <p:cNvPr id="12" name="矩形 11"/>
          <p:cNvSpPr/>
          <p:nvPr/>
        </p:nvSpPr>
        <p:spPr>
          <a:xfrm>
            <a:off x="1189356" y="3450480"/>
            <a:ext cx="4134150" cy="1538652"/>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1" b="0" i="0" u="none" strike="noStrike" kern="0" cap="none" spc="0" normalizeH="0" baseline="0" noProof="0" smtClean="0">
              <a:ln>
                <a:noFill/>
              </a:ln>
              <a:effectLst/>
              <a:uLnTx/>
              <a:uFillTx/>
              <a:latin typeface="+mn-ea"/>
              <a:ea typeface="+mn-ea"/>
              <a:cs typeface="+mn-cs"/>
            </a:endParaRPr>
          </a:p>
        </p:txBody>
      </p:sp>
      <p:sp>
        <p:nvSpPr>
          <p:cNvPr id="13" name="文本框 12"/>
          <p:cNvSpPr txBox="1"/>
          <p:nvPr/>
        </p:nvSpPr>
        <p:spPr>
          <a:xfrm>
            <a:off x="2099392" y="3561363"/>
            <a:ext cx="1385600" cy="238059"/>
          </a:xfrm>
          <a:prstGeom prst="rect">
            <a:avLst/>
          </a:prstGeom>
          <a:noFill/>
        </p:spPr>
        <p:txBody>
          <a:bodyPr wrap="square" lIns="0" rIns="0" rtlCol="0" anchor="ctr">
            <a:noAutofit/>
          </a:bodyPr>
          <a:lstStyle/>
          <a:p>
            <a:pPr algn="ctr" defTabSz="914478"/>
            <a:r>
              <a:rPr lang="en-US" altLang="zh-CN" sz="1600" dirty="0">
                <a:latin typeface="+mn-ea"/>
                <a:ea typeface="+mn-ea"/>
                <a:cs typeface="Arial Unicode MS" panose="020B0604020202020204" pitchFamily="34" charset="-122"/>
              </a:rPr>
              <a:t>K8S </a:t>
            </a:r>
            <a:r>
              <a:rPr lang="zh-CN" altLang="en-US" sz="1600" dirty="0">
                <a:latin typeface="+mn-ea"/>
                <a:ea typeface="+mn-ea"/>
                <a:cs typeface="Arial Unicode MS" panose="020B0604020202020204" pitchFamily="34" charset="-122"/>
              </a:rPr>
              <a:t>集群</a:t>
            </a:r>
            <a:r>
              <a:rPr lang="en-US" altLang="zh-CN" sz="1600" dirty="0">
                <a:latin typeface="+mn-ea"/>
                <a:ea typeface="+mn-ea"/>
                <a:cs typeface="Arial Unicode MS" panose="020B0604020202020204" pitchFamily="34" charset="-122"/>
              </a:rPr>
              <a:t>1</a:t>
            </a:r>
            <a:endParaRPr lang="zh-CN" altLang="en-US" sz="1600" dirty="0">
              <a:latin typeface="+mn-ea"/>
              <a:ea typeface="+mn-ea"/>
              <a:cs typeface="Arial Unicode MS" panose="020B0604020202020204" pitchFamily="34" charset="-122"/>
            </a:endParaRPr>
          </a:p>
        </p:txBody>
      </p:sp>
      <p:sp>
        <p:nvSpPr>
          <p:cNvPr id="14" name="文本框 13"/>
          <p:cNvSpPr txBox="1"/>
          <p:nvPr/>
        </p:nvSpPr>
        <p:spPr>
          <a:xfrm>
            <a:off x="5323507" y="4327456"/>
            <a:ext cx="246204" cy="264790"/>
          </a:xfrm>
          <a:prstGeom prst="rect">
            <a:avLst/>
          </a:prstGeom>
          <a:noFill/>
        </p:spPr>
        <p:txBody>
          <a:bodyPr wrap="square" rtlCol="0">
            <a:spAutoFit/>
          </a:bodyPr>
          <a:lstStyle/>
          <a:p>
            <a:pPr defTabSz="914478"/>
            <a:r>
              <a:rPr lang="en-US" altLang="zh-CN" sz="1200" dirty="0">
                <a:latin typeface="+mn-ea"/>
                <a:ea typeface="+mn-ea"/>
              </a:rPr>
              <a:t>…</a:t>
            </a:r>
            <a:endParaRPr lang="zh-CN" altLang="en-US" sz="1200" dirty="0">
              <a:latin typeface="+mn-ea"/>
              <a:ea typeface="+mn-ea"/>
            </a:endParaRPr>
          </a:p>
        </p:txBody>
      </p:sp>
      <p:sp>
        <p:nvSpPr>
          <p:cNvPr id="15" name="矩形 14"/>
          <p:cNvSpPr/>
          <p:nvPr/>
        </p:nvSpPr>
        <p:spPr>
          <a:xfrm>
            <a:off x="1337615" y="3916181"/>
            <a:ext cx="2403781" cy="1029521"/>
          </a:xfrm>
          <a:prstGeom prst="rect">
            <a:avLst/>
          </a:prstGeom>
          <a:solidFill>
            <a:srgbClr val="00B0F0"/>
          </a:solidFill>
          <a:ln w="12700" cap="flat" cmpd="sng" algn="ctr">
            <a:noFill/>
            <a:prstDash val="solid"/>
            <a:miter lim="800000"/>
          </a:ln>
          <a:effectLst/>
        </p:spPr>
        <p:txBody>
          <a:bodyPr tIns="18008" rtlCol="0" anchor="t"/>
          <a:lstStyle/>
          <a:p>
            <a:pPr marL="0" marR="0" lvl="0" indent="0" algn="ctr" defTabSz="914478"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Node 1</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16" name="矩形 15"/>
          <p:cNvSpPr/>
          <p:nvPr/>
        </p:nvSpPr>
        <p:spPr>
          <a:xfrm>
            <a:off x="5584897" y="3454834"/>
            <a:ext cx="1480479" cy="1529944"/>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051" b="0" i="0" u="none" strike="noStrike" kern="0" cap="none" spc="0" normalizeH="0" baseline="0" noProof="0" smtClean="0">
              <a:ln>
                <a:noFill/>
              </a:ln>
              <a:effectLst/>
              <a:uLnTx/>
              <a:uFillTx/>
              <a:latin typeface="+mn-ea"/>
              <a:ea typeface="+mn-ea"/>
              <a:cs typeface="+mn-cs"/>
            </a:endParaRPr>
          </a:p>
        </p:txBody>
      </p:sp>
      <p:sp>
        <p:nvSpPr>
          <p:cNvPr id="17" name="文本框 16"/>
          <p:cNvSpPr txBox="1"/>
          <p:nvPr/>
        </p:nvSpPr>
        <p:spPr>
          <a:xfrm>
            <a:off x="5724504" y="3570355"/>
            <a:ext cx="1238827" cy="194853"/>
          </a:xfrm>
          <a:prstGeom prst="rect">
            <a:avLst/>
          </a:prstGeom>
          <a:noFill/>
        </p:spPr>
        <p:txBody>
          <a:bodyPr wrap="square" lIns="0" rIns="0" rtlCol="0" anchor="ctr">
            <a:noAutofit/>
          </a:bodyPr>
          <a:lstStyle/>
          <a:p>
            <a:pPr algn="ctr" defTabSz="914478"/>
            <a:r>
              <a:rPr lang="en-US" altLang="zh-CN" sz="1600" dirty="0">
                <a:latin typeface="+mn-ea"/>
                <a:ea typeface="+mn-ea"/>
                <a:cs typeface="Arial Unicode MS" panose="020B0604020202020204" pitchFamily="34" charset="-122"/>
              </a:rPr>
              <a:t>K8S </a:t>
            </a:r>
            <a:r>
              <a:rPr lang="zh-CN" altLang="en-US" sz="1600" dirty="0">
                <a:latin typeface="+mn-ea"/>
                <a:ea typeface="+mn-ea"/>
                <a:cs typeface="Arial Unicode MS" panose="020B0604020202020204" pitchFamily="34" charset="-122"/>
              </a:rPr>
              <a:t>集群</a:t>
            </a:r>
            <a:r>
              <a:rPr lang="en-US" altLang="zh-CN" sz="1600" dirty="0">
                <a:latin typeface="+mn-ea"/>
                <a:ea typeface="+mn-ea"/>
                <a:cs typeface="Arial Unicode MS" panose="020B0604020202020204" pitchFamily="34" charset="-122"/>
              </a:rPr>
              <a:t>N</a:t>
            </a:r>
            <a:endParaRPr lang="zh-CN" altLang="en-US" sz="1600" dirty="0">
              <a:latin typeface="+mn-ea"/>
              <a:ea typeface="+mn-ea"/>
              <a:cs typeface="Arial Unicode MS" panose="020B0604020202020204" pitchFamily="34" charset="-122"/>
            </a:endParaRPr>
          </a:p>
        </p:txBody>
      </p:sp>
      <p:sp>
        <p:nvSpPr>
          <p:cNvPr id="18" name="矩形 17"/>
          <p:cNvSpPr/>
          <p:nvPr/>
        </p:nvSpPr>
        <p:spPr>
          <a:xfrm>
            <a:off x="1457830" y="4286178"/>
            <a:ext cx="1008210" cy="549434"/>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Pod 1</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3" name="矩形 22"/>
          <p:cNvSpPr/>
          <p:nvPr/>
        </p:nvSpPr>
        <p:spPr>
          <a:xfrm>
            <a:off x="2693879" y="4282714"/>
            <a:ext cx="1025273" cy="549434"/>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Pod 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28" name="文本框 27"/>
          <p:cNvSpPr txBox="1"/>
          <p:nvPr/>
        </p:nvSpPr>
        <p:spPr>
          <a:xfrm>
            <a:off x="2440732" y="4396497"/>
            <a:ext cx="248737" cy="242846"/>
          </a:xfrm>
          <a:prstGeom prst="rect">
            <a:avLst/>
          </a:prstGeom>
          <a:noFill/>
        </p:spPr>
        <p:txBody>
          <a:bodyPr wrap="square" rtlCol="0">
            <a:spAutoFit/>
          </a:bodyPr>
          <a:lstStyle/>
          <a:p>
            <a:pPr defTabSz="914478"/>
            <a:r>
              <a:rPr lang="en-US" altLang="zh-CN" sz="1051" dirty="0">
                <a:latin typeface="+mn-ea"/>
                <a:ea typeface="+mn-ea"/>
              </a:rPr>
              <a:t>…</a:t>
            </a:r>
            <a:endParaRPr lang="zh-CN" altLang="en-US" sz="1051" dirty="0">
              <a:latin typeface="+mn-ea"/>
              <a:ea typeface="+mn-ea"/>
            </a:endParaRPr>
          </a:p>
        </p:txBody>
      </p:sp>
      <p:sp>
        <p:nvSpPr>
          <p:cNvPr id="29" name="矩形 28"/>
          <p:cNvSpPr/>
          <p:nvPr/>
        </p:nvSpPr>
        <p:spPr>
          <a:xfrm>
            <a:off x="4044059" y="3916252"/>
            <a:ext cx="1184839" cy="1028973"/>
          </a:xfrm>
          <a:prstGeom prst="rect">
            <a:avLst/>
          </a:prstGeom>
          <a:solidFill>
            <a:srgbClr val="00B0F0"/>
          </a:solidFill>
          <a:ln w="12700" cap="flat" cmpd="sng" algn="ctr">
            <a:noFill/>
            <a:prstDash val="solid"/>
            <a:miter lim="800000"/>
          </a:ln>
          <a:effectLst/>
        </p:spPr>
        <p:txBody>
          <a:bodyPr tIns="18008" rtlCol="0" anchor="t"/>
          <a:lstStyle/>
          <a:p>
            <a:pPr marL="0" marR="0" lvl="0" indent="0" algn="ctr" defTabSz="914478"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Node 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0" name="矩形 29"/>
          <p:cNvSpPr/>
          <p:nvPr/>
        </p:nvSpPr>
        <p:spPr>
          <a:xfrm>
            <a:off x="4121818" y="4322157"/>
            <a:ext cx="997942" cy="522588"/>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Pod 1…N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4" name="矩形 33"/>
          <p:cNvSpPr/>
          <p:nvPr/>
        </p:nvSpPr>
        <p:spPr>
          <a:xfrm>
            <a:off x="1493176"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5" name="文本框 34"/>
          <p:cNvSpPr txBox="1"/>
          <p:nvPr/>
        </p:nvSpPr>
        <p:spPr>
          <a:xfrm>
            <a:off x="3786501" y="4339408"/>
            <a:ext cx="248737" cy="264790"/>
          </a:xfrm>
          <a:prstGeom prst="rect">
            <a:avLst/>
          </a:prstGeom>
          <a:noFill/>
        </p:spPr>
        <p:txBody>
          <a:bodyPr wrap="square" rtlCol="0">
            <a:spAutoFit/>
          </a:bodyPr>
          <a:lstStyle/>
          <a:p>
            <a:pPr defTabSz="914478"/>
            <a:r>
              <a:rPr lang="en-US" altLang="zh-CN" sz="1200" dirty="0">
                <a:latin typeface="+mn-ea"/>
                <a:ea typeface="+mn-ea"/>
              </a:rPr>
              <a:t>…</a:t>
            </a:r>
            <a:endParaRPr lang="zh-CN" altLang="en-US" sz="1200" dirty="0">
              <a:latin typeface="+mn-ea"/>
              <a:ea typeface="+mn-ea"/>
            </a:endParaRPr>
          </a:p>
        </p:txBody>
      </p:sp>
      <p:sp>
        <p:nvSpPr>
          <p:cNvPr id="36" name="矩形 35"/>
          <p:cNvSpPr/>
          <p:nvPr/>
        </p:nvSpPr>
        <p:spPr>
          <a:xfrm>
            <a:off x="5726947" y="3908511"/>
            <a:ext cx="1220509" cy="1028973"/>
          </a:xfrm>
          <a:prstGeom prst="rect">
            <a:avLst/>
          </a:prstGeom>
          <a:solidFill>
            <a:srgbClr val="00B0F0"/>
          </a:solidFill>
          <a:ln w="12700" cap="flat" cmpd="sng" algn="ctr">
            <a:noFill/>
            <a:prstDash val="solid"/>
            <a:miter lim="800000"/>
          </a:ln>
          <a:effectLst/>
        </p:spPr>
        <p:txBody>
          <a:bodyPr tIns="18008" rtlCol="0" anchor="t"/>
          <a:lstStyle/>
          <a:p>
            <a:pPr marL="0" marR="0" lvl="0" indent="0" algn="ctr" defTabSz="914478" eaLnBrk="1" fontAlgn="auto" latinLnBrk="0"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Node 1…N</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37" name="矩形 36"/>
          <p:cNvSpPr/>
          <p:nvPr/>
        </p:nvSpPr>
        <p:spPr>
          <a:xfrm>
            <a:off x="5804706" y="4314414"/>
            <a:ext cx="1044917" cy="522588"/>
          </a:xfrm>
          <a:prstGeom prst="rect">
            <a:avLst/>
          </a:prstGeom>
          <a:solidFill>
            <a:srgbClr val="92D050"/>
          </a:solidFill>
          <a:ln w="12700" cap="flat" cmpd="sng" algn="ctr">
            <a:noFill/>
            <a:prstDash val="solid"/>
            <a:miter lim="800000"/>
          </a:ln>
          <a:effectLst/>
        </p:spPr>
        <p:txBody>
          <a:bodyPr tIns="18008"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Pod 1…N</a:t>
            </a:r>
            <a:endParaRPr kumimoji="0" lang="zh-CN" altLang="en-US" sz="1200" b="0" i="0" u="none" strike="noStrike" kern="0" cap="none" spc="0" normalizeH="0" baseline="0" noProof="0" dirty="0" smtClean="0">
              <a:ln>
                <a:noFill/>
              </a:ln>
              <a:effectLst/>
              <a:uLnTx/>
              <a:uFillTx/>
              <a:latin typeface="+mn-ea"/>
              <a:ea typeface="+mn-ea"/>
              <a:cs typeface="+mn-cs"/>
            </a:endParaRPr>
          </a:p>
        </p:txBody>
      </p:sp>
      <p:grpSp>
        <p:nvGrpSpPr>
          <p:cNvPr id="42" name="组合 41"/>
          <p:cNvGrpSpPr/>
          <p:nvPr/>
        </p:nvGrpSpPr>
        <p:grpSpPr>
          <a:xfrm>
            <a:off x="2737554" y="3944933"/>
            <a:ext cx="1036620" cy="311345"/>
            <a:chOff x="3799598" y="699170"/>
            <a:chExt cx="2409544" cy="763206"/>
          </a:xfrm>
        </p:grpSpPr>
        <p:pic>
          <p:nvPicPr>
            <p:cNvPr id="43" name="Picture 2" descr="æ¥çæºå¾å"/>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7169"/>
            <a:stretch/>
          </p:blipFill>
          <p:spPr bwMode="auto">
            <a:xfrm>
              <a:off x="3799598" y="699170"/>
              <a:ext cx="1214711" cy="76320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æ¥çæºå¾å"/>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007"/>
            <a:stretch/>
          </p:blipFill>
          <p:spPr bwMode="auto">
            <a:xfrm>
              <a:off x="4536915" y="779828"/>
              <a:ext cx="1672227" cy="601890"/>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图片 44"/>
          <p:cNvPicPr>
            <a:picLocks noChangeAspect="1"/>
          </p:cNvPicPr>
          <p:nvPr/>
        </p:nvPicPr>
        <p:blipFill>
          <a:blip r:embed="rId5"/>
          <a:stretch>
            <a:fillRect/>
          </a:stretch>
        </p:blipFill>
        <p:spPr>
          <a:xfrm>
            <a:off x="5155673" y="2799987"/>
            <a:ext cx="414038" cy="415524"/>
          </a:xfrm>
          <a:prstGeom prst="rect">
            <a:avLst/>
          </a:prstGeom>
        </p:spPr>
      </p:pic>
      <p:sp>
        <p:nvSpPr>
          <p:cNvPr id="48" name="矩形 47"/>
          <p:cNvSpPr/>
          <p:nvPr/>
        </p:nvSpPr>
        <p:spPr bwMode="auto">
          <a:xfrm>
            <a:off x="1189358" y="5160252"/>
            <a:ext cx="5893810" cy="49548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801202">
              <a:lnSpc>
                <a:spcPct val="150000"/>
              </a:lnSpc>
              <a:defRPr/>
            </a:pPr>
            <a:r>
              <a:rPr lang="zh-CN" altLang="en-US" sz="1800" kern="0" dirty="0">
                <a:latin typeface="+mn-ea"/>
                <a:ea typeface="+mn-ea"/>
              </a:rPr>
              <a:t>统一资源池</a:t>
            </a:r>
            <a:r>
              <a:rPr lang="zh-CN" altLang="en-US" sz="1800" kern="0" dirty="0" smtClean="0">
                <a:latin typeface="+mn-ea"/>
                <a:ea typeface="+mn-ea"/>
              </a:rPr>
              <a:t>管理</a:t>
            </a:r>
            <a:endParaRPr lang="en-US" altLang="zh-CN" sz="1800" kern="0" dirty="0" smtClean="0">
              <a:latin typeface="+mn-ea"/>
              <a:ea typeface="+mn-ea"/>
            </a:endParaRPr>
          </a:p>
        </p:txBody>
      </p:sp>
      <p:sp>
        <p:nvSpPr>
          <p:cNvPr id="51" name="矩形 50"/>
          <p:cNvSpPr/>
          <p:nvPr/>
        </p:nvSpPr>
        <p:spPr bwMode="auto">
          <a:xfrm>
            <a:off x="5680051"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801202">
              <a:defRPr/>
            </a:pPr>
            <a:r>
              <a:rPr lang="en-US" altLang="zh-CN" sz="1200" kern="0" dirty="0">
                <a:latin typeface="+mn-ea"/>
                <a:ea typeface="+mn-ea"/>
              </a:rPr>
              <a:t>Genomics</a:t>
            </a:r>
            <a:endParaRPr lang="zh-CN" altLang="en-US" sz="1200" kern="0" dirty="0">
              <a:latin typeface="+mn-ea"/>
              <a:ea typeface="+mn-ea"/>
            </a:endParaRPr>
          </a:p>
        </p:txBody>
      </p:sp>
      <p:pic>
        <p:nvPicPr>
          <p:cNvPr id="52" name="图片 51"/>
          <p:cNvPicPr>
            <a:picLocks noChangeAspect="1"/>
          </p:cNvPicPr>
          <p:nvPr/>
        </p:nvPicPr>
        <p:blipFill>
          <a:blip r:embed="rId5"/>
          <a:stretch>
            <a:fillRect/>
          </a:stretch>
        </p:blipFill>
        <p:spPr>
          <a:xfrm>
            <a:off x="3326152" y="3561191"/>
            <a:ext cx="279874" cy="280879"/>
          </a:xfrm>
          <a:prstGeom prst="rect">
            <a:avLst/>
          </a:prstGeom>
        </p:spPr>
      </p:pic>
      <p:sp>
        <p:nvSpPr>
          <p:cNvPr id="54" name="矩形 53"/>
          <p:cNvSpPr/>
          <p:nvPr/>
        </p:nvSpPr>
        <p:spPr bwMode="auto">
          <a:xfrm>
            <a:off x="4588288"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801202">
              <a:defRPr/>
            </a:pPr>
            <a:r>
              <a:rPr lang="en-US" altLang="zh-CN" sz="1200" kern="0" dirty="0" smtClean="0">
                <a:latin typeface="+mn-ea"/>
                <a:ea typeface="+mn-ea"/>
              </a:rPr>
              <a:t>CI/CD</a:t>
            </a:r>
            <a:endParaRPr lang="zh-CN" altLang="en-US" sz="1200" kern="0" dirty="0">
              <a:latin typeface="+mn-ea"/>
              <a:ea typeface="+mn-ea"/>
            </a:endParaRPr>
          </a:p>
        </p:txBody>
      </p:sp>
      <p:sp>
        <p:nvSpPr>
          <p:cNvPr id="55" name="矩形 54"/>
          <p:cNvSpPr/>
          <p:nvPr/>
        </p:nvSpPr>
        <p:spPr bwMode="auto">
          <a:xfrm>
            <a:off x="1308570" y="2152590"/>
            <a:ext cx="1031425" cy="252955"/>
          </a:xfrm>
          <a:prstGeom prst="rect">
            <a:avLst/>
          </a:prstGeom>
          <a:solidFill>
            <a:srgbClr val="00B0F0"/>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801202">
              <a:defRPr/>
            </a:pPr>
            <a:r>
              <a:rPr lang="en-US" altLang="zh-CN" sz="1200" kern="0" dirty="0" smtClean="0">
                <a:latin typeface="+mn-ea"/>
                <a:ea typeface="+mn-ea"/>
              </a:rPr>
              <a:t>AI</a:t>
            </a:r>
            <a:endParaRPr lang="zh-CN" altLang="en-US" sz="1200" kern="0" dirty="0">
              <a:latin typeface="+mn-ea"/>
              <a:ea typeface="+mn-ea"/>
            </a:endParaRPr>
          </a:p>
        </p:txBody>
      </p:sp>
      <p:sp>
        <p:nvSpPr>
          <p:cNvPr id="56" name="矩形 55"/>
          <p:cNvSpPr/>
          <p:nvPr/>
        </p:nvSpPr>
        <p:spPr bwMode="auto">
          <a:xfrm>
            <a:off x="1189354" y="5826859"/>
            <a:ext cx="5893813" cy="49548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algn="ctr" defTabSz="914478">
              <a:lnSpc>
                <a:spcPct val="150000"/>
              </a:lnSpc>
            </a:pPr>
            <a:r>
              <a:rPr lang="zh-CN" altLang="en-US" sz="1800" dirty="0" smtClean="0">
                <a:latin typeface="+mn-ea"/>
                <a:ea typeface="+mn-ea"/>
              </a:rPr>
              <a:t>华为鲲鹏基础设施</a:t>
            </a:r>
            <a:endParaRPr lang="zh-CN" altLang="en-US" sz="1800" dirty="0">
              <a:latin typeface="+mn-ea"/>
              <a:ea typeface="+mn-ea"/>
            </a:endParaRPr>
          </a:p>
        </p:txBody>
      </p:sp>
      <p:sp>
        <p:nvSpPr>
          <p:cNvPr id="58" name="矩形 57"/>
          <p:cNvSpPr/>
          <p:nvPr/>
        </p:nvSpPr>
        <p:spPr>
          <a:xfrm>
            <a:off x="2745224"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61" name="矩形 60"/>
          <p:cNvSpPr/>
          <p:nvPr/>
        </p:nvSpPr>
        <p:spPr>
          <a:xfrm>
            <a:off x="4154469"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
        <p:nvSpPr>
          <p:cNvPr id="62" name="矩形 61"/>
          <p:cNvSpPr/>
          <p:nvPr/>
        </p:nvSpPr>
        <p:spPr>
          <a:xfrm>
            <a:off x="5858817" y="4583451"/>
            <a:ext cx="932640" cy="207622"/>
          </a:xfrm>
          <a:prstGeom prst="rect">
            <a:avLst/>
          </a:prstGeom>
          <a:noFill/>
          <a:ln w="12700" cap="flat" cmpd="sng" algn="ctr">
            <a:solidFill>
              <a:srgbClr val="00B0F0"/>
            </a:solidFill>
            <a:prstDash val="solid"/>
            <a:miter lim="800000"/>
          </a:ln>
          <a:effectLst/>
        </p:spPr>
        <p:txBody>
          <a:bodyPr rtlCol="0" anchor="t"/>
          <a:lstStyle/>
          <a:p>
            <a:pPr marL="0" marR="0" lvl="0" indent="0"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mn-ea"/>
                <a:ea typeface="+mn-ea"/>
                <a:cs typeface="+mn-cs"/>
              </a:rPr>
              <a:t>Container</a:t>
            </a:r>
            <a:endParaRPr kumimoji="0" lang="zh-CN" altLang="en-US" sz="1200" b="0" i="0" u="none" strike="noStrike" kern="0" cap="none" spc="0" normalizeH="0" baseline="0" noProof="0" dirty="0" smtClean="0">
              <a:ln>
                <a:noFill/>
              </a:ln>
              <a:effectLst/>
              <a:uLnTx/>
              <a:uFillTx/>
              <a:latin typeface="+mn-ea"/>
              <a:ea typeface="+mn-ea"/>
              <a:cs typeface="+mn-cs"/>
            </a:endParaRPr>
          </a:p>
        </p:txBody>
      </p:sp>
    </p:spTree>
    <p:extLst>
      <p:ext uri="{BB962C8B-B14F-4D97-AF65-F5344CB8AC3E}">
        <p14:creationId xmlns:p14="http://schemas.microsoft.com/office/powerpoint/2010/main" val="38765059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bwMode="auto">
          <a:xfrm>
            <a:off x="6260100" y="1772771"/>
            <a:ext cx="2521677" cy="16197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0" name="矩形 49"/>
          <p:cNvSpPr/>
          <p:nvPr/>
        </p:nvSpPr>
        <p:spPr bwMode="auto">
          <a:xfrm>
            <a:off x="8901979" y="1772771"/>
            <a:ext cx="2521677" cy="161971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1" name="矩形 50"/>
          <p:cNvSpPr/>
          <p:nvPr/>
        </p:nvSpPr>
        <p:spPr bwMode="auto">
          <a:xfrm>
            <a:off x="6260100" y="3803689"/>
            <a:ext cx="2521677" cy="23796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52" name="矩形 51"/>
          <p:cNvSpPr/>
          <p:nvPr/>
        </p:nvSpPr>
        <p:spPr bwMode="auto">
          <a:xfrm>
            <a:off x="8901979" y="3803689"/>
            <a:ext cx="2521677" cy="23796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sz="3600" dirty="0">
                <a:solidFill>
                  <a:schemeClr val="tx1"/>
                </a:solidFill>
              </a:rPr>
              <a:t>华为云鲲鹏</a:t>
            </a:r>
            <a:r>
              <a:rPr lang="zh-CN" altLang="en-US" sz="3600" dirty="0" smtClean="0">
                <a:solidFill>
                  <a:schemeClr val="tx1"/>
                </a:solidFill>
              </a:rPr>
              <a:t>容器特性</a:t>
            </a:r>
            <a:endParaRPr lang="en-US" dirty="0">
              <a:solidFill>
                <a:schemeClr val="tx1"/>
              </a:solidFill>
            </a:endParaRPr>
          </a:p>
        </p:txBody>
      </p:sp>
      <p:sp>
        <p:nvSpPr>
          <p:cNvPr id="4" name="圆角矩形 3"/>
          <p:cNvSpPr/>
          <p:nvPr/>
        </p:nvSpPr>
        <p:spPr>
          <a:xfrm>
            <a:off x="2346080" y="3016968"/>
            <a:ext cx="894899" cy="389980"/>
          </a:xfrm>
          <a:prstGeom prst="roundRect">
            <a:avLst/>
          </a:prstGeom>
          <a:solidFill>
            <a:srgbClr val="FFC000"/>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altLang="zh-CN" sz="1200" dirty="0" err="1">
                <a:solidFill>
                  <a:schemeClr val="tx1"/>
                </a:solidFill>
                <a:latin typeface="微软雅黑" panose="020B0503020204020204" pitchFamily="34" charset="-122"/>
                <a:ea typeface="微软雅黑" panose="020B0503020204020204" pitchFamily="34" charset="-122"/>
              </a:rPr>
              <a:t>containerOps</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536494" y="2455009"/>
            <a:ext cx="894899" cy="389980"/>
          </a:xfrm>
          <a:prstGeom prst="roundRect">
            <a:avLst/>
          </a:prstGeom>
          <a:solidFill>
            <a:srgbClr val="FFC000"/>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altLang="zh-CN" sz="1200" dirty="0">
                <a:solidFill>
                  <a:schemeClr val="tx1"/>
                </a:solidFill>
                <a:latin typeface="微软雅黑" panose="020B0503020204020204" pitchFamily="34" charset="-122"/>
                <a:ea typeface="微软雅黑" panose="020B0503020204020204" pitchFamily="34" charset="-122"/>
              </a:rPr>
              <a:t>SWR</a:t>
            </a:r>
          </a:p>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镜像仓库</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033418" y="3040768"/>
            <a:ext cx="821532" cy="278933"/>
          </a:xfrm>
          <a:prstGeom prst="rect">
            <a:avLst/>
          </a:prstGeom>
          <a:solidFill>
            <a:srgbClr val="FFC000"/>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用户应用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7" name="右箭头 6"/>
          <p:cNvSpPr/>
          <p:nvPr/>
        </p:nvSpPr>
        <p:spPr>
          <a:xfrm>
            <a:off x="1881894" y="3102710"/>
            <a:ext cx="447449" cy="169497"/>
          </a:xfrm>
          <a:prstGeom prst="rightArrow">
            <a:avLst/>
          </a:prstGeom>
          <a:solidFill>
            <a:srgbClr val="00B0F0"/>
          </a:solidFill>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defTabSz="914309"/>
            <a:endParaRPr lang="en-US" sz="1100">
              <a:solidFill>
                <a:prstClr val="white"/>
              </a:solidFill>
              <a:latin typeface="微软雅黑" panose="020B0503020204020204" pitchFamily="34" charset="-122"/>
              <a:ea typeface="微软雅黑" panose="020B0503020204020204" pitchFamily="34" charset="-122"/>
            </a:endParaRPr>
          </a:p>
        </p:txBody>
      </p:sp>
      <p:sp>
        <p:nvSpPr>
          <p:cNvPr id="8" name="形状 7"/>
          <p:cNvSpPr/>
          <p:nvPr/>
        </p:nvSpPr>
        <p:spPr>
          <a:xfrm rot="16669725" flipV="1">
            <a:off x="3400613" y="2703732"/>
            <a:ext cx="372684" cy="632138"/>
          </a:xfrm>
          <a:prstGeom prst="swooshArrow">
            <a:avLst>
              <a:gd name="adj1" fmla="val 26588"/>
              <a:gd name="adj2" fmla="val 31370"/>
            </a:avLst>
          </a:prstGeom>
          <a:solidFill>
            <a:srgbClr val="00B0F0"/>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vert="horz" wrap="square" lIns="91413" tIns="45707" rIns="91413" bIns="45707" numCol="1" anchor="t" anchorCtr="0" compatLnSpc="1">
            <a:prstTxWarp prst="textNoShape">
              <a:avLst/>
            </a:prstTxWarp>
          </a:bodyPr>
          <a:lstStyle/>
          <a:p>
            <a:pPr defTabSz="914035" fontAlgn="base"/>
            <a:endParaRPr lang="zh-CN" altLang="en-US" sz="800">
              <a:solidFill>
                <a:prstClr val="black"/>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圆角矩形 8"/>
          <p:cNvSpPr/>
          <p:nvPr/>
        </p:nvSpPr>
        <p:spPr>
          <a:xfrm>
            <a:off x="4990702" y="2987318"/>
            <a:ext cx="894899" cy="389980"/>
          </a:xfrm>
          <a:prstGeom prst="roundRect">
            <a:avLst/>
          </a:prstGeom>
          <a:solidFill>
            <a:srgbClr val="FFC000"/>
          </a:solidFill>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容器服务</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569141" y="4067785"/>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309"/>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1569141" y="4472536"/>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309"/>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2301778" y="4090838"/>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309"/>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2296246" y="4472536"/>
            <a:ext cx="671173" cy="341233"/>
          </a:xfrm>
          <a:prstGeom prst="round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sz="1200" dirty="0" smtClean="0">
                <a:solidFill>
                  <a:schemeClr val="tx1"/>
                </a:solidFill>
                <a:latin typeface="微软雅黑" panose="020B0503020204020204" pitchFamily="34" charset="-122"/>
                <a:ea typeface="微软雅黑" panose="020B0503020204020204" pitchFamily="34" charset="-122"/>
              </a:rPr>
              <a:t>x86</a:t>
            </a:r>
            <a:endParaRPr lang="en-US" sz="1200" dirty="0">
              <a:solidFill>
                <a:schemeClr val="tx1"/>
              </a:solidFill>
              <a:latin typeface="微软雅黑" panose="020B0503020204020204" pitchFamily="34" charset="-122"/>
              <a:ea typeface="微软雅黑" panose="020B0503020204020204" pitchFamily="34" charset="-122"/>
            </a:endParaRPr>
          </a:p>
          <a:p>
            <a:pPr algn="ctr" defTabSz="914309"/>
            <a:r>
              <a:rPr lang="zh-CN" altLang="en-US" sz="1200" dirty="0">
                <a:solidFill>
                  <a:schemeClr val="tx1"/>
                </a:solidFill>
                <a:latin typeface="微软雅黑" panose="020B0503020204020204" pitchFamily="34" charset="-122"/>
                <a:ea typeface="微软雅黑" panose="020B0503020204020204" pitchFamily="34" charset="-122"/>
              </a:rPr>
              <a:t>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336390" y="4083204"/>
            <a:ext cx="861438"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3336389" y="4499963"/>
            <a:ext cx="861438"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4240595" y="4084363"/>
            <a:ext cx="866713"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240595" y="4489116"/>
            <a:ext cx="866713"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5146846" y="4090838"/>
            <a:ext cx="844505"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5146846" y="4495591"/>
            <a:ext cx="844505" cy="341233"/>
          </a:xfrm>
          <a:prstGeom prst="roundRect">
            <a:avLst/>
          </a:prstGeom>
          <a:solidFill>
            <a:srgbClr val="00B0F0"/>
          </a:solidFill>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鲲鹏节点</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1409662" y="3806974"/>
            <a:ext cx="1752334" cy="115163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09"/>
            <a:r>
              <a:rPr lang="en-US" sz="1200" b="1" dirty="0" smtClean="0">
                <a:solidFill>
                  <a:prstClr val="black"/>
                </a:solidFill>
                <a:latin typeface="微软雅黑" panose="020B0503020204020204" pitchFamily="34" charset="-122"/>
                <a:ea typeface="微软雅黑" panose="020B0503020204020204" pitchFamily="34" charset="-122"/>
              </a:rPr>
              <a:t>x86</a:t>
            </a:r>
            <a:r>
              <a:rPr lang="zh-CN" altLang="en-US" sz="1200" b="1" dirty="0" smtClean="0">
                <a:solidFill>
                  <a:prstClr val="black"/>
                </a:solidFill>
                <a:latin typeface="微软雅黑" panose="020B0503020204020204" pitchFamily="34" charset="-122"/>
                <a:ea typeface="微软雅黑" panose="020B0503020204020204" pitchFamily="34" charset="-122"/>
              </a:rPr>
              <a:t>资源池</a:t>
            </a:r>
            <a:endParaRPr lang="en-US" sz="1200" b="1" dirty="0">
              <a:solidFill>
                <a:prstClr val="black"/>
              </a:solidFill>
              <a:latin typeface="微软雅黑" panose="020B0503020204020204" pitchFamily="34" charset="-122"/>
              <a:ea typeface="微软雅黑" panose="020B0503020204020204" pitchFamily="34" charset="-122"/>
            </a:endParaRPr>
          </a:p>
        </p:txBody>
      </p:sp>
      <p:sp>
        <p:nvSpPr>
          <p:cNvPr id="21" name="矩形 20"/>
          <p:cNvSpPr/>
          <p:nvPr/>
        </p:nvSpPr>
        <p:spPr>
          <a:xfrm>
            <a:off x="3278644" y="3814771"/>
            <a:ext cx="2772416" cy="11393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09"/>
            <a:r>
              <a:rPr lang="zh-CN" altLang="en-US" sz="1200" b="1" dirty="0">
                <a:solidFill>
                  <a:prstClr val="black"/>
                </a:solidFill>
                <a:latin typeface="微软雅黑" panose="020B0503020204020204" pitchFamily="34" charset="-122"/>
                <a:ea typeface="微软雅黑" panose="020B0503020204020204" pitchFamily="34" charset="-122"/>
              </a:rPr>
              <a:t>鲲鹏资源池</a:t>
            </a:r>
            <a:endParaRPr lang="en-US" sz="1200" b="1" dirty="0">
              <a:solidFill>
                <a:prstClr val="black"/>
              </a:solidFill>
              <a:latin typeface="微软雅黑" panose="020B0503020204020204" pitchFamily="34" charset="-122"/>
              <a:ea typeface="微软雅黑" panose="020B0503020204020204" pitchFamily="34" charset="-122"/>
            </a:endParaRPr>
          </a:p>
        </p:txBody>
      </p:sp>
      <p:cxnSp>
        <p:nvCxnSpPr>
          <p:cNvPr id="22" name="曲线连接符 21"/>
          <p:cNvCxnSpPr>
            <a:stCxn id="5" idx="2"/>
            <a:endCxn id="20" idx="0"/>
          </p:cNvCxnSpPr>
          <p:nvPr/>
        </p:nvCxnSpPr>
        <p:spPr>
          <a:xfrm rot="5400000">
            <a:off x="2653895" y="2476924"/>
            <a:ext cx="961985" cy="1698115"/>
          </a:xfrm>
          <a:prstGeom prst="curvedConnector3">
            <a:avLst>
              <a:gd name="adj1" fmla="val 65050"/>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5" idx="2"/>
            <a:endCxn id="21" idx="0"/>
          </p:cNvCxnSpPr>
          <p:nvPr/>
        </p:nvCxnSpPr>
        <p:spPr>
          <a:xfrm rot="16200000" flipH="1">
            <a:off x="3839507" y="2989426"/>
            <a:ext cx="969782" cy="680908"/>
          </a:xfrm>
          <a:prstGeom prst="curvedConnector3">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507279" y="3505695"/>
            <a:ext cx="771365" cy="276999"/>
          </a:xfrm>
          <a:prstGeom prst="rect">
            <a:avLst/>
          </a:prstGeom>
          <a:noFill/>
        </p:spPr>
        <p:txBody>
          <a:bodyPr wrap="none" rtlCol="0">
            <a:spAutoFit/>
          </a:bodyPr>
          <a:lstStyle/>
          <a:p>
            <a:pPr defTabSz="914309"/>
            <a:r>
              <a:rPr lang="en-US" sz="1200" dirty="0" smtClean="0">
                <a:solidFill>
                  <a:prstClr val="black"/>
                </a:solidFill>
                <a:latin typeface="微软雅黑" panose="020B0503020204020204" pitchFamily="34" charset="-122"/>
                <a:ea typeface="微软雅黑" panose="020B0503020204020204" pitchFamily="34" charset="-122"/>
              </a:rPr>
              <a:t>x86</a:t>
            </a:r>
            <a:r>
              <a:rPr lang="zh-CN" altLang="en-US" sz="1200" dirty="0" smtClean="0">
                <a:solidFill>
                  <a:prstClr val="black"/>
                </a:solidFill>
                <a:latin typeface="微软雅黑" panose="020B0503020204020204" pitchFamily="34" charset="-122"/>
                <a:ea typeface="微软雅黑" panose="020B0503020204020204" pitchFamily="34" charset="-122"/>
              </a:rPr>
              <a:t>镜像</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611781" y="3529578"/>
            <a:ext cx="800219" cy="276999"/>
          </a:xfrm>
          <a:prstGeom prst="rect">
            <a:avLst/>
          </a:prstGeom>
          <a:noFill/>
        </p:spPr>
        <p:txBody>
          <a:bodyPr wrap="none" rtlCol="0">
            <a:spAutoFit/>
          </a:bodyPr>
          <a:lstStyle/>
          <a:p>
            <a:pPr defTabSz="914309"/>
            <a:r>
              <a:rPr lang="zh-CN" altLang="en-US" sz="1200" dirty="0">
                <a:solidFill>
                  <a:prstClr val="black"/>
                </a:solidFill>
                <a:latin typeface="微软雅黑" panose="020B0503020204020204" pitchFamily="34" charset="-122"/>
                <a:ea typeface="微软雅黑" panose="020B0503020204020204" pitchFamily="34" charset="-122"/>
              </a:rPr>
              <a:t>鲲鹏镜像</a:t>
            </a:r>
            <a:endParaRPr lang="en-US" sz="1200" dirty="0">
              <a:solidFill>
                <a:prstClr val="black"/>
              </a:solidFill>
              <a:latin typeface="微软雅黑" panose="020B0503020204020204" pitchFamily="34" charset="-122"/>
              <a:ea typeface="微软雅黑" panose="020B0503020204020204" pitchFamily="34" charset="-122"/>
            </a:endParaRPr>
          </a:p>
        </p:txBody>
      </p:sp>
      <p:cxnSp>
        <p:nvCxnSpPr>
          <p:cNvPr id="26" name="肘形连接符 25"/>
          <p:cNvCxnSpPr/>
          <p:nvPr/>
        </p:nvCxnSpPr>
        <p:spPr>
          <a:xfrm rot="5400000" flipH="1" flipV="1">
            <a:off x="4061409" y="1591676"/>
            <a:ext cx="12861" cy="2740624"/>
          </a:xfrm>
          <a:prstGeom prst="bentConnector3">
            <a:avLst>
              <a:gd name="adj1" fmla="val 6391457"/>
            </a:avLst>
          </a:prstGeom>
          <a:ln w="19050">
            <a:solidFill>
              <a:schemeClr val="bg1">
                <a:lumMod val="6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7" name="文本框 26"/>
          <p:cNvSpPr txBox="1"/>
          <p:nvPr/>
        </p:nvSpPr>
        <p:spPr>
          <a:xfrm>
            <a:off x="3763869" y="1779302"/>
            <a:ext cx="499728" cy="259744"/>
          </a:xfrm>
          <a:prstGeom prst="rect">
            <a:avLst/>
          </a:prstGeom>
          <a:noFill/>
        </p:spPr>
        <p:txBody>
          <a:bodyPr wrap="none" rtlCol="0">
            <a:spAutoFit/>
          </a:bodyPr>
          <a:lstStyle/>
          <a:p>
            <a:pPr defTabSz="914309"/>
            <a:r>
              <a:rPr lang="zh-CN" altLang="en-US" sz="1200" dirty="0">
                <a:solidFill>
                  <a:prstClr val="black"/>
                </a:solidFill>
                <a:latin typeface="微软雅黑" panose="020B0503020204020204" pitchFamily="34" charset="-122"/>
                <a:ea typeface="微软雅黑" panose="020B0503020204020204" pitchFamily="34" charset="-122"/>
              </a:rPr>
              <a:t>部署</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1409661" y="5061197"/>
            <a:ext cx="1752335" cy="256640"/>
          </a:xfrm>
          <a:prstGeom prst="roundRect">
            <a:avLst/>
          </a:prstGeom>
          <a:solidFill>
            <a:srgbClr val="92D050"/>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309"/>
            <a:r>
              <a:rPr lang="en-US" altLang="zh-CN" sz="1200" dirty="0" smtClean="0">
                <a:solidFill>
                  <a:schemeClr val="tx1"/>
                </a:solidFill>
                <a:latin typeface="微软雅黑" panose="020B0503020204020204" pitchFamily="34" charset="-122"/>
                <a:ea typeface="微软雅黑" panose="020B0503020204020204" pitchFamily="34" charset="-122"/>
              </a:rPr>
              <a:t>x86</a:t>
            </a:r>
            <a:r>
              <a:rPr lang="zh-CN" altLang="en-US" sz="1200" dirty="0" smtClean="0">
                <a:solidFill>
                  <a:schemeClr val="tx1"/>
                </a:solidFill>
                <a:latin typeface="微软雅黑" panose="020B0503020204020204" pitchFamily="34" charset="-122"/>
                <a:ea typeface="微软雅黑" panose="020B0503020204020204" pitchFamily="34" charset="-122"/>
              </a:rPr>
              <a:t>服务器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3278644" y="5073437"/>
            <a:ext cx="2772416" cy="219996"/>
          </a:xfrm>
          <a:prstGeom prst="roundRect">
            <a:avLst/>
          </a:prstGeom>
          <a:solidFill>
            <a:srgbClr val="00B0F0"/>
          </a:solid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txBody>
          <a:bodyPr rtlCol="0" anchor="ctr"/>
          <a:lstStyle/>
          <a:p>
            <a:pPr algn="ctr" defTabSz="914309"/>
            <a:r>
              <a:rPr lang="zh-CN" altLang="en-US" sz="1200" dirty="0">
                <a:solidFill>
                  <a:schemeClr val="tx1"/>
                </a:solidFill>
                <a:latin typeface="微软雅黑" panose="020B0503020204020204" pitchFamily="34" charset="-122"/>
                <a:ea typeface="微软雅黑" panose="020B0503020204020204" pitchFamily="34" charset="-122"/>
              </a:rPr>
              <a:t>泰山服务器</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鲲鹏处理器</a:t>
            </a:r>
            <a:endParaRPr lang="en-US" sz="12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1250231" y="3567129"/>
            <a:ext cx="4882282" cy="183127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09"/>
            <a:r>
              <a:rPr lang="zh-CN" altLang="en-US" sz="1200" dirty="0">
                <a:solidFill>
                  <a:prstClr val="black"/>
                </a:solidFill>
                <a:latin typeface="微软雅黑" panose="020B0503020204020204" pitchFamily="34" charset="-122"/>
                <a:ea typeface="微软雅黑" panose="020B0503020204020204" pitchFamily="34" charset="-122"/>
              </a:rPr>
              <a:t>容器集群</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1" name="下箭头 30"/>
          <p:cNvSpPr/>
          <p:nvPr/>
        </p:nvSpPr>
        <p:spPr>
          <a:xfrm>
            <a:off x="5382219" y="3427163"/>
            <a:ext cx="167794" cy="222129"/>
          </a:xfrm>
          <a:prstGeom prst="downArrow">
            <a:avLst/>
          </a:prstGeom>
          <a:solidFill>
            <a:srgbClr val="00B0F0"/>
          </a:solidFill>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defTabSz="914309"/>
            <a:endParaRPr lang="en-US" sz="1100">
              <a:solidFill>
                <a:prstClr val="white"/>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512558" y="2800197"/>
            <a:ext cx="1033291" cy="259744"/>
          </a:xfrm>
          <a:prstGeom prst="rect">
            <a:avLst/>
          </a:prstGeom>
          <a:noFill/>
        </p:spPr>
        <p:txBody>
          <a:bodyPr wrap="none" rtlCol="0">
            <a:spAutoFit/>
          </a:bodyPr>
          <a:lstStyle/>
          <a:p>
            <a:pPr defTabSz="914309"/>
            <a:r>
              <a:rPr lang="zh-CN" altLang="en-US" sz="1200" dirty="0">
                <a:solidFill>
                  <a:prstClr val="black"/>
                </a:solidFill>
                <a:latin typeface="微软雅黑" panose="020B0503020204020204" pitchFamily="34" charset="-122"/>
                <a:ea typeface="微软雅黑" panose="020B0503020204020204" pitchFamily="34" charset="-122"/>
              </a:rPr>
              <a:t>一键式</a:t>
            </a:r>
            <a:r>
              <a:rPr lang="en-US" altLang="zh-CN" sz="1200" dirty="0">
                <a:solidFill>
                  <a:prstClr val="black"/>
                </a:solidFill>
                <a:latin typeface="微软雅黑" panose="020B0503020204020204" pitchFamily="34" charset="-122"/>
                <a:ea typeface="微软雅黑" panose="020B0503020204020204" pitchFamily="34" charset="-122"/>
              </a:rPr>
              <a:t>Build</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262093" y="2167966"/>
            <a:ext cx="2176060" cy="276999"/>
          </a:xfrm>
          <a:prstGeom prst="rect">
            <a:avLst/>
          </a:prstGeom>
          <a:noFill/>
        </p:spPr>
        <p:txBody>
          <a:bodyPr wrap="square" rtlCol="0">
            <a:spAutoFit/>
          </a:bodyPr>
          <a:lstStyle/>
          <a:p>
            <a:pPr defTabSz="914309"/>
            <a:r>
              <a:rPr lang="en-US" altLang="zh-CN" sz="1200" dirty="0">
                <a:solidFill>
                  <a:prstClr val="black"/>
                </a:solidFill>
                <a:latin typeface="微软雅黑" panose="020B0503020204020204" pitchFamily="34" charset="-122"/>
                <a:ea typeface="微软雅黑" panose="020B0503020204020204" pitchFamily="34" charset="-122"/>
              </a:rPr>
              <a:t>multi-platform images</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417601" y="2640930"/>
            <a:ext cx="1161803" cy="276999"/>
          </a:xfrm>
          <a:prstGeom prst="rect">
            <a:avLst/>
          </a:prstGeom>
          <a:noFill/>
        </p:spPr>
        <p:txBody>
          <a:bodyPr wrap="none" rtlCol="0">
            <a:spAutoFit/>
          </a:bodyPr>
          <a:lstStyle/>
          <a:p>
            <a:pPr defTabSz="914309"/>
            <a:r>
              <a:rPr lang="en-US" altLang="zh-CN" sz="1200" dirty="0" smtClean="0">
                <a:solidFill>
                  <a:prstClr val="black"/>
                </a:solidFill>
                <a:latin typeface="微软雅黑" panose="020B0503020204020204" pitchFamily="34" charset="-122"/>
                <a:ea typeface="微软雅黑" panose="020B0503020204020204" pitchFamily="34" charset="-122"/>
              </a:rPr>
              <a:t>x86/</a:t>
            </a:r>
            <a:r>
              <a:rPr lang="zh-CN" altLang="en-US" sz="1200" dirty="0">
                <a:solidFill>
                  <a:prstClr val="black"/>
                </a:solidFill>
                <a:latin typeface="微软雅黑" panose="020B0503020204020204" pitchFamily="34" charset="-122"/>
                <a:ea typeface="微软雅黑" panose="020B0503020204020204" pitchFamily="34" charset="-122"/>
              </a:rPr>
              <a:t>鲲鹏镜像</a:t>
            </a:r>
            <a:endParaRPr lang="en-US" sz="1200" dirty="0">
              <a:solidFill>
                <a:prstClr val="black"/>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262434" y="1530592"/>
            <a:ext cx="2519344"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lgn="r">
              <a:defRPr kumimoji="1" sz="1600">
                <a:solidFill>
                  <a:srgbClr val="C7000B"/>
                </a:solidFill>
                <a:latin typeface="Microsoft YaHei" panose="020B0503020204020204" pitchFamily="34" charset="-122"/>
                <a:ea typeface="Microsoft YaHei" panose="020B0503020204020204" pitchFamily="34" charset="-122"/>
              </a:defRPr>
            </a:lvl1pPr>
          </a:lstStyle>
          <a:p>
            <a:pPr algn="ctr"/>
            <a:r>
              <a:rPr lang="zh-CN" altLang="en-US" b="1" dirty="0">
                <a:solidFill>
                  <a:schemeClr val="tx1"/>
                </a:solidFill>
                <a:latin typeface="微软雅黑" panose="020B0503020204020204" pitchFamily="34" charset="-122"/>
                <a:ea typeface="微软雅黑" panose="020B0503020204020204" pitchFamily="34" charset="-122"/>
              </a:rPr>
              <a:t>多平台自适应混部</a:t>
            </a:r>
          </a:p>
        </p:txBody>
      </p:sp>
      <p:sp>
        <p:nvSpPr>
          <p:cNvPr id="36" name="文本框 35"/>
          <p:cNvSpPr txBox="1"/>
          <p:nvPr/>
        </p:nvSpPr>
        <p:spPr>
          <a:xfrm>
            <a:off x="6358664" y="1854330"/>
            <a:ext cx="2376264" cy="1508105"/>
          </a:xfrm>
          <a:prstGeom prst="rect">
            <a:avLst/>
          </a:prstGeom>
          <a:noFill/>
          <a:ln w="12700">
            <a:noFill/>
          </a:ln>
        </p:spPr>
        <p:txBody>
          <a:bodyPr wrap="square" lIns="0" tIns="0" rIns="0" bIns="0" rtlCol="0">
            <a:spAutoFit/>
          </a:bodyPr>
          <a:lstStyle>
            <a:defPPr>
              <a:defRPr lang="zh-CN"/>
            </a:defPPr>
            <a:lvl1pPr algn="r">
              <a:defRPr kumimoji="1" sz="1000">
                <a:solidFill>
                  <a:srgbClr val="221815"/>
                </a:solidFill>
                <a:latin typeface="Microsoft YaHei" panose="020B0503020204020204" pitchFamily="34" charset="-122"/>
                <a:ea typeface="Microsoft YaHei" panose="020B0503020204020204" pitchFamily="34" charset="-122"/>
              </a:defRPr>
            </a:lvl1pPr>
          </a:lstStyle>
          <a:p>
            <a:pPr algn="l"/>
            <a:r>
              <a:rPr lang="zh-CN" altLang="zh-CN" sz="1400" dirty="0">
                <a:latin typeface="微软雅黑" panose="020B0503020204020204" pitchFamily="34" charset="-122"/>
                <a:ea typeface="微软雅黑" panose="020B0503020204020204" pitchFamily="34" charset="-122"/>
              </a:rPr>
              <a:t>支持在同一容器集群中</a:t>
            </a:r>
            <a:r>
              <a:rPr lang="zh-CN" altLang="zh-CN" sz="1400" dirty="0" smtClean="0">
                <a:latin typeface="微软雅黑" panose="020B0503020204020204" pitchFamily="34" charset="-122"/>
                <a:ea typeface="微软雅黑" panose="020B0503020204020204" pitchFamily="34" charset="-122"/>
              </a:rPr>
              <a:t>对</a:t>
            </a:r>
            <a:r>
              <a:rPr lang="en-US" altLang="zh-CN" sz="1400" dirty="0" smtClean="0">
                <a:latin typeface="微软雅黑" panose="020B0503020204020204" pitchFamily="34" charset="-122"/>
                <a:ea typeface="微软雅黑" panose="020B0503020204020204" pitchFamily="34" charset="-122"/>
              </a:rPr>
              <a:t>x86</a:t>
            </a:r>
            <a:r>
              <a:rPr lang="zh-CN" altLang="zh-CN" sz="1400" dirty="0" smtClean="0">
                <a:latin typeface="微软雅黑" panose="020B0503020204020204" pitchFamily="34" charset="-122"/>
                <a:ea typeface="微软雅黑" panose="020B0503020204020204" pitchFamily="34" charset="-122"/>
              </a:rPr>
              <a:t>和</a:t>
            </a:r>
            <a:r>
              <a:rPr lang="zh-CN" altLang="zh-CN" sz="1400" dirty="0">
                <a:latin typeface="微软雅黑" panose="020B0503020204020204" pitchFamily="34" charset="-122"/>
                <a:ea typeface="微软雅黑" panose="020B0503020204020204" pitchFamily="34" charset="-122"/>
              </a:rPr>
              <a:t>鲲鹏节点进行混合管理；</a:t>
            </a:r>
          </a:p>
          <a:p>
            <a:pPr algn="l"/>
            <a:r>
              <a:rPr lang="zh-CN" altLang="zh-CN" sz="1400" dirty="0">
                <a:latin typeface="微软雅黑" panose="020B0503020204020204" pitchFamily="34" charset="-122"/>
                <a:ea typeface="微软雅黑" panose="020B0503020204020204" pitchFamily="34" charset="-122"/>
              </a:rPr>
              <a:t>根据节点</a:t>
            </a:r>
            <a:r>
              <a:rPr lang="en-US" altLang="zh-CN" sz="1400" dirty="0">
                <a:latin typeface="微软雅黑" panose="020B0503020204020204" pitchFamily="34" charset="-122"/>
                <a:ea typeface="微软雅黑" panose="020B0503020204020204" pitchFamily="34" charset="-122"/>
              </a:rPr>
              <a:t>CPU</a:t>
            </a:r>
            <a:r>
              <a:rPr lang="zh-CN" altLang="zh-CN" sz="1400" dirty="0">
                <a:latin typeface="微软雅黑" panose="020B0503020204020204" pitchFamily="34" charset="-122"/>
                <a:ea typeface="微软雅黑" panose="020B0503020204020204" pitchFamily="34" charset="-122"/>
              </a:rPr>
              <a:t>架构，自动拉取相应平台的容器镜像，实现应用</a:t>
            </a:r>
            <a:r>
              <a:rPr lang="zh-CN" altLang="zh-CN"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x86</a:t>
            </a:r>
            <a:r>
              <a:rPr lang="zh-CN" altLang="zh-CN" sz="1400" dirty="0" smtClean="0">
                <a:latin typeface="微软雅黑" panose="020B0503020204020204" pitchFamily="34" charset="-122"/>
                <a:ea typeface="微软雅黑" panose="020B0503020204020204" pitchFamily="34" charset="-122"/>
              </a:rPr>
              <a:t>到</a:t>
            </a:r>
            <a:r>
              <a:rPr lang="zh-CN" altLang="en-US" sz="1400" dirty="0" smtClean="0">
                <a:latin typeface="微软雅黑" panose="020B0503020204020204" pitchFamily="34" charset="-122"/>
                <a:ea typeface="微软雅黑" panose="020B0503020204020204" pitchFamily="34" charset="-122"/>
              </a:rPr>
              <a:t>华为</a:t>
            </a:r>
            <a:r>
              <a:rPr lang="zh-CN" altLang="zh-CN" sz="1400" dirty="0" smtClean="0">
                <a:latin typeface="微软雅黑" panose="020B0503020204020204" pitchFamily="34" charset="-122"/>
                <a:ea typeface="微软雅黑" panose="020B0503020204020204" pitchFamily="34" charset="-122"/>
              </a:rPr>
              <a:t>鲲鹏</a:t>
            </a:r>
            <a:r>
              <a:rPr lang="zh-CN" altLang="zh-CN" sz="1400" dirty="0">
                <a:latin typeface="微软雅黑" panose="020B0503020204020204" pitchFamily="34" charset="-122"/>
                <a:ea typeface="微软雅黑" panose="020B0503020204020204" pitchFamily="34" charset="-122"/>
              </a:rPr>
              <a:t>架构的自动适配、跨平台弹性扩容、分批次迁移</a:t>
            </a:r>
          </a:p>
        </p:txBody>
      </p:sp>
      <p:sp>
        <p:nvSpPr>
          <p:cNvPr id="37" name="文本框 36"/>
          <p:cNvSpPr txBox="1"/>
          <p:nvPr/>
        </p:nvSpPr>
        <p:spPr>
          <a:xfrm>
            <a:off x="8904311" y="1526550"/>
            <a:ext cx="2519345"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defRPr kumimoji="1" sz="1600">
                <a:solidFill>
                  <a:srgbClr val="C7000B"/>
                </a:solidFill>
                <a:latin typeface="Microsoft YaHei" panose="020B0503020204020204" pitchFamily="34" charset="-122"/>
                <a:ea typeface="Microsoft YaHei" panose="020B0503020204020204" pitchFamily="34" charset="-122"/>
              </a:defRPr>
            </a:lvl1pPr>
          </a:lstStyle>
          <a:p>
            <a:pPr algn="ctr"/>
            <a:r>
              <a:rPr lang="zh-CN" altLang="zh-CN" b="1" dirty="0">
                <a:solidFill>
                  <a:schemeClr val="tx1"/>
                </a:solidFill>
                <a:latin typeface="微软雅黑" panose="020B0503020204020204" pitchFamily="34" charset="-122"/>
                <a:ea typeface="微软雅黑" panose="020B0503020204020204" pitchFamily="34" charset="-122"/>
              </a:rPr>
              <a:t>应用无感迁移</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9000542" y="1863146"/>
            <a:ext cx="2376264" cy="1077218"/>
          </a:xfrm>
          <a:prstGeom prst="rect">
            <a:avLst/>
          </a:prstGeom>
          <a:noFill/>
          <a:ln w="12700">
            <a:noFill/>
          </a:ln>
        </p:spPr>
        <p:txBody>
          <a:bodyPr wrap="square" lIns="0" tIns="0" rIns="0" bIns="0" rtlCol="0">
            <a:spAutoFit/>
          </a:bodyPr>
          <a:lstStyle>
            <a:defPPr>
              <a:defRPr lang="en-US"/>
            </a:defPPr>
            <a:lvl1pPr>
              <a:defRPr kumimoji="1" sz="1000">
                <a:solidFill>
                  <a:srgbClr val="221815"/>
                </a:solidFill>
                <a:latin typeface="Microsoft YaHei" panose="020B0503020204020204" pitchFamily="34" charset="-122"/>
                <a:ea typeface="Microsoft YaHei" panose="020B0503020204020204" pitchFamily="34" charset="-122"/>
              </a:defRPr>
            </a:lvl1pPr>
          </a:lstStyle>
          <a:p>
            <a:r>
              <a:rPr lang="zh-CN" altLang="zh-CN" sz="1400" dirty="0">
                <a:latin typeface="微软雅黑" panose="020B0503020204020204" pitchFamily="34" charset="-122"/>
                <a:ea typeface="微软雅黑" panose="020B0503020204020204" pitchFamily="34" charset="-122"/>
              </a:rPr>
              <a:t>为用户提供一键式从源码到多平台</a:t>
            </a:r>
            <a:r>
              <a:rPr lang="zh-CN" altLang="en-US" sz="1400" dirty="0">
                <a:latin typeface="微软雅黑" panose="020B0503020204020204" pitchFamily="34" charset="-122"/>
                <a:ea typeface="微软雅黑" panose="020B0503020204020204" pitchFamily="34" charset="-122"/>
              </a:rPr>
              <a:t>容器</a:t>
            </a:r>
            <a:r>
              <a:rPr lang="zh-CN" altLang="zh-CN" sz="1400" dirty="0">
                <a:latin typeface="微软雅黑" panose="020B0503020204020204" pitchFamily="34" charset="-122"/>
                <a:ea typeface="微软雅黑" panose="020B0503020204020204" pitchFamily="34" charset="-122"/>
              </a:rPr>
              <a:t>镜像版本的构建、部署、发布能力，用户可以快速将原有</a:t>
            </a:r>
            <a:r>
              <a:rPr lang="zh-CN" altLang="zh-CN" sz="1400" dirty="0" smtClean="0">
                <a:latin typeface="微软雅黑" panose="020B0503020204020204" pitchFamily="34" charset="-122"/>
                <a:ea typeface="微软雅黑" panose="020B0503020204020204" pitchFamily="34" charset="-122"/>
              </a:rPr>
              <a:t>的</a:t>
            </a:r>
            <a:r>
              <a:rPr lang="en-US" altLang="zh-CN" sz="1400" dirty="0" smtClean="0">
                <a:latin typeface="微软雅黑" panose="020B0503020204020204" pitchFamily="34" charset="-122"/>
                <a:ea typeface="微软雅黑" panose="020B0503020204020204" pitchFamily="34" charset="-122"/>
              </a:rPr>
              <a:t>x86</a:t>
            </a:r>
            <a:r>
              <a:rPr lang="zh-CN" altLang="zh-CN" sz="1400" dirty="0" smtClean="0">
                <a:latin typeface="微软雅黑" panose="020B0503020204020204" pitchFamily="34" charset="-122"/>
                <a:ea typeface="微软雅黑" panose="020B0503020204020204" pitchFamily="34" charset="-122"/>
              </a:rPr>
              <a:t>应用</a:t>
            </a:r>
            <a:r>
              <a:rPr lang="zh-CN" altLang="zh-CN" sz="1400" dirty="0">
                <a:latin typeface="微软雅黑" panose="020B0503020204020204" pitchFamily="34" charset="-122"/>
                <a:ea typeface="微软雅黑" panose="020B0503020204020204" pitchFamily="34" charset="-122"/>
              </a:rPr>
              <a:t>迁移</a:t>
            </a:r>
            <a:r>
              <a:rPr lang="zh-CN" altLang="zh-CN" sz="1400" dirty="0" smtClean="0">
                <a:latin typeface="微软雅黑" panose="020B0503020204020204" pitchFamily="34" charset="-122"/>
                <a:ea typeface="微软雅黑" panose="020B0503020204020204" pitchFamily="34" charset="-122"/>
              </a:rPr>
              <a:t>到</a:t>
            </a:r>
            <a:r>
              <a:rPr lang="zh-CN" altLang="en-US" sz="1400" dirty="0" smtClean="0">
                <a:latin typeface="微软雅黑" panose="020B0503020204020204" pitchFamily="34" charset="-122"/>
                <a:ea typeface="微软雅黑" panose="020B0503020204020204" pitchFamily="34" charset="-122"/>
              </a:rPr>
              <a:t>华为</a:t>
            </a:r>
            <a:r>
              <a:rPr lang="zh-CN" altLang="zh-CN" sz="1400" dirty="0" smtClean="0">
                <a:latin typeface="微软雅黑" panose="020B0503020204020204" pitchFamily="34" charset="-122"/>
                <a:ea typeface="微软雅黑" panose="020B0503020204020204" pitchFamily="34" charset="-122"/>
              </a:rPr>
              <a:t>鲲鹏</a:t>
            </a:r>
            <a:r>
              <a:rPr lang="zh-CN" altLang="zh-CN" sz="1400" dirty="0">
                <a:latin typeface="微软雅黑" panose="020B0503020204020204" pitchFamily="34" charset="-122"/>
                <a:ea typeface="微软雅黑" panose="020B0503020204020204" pitchFamily="34" charset="-122"/>
              </a:rPr>
              <a:t>平台</a:t>
            </a:r>
            <a:endParaRPr lang="en-US" altLang="zh-CN" sz="14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6249160" y="3557468"/>
            <a:ext cx="2532617"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lgn="r">
              <a:defRPr kumimoji="1" sz="1600">
                <a:solidFill>
                  <a:srgbClr val="C7000B"/>
                </a:solidFill>
                <a:latin typeface="Microsoft YaHei" panose="020B0503020204020204" pitchFamily="34" charset="-122"/>
                <a:ea typeface="Microsoft YaHei" panose="020B0503020204020204" pitchFamily="34" charset="-122"/>
              </a:defRPr>
            </a:lvl1pPr>
          </a:lstStyle>
          <a:p>
            <a:pPr algn="ctr"/>
            <a:r>
              <a:rPr lang="zh-CN" altLang="en-US" b="1" dirty="0">
                <a:solidFill>
                  <a:schemeClr val="tx1"/>
                </a:solidFill>
                <a:latin typeface="微软雅黑" panose="020B0503020204020204" pitchFamily="34" charset="-122"/>
                <a:ea typeface="微软雅黑" panose="020B0503020204020204" pitchFamily="34" charset="-122"/>
              </a:rPr>
              <a:t>高性能</a:t>
            </a:r>
          </a:p>
        </p:txBody>
      </p:sp>
      <p:sp>
        <p:nvSpPr>
          <p:cNvPr id="40" name="文本框 39"/>
          <p:cNvSpPr txBox="1"/>
          <p:nvPr/>
        </p:nvSpPr>
        <p:spPr>
          <a:xfrm>
            <a:off x="6387170" y="3918708"/>
            <a:ext cx="2348431" cy="1938992"/>
          </a:xfrm>
          <a:prstGeom prst="rect">
            <a:avLst/>
          </a:prstGeom>
          <a:noFill/>
          <a:ln w="12700">
            <a:noFill/>
          </a:ln>
        </p:spPr>
        <p:txBody>
          <a:bodyPr wrap="square" lIns="0" tIns="0" rIns="0" bIns="0" rtlCol="0">
            <a:spAutoFit/>
          </a:bodyPr>
          <a:lstStyle>
            <a:defPPr>
              <a:defRPr lang="zh-CN"/>
            </a:defPPr>
            <a:lvl1pPr algn="r">
              <a:defRPr kumimoji="1" sz="1000">
                <a:solidFill>
                  <a:srgbClr val="221815"/>
                </a:solidFill>
                <a:latin typeface="Microsoft YaHei" panose="020B0503020204020204" pitchFamily="34" charset="-122"/>
                <a:ea typeface="Microsoft YaHei" panose="020B0503020204020204" pitchFamily="34" charset="-122"/>
              </a:defRPr>
            </a:lvl1pPr>
          </a:lstStyle>
          <a:p>
            <a:pPr algn="l"/>
            <a:r>
              <a:rPr lang="zh-CN" altLang="en-US" sz="1400" b="1" dirty="0">
                <a:solidFill>
                  <a:srgbClr val="C00000"/>
                </a:solidFill>
                <a:latin typeface="微软雅黑" panose="020B0503020204020204" pitchFamily="34" charset="-122"/>
                <a:ea typeface="微软雅黑" panose="020B0503020204020204" pitchFamily="34" charset="-122"/>
              </a:rPr>
              <a:t>速度优</a:t>
            </a:r>
            <a:r>
              <a:rPr lang="zh-CN" altLang="en-US" sz="1400" b="1" dirty="0" smtClean="0">
                <a:solidFill>
                  <a:srgbClr val="C00000"/>
                </a:solidFill>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华为鲲鹏</a:t>
            </a:r>
            <a:r>
              <a:rPr lang="zh-CN" altLang="en-US" sz="1400" dirty="0">
                <a:latin typeface="微软雅黑" panose="020B0503020204020204" pitchFamily="34" charset="-122"/>
                <a:ea typeface="微软雅黑" panose="020B0503020204020204" pitchFamily="34" charset="-122"/>
              </a:rPr>
              <a:t>容器</a:t>
            </a:r>
            <a:r>
              <a:rPr lang="en-US" altLang="zh-CN" sz="1400" dirty="0">
                <a:latin typeface="微软雅黑" panose="020B0503020204020204" pitchFamily="34" charset="-122"/>
                <a:ea typeface="微软雅黑" panose="020B0503020204020204" pitchFamily="34" charset="-122"/>
              </a:rPr>
              <a:t>NUMA</a:t>
            </a:r>
            <a:r>
              <a:rPr lang="zh-CN" altLang="en-US" sz="1400" dirty="0">
                <a:latin typeface="微软雅黑" panose="020B0503020204020204" pitchFamily="34" charset="-122"/>
                <a:ea typeface="微软雅黑" panose="020B0503020204020204" pitchFamily="34" charset="-122"/>
              </a:rPr>
              <a:t>自动亲和优化，发挥</a:t>
            </a:r>
            <a:r>
              <a:rPr lang="en-US" altLang="zh-CN" sz="1400" dirty="0">
                <a:latin typeface="微软雅黑" panose="020B0503020204020204" pitchFamily="34" charset="-122"/>
                <a:ea typeface="微软雅黑" panose="020B0503020204020204" pitchFamily="34" charset="-122"/>
              </a:rPr>
              <a:t>CPU</a:t>
            </a:r>
            <a:r>
              <a:rPr lang="zh-CN" altLang="en-US" sz="1400" dirty="0">
                <a:latin typeface="微软雅黑" panose="020B0503020204020204" pitchFamily="34" charset="-122"/>
                <a:ea typeface="微软雅黑" panose="020B0503020204020204" pitchFamily="34" charset="-122"/>
              </a:rPr>
              <a:t>计算最佳性能</a:t>
            </a:r>
            <a:endParaRPr lang="en-US" altLang="zh-CN" sz="1400" dirty="0">
              <a:latin typeface="微软雅黑" panose="020B0503020204020204" pitchFamily="34" charset="-122"/>
              <a:ea typeface="微软雅黑" panose="020B0503020204020204" pitchFamily="34" charset="-122"/>
            </a:endParaRPr>
          </a:p>
          <a:p>
            <a:pPr algn="l"/>
            <a:r>
              <a:rPr lang="zh-CN" altLang="en-US" sz="1400" b="1" dirty="0">
                <a:solidFill>
                  <a:srgbClr val="C00000"/>
                </a:solidFill>
                <a:latin typeface="微软雅黑" panose="020B0503020204020204" pitchFamily="34" charset="-122"/>
                <a:ea typeface="微软雅黑" panose="020B0503020204020204" pitchFamily="34" charset="-122"/>
              </a:rPr>
              <a:t>发放快：</a:t>
            </a:r>
            <a:r>
              <a:rPr lang="en-US" altLang="zh-CN" sz="1400" dirty="0">
                <a:latin typeface="微软雅黑" panose="020B0503020204020204" pitchFamily="34" charset="-122"/>
                <a:ea typeface="微软雅黑" panose="020B0503020204020204" pitchFamily="34" charset="-122"/>
              </a:rPr>
              <a:t>CCI</a:t>
            </a:r>
            <a:r>
              <a:rPr lang="zh-CN" altLang="en-US" sz="1400" dirty="0">
                <a:latin typeface="微软雅黑" panose="020B0503020204020204" pitchFamily="34" charset="-122"/>
                <a:ea typeface="微软雅黑" panose="020B0503020204020204" pitchFamily="34" charset="-122"/>
              </a:rPr>
              <a:t>提供鲲鹏容器秒级发放，</a:t>
            </a:r>
            <a:r>
              <a:rPr lang="en-US" altLang="zh-CN" sz="1400" dirty="0">
                <a:latin typeface="微软雅黑" panose="020B0503020204020204" pitchFamily="34" charset="-122"/>
                <a:ea typeface="微软雅黑" panose="020B0503020204020204" pitchFamily="34" charset="-122"/>
              </a:rPr>
              <a:t>Volcano</a:t>
            </a:r>
            <a:r>
              <a:rPr lang="zh-CN" altLang="en-US" sz="1400" dirty="0">
                <a:latin typeface="微软雅黑" panose="020B0503020204020204" pitchFamily="34" charset="-122"/>
                <a:ea typeface="微软雅黑" panose="020B0503020204020204" pitchFamily="34" charset="-122"/>
              </a:rPr>
              <a:t>支持鲲鹏集群</a:t>
            </a:r>
            <a:r>
              <a:rPr lang="zh-CN" altLang="zh-CN" sz="1400" dirty="0">
                <a:latin typeface="微软雅黑" panose="020B0503020204020204" pitchFamily="34" charset="-122"/>
                <a:ea typeface="微软雅黑" panose="020B0503020204020204" pitchFamily="34" charset="-122"/>
              </a:rPr>
              <a:t>发放速度</a:t>
            </a:r>
            <a:r>
              <a:rPr lang="zh-CN" altLang="en-US" sz="1400" dirty="0">
                <a:latin typeface="微软雅黑" panose="020B0503020204020204" pitchFamily="34" charset="-122"/>
                <a:ea typeface="微软雅黑" panose="020B0503020204020204" pitchFamily="34" charset="-122"/>
              </a:rPr>
              <a:t>达</a:t>
            </a:r>
            <a:r>
              <a:rPr lang="en-US" altLang="zh-CN" sz="1400" dirty="0">
                <a:latin typeface="微软雅黑" panose="020B0503020204020204" pitchFamily="34" charset="-122"/>
                <a:ea typeface="微软雅黑" panose="020B0503020204020204" pitchFamily="34" charset="-122"/>
              </a:rPr>
              <a:t>1000</a:t>
            </a:r>
            <a:r>
              <a:rPr lang="zh-CN" altLang="zh-CN" sz="1400" dirty="0">
                <a:latin typeface="微软雅黑" panose="020B0503020204020204" pitchFamily="34" charset="-122"/>
                <a:ea typeface="微软雅黑" panose="020B0503020204020204" pitchFamily="34" charset="-122"/>
              </a:rPr>
              <a:t>容器</a:t>
            </a:r>
            <a:r>
              <a:rPr lang="en-US" altLang="zh-CN"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秒</a:t>
            </a:r>
            <a:endParaRPr lang="en-US" altLang="zh-CN" sz="1400" dirty="0">
              <a:latin typeface="微软雅黑" panose="020B0503020204020204" pitchFamily="34" charset="-122"/>
              <a:ea typeface="微软雅黑" panose="020B0503020204020204" pitchFamily="34" charset="-122"/>
            </a:endParaRPr>
          </a:p>
          <a:p>
            <a:pPr algn="l"/>
            <a:r>
              <a:rPr lang="zh-CN" altLang="en-US" sz="1400" b="1" dirty="0">
                <a:solidFill>
                  <a:srgbClr val="C00000"/>
                </a:solidFill>
                <a:latin typeface="微软雅黑" panose="020B0503020204020204" pitchFamily="34" charset="-122"/>
                <a:ea typeface="微软雅黑" panose="020B0503020204020204" pitchFamily="34" charset="-122"/>
              </a:rPr>
              <a:t>转发高：</a:t>
            </a:r>
            <a:r>
              <a:rPr lang="zh-CN" altLang="en-US" sz="1400" dirty="0">
                <a:latin typeface="微软雅黑" panose="020B0503020204020204" pitchFamily="34" charset="-122"/>
                <a:ea typeface="微软雅黑" panose="020B0503020204020204" pitchFamily="34" charset="-122"/>
              </a:rPr>
              <a:t>鲲鹏容器网络优化，支持最高</a:t>
            </a:r>
            <a:r>
              <a:rPr lang="en-US" altLang="zh-CN" sz="1400" dirty="0">
                <a:latin typeface="微软雅黑" panose="020B0503020204020204" pitchFamily="34" charset="-122"/>
                <a:ea typeface="微软雅黑" panose="020B0503020204020204" pitchFamily="34" charset="-122"/>
              </a:rPr>
              <a:t>30G</a:t>
            </a:r>
            <a:r>
              <a:rPr lang="zh-CN" altLang="en-US" sz="1400" dirty="0">
                <a:latin typeface="微软雅黑" panose="020B0503020204020204" pitchFamily="34" charset="-122"/>
                <a:ea typeface="微软雅黑" panose="020B0503020204020204" pitchFamily="34" charset="-122"/>
              </a:rPr>
              <a:t>内网带宽，服务网格转发性能提升</a:t>
            </a:r>
            <a:r>
              <a:rPr lang="en-US" altLang="zh-CN" sz="1400" dirty="0">
                <a:latin typeface="微软雅黑" panose="020B0503020204020204" pitchFamily="34" charset="-122"/>
                <a:ea typeface="微软雅黑" panose="020B0503020204020204" pitchFamily="34" charset="-122"/>
              </a:rPr>
              <a:t>50%</a:t>
            </a:r>
            <a:endParaRPr lang="zh-CN" altLang="zh-CN" sz="14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898424" y="3557468"/>
            <a:ext cx="2525232" cy="246221"/>
          </a:xfrm>
          <a:prstGeom prst="rect">
            <a:avLst/>
          </a:prstGeom>
          <a:solidFill>
            <a:srgbClr val="00B0F0"/>
          </a:solidFill>
          <a:ln w="12700">
            <a:solidFill>
              <a:schemeClr val="bg1">
                <a:lumMod val="85000"/>
              </a:schemeClr>
            </a:solidFill>
          </a:ln>
        </p:spPr>
        <p:txBody>
          <a:bodyPr wrap="square" lIns="0" tIns="0" rIns="0" bIns="0" rtlCol="0">
            <a:spAutoFit/>
          </a:bodyPr>
          <a:lstStyle>
            <a:defPPr>
              <a:defRPr lang="zh-CN"/>
            </a:defPPr>
            <a:lvl1pPr>
              <a:defRPr kumimoji="1" sz="1600">
                <a:solidFill>
                  <a:srgbClr val="C7000B"/>
                </a:solidFill>
                <a:latin typeface="Microsoft YaHei" panose="020B0503020204020204" pitchFamily="34" charset="-122"/>
                <a:ea typeface="Microsoft YaHei" panose="020B0503020204020204" pitchFamily="34" charset="-122"/>
              </a:defRPr>
            </a:lvl1pPr>
          </a:lstStyle>
          <a:p>
            <a:pPr algn="ctr"/>
            <a:r>
              <a:rPr lang="zh-CN" altLang="en-US" b="1" dirty="0">
                <a:solidFill>
                  <a:schemeClr val="tx1"/>
                </a:solidFill>
                <a:latin typeface="微软雅黑" panose="020B0503020204020204" pitchFamily="34" charset="-122"/>
                <a:ea typeface="微软雅黑" panose="020B0503020204020204" pitchFamily="34" charset="-122"/>
              </a:rPr>
              <a:t>极速</a:t>
            </a:r>
            <a:r>
              <a:rPr lang="en-US" altLang="zh-CN" b="1" dirty="0">
                <a:solidFill>
                  <a:schemeClr val="tx1"/>
                </a:solidFill>
                <a:latin typeface="微软雅黑" panose="020B0503020204020204" pitchFamily="34" charset="-122"/>
                <a:ea typeface="微软雅黑" panose="020B0503020204020204" pitchFamily="34" charset="-122"/>
              </a:rPr>
              <a:t>AI</a:t>
            </a:r>
            <a:r>
              <a:rPr lang="zh-CN" altLang="en-US" b="1" dirty="0">
                <a:solidFill>
                  <a:schemeClr val="tx1"/>
                </a:solidFill>
                <a:latin typeface="微软雅黑" panose="020B0503020204020204" pitchFamily="34" charset="-122"/>
                <a:ea typeface="微软雅黑" panose="020B0503020204020204" pitchFamily="34" charset="-122"/>
              </a:rPr>
              <a:t>容器</a:t>
            </a:r>
          </a:p>
        </p:txBody>
      </p:sp>
      <p:sp>
        <p:nvSpPr>
          <p:cNvPr id="42" name="文本框 41"/>
          <p:cNvSpPr txBox="1"/>
          <p:nvPr/>
        </p:nvSpPr>
        <p:spPr>
          <a:xfrm>
            <a:off x="9000541" y="3888555"/>
            <a:ext cx="2376265" cy="2154436"/>
          </a:xfrm>
          <a:prstGeom prst="rect">
            <a:avLst/>
          </a:prstGeom>
          <a:noFill/>
          <a:ln w="12700">
            <a:noFill/>
          </a:ln>
        </p:spPr>
        <p:txBody>
          <a:bodyPr wrap="square" lIns="0" tIns="0" rIns="0" bIns="0" rtlCol="0">
            <a:spAutoFit/>
          </a:bodyPr>
          <a:lstStyle>
            <a:defPPr>
              <a:defRPr lang="en-US"/>
            </a:defPPr>
            <a:lvl1pPr>
              <a:defRPr kumimoji="1" sz="1000">
                <a:solidFill>
                  <a:srgbClr val="221815"/>
                </a:solidFill>
                <a:latin typeface="Microsoft YaHei" panose="020B0503020204020204" pitchFamily="34" charset="-122"/>
                <a:ea typeface="Microsoft YaHei" panose="020B0503020204020204" pitchFamily="34" charset="-122"/>
              </a:defRPr>
            </a:lvl1pPr>
          </a:lstStyle>
          <a:p>
            <a:r>
              <a:rPr lang="zh-CN" altLang="en-US" sz="1400" dirty="0" smtClean="0">
                <a:latin typeface="微软雅黑" panose="020B0503020204020204" pitchFamily="34" charset="-122"/>
                <a:ea typeface="微软雅黑" panose="020B0503020204020204" pitchFamily="34" charset="-122"/>
              </a:rPr>
              <a:t>提供华为鲲鹏</a:t>
            </a:r>
            <a:r>
              <a:rPr lang="en-US" altLang="zh-CN" sz="1400" dirty="0">
                <a:latin typeface="微软雅黑" panose="020B0503020204020204" pitchFamily="34" charset="-122"/>
                <a:ea typeface="微软雅黑" panose="020B0503020204020204" pitchFamily="34" charset="-122"/>
              </a:rPr>
              <a:t>+Ascend 310 </a:t>
            </a:r>
            <a:r>
              <a:rPr lang="zh-CN" altLang="en-US" sz="1400" dirty="0">
                <a:latin typeface="微软雅黑" panose="020B0503020204020204" pitchFamily="34" charset="-122"/>
                <a:ea typeface="微软雅黑" panose="020B0503020204020204" pitchFamily="34" charset="-122"/>
              </a:rPr>
              <a:t>细粒度推理容器</a:t>
            </a:r>
            <a:endParaRPr lang="en-US" altLang="zh-CN" sz="1400" dirty="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提供华为鲲鹏</a:t>
            </a:r>
            <a:r>
              <a:rPr lang="en-US" altLang="zh-CN" sz="1400" dirty="0">
                <a:latin typeface="微软雅黑" panose="020B0503020204020204" pitchFamily="34" charset="-122"/>
                <a:ea typeface="微软雅黑" panose="020B0503020204020204" pitchFamily="34" charset="-122"/>
              </a:rPr>
              <a:t>+Ascend 910</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1024</a:t>
            </a:r>
            <a:r>
              <a:rPr lang="zh-CN" altLang="en-US" sz="1400" dirty="0">
                <a:latin typeface="微软雅黑" panose="020B0503020204020204" pitchFamily="34" charset="-122"/>
                <a:ea typeface="微软雅黑" panose="020B0503020204020204" pitchFamily="34" charset="-122"/>
              </a:rPr>
              <a:t>卡高性能容器分布式训练集群</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Volcano</a:t>
            </a:r>
            <a:r>
              <a:rPr lang="zh-CN" altLang="en-US" sz="1400" dirty="0">
                <a:latin typeface="微软雅黑" panose="020B0503020204020204" pitchFamily="34" charset="-122"/>
                <a:ea typeface="微软雅黑" panose="020B0503020204020204" pitchFamily="34" charset="-122"/>
              </a:rPr>
              <a:t>支持</a:t>
            </a:r>
            <a:r>
              <a:rPr lang="en-US" altLang="zh-CN" sz="1400" dirty="0" err="1">
                <a:latin typeface="微软雅黑" panose="020B0503020204020204" pitchFamily="34" charset="-122"/>
                <a:ea typeface="微软雅黑" panose="020B0503020204020204" pitchFamily="34" charset="-122"/>
              </a:rPr>
              <a:t>MindSpore</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t>
            </a:r>
            <a:r>
              <a:rPr lang="en-US" altLang="zh-CN" sz="1400" dirty="0" err="1">
                <a:latin typeface="微软雅黑" panose="020B0503020204020204" pitchFamily="34" charset="-122"/>
                <a:ea typeface="微软雅黑" panose="020B0503020204020204" pitchFamily="34" charset="-122"/>
              </a:rPr>
              <a:t>Tensorflow</a:t>
            </a:r>
            <a:r>
              <a:rPr lang="zh-CN" altLang="en-US" sz="1400" dirty="0">
                <a:latin typeface="微软雅黑" panose="020B0503020204020204" pitchFamily="34" charset="-122"/>
                <a:ea typeface="微软雅黑" panose="020B0503020204020204" pitchFamily="34" charset="-122"/>
              </a:rPr>
              <a:t>等多种</a:t>
            </a: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训练框架，提供练任务算力灵活调度分配，支持</a:t>
            </a: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任务的调度亲和优化，多任务并行资源优化。</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14890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圆角矩形 85"/>
          <p:cNvSpPr/>
          <p:nvPr/>
        </p:nvSpPr>
        <p:spPr>
          <a:xfrm>
            <a:off x="1894838" y="1951359"/>
            <a:ext cx="9349734" cy="3115731"/>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mn-ea"/>
            </a:endParaRPr>
          </a:p>
        </p:txBody>
      </p:sp>
      <p:sp>
        <p:nvSpPr>
          <p:cNvPr id="87" name="右箭头 86"/>
          <p:cNvSpPr/>
          <p:nvPr/>
        </p:nvSpPr>
        <p:spPr>
          <a:xfrm rot="16200000">
            <a:off x="3729446" y="3698799"/>
            <a:ext cx="205015" cy="314666"/>
          </a:xfrm>
          <a:prstGeom prst="rightArrow">
            <a:avLst/>
          </a:prstGeom>
          <a:solidFill>
            <a:srgbClr val="FF0000"/>
          </a:solidFill>
          <a:ln>
            <a:solidFill>
              <a:sysClr val="window" lastClr="FFFFFF"/>
            </a:solidFill>
          </a:ln>
        </p:spPr>
        <p:txBody>
          <a:bodyPr wrap="square" lIns="0" tIns="0" rIns="0" bIns="0" rtlCol="0" anchor="ctr">
            <a:noAutofit/>
          </a:bodyPr>
          <a:lstStyle/>
          <a:p>
            <a:pPr algn="ctr" defTabSz="1218906" fontAlgn="auto">
              <a:lnSpc>
                <a:spcPct val="150000"/>
              </a:lnSpc>
              <a:spcBef>
                <a:spcPts val="0"/>
              </a:spcBef>
              <a:spcAft>
                <a:spcPts val="0"/>
              </a:spcAft>
              <a:defRPr/>
            </a:pPr>
            <a:endParaRPr lang="zh-CN" altLang="en-US" sz="1200" kern="0" dirty="0">
              <a:latin typeface="+mn-ea"/>
              <a:ea typeface="+mn-ea"/>
            </a:endParaRPr>
          </a:p>
        </p:txBody>
      </p:sp>
      <p:sp>
        <p:nvSpPr>
          <p:cNvPr id="96" name="矩形 2"/>
          <p:cNvSpPr/>
          <p:nvPr/>
        </p:nvSpPr>
        <p:spPr bwMode="auto">
          <a:xfrm>
            <a:off x="1894837" y="5155671"/>
            <a:ext cx="9352785" cy="1041583"/>
          </a:xfrm>
          <a:prstGeom prst="rect">
            <a:avLst/>
          </a:prstGeom>
          <a:solidFill>
            <a:schemeClr val="bg1">
              <a:lumMod val="95000"/>
            </a:schemeClr>
          </a:solidFill>
          <a:ln w="9525">
            <a:noFill/>
            <a:miter lim="800000"/>
            <a:headEnd/>
            <a:tailEnd/>
          </a:ln>
        </p:spPr>
        <p:txBody>
          <a:bodyPr vert="horz" wrap="square" lIns="88092" tIns="44046" rIns="88092" bIns="44046" numCol="1" anchor="ctr" anchorCtr="1" compatLnSpc="1">
            <a:prstTxWarp prst="textNoShape">
              <a:avLst/>
            </a:prstTxWarp>
          </a:bodyPr>
          <a:lstStyle/>
          <a:p>
            <a:pPr marL="0" lvl="4" indent="-231239" algn="ctr" defTabSz="227854" fontAlgn="ctr">
              <a:lnSpc>
                <a:spcPts val="3597"/>
              </a:lnSpc>
              <a:spcBef>
                <a:spcPts val="1093"/>
              </a:spcBef>
              <a:buSzPct val="100000"/>
              <a:defRPr/>
            </a:pPr>
            <a:endParaRPr lang="zh-CN" altLang="en-US" sz="1200" kern="0" dirty="0">
              <a:effectLst>
                <a:outerShdw blurRad="50800" dist="50800" dir="5400000" algn="ctr" rotWithShape="0">
                  <a:srgbClr val="0070C0">
                    <a:alpha val="0"/>
                  </a:srgbClr>
                </a:outerShdw>
              </a:effectLst>
              <a:latin typeface="+mn-ea"/>
              <a:ea typeface="+mn-ea"/>
              <a:cs typeface="Arial" pitchFamily="34" charset="0"/>
              <a:sym typeface="Arial"/>
            </a:endParaRPr>
          </a:p>
        </p:txBody>
      </p:sp>
      <p:sp>
        <p:nvSpPr>
          <p:cNvPr id="98" name="圆角矩形 97"/>
          <p:cNvSpPr/>
          <p:nvPr/>
        </p:nvSpPr>
        <p:spPr>
          <a:xfrm>
            <a:off x="2423592" y="4432421"/>
            <a:ext cx="3981471" cy="553064"/>
          </a:xfrm>
          <a:prstGeom prst="roundRect">
            <a:avLst>
              <a:gd name="adj" fmla="val 2031"/>
            </a:avLst>
          </a:prstGeom>
          <a:solidFill>
            <a:schemeClr val="bg1">
              <a:lumMod val="75000"/>
            </a:schemeClr>
          </a:solidFill>
          <a:ln w="28575">
            <a:noFill/>
            <a:miter lim="400000"/>
          </a:ln>
        </p:spPr>
        <p:txBody>
          <a:bodyPr lIns="0" tIns="0" rIns="0" bIns="0" anchor="ctr" anchorCtr="0"/>
          <a:lstStyle/>
          <a:p>
            <a:pPr algn="ctr"/>
            <a:r>
              <a:rPr lang="zh-CN" altLang="en-US" sz="2400" dirty="0" smtClean="0">
                <a:latin typeface="+mn-ea"/>
                <a:ea typeface="+mn-ea"/>
                <a:cs typeface="Arial Unicode MS" panose="020B0604020202020204" pitchFamily="34" charset="-122"/>
                <a:sym typeface="Helvetica Neue"/>
              </a:rPr>
              <a:t>鲲鹏</a:t>
            </a:r>
            <a:r>
              <a:rPr lang="en-US" altLang="zh-CN" sz="2400" dirty="0" smtClean="0">
                <a:latin typeface="+mn-ea"/>
                <a:ea typeface="+mn-ea"/>
                <a:cs typeface="Arial Unicode MS" panose="020B0604020202020204" pitchFamily="34" charset="-122"/>
                <a:sym typeface="Helvetica Neue"/>
              </a:rPr>
              <a:t>Kubernetes</a:t>
            </a:r>
            <a:r>
              <a:rPr lang="zh-CN" altLang="en-US" sz="2400" dirty="0" smtClean="0">
                <a:latin typeface="+mn-ea"/>
                <a:ea typeface="+mn-ea"/>
                <a:cs typeface="Arial Unicode MS" panose="020B0604020202020204" pitchFamily="34" charset="-122"/>
                <a:sym typeface="Helvetica Neue"/>
              </a:rPr>
              <a:t>容器</a:t>
            </a:r>
            <a:endParaRPr lang="en-US" altLang="zh-CN" sz="2400" dirty="0">
              <a:latin typeface="+mn-ea"/>
              <a:ea typeface="+mn-ea"/>
              <a:cs typeface="Arial Unicode MS" panose="020B0604020202020204" pitchFamily="34" charset="-122"/>
              <a:sym typeface="Helvetica Neue"/>
            </a:endParaRPr>
          </a:p>
        </p:txBody>
      </p:sp>
      <p:sp>
        <p:nvSpPr>
          <p:cNvPr id="99" name="Volcano"/>
          <p:cNvSpPr/>
          <p:nvPr/>
        </p:nvSpPr>
        <p:spPr>
          <a:xfrm>
            <a:off x="2423592" y="3659098"/>
            <a:ext cx="8316924" cy="643061"/>
          </a:xfrm>
          <a:prstGeom prst="roundRect">
            <a:avLst>
              <a:gd name="adj" fmla="val 6925"/>
            </a:avLst>
          </a:prstGeom>
          <a:solidFill>
            <a:srgbClr val="00B0F0"/>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lIns="36000" tIns="144000" rIns="36000" bIns="36000" rtlCol="0" anchor="t" anchorCtr="0"/>
          <a:lstStyle/>
          <a:p>
            <a:pPr algn="ctr" defTabSz="1219272"/>
            <a:r>
              <a:rPr lang="en-US" altLang="zh-CN" sz="2400" dirty="0" smtClean="0">
                <a:solidFill>
                  <a:schemeClr val="tx1"/>
                </a:solidFill>
                <a:latin typeface="+mn-ea"/>
              </a:rPr>
              <a:t>Volcano </a:t>
            </a:r>
            <a:r>
              <a:rPr lang="zh-CN" altLang="en-US" sz="2400" dirty="0" smtClean="0">
                <a:solidFill>
                  <a:schemeClr val="tx1"/>
                </a:solidFill>
                <a:latin typeface="+mn-ea"/>
              </a:rPr>
              <a:t>容器高性能批量计算平台</a:t>
            </a:r>
            <a:endParaRPr sz="2400" b="1" dirty="0">
              <a:solidFill>
                <a:schemeClr val="tx1"/>
              </a:solidFill>
              <a:latin typeface="+mn-ea"/>
              <a:cs typeface="Tahoma" panose="020B0604030504040204" pitchFamily="34" charset="0"/>
            </a:endParaRPr>
          </a:p>
        </p:txBody>
      </p:sp>
      <p:sp>
        <p:nvSpPr>
          <p:cNvPr id="121" name="圆角矩形 120"/>
          <p:cNvSpPr/>
          <p:nvPr/>
        </p:nvSpPr>
        <p:spPr>
          <a:xfrm>
            <a:off x="6819124" y="4421136"/>
            <a:ext cx="3921392" cy="553064"/>
          </a:xfrm>
          <a:prstGeom prst="roundRect">
            <a:avLst>
              <a:gd name="adj" fmla="val 2031"/>
            </a:avLst>
          </a:prstGeom>
          <a:solidFill>
            <a:schemeClr val="bg1">
              <a:lumMod val="75000"/>
            </a:schemeClr>
          </a:solidFill>
          <a:ln w="28575">
            <a:noFill/>
            <a:miter lim="400000"/>
          </a:ln>
        </p:spPr>
        <p:txBody>
          <a:bodyPr lIns="0" tIns="0" rIns="0" bIns="0" anchor="ctr" anchorCtr="0"/>
          <a:lstStyle/>
          <a:p>
            <a:pPr algn="ctr"/>
            <a:r>
              <a:rPr lang="zh-CN" altLang="en-US" sz="2400" dirty="0" smtClean="0">
                <a:latin typeface="+mn-ea"/>
                <a:ea typeface="+mn-ea"/>
                <a:cs typeface="Arial Unicode MS" panose="020B0604020202020204" pitchFamily="34" charset="-122"/>
                <a:sym typeface="Helvetica Neue"/>
              </a:rPr>
              <a:t>鲲鹏</a:t>
            </a:r>
            <a:r>
              <a:rPr lang="en-US" altLang="zh-CN" sz="2400" dirty="0" smtClean="0">
                <a:latin typeface="+mn-ea"/>
                <a:ea typeface="+mn-ea"/>
                <a:cs typeface="Arial Unicode MS" panose="020B0604020202020204" pitchFamily="34" charset="-122"/>
                <a:sym typeface="Helvetica Neue"/>
              </a:rPr>
              <a:t>Serverless</a:t>
            </a:r>
            <a:r>
              <a:rPr lang="zh-CN" altLang="en-US" sz="2400" dirty="0" smtClean="0">
                <a:latin typeface="+mn-ea"/>
                <a:ea typeface="+mn-ea"/>
                <a:cs typeface="Arial Unicode MS" panose="020B0604020202020204" pitchFamily="34" charset="-122"/>
                <a:sym typeface="Helvetica Neue"/>
              </a:rPr>
              <a:t>容器</a:t>
            </a:r>
            <a:endParaRPr lang="en-US" altLang="zh-CN" sz="2400" dirty="0">
              <a:latin typeface="+mn-ea"/>
              <a:ea typeface="+mn-ea"/>
              <a:cs typeface="Arial Unicode MS" panose="020B0604020202020204" pitchFamily="34" charset="-122"/>
              <a:sym typeface="Helvetica Neue"/>
            </a:endParaRPr>
          </a:p>
        </p:txBody>
      </p:sp>
      <p:sp>
        <p:nvSpPr>
          <p:cNvPr id="124" name="矩形 123"/>
          <p:cNvSpPr/>
          <p:nvPr/>
        </p:nvSpPr>
        <p:spPr>
          <a:xfrm>
            <a:off x="2337341" y="1292737"/>
            <a:ext cx="1670764" cy="307777"/>
          </a:xfrm>
          <a:prstGeom prst="rect">
            <a:avLst/>
          </a:prstGeom>
        </p:spPr>
        <p:txBody>
          <a:bodyPr wrap="square">
            <a:spAutoFit/>
          </a:bodyPr>
          <a:lstStyle/>
          <a:p>
            <a:pPr algn="ctr"/>
            <a:r>
              <a:rPr lang="en-US" altLang="zh-CN" sz="1400" dirty="0">
                <a:latin typeface="+mn-ea"/>
                <a:ea typeface="+mn-ea"/>
              </a:rPr>
              <a:t>AI</a:t>
            </a:r>
            <a:r>
              <a:rPr lang="zh-CN" altLang="en-US" sz="1400" dirty="0">
                <a:latin typeface="+mn-ea"/>
                <a:ea typeface="+mn-ea"/>
              </a:rPr>
              <a:t>模型训练与推理</a:t>
            </a:r>
          </a:p>
        </p:txBody>
      </p:sp>
      <p:grpSp>
        <p:nvGrpSpPr>
          <p:cNvPr id="130" name="组合 129"/>
          <p:cNvGrpSpPr/>
          <p:nvPr/>
        </p:nvGrpSpPr>
        <p:grpSpPr>
          <a:xfrm>
            <a:off x="4103649" y="1251998"/>
            <a:ext cx="829680" cy="638933"/>
            <a:chOff x="1592526" y="1399471"/>
            <a:chExt cx="829680" cy="638933"/>
          </a:xfrm>
        </p:grpSpPr>
        <p:sp>
          <p:nvSpPr>
            <p:cNvPr id="131" name="下箭头 130"/>
            <p:cNvSpPr/>
            <p:nvPr/>
          </p:nvSpPr>
          <p:spPr>
            <a:xfrm flipV="1">
              <a:off x="1592526" y="1399471"/>
              <a:ext cx="829680" cy="32835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1"/>
                </a:solidFill>
                <a:latin typeface="+mn-ea"/>
              </a:endParaRPr>
            </a:p>
          </p:txBody>
        </p:sp>
        <p:sp>
          <p:nvSpPr>
            <p:cNvPr id="132" name="矩形 131"/>
            <p:cNvSpPr/>
            <p:nvPr/>
          </p:nvSpPr>
          <p:spPr>
            <a:xfrm>
              <a:off x="1738439" y="1687539"/>
              <a:ext cx="556563" cy="350865"/>
            </a:xfrm>
            <a:prstGeom prst="rect">
              <a:avLst/>
            </a:prstGeom>
          </p:spPr>
          <p:txBody>
            <a:bodyPr wrap="none">
              <a:spAutoFit/>
            </a:bodyPr>
            <a:lstStyle/>
            <a:p>
              <a:pPr algn="ctr">
                <a:lnSpc>
                  <a:spcPct val="120000"/>
                </a:lnSpc>
              </a:pPr>
              <a:r>
                <a:rPr lang="en-US" altLang="zh-CN" sz="1400" dirty="0" smtClean="0">
                  <a:latin typeface="+mn-ea"/>
                  <a:ea typeface="+mn-ea"/>
                </a:rPr>
                <a:t>50%</a:t>
              </a:r>
              <a:endParaRPr lang="en-US" altLang="zh-CN" sz="1400" dirty="0">
                <a:latin typeface="+mn-ea"/>
                <a:ea typeface="+mn-ea"/>
              </a:endParaRPr>
            </a:p>
          </p:txBody>
        </p:sp>
      </p:grpSp>
      <p:sp>
        <p:nvSpPr>
          <p:cNvPr id="137" name="文本框 136"/>
          <p:cNvSpPr txBox="1"/>
          <p:nvPr/>
        </p:nvSpPr>
        <p:spPr>
          <a:xfrm>
            <a:off x="4270954" y="1292737"/>
            <a:ext cx="543739" cy="307777"/>
          </a:xfrm>
          <a:prstGeom prst="rect">
            <a:avLst/>
          </a:prstGeom>
          <a:noFill/>
        </p:spPr>
        <p:txBody>
          <a:bodyPr wrap="none" rtlCol="0">
            <a:spAutoFit/>
          </a:bodyPr>
          <a:lstStyle/>
          <a:p>
            <a:pPr algn="l"/>
            <a:r>
              <a:rPr lang="zh-CN" altLang="en-US" sz="1400" dirty="0" smtClean="0">
                <a:latin typeface="+mn-ea"/>
                <a:ea typeface="+mn-ea"/>
              </a:rPr>
              <a:t>性能</a:t>
            </a:r>
            <a:endParaRPr lang="zh-CN" altLang="en-US" sz="1400" dirty="0">
              <a:latin typeface="+mn-ea"/>
              <a:ea typeface="+mn-ea"/>
            </a:endParaRPr>
          </a:p>
        </p:txBody>
      </p:sp>
      <p:grpSp>
        <p:nvGrpSpPr>
          <p:cNvPr id="6" name="组合 5"/>
          <p:cNvGrpSpPr/>
          <p:nvPr/>
        </p:nvGrpSpPr>
        <p:grpSpPr>
          <a:xfrm>
            <a:off x="8555415" y="1232993"/>
            <a:ext cx="1684830" cy="629785"/>
            <a:chOff x="7218920" y="1293435"/>
            <a:chExt cx="1684830" cy="629785"/>
          </a:xfrm>
        </p:grpSpPr>
        <p:sp>
          <p:nvSpPr>
            <p:cNvPr id="125" name="矩形 124"/>
            <p:cNvSpPr/>
            <p:nvPr/>
          </p:nvSpPr>
          <p:spPr>
            <a:xfrm>
              <a:off x="7218920" y="1360457"/>
              <a:ext cx="902811" cy="307777"/>
            </a:xfrm>
            <a:prstGeom prst="rect">
              <a:avLst/>
            </a:prstGeom>
          </p:spPr>
          <p:txBody>
            <a:bodyPr wrap="none">
              <a:spAutoFit/>
            </a:bodyPr>
            <a:lstStyle/>
            <a:p>
              <a:r>
                <a:rPr lang="zh-CN" altLang="en-US" sz="1400" dirty="0" smtClean="0">
                  <a:latin typeface="+mn-ea"/>
                  <a:ea typeface="+mn-ea"/>
                </a:rPr>
                <a:t>基因测序</a:t>
              </a:r>
              <a:endParaRPr lang="zh-CN" altLang="en-US" sz="1400" dirty="0">
                <a:latin typeface="+mn-ea"/>
                <a:ea typeface="+mn-ea"/>
              </a:endParaRPr>
            </a:p>
          </p:txBody>
        </p:sp>
        <p:grpSp>
          <p:nvGrpSpPr>
            <p:cNvPr id="127" name="组合 126"/>
            <p:cNvGrpSpPr/>
            <p:nvPr/>
          </p:nvGrpSpPr>
          <p:grpSpPr>
            <a:xfrm>
              <a:off x="8074070" y="1293435"/>
              <a:ext cx="829680" cy="629785"/>
              <a:chOff x="4060825" y="1399471"/>
              <a:chExt cx="829680" cy="629785"/>
            </a:xfrm>
          </p:grpSpPr>
          <p:sp>
            <p:nvSpPr>
              <p:cNvPr id="128" name="下箭头 127"/>
              <p:cNvSpPr/>
              <p:nvPr/>
            </p:nvSpPr>
            <p:spPr>
              <a:xfrm flipV="1">
                <a:off x="4060825" y="1399471"/>
                <a:ext cx="829680" cy="32835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1"/>
                  </a:solidFill>
                  <a:latin typeface="+mn-ea"/>
                </a:endParaRPr>
              </a:p>
            </p:txBody>
          </p:sp>
          <p:sp>
            <p:nvSpPr>
              <p:cNvPr id="129" name="矩形 128"/>
              <p:cNvSpPr/>
              <p:nvPr/>
            </p:nvSpPr>
            <p:spPr>
              <a:xfrm>
                <a:off x="4229419" y="1678391"/>
                <a:ext cx="575799" cy="350865"/>
              </a:xfrm>
              <a:prstGeom prst="rect">
                <a:avLst/>
              </a:prstGeom>
            </p:spPr>
            <p:txBody>
              <a:bodyPr wrap="none">
                <a:spAutoFit/>
              </a:bodyPr>
              <a:lstStyle/>
              <a:p>
                <a:pPr algn="ctr">
                  <a:lnSpc>
                    <a:spcPct val="120000"/>
                  </a:lnSpc>
                </a:pPr>
                <a:r>
                  <a:rPr lang="en-US" altLang="zh-CN" sz="1400" dirty="0" smtClean="0">
                    <a:latin typeface="+mn-ea"/>
                    <a:ea typeface="+mn-ea"/>
                  </a:rPr>
                  <a:t>10</a:t>
                </a:r>
                <a:r>
                  <a:rPr lang="zh-CN" altLang="en-US" sz="1400" dirty="0" smtClean="0">
                    <a:latin typeface="+mn-ea"/>
                    <a:ea typeface="+mn-ea"/>
                  </a:rPr>
                  <a:t>倍</a:t>
                </a:r>
                <a:endParaRPr lang="en-US" altLang="zh-CN" sz="1400" dirty="0">
                  <a:latin typeface="+mn-ea"/>
                  <a:ea typeface="+mn-ea"/>
                </a:endParaRPr>
              </a:p>
            </p:txBody>
          </p:sp>
        </p:grpSp>
        <p:sp>
          <p:nvSpPr>
            <p:cNvPr id="138" name="文本框 137"/>
            <p:cNvSpPr txBox="1"/>
            <p:nvPr/>
          </p:nvSpPr>
          <p:spPr>
            <a:xfrm>
              <a:off x="8249254" y="1336125"/>
              <a:ext cx="543739" cy="307777"/>
            </a:xfrm>
            <a:prstGeom prst="rect">
              <a:avLst/>
            </a:prstGeom>
            <a:noFill/>
          </p:spPr>
          <p:txBody>
            <a:bodyPr wrap="none" rtlCol="0">
              <a:spAutoFit/>
            </a:bodyPr>
            <a:lstStyle/>
            <a:p>
              <a:pPr algn="l"/>
              <a:r>
                <a:rPr lang="zh-CN" altLang="en-US" sz="1400" dirty="0">
                  <a:latin typeface="+mn-ea"/>
                  <a:ea typeface="+mn-ea"/>
                </a:rPr>
                <a:t>效率</a:t>
              </a:r>
            </a:p>
          </p:txBody>
        </p:sp>
      </p:grpSp>
      <p:grpSp>
        <p:nvGrpSpPr>
          <p:cNvPr id="5" name="组合 4"/>
          <p:cNvGrpSpPr/>
          <p:nvPr/>
        </p:nvGrpSpPr>
        <p:grpSpPr>
          <a:xfrm>
            <a:off x="5311639" y="1262193"/>
            <a:ext cx="2149826" cy="624448"/>
            <a:chOff x="9240121" y="1294223"/>
            <a:chExt cx="2149826" cy="624448"/>
          </a:xfrm>
        </p:grpSpPr>
        <p:sp>
          <p:nvSpPr>
            <p:cNvPr id="126" name="矩形 125"/>
            <p:cNvSpPr/>
            <p:nvPr/>
          </p:nvSpPr>
          <p:spPr>
            <a:xfrm>
              <a:off x="9240121" y="1319506"/>
              <a:ext cx="1294676" cy="307777"/>
            </a:xfrm>
            <a:prstGeom prst="rect">
              <a:avLst/>
            </a:prstGeom>
          </p:spPr>
          <p:txBody>
            <a:bodyPr wrap="square">
              <a:spAutoFit/>
            </a:bodyPr>
            <a:lstStyle/>
            <a:p>
              <a:pPr algn="ctr"/>
              <a:r>
                <a:rPr lang="zh-CN" altLang="en-US" sz="1400" dirty="0">
                  <a:latin typeface="+mn-ea"/>
                  <a:ea typeface="+mn-ea"/>
                </a:rPr>
                <a:t>海量数据分析</a:t>
              </a:r>
            </a:p>
          </p:txBody>
        </p:sp>
        <p:grpSp>
          <p:nvGrpSpPr>
            <p:cNvPr id="133" name="组合 132"/>
            <p:cNvGrpSpPr/>
            <p:nvPr/>
          </p:nvGrpSpPr>
          <p:grpSpPr>
            <a:xfrm>
              <a:off x="10560267" y="1321965"/>
              <a:ext cx="829680" cy="596706"/>
              <a:chOff x="6719614" y="1194406"/>
              <a:chExt cx="829680" cy="596706"/>
            </a:xfrm>
          </p:grpSpPr>
          <p:sp>
            <p:nvSpPr>
              <p:cNvPr id="134" name="下箭头 133"/>
              <p:cNvSpPr/>
              <p:nvPr/>
            </p:nvSpPr>
            <p:spPr>
              <a:xfrm>
                <a:off x="6719614" y="1194406"/>
                <a:ext cx="829680" cy="328354"/>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a:solidFill>
                    <a:schemeClr val="tx1"/>
                  </a:solidFill>
                  <a:latin typeface="+mn-ea"/>
                </a:endParaRPr>
              </a:p>
            </p:txBody>
          </p:sp>
          <p:sp>
            <p:nvSpPr>
              <p:cNvPr id="135" name="矩形 134"/>
              <p:cNvSpPr/>
              <p:nvPr/>
            </p:nvSpPr>
            <p:spPr>
              <a:xfrm>
                <a:off x="6888649" y="1440247"/>
                <a:ext cx="556563" cy="350865"/>
              </a:xfrm>
              <a:prstGeom prst="rect">
                <a:avLst/>
              </a:prstGeom>
            </p:spPr>
            <p:txBody>
              <a:bodyPr wrap="none">
                <a:spAutoFit/>
              </a:bodyPr>
              <a:lstStyle/>
              <a:p>
                <a:pPr algn="ctr">
                  <a:lnSpc>
                    <a:spcPct val="120000"/>
                  </a:lnSpc>
                </a:pPr>
                <a:r>
                  <a:rPr lang="en-US" altLang="zh-CN" sz="1400" dirty="0">
                    <a:latin typeface="+mn-ea"/>
                    <a:ea typeface="+mn-ea"/>
                  </a:rPr>
                  <a:t>3</a:t>
                </a:r>
                <a:r>
                  <a:rPr lang="en-US" altLang="zh-CN" sz="1400" dirty="0" smtClean="0">
                    <a:latin typeface="+mn-ea"/>
                    <a:ea typeface="+mn-ea"/>
                  </a:rPr>
                  <a:t>0%</a:t>
                </a:r>
                <a:endParaRPr lang="en-US" altLang="zh-CN" sz="1400" dirty="0">
                  <a:latin typeface="+mn-ea"/>
                  <a:ea typeface="+mn-ea"/>
                </a:endParaRPr>
              </a:p>
            </p:txBody>
          </p:sp>
        </p:grpSp>
        <p:sp>
          <p:nvSpPr>
            <p:cNvPr id="139" name="文本框 138"/>
            <p:cNvSpPr txBox="1"/>
            <p:nvPr/>
          </p:nvSpPr>
          <p:spPr>
            <a:xfrm>
              <a:off x="10683976" y="1294223"/>
              <a:ext cx="543739" cy="307777"/>
            </a:xfrm>
            <a:prstGeom prst="rect">
              <a:avLst/>
            </a:prstGeom>
            <a:noFill/>
          </p:spPr>
          <p:txBody>
            <a:bodyPr wrap="none" rtlCol="0">
              <a:spAutoFit/>
            </a:bodyPr>
            <a:lstStyle/>
            <a:p>
              <a:pPr algn="l"/>
              <a:r>
                <a:rPr lang="zh-CN" altLang="en-US" sz="1400" dirty="0" smtClean="0">
                  <a:latin typeface="+mn-ea"/>
                  <a:ea typeface="+mn-ea"/>
                </a:rPr>
                <a:t>成本</a:t>
              </a:r>
              <a:endParaRPr lang="zh-CN" altLang="en-US" sz="1400" dirty="0">
                <a:latin typeface="+mn-ea"/>
                <a:ea typeface="+mn-ea"/>
              </a:endParaRPr>
            </a:p>
          </p:txBody>
        </p:sp>
      </p:grpSp>
      <p:grpSp>
        <p:nvGrpSpPr>
          <p:cNvPr id="12" name="组合 11"/>
          <p:cNvGrpSpPr/>
          <p:nvPr/>
        </p:nvGrpSpPr>
        <p:grpSpPr>
          <a:xfrm>
            <a:off x="5358598" y="2176473"/>
            <a:ext cx="2379443" cy="1371998"/>
            <a:chOff x="5351476" y="2176473"/>
            <a:chExt cx="2379443" cy="1371998"/>
          </a:xfrm>
        </p:grpSpPr>
        <p:sp>
          <p:nvSpPr>
            <p:cNvPr id="90" name="圆角矩形 89"/>
            <p:cNvSpPr/>
            <p:nvPr/>
          </p:nvSpPr>
          <p:spPr>
            <a:xfrm>
              <a:off x="5351476" y="2176473"/>
              <a:ext cx="2379443" cy="1371998"/>
            </a:xfrm>
            <a:prstGeom prst="roundRect">
              <a:avLst>
                <a:gd name="adj" fmla="val 7544"/>
              </a:avLst>
            </a:prstGeom>
            <a:noFill/>
            <a:ln w="19050" cap="flat" cmpd="sng" algn="ctr">
              <a:solidFill>
                <a:srgbClr val="00B0F0"/>
              </a:solidFill>
              <a:prstDash val="sysDot"/>
            </a:ln>
            <a:effectLst/>
          </p:spPr>
          <p:txBody>
            <a:bodyPr lIns="35991" tIns="35991" rIns="35991" bIns="35991" rtlCol="0" anchor="ctr"/>
            <a:lstStyle/>
            <a:p>
              <a:pPr algn="ctr" defTabSz="1218906">
                <a:defRPr/>
              </a:pPr>
              <a:endParaRPr lang="en-US" altLang="zh-CN" sz="1200" kern="0" dirty="0">
                <a:latin typeface="+mn-ea"/>
                <a:ea typeface="+mn-ea"/>
                <a:cs typeface="Arial" panose="020B0604020202020204" pitchFamily="34" charset="0"/>
                <a:sym typeface="Helvetica Neue"/>
              </a:endParaRPr>
            </a:p>
          </p:txBody>
        </p:sp>
        <p:pic>
          <p:nvPicPr>
            <p:cNvPr id="91" name="Picture 10" descr="Image result for Sp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9301" y="2837219"/>
              <a:ext cx="625729" cy="416772"/>
            </a:xfrm>
            <a:prstGeom prst="rect">
              <a:avLst/>
            </a:prstGeom>
            <a:noFill/>
            <a:extLst/>
          </p:spPr>
        </p:pic>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2737" y="3147451"/>
              <a:ext cx="585631" cy="286471"/>
            </a:xfrm>
            <a:prstGeom prst="rect">
              <a:avLst/>
            </a:prstGeom>
          </p:spPr>
        </p:pic>
        <p:sp>
          <p:nvSpPr>
            <p:cNvPr id="122" name="文本框 121"/>
            <p:cNvSpPr txBox="1"/>
            <p:nvPr/>
          </p:nvSpPr>
          <p:spPr>
            <a:xfrm>
              <a:off x="5390815" y="2330467"/>
              <a:ext cx="2294759" cy="307777"/>
            </a:xfrm>
            <a:prstGeom prst="rect">
              <a:avLst/>
            </a:prstGeom>
            <a:noFill/>
          </p:spPr>
          <p:txBody>
            <a:bodyPr wrap="square" rtlCol="0">
              <a:spAutoFit/>
            </a:bodyPr>
            <a:lstStyle/>
            <a:p>
              <a:pPr algn="ctr" defTabSz="1219078" fontAlgn="auto">
                <a:spcBef>
                  <a:spcPts val="0"/>
                </a:spcBef>
                <a:spcAft>
                  <a:spcPts val="0"/>
                </a:spcAft>
              </a:pPr>
              <a:r>
                <a:rPr lang="zh-CN" altLang="en-US" sz="1400" dirty="0" smtClean="0">
                  <a:latin typeface="+mn-ea"/>
                  <a:ea typeface="+mn-ea"/>
                </a:rPr>
                <a:t>大数据容器解决方案</a:t>
              </a:r>
              <a:endParaRPr lang="en-US" sz="1400" dirty="0">
                <a:latin typeface="+mn-ea"/>
                <a:ea typeface="+mn-ea"/>
              </a:endParaRPr>
            </a:p>
          </p:txBody>
        </p:sp>
        <p:pic>
          <p:nvPicPr>
            <p:cNvPr id="140" name="图片 13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3370" y="2849237"/>
              <a:ext cx="1026987" cy="335904"/>
            </a:xfrm>
            <a:prstGeom prst="rect">
              <a:avLst/>
            </a:prstGeom>
          </p:spPr>
        </p:pic>
      </p:grpSp>
      <p:grpSp>
        <p:nvGrpSpPr>
          <p:cNvPr id="13" name="组合 12"/>
          <p:cNvGrpSpPr/>
          <p:nvPr/>
        </p:nvGrpSpPr>
        <p:grpSpPr>
          <a:xfrm>
            <a:off x="2424494" y="2167969"/>
            <a:ext cx="2283274" cy="1379631"/>
            <a:chOff x="2933478" y="2168840"/>
            <a:chExt cx="2283274" cy="1379631"/>
          </a:xfrm>
        </p:grpSpPr>
        <p:sp>
          <p:nvSpPr>
            <p:cNvPr id="88" name="圆角矩形 87"/>
            <p:cNvSpPr/>
            <p:nvPr/>
          </p:nvSpPr>
          <p:spPr>
            <a:xfrm>
              <a:off x="2933478" y="2168840"/>
              <a:ext cx="2234329" cy="1379631"/>
            </a:xfrm>
            <a:prstGeom prst="roundRect">
              <a:avLst>
                <a:gd name="adj" fmla="val 7544"/>
              </a:avLst>
            </a:prstGeom>
            <a:noFill/>
            <a:ln w="19050" cap="flat" cmpd="sng" algn="ctr">
              <a:solidFill>
                <a:srgbClr val="00B0F0"/>
              </a:solidFill>
              <a:prstDash val="sysDot"/>
            </a:ln>
            <a:effectLst/>
          </p:spPr>
          <p:txBody>
            <a:bodyPr lIns="35991" tIns="35991" rIns="35991" bIns="35991" rtlCol="0" anchor="ctr"/>
            <a:lstStyle/>
            <a:p>
              <a:pPr algn="ctr" defTabSz="1218906">
                <a:defRPr/>
              </a:pPr>
              <a:endParaRPr lang="en-US" altLang="zh-CN" sz="1200" kern="0" dirty="0">
                <a:latin typeface="+mn-ea"/>
                <a:ea typeface="+mn-ea"/>
                <a:cs typeface="Arial" panose="020B0604020202020204" pitchFamily="34" charset="0"/>
                <a:sym typeface="Helvetica Neue"/>
              </a:endParaRPr>
            </a:p>
          </p:txBody>
        </p:sp>
        <p:sp>
          <p:nvSpPr>
            <p:cNvPr id="89" name="文本框 88"/>
            <p:cNvSpPr txBox="1"/>
            <p:nvPr/>
          </p:nvSpPr>
          <p:spPr>
            <a:xfrm>
              <a:off x="3155552" y="2350612"/>
              <a:ext cx="1976027" cy="307777"/>
            </a:xfrm>
            <a:prstGeom prst="rect">
              <a:avLst/>
            </a:prstGeom>
            <a:noFill/>
          </p:spPr>
          <p:txBody>
            <a:bodyPr wrap="square" rtlCol="0">
              <a:spAutoFit/>
            </a:bodyPr>
            <a:lstStyle/>
            <a:p>
              <a:pPr algn="ctr" defTabSz="1219078" fontAlgn="auto">
                <a:spcBef>
                  <a:spcPts val="0"/>
                </a:spcBef>
                <a:spcAft>
                  <a:spcPts val="0"/>
                </a:spcAft>
              </a:pPr>
              <a:r>
                <a:rPr lang="en-US" sz="1400" dirty="0" smtClean="0">
                  <a:latin typeface="+mn-ea"/>
                  <a:ea typeface="+mn-ea"/>
                </a:rPr>
                <a:t>AI</a:t>
              </a:r>
              <a:r>
                <a:rPr lang="zh-CN" altLang="en-US" sz="1400" dirty="0" smtClean="0">
                  <a:latin typeface="+mn-ea"/>
                  <a:ea typeface="+mn-ea"/>
                </a:rPr>
                <a:t>容器解决方案</a:t>
              </a:r>
              <a:endParaRPr lang="en-US" sz="1400" dirty="0">
                <a:latin typeface="+mn-ea"/>
                <a:ea typeface="+mn-ea"/>
              </a:endParaRPr>
            </a:p>
          </p:txBody>
        </p:sp>
        <p:pic>
          <p:nvPicPr>
            <p:cNvPr id="141" name="Picture 6" descr="Image result for MXNE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3385" y="3253991"/>
              <a:ext cx="481365" cy="172098"/>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8" descr="Image result for Pytorc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61746" y="2882907"/>
              <a:ext cx="690325" cy="144331"/>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8" descr="Image result for Ker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9033" y="3241462"/>
              <a:ext cx="589343" cy="17866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Image result for Kubeflo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454" y="2796937"/>
              <a:ext cx="373715" cy="350514"/>
            </a:xfrm>
            <a:prstGeom prst="rect">
              <a:avLst/>
            </a:prstGeom>
            <a:noFill/>
            <a:extLst>
              <a:ext uri="{909E8E84-426E-40DD-AFC4-6F175D3DCCD1}">
                <a14:hiddenFill xmlns:a14="http://schemas.microsoft.com/office/drawing/2010/main">
                  <a:solidFill>
                    <a:srgbClr val="FFFFFF"/>
                  </a:solidFill>
                </a14:hiddenFill>
              </a:ext>
            </a:extLst>
          </p:spPr>
        </p:pic>
        <p:sp>
          <p:nvSpPr>
            <p:cNvPr id="145" name="文本框 144"/>
            <p:cNvSpPr txBox="1"/>
            <p:nvPr/>
          </p:nvSpPr>
          <p:spPr>
            <a:xfrm>
              <a:off x="4175248" y="3196595"/>
              <a:ext cx="1041504" cy="276999"/>
            </a:xfrm>
            <a:prstGeom prst="rect">
              <a:avLst/>
            </a:prstGeom>
            <a:noFill/>
          </p:spPr>
          <p:txBody>
            <a:bodyPr wrap="none" rtlCol="0">
              <a:spAutoFit/>
            </a:bodyPr>
            <a:lstStyle/>
            <a:p>
              <a:r>
                <a:rPr lang="en-US" altLang="zh-CN" sz="1200" b="1" dirty="0" err="1" smtClean="0">
                  <a:latin typeface="+mn-ea"/>
                  <a:ea typeface="+mn-ea"/>
                </a:rPr>
                <a:t>MindSpore</a:t>
              </a:r>
              <a:endParaRPr lang="zh-CN" altLang="en-US" sz="1200" b="1" dirty="0">
                <a:latin typeface="+mn-ea"/>
                <a:ea typeface="+mn-ea"/>
              </a:endParaRPr>
            </a:p>
          </p:txBody>
        </p:sp>
        <p:pic>
          <p:nvPicPr>
            <p:cNvPr id="146" name="Picture 2" descr="Image result for Tensorflo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0976" y="2798960"/>
              <a:ext cx="339083" cy="295451"/>
            </a:xfrm>
            <a:prstGeom prst="rect">
              <a:avLst/>
            </a:prstGeom>
            <a:solidFill>
              <a:sysClr val="window" lastClr="FFFFFF"/>
            </a:solidFill>
            <a:extLst/>
          </p:spPr>
        </p:pic>
      </p:grpSp>
      <p:grpSp>
        <p:nvGrpSpPr>
          <p:cNvPr id="11" name="组合 10"/>
          <p:cNvGrpSpPr/>
          <p:nvPr/>
        </p:nvGrpSpPr>
        <p:grpSpPr>
          <a:xfrm>
            <a:off x="8388871" y="2162209"/>
            <a:ext cx="2351645" cy="1371998"/>
            <a:chOff x="7947882" y="2162209"/>
            <a:chExt cx="2351645" cy="1371998"/>
          </a:xfrm>
        </p:grpSpPr>
        <p:sp>
          <p:nvSpPr>
            <p:cNvPr id="92" name="圆角矩形 91"/>
            <p:cNvSpPr/>
            <p:nvPr/>
          </p:nvSpPr>
          <p:spPr>
            <a:xfrm>
              <a:off x="7947882" y="2162209"/>
              <a:ext cx="2280569" cy="1371998"/>
            </a:xfrm>
            <a:prstGeom prst="roundRect">
              <a:avLst>
                <a:gd name="adj" fmla="val 7544"/>
              </a:avLst>
            </a:prstGeom>
            <a:noFill/>
            <a:ln w="19050" cap="flat" cmpd="sng" algn="ctr">
              <a:solidFill>
                <a:srgbClr val="00B0F0"/>
              </a:solidFill>
              <a:prstDash val="sysDot"/>
            </a:ln>
            <a:effectLst/>
          </p:spPr>
          <p:txBody>
            <a:bodyPr lIns="35991" tIns="35991" rIns="35991" bIns="35991" rtlCol="0" anchor="ctr"/>
            <a:lstStyle/>
            <a:p>
              <a:pPr algn="ctr" defTabSz="1218906">
                <a:defRPr/>
              </a:pPr>
              <a:endParaRPr lang="en-US" altLang="zh-CN" sz="1200" kern="0" dirty="0">
                <a:latin typeface="+mn-ea"/>
                <a:ea typeface="+mn-ea"/>
                <a:cs typeface="Arial" panose="020B0604020202020204" pitchFamily="34" charset="0"/>
                <a:sym typeface="Helvetica Neue"/>
              </a:endParaRPr>
            </a:p>
          </p:txBody>
        </p:sp>
        <p:pic>
          <p:nvPicPr>
            <p:cNvPr id="93" name="图片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99608" y="2780818"/>
              <a:ext cx="757426" cy="609748"/>
            </a:xfrm>
            <a:prstGeom prst="rect">
              <a:avLst/>
            </a:prstGeom>
          </p:spPr>
        </p:pic>
        <p:pic>
          <p:nvPicPr>
            <p:cNvPr id="95" name="图片 9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26482" y="3132059"/>
              <a:ext cx="671186" cy="243864"/>
            </a:xfrm>
            <a:prstGeom prst="rect">
              <a:avLst/>
            </a:prstGeom>
          </p:spPr>
        </p:pic>
        <p:sp>
          <p:nvSpPr>
            <p:cNvPr id="123" name="文本框 122"/>
            <p:cNvSpPr txBox="1"/>
            <p:nvPr/>
          </p:nvSpPr>
          <p:spPr>
            <a:xfrm>
              <a:off x="8004768" y="2325419"/>
              <a:ext cx="2294759" cy="307777"/>
            </a:xfrm>
            <a:prstGeom prst="rect">
              <a:avLst/>
            </a:prstGeom>
            <a:noFill/>
          </p:spPr>
          <p:txBody>
            <a:bodyPr wrap="square" rtlCol="0">
              <a:spAutoFit/>
            </a:bodyPr>
            <a:lstStyle/>
            <a:p>
              <a:pPr algn="ctr" defTabSz="1219078" fontAlgn="auto">
                <a:spcBef>
                  <a:spcPts val="0"/>
                </a:spcBef>
                <a:spcAft>
                  <a:spcPts val="0"/>
                </a:spcAft>
              </a:pPr>
              <a:r>
                <a:rPr lang="zh-CN" altLang="en-US" sz="1400" dirty="0">
                  <a:latin typeface="+mn-ea"/>
                  <a:ea typeface="+mn-ea"/>
                </a:rPr>
                <a:t>基因</a:t>
              </a:r>
              <a:r>
                <a:rPr lang="zh-CN" altLang="en-US" sz="1400" dirty="0" smtClean="0">
                  <a:latin typeface="+mn-ea"/>
                  <a:ea typeface="+mn-ea"/>
                </a:rPr>
                <a:t>容器解决方案</a:t>
              </a:r>
              <a:endParaRPr lang="en-US" sz="1400" dirty="0">
                <a:latin typeface="+mn-ea"/>
                <a:ea typeface="+mn-ea"/>
              </a:endParaRPr>
            </a:p>
          </p:txBody>
        </p:sp>
        <p:sp>
          <p:nvSpPr>
            <p:cNvPr id="147" name="文本框 146"/>
            <p:cNvSpPr txBox="1"/>
            <p:nvPr/>
          </p:nvSpPr>
          <p:spPr>
            <a:xfrm>
              <a:off x="8765196" y="2797879"/>
              <a:ext cx="915700" cy="276999"/>
            </a:xfrm>
            <a:prstGeom prst="rect">
              <a:avLst/>
            </a:prstGeom>
            <a:noFill/>
          </p:spPr>
          <p:txBody>
            <a:bodyPr wrap="none" rtlCol="0">
              <a:spAutoFit/>
            </a:bodyPr>
            <a:lstStyle/>
            <a:p>
              <a:r>
                <a:rPr lang="en-US" altLang="zh-CN" sz="1200" b="1" dirty="0" smtClean="0">
                  <a:latin typeface="+mn-ea"/>
                  <a:ea typeface="+mn-ea"/>
                </a:rPr>
                <a:t>Cromwell</a:t>
              </a:r>
              <a:endParaRPr lang="zh-CN" altLang="en-US" sz="1200" b="1" dirty="0">
                <a:latin typeface="+mn-ea"/>
                <a:ea typeface="+mn-ea"/>
              </a:endParaRPr>
            </a:p>
          </p:txBody>
        </p:sp>
        <p:sp>
          <p:nvSpPr>
            <p:cNvPr id="148" name="文本框 147"/>
            <p:cNvSpPr txBox="1"/>
            <p:nvPr/>
          </p:nvSpPr>
          <p:spPr>
            <a:xfrm>
              <a:off x="9515921" y="2797179"/>
              <a:ext cx="482824" cy="276999"/>
            </a:xfrm>
            <a:prstGeom prst="rect">
              <a:avLst/>
            </a:prstGeom>
            <a:noFill/>
          </p:spPr>
          <p:txBody>
            <a:bodyPr wrap="none" rtlCol="0">
              <a:spAutoFit/>
            </a:bodyPr>
            <a:lstStyle/>
            <a:p>
              <a:r>
                <a:rPr lang="en-US" altLang="zh-CN" sz="1200" b="1" dirty="0" smtClean="0">
                  <a:latin typeface="+mn-ea"/>
                  <a:ea typeface="+mn-ea"/>
                </a:rPr>
                <a:t>SGE</a:t>
              </a:r>
              <a:endParaRPr lang="zh-CN" altLang="en-US" sz="1200" b="1" dirty="0">
                <a:latin typeface="+mn-ea"/>
                <a:ea typeface="+mn-ea"/>
              </a:endParaRPr>
            </a:p>
          </p:txBody>
        </p:sp>
      </p:grpSp>
      <p:sp>
        <p:nvSpPr>
          <p:cNvPr id="2" name="标题 1"/>
          <p:cNvSpPr>
            <a:spLocks noGrp="1"/>
          </p:cNvSpPr>
          <p:nvPr>
            <p:ph type="title"/>
          </p:nvPr>
        </p:nvSpPr>
        <p:spPr>
          <a:noFill/>
          <a:ln w="9525">
            <a:noFill/>
            <a:miter lim="800000"/>
            <a:headEnd/>
            <a:tailEnd/>
          </a:ln>
        </p:spPr>
        <p:txBody>
          <a:bodyPr vert="horz" wrap="square" lIns="100800" tIns="50400" rIns="100800" bIns="50400" numCol="1" anchor="t" anchorCtr="0" compatLnSpc="1">
            <a:prstTxWarp prst="textNoShape">
              <a:avLst/>
            </a:prstTxWarp>
          </a:bodyPr>
          <a:lstStyle/>
          <a:p>
            <a:r>
              <a:rPr lang="zh-CN" altLang="en-US" dirty="0">
                <a:solidFill>
                  <a:schemeClr val="tx1"/>
                </a:solidFill>
              </a:rPr>
              <a:t>华为云鲲鹏容器优势</a:t>
            </a:r>
          </a:p>
        </p:txBody>
      </p:sp>
      <p:grpSp>
        <p:nvGrpSpPr>
          <p:cNvPr id="10" name="组合 9"/>
          <p:cNvGrpSpPr/>
          <p:nvPr/>
        </p:nvGrpSpPr>
        <p:grpSpPr>
          <a:xfrm>
            <a:off x="2748797" y="5430583"/>
            <a:ext cx="813509" cy="800789"/>
            <a:chOff x="3312490" y="5430583"/>
            <a:chExt cx="813509" cy="800789"/>
          </a:xfrm>
        </p:grpSpPr>
        <p:sp>
          <p:nvSpPr>
            <p:cNvPr id="150" name="矩形 149"/>
            <p:cNvSpPr/>
            <p:nvPr/>
          </p:nvSpPr>
          <p:spPr>
            <a:xfrm>
              <a:off x="3312490" y="5430583"/>
              <a:ext cx="813509" cy="349005"/>
            </a:xfrm>
            <a:prstGeom prst="rect">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effectLst/>
                  <a:uLnTx/>
                  <a:uFillTx/>
                  <a:latin typeface="+mn-ea"/>
                  <a:ea typeface="+mn-ea"/>
                  <a:cs typeface="+mn-cs"/>
                </a:rPr>
                <a:t>x86</a:t>
              </a:r>
              <a:endParaRPr kumimoji="0" lang="zh-CN" altLang="en-US" sz="1400" b="0" i="0" u="none" strike="noStrike" kern="0" cap="none" spc="0" normalizeH="0" baseline="0" noProof="0" dirty="0" smtClean="0">
                <a:ln>
                  <a:noFill/>
                </a:ln>
                <a:effectLst/>
                <a:uLnTx/>
                <a:uFillTx/>
                <a:latin typeface="+mn-ea"/>
                <a:ea typeface="+mn-ea"/>
                <a:cs typeface="+mn-cs"/>
              </a:endParaRPr>
            </a:p>
          </p:txBody>
        </p:sp>
        <p:sp>
          <p:nvSpPr>
            <p:cNvPr id="7" name="文本框 6"/>
            <p:cNvSpPr txBox="1"/>
            <p:nvPr/>
          </p:nvSpPr>
          <p:spPr>
            <a:xfrm>
              <a:off x="3464915" y="5923595"/>
              <a:ext cx="511171" cy="307777"/>
            </a:xfrm>
            <a:prstGeom prst="rect">
              <a:avLst/>
            </a:prstGeom>
            <a:noFill/>
          </p:spPr>
          <p:txBody>
            <a:bodyPr wrap="square" rtlCol="0">
              <a:spAutoFit/>
            </a:bodyPr>
            <a:lstStyle/>
            <a:p>
              <a:pPr algn="ctr"/>
              <a:r>
                <a:rPr lang="en-US" altLang="zh-CN" sz="1400" dirty="0" smtClean="0">
                  <a:latin typeface="+mn-ea"/>
                  <a:ea typeface="+mn-ea"/>
                </a:rPr>
                <a:t>x86</a:t>
              </a:r>
              <a:endParaRPr lang="zh-CN" altLang="en-US" sz="1400" dirty="0">
                <a:latin typeface="+mn-ea"/>
                <a:ea typeface="+mn-ea"/>
              </a:endParaRPr>
            </a:p>
          </p:txBody>
        </p:sp>
      </p:grpSp>
      <p:grpSp>
        <p:nvGrpSpPr>
          <p:cNvPr id="9" name="组合 8"/>
          <p:cNvGrpSpPr/>
          <p:nvPr/>
        </p:nvGrpSpPr>
        <p:grpSpPr>
          <a:xfrm>
            <a:off x="5064213" y="5288767"/>
            <a:ext cx="1055582" cy="942604"/>
            <a:chOff x="4913512" y="5288767"/>
            <a:chExt cx="1055582" cy="942604"/>
          </a:xfrm>
        </p:grpSpPr>
        <p:pic>
          <p:nvPicPr>
            <p:cNvPr id="149" name="Picture 2" descr="C:\Users\m00402518\AppData\Roaming\eSpace_Desktop\UserData\m00402518\imagefiles\39089D3D-08A8-4D11-B6B2-E75D5EB7C038.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16120" y="5288767"/>
              <a:ext cx="650367" cy="570697"/>
            </a:xfrm>
            <a:prstGeom prst="rect">
              <a:avLst/>
            </a:prstGeom>
            <a:noFill/>
            <a:extLst>
              <a:ext uri="{909E8E84-426E-40DD-AFC4-6F175D3DCCD1}">
                <a14:hiddenFill xmlns:a14="http://schemas.microsoft.com/office/drawing/2010/main">
                  <a:solidFill>
                    <a:srgbClr val="FFFFFF"/>
                  </a:solidFill>
                </a14:hiddenFill>
              </a:ext>
            </a:extLst>
          </p:spPr>
        </p:pic>
        <p:sp>
          <p:nvSpPr>
            <p:cNvPr id="153" name="文本框 152"/>
            <p:cNvSpPr txBox="1"/>
            <p:nvPr/>
          </p:nvSpPr>
          <p:spPr>
            <a:xfrm>
              <a:off x="4913512" y="5923594"/>
              <a:ext cx="1055582" cy="307777"/>
            </a:xfrm>
            <a:prstGeom prst="rect">
              <a:avLst/>
            </a:prstGeom>
            <a:noFill/>
          </p:spPr>
          <p:txBody>
            <a:bodyPr wrap="square" rtlCol="0">
              <a:spAutoFit/>
            </a:bodyPr>
            <a:lstStyle/>
            <a:p>
              <a:pPr algn="ctr"/>
              <a:r>
                <a:rPr lang="zh-CN" altLang="en-US" sz="1400" dirty="0" smtClean="0">
                  <a:latin typeface="+mn-ea"/>
                  <a:ea typeface="+mn-ea"/>
                </a:rPr>
                <a:t>华为鲲鹏</a:t>
              </a:r>
              <a:endParaRPr lang="zh-CN" altLang="en-US" sz="1400" dirty="0">
                <a:latin typeface="+mn-ea"/>
                <a:ea typeface="+mn-ea"/>
              </a:endParaRPr>
            </a:p>
          </p:txBody>
        </p:sp>
      </p:grpSp>
      <p:grpSp>
        <p:nvGrpSpPr>
          <p:cNvPr id="8" name="组合 7"/>
          <p:cNvGrpSpPr/>
          <p:nvPr/>
        </p:nvGrpSpPr>
        <p:grpSpPr>
          <a:xfrm>
            <a:off x="7621702" y="5278011"/>
            <a:ext cx="701797" cy="953361"/>
            <a:chOff x="6948334" y="5278011"/>
            <a:chExt cx="701797" cy="953361"/>
          </a:xfrm>
        </p:grpSpPr>
        <p:pic>
          <p:nvPicPr>
            <p:cNvPr id="152" name="image12.png" descr="image12.png"/>
            <p:cNvPicPr>
              <a:picLocks noChangeAspect="1"/>
            </p:cNvPicPr>
            <p:nvPr/>
          </p:nvPicPr>
          <p:blipFill rotWithShape="1">
            <a:blip r:embed="rId14" cstate="email">
              <a:extLst>
                <a:ext uri="{28A0092B-C50C-407E-A947-70E740481C1C}">
                  <a14:useLocalDpi xmlns:a14="http://schemas.microsoft.com/office/drawing/2010/main"/>
                </a:ext>
              </a:extLst>
            </a:blip>
            <a:srcRect l="14860" r="36879"/>
            <a:stretch/>
          </p:blipFill>
          <p:spPr>
            <a:xfrm>
              <a:off x="7036152" y="5278011"/>
              <a:ext cx="590924" cy="669745"/>
            </a:xfrm>
            <a:prstGeom prst="rect">
              <a:avLst/>
            </a:prstGeom>
            <a:ln w="3175">
              <a:miter lim="400000"/>
            </a:ln>
          </p:spPr>
        </p:pic>
        <p:sp>
          <p:nvSpPr>
            <p:cNvPr id="154" name="文本框 153"/>
            <p:cNvSpPr txBox="1"/>
            <p:nvPr/>
          </p:nvSpPr>
          <p:spPr>
            <a:xfrm>
              <a:off x="6948334" y="5923595"/>
              <a:ext cx="701797" cy="307777"/>
            </a:xfrm>
            <a:prstGeom prst="rect">
              <a:avLst/>
            </a:prstGeom>
            <a:noFill/>
          </p:spPr>
          <p:txBody>
            <a:bodyPr wrap="square" rtlCol="0">
              <a:spAutoFit/>
            </a:bodyPr>
            <a:lstStyle/>
            <a:p>
              <a:pPr algn="ctr"/>
              <a:r>
                <a:rPr lang="zh-CN" altLang="en-US" sz="1400" dirty="0">
                  <a:latin typeface="+mn-ea"/>
                  <a:ea typeface="+mn-ea"/>
                </a:rPr>
                <a:t>昇</a:t>
              </a:r>
              <a:r>
                <a:rPr lang="zh-CN" altLang="en-US" sz="1400" dirty="0" smtClean="0">
                  <a:latin typeface="+mn-ea"/>
                  <a:ea typeface="+mn-ea"/>
                </a:rPr>
                <a:t>腾</a:t>
              </a:r>
              <a:endParaRPr lang="zh-CN" altLang="en-US" sz="1400" dirty="0">
                <a:latin typeface="+mn-ea"/>
                <a:ea typeface="+mn-ea"/>
              </a:endParaRPr>
            </a:p>
          </p:txBody>
        </p:sp>
      </p:grpSp>
      <p:grpSp>
        <p:nvGrpSpPr>
          <p:cNvPr id="4" name="组合 3"/>
          <p:cNvGrpSpPr/>
          <p:nvPr/>
        </p:nvGrpSpPr>
        <p:grpSpPr>
          <a:xfrm>
            <a:off x="9825405" y="5312300"/>
            <a:ext cx="745173" cy="919072"/>
            <a:chOff x="8864946" y="5312300"/>
            <a:chExt cx="745173" cy="919072"/>
          </a:xfrm>
        </p:grpSpPr>
        <p:pic>
          <p:nvPicPr>
            <p:cNvPr id="151" name="图片 150"/>
            <p:cNvPicPr>
              <a:picLocks noChangeAspect="1"/>
            </p:cNvPicPr>
            <p:nvPr/>
          </p:nvPicPr>
          <p:blipFill>
            <a:blip r:embed="rId15">
              <a:clrChange>
                <a:clrFrom>
                  <a:srgbClr val="FFFFFF"/>
                </a:clrFrom>
                <a:clrTo>
                  <a:srgbClr val="FFFFFF">
                    <a:alpha val="0"/>
                  </a:srgbClr>
                </a:clrTo>
              </a:clrChange>
            </a:blip>
            <a:stretch>
              <a:fillRect/>
            </a:stretch>
          </p:blipFill>
          <p:spPr>
            <a:xfrm>
              <a:off x="8864946" y="5312300"/>
              <a:ext cx="745173" cy="667931"/>
            </a:xfrm>
            <a:prstGeom prst="rect">
              <a:avLst/>
            </a:prstGeom>
          </p:spPr>
        </p:pic>
        <p:sp>
          <p:nvSpPr>
            <p:cNvPr id="155" name="文本框 154"/>
            <p:cNvSpPr txBox="1"/>
            <p:nvPr/>
          </p:nvSpPr>
          <p:spPr>
            <a:xfrm>
              <a:off x="8877849" y="5923595"/>
              <a:ext cx="701797" cy="307777"/>
            </a:xfrm>
            <a:prstGeom prst="rect">
              <a:avLst/>
            </a:prstGeom>
            <a:noFill/>
          </p:spPr>
          <p:txBody>
            <a:bodyPr wrap="square" rtlCol="0">
              <a:spAutoFit/>
            </a:bodyPr>
            <a:lstStyle/>
            <a:p>
              <a:pPr algn="ctr"/>
              <a:r>
                <a:rPr lang="zh-CN" altLang="en-US" sz="1400" dirty="0">
                  <a:latin typeface="+mn-ea"/>
                  <a:ea typeface="+mn-ea"/>
                </a:rPr>
                <a:t>异构</a:t>
              </a:r>
            </a:p>
          </p:txBody>
        </p:sp>
      </p:grpSp>
      <p:graphicFrame>
        <p:nvGraphicFramePr>
          <p:cNvPr id="3" name="表格 2"/>
          <p:cNvGraphicFramePr>
            <a:graphicFrameLocks noGrp="1"/>
          </p:cNvGraphicFramePr>
          <p:nvPr>
            <p:extLst>
              <p:ext uri="{D42A27DB-BD31-4B8C-83A1-F6EECF244321}">
                <p14:modId xmlns:p14="http://schemas.microsoft.com/office/powerpoint/2010/main" val="4178276796"/>
              </p:ext>
            </p:extLst>
          </p:nvPr>
        </p:nvGraphicFramePr>
        <p:xfrm>
          <a:off x="1032646" y="1618289"/>
          <a:ext cx="524280" cy="4480560"/>
        </p:xfrm>
        <a:graphic>
          <a:graphicData uri="http://schemas.openxmlformats.org/drawingml/2006/table">
            <a:tbl>
              <a:tblPr firstRow="1" bandRow="1">
                <a:tableStyleId>{5C22544A-7EE6-4342-B048-85BDC9FD1C3A}</a:tableStyleId>
              </a:tblPr>
              <a:tblGrid>
                <a:gridCol w="524280"/>
              </a:tblGrid>
              <a:tr h="3550628">
                <a:tc>
                  <a:txBody>
                    <a:bodyPr/>
                    <a:lstStyle/>
                    <a:p>
                      <a:r>
                        <a:rPr lang="zh-CN" altLang="en-US" sz="1800" dirty="0" smtClean="0">
                          <a:solidFill>
                            <a:schemeClr val="tx1"/>
                          </a:solidFill>
                        </a:rPr>
                        <a:t>华为鲲鹏容器高性能批量计算平台</a:t>
                      </a:r>
                      <a:br>
                        <a:rPr lang="zh-CN" altLang="en-US" sz="1800" dirty="0" smtClean="0">
                          <a:solidFill>
                            <a:schemeClr val="tx1"/>
                          </a:solidFill>
                        </a:rPr>
                      </a:br>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0206952"/>
      </p:ext>
    </p:extLst>
  </p:cSld>
  <p:clrMapOvr>
    <a:masterClrMapping/>
  </p:clrMapOvr>
  <p:transition advTm="10000">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标题 1"/>
          <p:cNvSpPr txBox="1">
            <a:spLocks/>
          </p:cNvSpPr>
          <p:nvPr/>
        </p:nvSpPr>
        <p:spPr>
          <a:xfrm>
            <a:off x="543582" y="296554"/>
            <a:ext cx="11560907" cy="464205"/>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187204">
              <a:lnSpc>
                <a:spcPts val="3429"/>
              </a:lnSpc>
              <a:spcBef>
                <a:spcPts val="0"/>
              </a:spcBef>
            </a:pPr>
            <a:endParaRPr lang="zh-CN" altLang="en-US" sz="2799" dirty="0">
              <a:solidFill>
                <a:srgbClr val="C00000"/>
              </a:solidFill>
            </a:endParaRPr>
          </a:p>
        </p:txBody>
      </p:sp>
      <p:graphicFrame>
        <p:nvGraphicFramePr>
          <p:cNvPr id="40" name="表格 39"/>
          <p:cNvGraphicFramePr>
            <a:graphicFrameLocks noGrp="1"/>
          </p:cNvGraphicFramePr>
          <p:nvPr>
            <p:extLst/>
          </p:nvPr>
        </p:nvGraphicFramePr>
        <p:xfrm>
          <a:off x="1235460" y="1808819"/>
          <a:ext cx="9983150" cy="3208576"/>
        </p:xfrm>
        <a:graphic>
          <a:graphicData uri="http://schemas.openxmlformats.org/drawingml/2006/table">
            <a:tbl>
              <a:tblPr firstRow="1" bandRow="1">
                <a:tableStyleId>{5C22544A-7EE6-4342-B048-85BDC9FD1C3A}</a:tableStyleId>
              </a:tblPr>
              <a:tblGrid>
                <a:gridCol w="2040552"/>
                <a:gridCol w="1646253"/>
                <a:gridCol w="2076455"/>
                <a:gridCol w="2366961"/>
                <a:gridCol w="1852929"/>
              </a:tblGrid>
              <a:tr h="400364">
                <a:tc gridSpan="3">
                  <a:txBody>
                    <a:bodyPr/>
                    <a:lstStyle/>
                    <a:p>
                      <a:pPr algn="ctr"/>
                      <a:r>
                        <a:rPr lang="zh-CN" altLang="en-US" sz="1800" dirty="0" smtClean="0">
                          <a:solidFill>
                            <a:schemeClr val="tx1"/>
                          </a:solidFill>
                          <a:latin typeface="+mn-ea"/>
                          <a:ea typeface="+mn-ea"/>
                        </a:rPr>
                        <a:t>华为鲲鹏</a:t>
                      </a:r>
                      <a:r>
                        <a:rPr lang="en-US" altLang="zh-CN" sz="1800" dirty="0" smtClean="0">
                          <a:solidFill>
                            <a:schemeClr val="tx1"/>
                          </a:solidFill>
                          <a:latin typeface="+mn-ea"/>
                          <a:ea typeface="+mn-ea"/>
                        </a:rPr>
                        <a:t>Kubernetes</a:t>
                      </a:r>
                      <a:r>
                        <a:rPr lang="zh-CN" altLang="en-US" sz="1800" dirty="0" smtClean="0">
                          <a:solidFill>
                            <a:schemeClr val="tx1"/>
                          </a:solidFill>
                          <a:latin typeface="+mn-ea"/>
                          <a:ea typeface="+mn-ea"/>
                        </a:rPr>
                        <a:t>容器（</a:t>
                      </a:r>
                      <a:r>
                        <a:rPr lang="en-US" altLang="zh-CN" sz="1800" dirty="0" smtClean="0">
                          <a:solidFill>
                            <a:schemeClr val="tx1"/>
                          </a:solidFill>
                          <a:latin typeface="+mn-ea"/>
                          <a:ea typeface="+mn-ea"/>
                        </a:rPr>
                        <a:t>CCE</a:t>
                      </a:r>
                      <a:r>
                        <a:rPr lang="zh-CN" altLang="en-US" sz="1800" dirty="0" smtClean="0">
                          <a:solidFill>
                            <a:schemeClr val="tx1"/>
                          </a:solidFill>
                          <a:latin typeface="+mn-ea"/>
                          <a:ea typeface="+mn-ea"/>
                        </a:rPr>
                        <a:t>） </a:t>
                      </a:r>
                      <a:endParaRPr lang="zh-CN" altLang="en-US" sz="180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800" dirty="0" smtClean="0">
                          <a:solidFill>
                            <a:schemeClr val="tx1"/>
                          </a:solidFill>
                          <a:latin typeface="+mn-ea"/>
                          <a:ea typeface="+mn-ea"/>
                        </a:rPr>
                        <a:t>华为鲲鹏</a:t>
                      </a:r>
                      <a:r>
                        <a:rPr lang="en-US" altLang="zh-CN" sz="1800" dirty="0" err="1" smtClean="0">
                          <a:solidFill>
                            <a:schemeClr val="tx1"/>
                          </a:solidFill>
                          <a:latin typeface="+mn-ea"/>
                          <a:ea typeface="+mn-ea"/>
                        </a:rPr>
                        <a:t>Serverless</a:t>
                      </a:r>
                      <a:r>
                        <a:rPr lang="zh-CN" altLang="en-US" sz="1800" dirty="0" smtClean="0">
                          <a:solidFill>
                            <a:schemeClr val="tx1"/>
                          </a:solidFill>
                          <a:latin typeface="+mn-ea"/>
                          <a:ea typeface="+mn-ea"/>
                        </a:rPr>
                        <a:t>容器（</a:t>
                      </a:r>
                      <a:r>
                        <a:rPr lang="en-US" altLang="zh-CN" sz="1800" dirty="0" smtClean="0">
                          <a:solidFill>
                            <a:schemeClr val="tx1"/>
                          </a:solidFill>
                          <a:latin typeface="+mn-ea"/>
                          <a:ea typeface="+mn-ea"/>
                        </a:rPr>
                        <a:t>CCI</a:t>
                      </a:r>
                      <a:r>
                        <a:rPr lang="zh-CN" altLang="en-US" sz="1800" dirty="0" smtClean="0">
                          <a:solidFill>
                            <a:schemeClr val="tx1"/>
                          </a:solidFill>
                          <a:latin typeface="+mn-ea"/>
                          <a:ea typeface="+mn-ea"/>
                        </a:rPr>
                        <a:t>）</a:t>
                      </a:r>
                      <a:endParaRPr lang="zh-CN" altLang="en-US" sz="1800" dirty="0">
                        <a:solidFill>
                          <a:schemeClr val="tx1"/>
                        </a:solidFill>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0364">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zh-CN" altLang="en-US" sz="1400" b="0" dirty="0" smtClean="0">
                          <a:solidFill>
                            <a:schemeClr val="tx1"/>
                          </a:solidFill>
                          <a:latin typeface="+mn-ea"/>
                          <a:ea typeface="+mn-ea"/>
                        </a:rPr>
                        <a:t>通用华为鲲鹏容器集群</a:t>
                      </a:r>
                      <a:endParaRPr lang="zh-CN" altLang="en-US" sz="1400" b="0" dirty="0">
                        <a:solidFill>
                          <a:schemeClr val="tx1"/>
                        </a:solidFill>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zh-CN" altLang="en-US" sz="1400" b="0" kern="1200" dirty="0" smtClean="0">
                          <a:solidFill>
                            <a:schemeClr val="tx1"/>
                          </a:solidFill>
                          <a:latin typeface="+mn-ea"/>
                          <a:ea typeface="+mn-ea"/>
                          <a:cs typeface="+mn-cs"/>
                        </a:rPr>
                        <a:t>混合计算容器集群</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400" b="0" kern="1200" dirty="0" smtClean="0">
                          <a:solidFill>
                            <a:schemeClr val="tx1"/>
                          </a:solidFill>
                          <a:latin typeface="+mn-ea"/>
                          <a:ea typeface="+mn-ea"/>
                          <a:cs typeface="+mn-cs"/>
                        </a:rPr>
                        <a:t>AI</a:t>
                      </a:r>
                      <a:r>
                        <a:rPr lang="zh-CN" altLang="en-US" sz="1400" b="0" kern="1200" dirty="0" smtClean="0">
                          <a:solidFill>
                            <a:schemeClr val="tx1"/>
                          </a:solidFill>
                          <a:latin typeface="+mn-ea"/>
                          <a:ea typeface="+mn-ea"/>
                          <a:cs typeface="+mn-cs"/>
                        </a:rPr>
                        <a:t>鲲鹏容器集群</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zh-CN" altLang="en-US" sz="1400" b="0" kern="1200" dirty="0" smtClean="0">
                          <a:solidFill>
                            <a:schemeClr val="tx1"/>
                          </a:solidFill>
                          <a:latin typeface="+mn-ea"/>
                          <a:ea typeface="+mn-ea"/>
                          <a:cs typeface="+mn-cs"/>
                        </a:rPr>
                        <a:t>通用型鲲鹏容器实例</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kern="1200" dirty="0" smtClean="0">
                          <a:solidFill>
                            <a:schemeClr val="tx1"/>
                          </a:solidFill>
                          <a:latin typeface="+mn-ea"/>
                          <a:ea typeface="+mn-ea"/>
                          <a:cs typeface="+mn-cs"/>
                        </a:rPr>
                        <a:t>AI</a:t>
                      </a:r>
                      <a:r>
                        <a:rPr lang="zh-CN" altLang="en-US" sz="1400" b="0" kern="1200" dirty="0" smtClean="0">
                          <a:solidFill>
                            <a:schemeClr val="tx1"/>
                          </a:solidFill>
                          <a:latin typeface="+mn-ea"/>
                          <a:ea typeface="+mn-ea"/>
                          <a:cs typeface="+mn-cs"/>
                        </a:rPr>
                        <a:t>鲲鹏容器实例</a:t>
                      </a:r>
                      <a:endParaRPr lang="zh-CN" altLang="en-US" sz="1400" b="0" kern="1200" dirty="0">
                        <a:solidFill>
                          <a:schemeClr val="tx1"/>
                        </a:solidFill>
                        <a:latin typeface="+mn-ea"/>
                        <a:ea typeface="+mn-ea"/>
                        <a:cs typeface="+mn-cs"/>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92106">
                <a:tc>
                  <a:txBody>
                    <a:bodyPr/>
                    <a:lstStyle/>
                    <a:p>
                      <a:pPr marL="0" marR="0" lvl="0" indent="0" algn="l" defTabSz="1219516" rtl="0" eaLnBrk="1" fontAlgn="auto" latinLnBrk="0" hangingPunct="1">
                        <a:lnSpc>
                          <a:spcPct val="100000"/>
                        </a:lnSpc>
                        <a:spcBef>
                          <a:spcPts val="0"/>
                        </a:spcBef>
                        <a:spcAft>
                          <a:spcPts val="0"/>
                        </a:spcAft>
                        <a:buClrTx/>
                        <a:buSzTx/>
                        <a:buFontTx/>
                        <a:buNone/>
                        <a:tabLst/>
                        <a:defRPr/>
                      </a:pPr>
                      <a:r>
                        <a:rPr lang="zh-CN" altLang="en-US" sz="1400" b="0" dirty="0" smtClean="0">
                          <a:latin typeface="+mn-ea"/>
                          <a:ea typeface="+mn-ea"/>
                        </a:rPr>
                        <a:t>支持华为</a:t>
                      </a:r>
                      <a:r>
                        <a:rPr lang="zh-CN" altLang="en-US" sz="1400" dirty="0" smtClean="0">
                          <a:latin typeface="+mn-ea"/>
                          <a:ea typeface="+mn-ea"/>
                        </a:rPr>
                        <a:t>鲲鹏弹性云服务器</a:t>
                      </a:r>
                      <a:endParaRPr lang="en-US" altLang="zh-CN" sz="1400" dirty="0" smtClean="0">
                        <a:latin typeface="+mn-ea"/>
                        <a:ea typeface="+mn-ea"/>
                      </a:endParaRPr>
                    </a:p>
                    <a:p>
                      <a:pPr marL="0" marR="0" lvl="0" indent="0" algn="l" defTabSz="1219516" rtl="0" eaLnBrk="1" fontAlgn="auto" latinLnBrk="0" hangingPunct="1">
                        <a:lnSpc>
                          <a:spcPct val="100000"/>
                        </a:lnSpc>
                        <a:spcBef>
                          <a:spcPts val="0"/>
                        </a:spcBef>
                        <a:spcAft>
                          <a:spcPts val="0"/>
                        </a:spcAft>
                        <a:buClrTx/>
                        <a:buSzTx/>
                        <a:buFontTx/>
                        <a:buNone/>
                        <a:tabLst/>
                        <a:defRPr/>
                      </a:pPr>
                      <a:r>
                        <a:rPr lang="zh-CN" altLang="en-US" sz="1400" dirty="0" smtClean="0">
                          <a:latin typeface="+mn-ea"/>
                          <a:ea typeface="+mn-ea"/>
                        </a:rPr>
                        <a:t>和华为鲲鹏裸金属服务器</a:t>
                      </a:r>
                      <a:endParaRPr lang="zh-CN" altLang="en-US" sz="1400" b="0" dirty="0">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219516"/>
                      <a:r>
                        <a:rPr lang="zh-CN" altLang="en-US" sz="1400" b="0" kern="0" dirty="0" smtClean="0">
                          <a:ln/>
                          <a:latin typeface="+mn-ea"/>
                          <a:ea typeface="+mn-ea"/>
                          <a:cs typeface="Arial" pitchFamily="34" charset="0"/>
                        </a:rPr>
                        <a:t>支持华为鲲鹏与</a:t>
                      </a:r>
                      <a:r>
                        <a:rPr lang="en-US" altLang="zh-CN" sz="1400" b="0" kern="0" dirty="0" smtClean="0">
                          <a:ln/>
                          <a:latin typeface="+mn-ea"/>
                          <a:ea typeface="+mn-ea"/>
                          <a:cs typeface="Arial" pitchFamily="34" charset="0"/>
                        </a:rPr>
                        <a:t>x86</a:t>
                      </a:r>
                      <a:r>
                        <a:rPr lang="zh-CN" altLang="en-US" sz="1400" b="0" kern="0" dirty="0" smtClean="0">
                          <a:ln/>
                          <a:latin typeface="+mn-ea"/>
                          <a:ea typeface="+mn-ea"/>
                          <a:cs typeface="Arial" pitchFamily="34" charset="0"/>
                        </a:rPr>
                        <a:t>服务器</a:t>
                      </a:r>
                      <a:endParaRPr lang="en-US" altLang="zh-CN" sz="1400" b="0" kern="0" dirty="0" smtClean="0">
                        <a:ln/>
                        <a:latin typeface="+mn-ea"/>
                        <a:ea typeface="+mn-ea"/>
                        <a:cs typeface="Arial" pitchFamily="34" charset="0"/>
                      </a:endParaRPr>
                    </a:p>
                    <a:p>
                      <a:pPr algn="l" defTabSz="1219516"/>
                      <a:r>
                        <a:rPr lang="zh-CN" altLang="en-US" sz="1400" b="0" kern="0" dirty="0" smtClean="0">
                          <a:ln/>
                          <a:latin typeface="+mn-ea"/>
                          <a:ea typeface="+mn-ea"/>
                          <a:cs typeface="Arial" pitchFamily="34" charset="0"/>
                        </a:rPr>
                        <a:t>混合集群</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zh-CN" altLang="en-US" sz="1400" b="0" kern="0" dirty="0" smtClean="0">
                          <a:ln/>
                          <a:latin typeface="+mn-ea"/>
                          <a:ea typeface="+mn-ea"/>
                          <a:cs typeface="Arial" pitchFamily="34" charset="0"/>
                        </a:rPr>
                        <a:t>支持</a:t>
                      </a:r>
                      <a:r>
                        <a:rPr lang="en-US" altLang="zh-CN" sz="1400" b="0" kern="0" dirty="0" err="1" smtClean="0">
                          <a:ln/>
                          <a:latin typeface="+mn-ea"/>
                          <a:ea typeface="+mn-ea"/>
                          <a:cs typeface="Arial" pitchFamily="34" charset="0"/>
                        </a:rPr>
                        <a:t>Acsend</a:t>
                      </a:r>
                      <a:r>
                        <a:rPr lang="en-US" altLang="zh-CN" sz="1400" b="0" kern="0" dirty="0" smtClean="0">
                          <a:ln/>
                          <a:latin typeface="+mn-ea"/>
                          <a:ea typeface="+mn-ea"/>
                          <a:cs typeface="Arial" pitchFamily="34" charset="0"/>
                        </a:rPr>
                        <a:t> 310/910</a:t>
                      </a:r>
                      <a:r>
                        <a:rPr lang="zh-CN" altLang="en-US" sz="1400" b="0" kern="0" dirty="0" smtClean="0">
                          <a:ln/>
                          <a:latin typeface="+mn-ea"/>
                          <a:ea typeface="+mn-ea"/>
                          <a:cs typeface="Arial" pitchFamily="34" charset="0"/>
                        </a:rPr>
                        <a:t>集群</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kern="0" dirty="0" smtClean="0">
                          <a:ln/>
                          <a:latin typeface="+mn-ea"/>
                          <a:ea typeface="+mn-ea"/>
                          <a:cs typeface="Arial" pitchFamily="34" charset="0"/>
                        </a:rPr>
                        <a:t>CPU:MEM=1:2~1:8</a:t>
                      </a:r>
                      <a:r>
                        <a:rPr lang="zh-CN" altLang="en-US" sz="1400" b="0" kern="0" dirty="0" smtClean="0">
                          <a:ln/>
                          <a:latin typeface="+mn-ea"/>
                          <a:ea typeface="+mn-ea"/>
                          <a:cs typeface="Arial" pitchFamily="34" charset="0"/>
                        </a:rPr>
                        <a:t>灵活配置</a:t>
                      </a:r>
                      <a:endParaRPr lang="en-US" altLang="zh-CN" sz="1400" b="0" kern="0" dirty="0" smtClean="0">
                        <a:ln/>
                        <a:latin typeface="+mn-ea"/>
                        <a:ea typeface="+mn-ea"/>
                        <a:cs typeface="Arial" pitchFamily="34" charset="0"/>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kern="0" dirty="0" err="1" smtClean="0">
                          <a:ln/>
                          <a:latin typeface="+mn-ea"/>
                          <a:ea typeface="+mn-ea"/>
                          <a:cs typeface="Arial" pitchFamily="34" charset="0"/>
                        </a:rPr>
                        <a:t>Acsend</a:t>
                      </a:r>
                      <a:r>
                        <a:rPr lang="en-US" altLang="zh-CN" sz="1400" b="0" kern="0" dirty="0" smtClean="0">
                          <a:ln/>
                          <a:latin typeface="+mn-ea"/>
                          <a:ea typeface="+mn-ea"/>
                          <a:cs typeface="Arial" pitchFamily="34" charset="0"/>
                        </a:rPr>
                        <a:t> 310</a:t>
                      </a:r>
                      <a:r>
                        <a:rPr lang="zh-CN" altLang="en-US" sz="1400" b="0" kern="0" dirty="0" smtClean="0">
                          <a:ln/>
                          <a:latin typeface="+mn-ea"/>
                          <a:ea typeface="+mn-ea"/>
                          <a:cs typeface="Arial" pitchFamily="34" charset="0"/>
                        </a:rPr>
                        <a:t>推理实例</a:t>
                      </a:r>
                      <a:endParaRPr lang="en-US" altLang="zh-CN" sz="1400" b="0" kern="0" dirty="0" smtClean="0">
                        <a:ln/>
                        <a:latin typeface="+mn-ea"/>
                        <a:ea typeface="+mn-ea"/>
                        <a:cs typeface="Arial" pitchFamily="34" charset="0"/>
                      </a:endParaRPr>
                    </a:p>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kern="0" dirty="0" err="1" smtClean="0">
                          <a:ln/>
                          <a:latin typeface="+mn-ea"/>
                          <a:ea typeface="+mn-ea"/>
                          <a:cs typeface="Arial" pitchFamily="34" charset="0"/>
                        </a:rPr>
                        <a:t>Acsend</a:t>
                      </a:r>
                      <a:r>
                        <a:rPr lang="en-US" altLang="zh-CN" sz="1400" b="0" kern="0" dirty="0" smtClean="0">
                          <a:ln/>
                          <a:latin typeface="+mn-ea"/>
                          <a:ea typeface="+mn-ea"/>
                          <a:cs typeface="Arial" pitchFamily="34" charset="0"/>
                        </a:rPr>
                        <a:t> 910</a:t>
                      </a:r>
                      <a:r>
                        <a:rPr lang="zh-CN" altLang="en-US" sz="1400" b="0" kern="0" dirty="0" smtClean="0">
                          <a:ln/>
                          <a:latin typeface="+mn-ea"/>
                          <a:ea typeface="+mn-ea"/>
                          <a:cs typeface="Arial" pitchFamily="34" charset="0"/>
                        </a:rPr>
                        <a:t>分布式训练实例</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45231">
                <a:tc>
                  <a:txBody>
                    <a:bodyPr/>
                    <a:lstStyle/>
                    <a:p>
                      <a:pPr algn="l" defTabSz="1219516"/>
                      <a:r>
                        <a:rPr lang="zh-CN" altLang="en-US" sz="1400" b="0" kern="0" dirty="0" smtClean="0">
                          <a:latin typeface="+mn-ea"/>
                          <a:ea typeface="+mn-ea"/>
                          <a:cs typeface="Arial" pitchFamily="34" charset="0"/>
                        </a:rPr>
                        <a:t>建站、电商、视频、大数据</a:t>
                      </a:r>
                      <a:endParaRPr lang="zh-CN" altLang="en-US" sz="1400" b="0" dirty="0">
                        <a:latin typeface="+mn-ea"/>
                        <a:ea typeface="+mn-ea"/>
                      </a:endParaRPr>
                    </a:p>
                  </a:txBody>
                  <a:tcPr marL="91416" marR="91416" marT="45708" marB="45708">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zh-CN" altLang="en-US" sz="1400" b="0" dirty="0" smtClean="0">
                          <a:latin typeface="+mn-ea"/>
                          <a:ea typeface="+mn-ea"/>
                        </a:rPr>
                        <a:t>混合计算，成本优化</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AI</a:t>
                      </a:r>
                      <a:r>
                        <a:rPr lang="zh-CN" altLang="en-US" sz="1400" b="0" dirty="0" smtClean="0">
                          <a:latin typeface="+mn-ea"/>
                          <a:ea typeface="+mn-ea"/>
                        </a:rPr>
                        <a:t>训练、推理</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sz="1400" b="0" dirty="0" smtClean="0">
                          <a:latin typeface="+mn-ea"/>
                          <a:ea typeface="+mn-ea"/>
                        </a:rPr>
                        <a:t>基因、大数据、</a:t>
                      </a:r>
                      <a:r>
                        <a:rPr lang="en-US" altLang="zh-CN" sz="1400" b="0" dirty="0" err="1" smtClean="0">
                          <a:latin typeface="+mn-ea"/>
                          <a:ea typeface="+mn-ea"/>
                        </a:rPr>
                        <a:t>Serverless</a:t>
                      </a:r>
                      <a:r>
                        <a:rPr lang="zh-CN" altLang="en-US" sz="1400" b="0" dirty="0" smtClean="0">
                          <a:latin typeface="+mn-ea"/>
                          <a:ea typeface="+mn-ea"/>
                        </a:rPr>
                        <a:t>应用</a:t>
                      </a:r>
                      <a:endParaRPr lang="zh-CN" altLang="en-US" sz="1400" b="0" dirty="0">
                        <a:latin typeface="+mn-ea"/>
                        <a:ea typeface="+mn-ea"/>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AI</a:t>
                      </a:r>
                      <a:r>
                        <a:rPr lang="zh-CN" altLang="en-US" sz="1400" b="0" dirty="0" smtClean="0">
                          <a:latin typeface="+mn-ea"/>
                          <a:ea typeface="+mn-ea"/>
                        </a:rPr>
                        <a:t>训练、推理</a:t>
                      </a:r>
                    </a:p>
                  </a:txBody>
                  <a:tcPr marL="91416" marR="91416" marT="45708" marB="45708">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34366">
                <a:tc>
                  <a:txBody>
                    <a:bodyPr/>
                    <a:lstStyle/>
                    <a:p>
                      <a:pPr marL="0" marR="0" lvl="0" indent="0" algn="l" defTabSz="1219516"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2019.9</a:t>
                      </a:r>
                      <a:r>
                        <a:rPr lang="zh-CN" altLang="en-US" sz="1400" b="0" dirty="0" smtClean="0">
                          <a:latin typeface="+mn-ea"/>
                          <a:ea typeface="+mn-ea"/>
                        </a:rPr>
                        <a:t>月公测</a:t>
                      </a:r>
                    </a:p>
                  </a:txBody>
                  <a:tcPr marL="91416" marR="91416" marT="45708" marB="4570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2019.10</a:t>
                      </a:r>
                      <a:r>
                        <a:rPr lang="zh-CN" altLang="en-US" sz="1400" b="0" dirty="0" smtClean="0">
                          <a:latin typeface="+mn-ea"/>
                          <a:ea typeface="+mn-ea"/>
                        </a:rPr>
                        <a:t>月公测</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Ascend 310: 2019.12</a:t>
                      </a:r>
                      <a:r>
                        <a:rPr lang="zh-CN" altLang="en-US" sz="1400" b="0" dirty="0" smtClean="0">
                          <a:latin typeface="+mn-ea"/>
                          <a:ea typeface="+mn-ea"/>
                        </a:rPr>
                        <a:t>月公测</a:t>
                      </a:r>
                      <a:endParaRPr lang="en-US" altLang="zh-CN" sz="1400" b="0" dirty="0" smtClean="0">
                        <a:latin typeface="+mn-ea"/>
                        <a:ea typeface="+mn-ea"/>
                      </a:endParaRPr>
                    </a:p>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Ascend 910: 2020.Q2</a:t>
                      </a:r>
                      <a:r>
                        <a:rPr lang="zh-CN" altLang="en-US" sz="1400" b="0" dirty="0" smtClean="0">
                          <a:latin typeface="+mn-ea"/>
                          <a:ea typeface="+mn-ea"/>
                        </a:rPr>
                        <a:t>公测</a:t>
                      </a:r>
                      <a:endParaRPr lang="en-US" altLang="zh-CN" sz="1400" b="0" dirty="0" smtClean="0">
                        <a:latin typeface="+mn-ea"/>
                        <a:ea typeface="+mn-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2019.12</a:t>
                      </a:r>
                      <a:r>
                        <a:rPr lang="zh-CN" altLang="en-US" sz="1400" b="0" dirty="0" smtClean="0">
                          <a:latin typeface="+mn-ea"/>
                          <a:ea typeface="+mn-ea"/>
                        </a:rPr>
                        <a:t>月公测</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Ascend 310: 2020.Q1</a:t>
                      </a:r>
                      <a:r>
                        <a:rPr lang="zh-CN" altLang="en-US" sz="1400" b="0" dirty="0" smtClean="0">
                          <a:latin typeface="+mn-ea"/>
                          <a:ea typeface="+mn-ea"/>
                        </a:rPr>
                        <a:t>公测</a:t>
                      </a:r>
                      <a:endParaRPr lang="en-US" altLang="zh-CN" sz="1400" b="0" dirty="0" smtClean="0">
                        <a:latin typeface="+mn-ea"/>
                        <a:ea typeface="+mn-ea"/>
                      </a:endParaRPr>
                    </a:p>
                    <a:p>
                      <a:pPr marL="0" marR="0" lvl="0" indent="0" algn="l" defTabSz="1187560" rtl="0" eaLnBrk="1" fontAlgn="auto" latinLnBrk="0" hangingPunct="1">
                        <a:lnSpc>
                          <a:spcPct val="100000"/>
                        </a:lnSpc>
                        <a:spcBef>
                          <a:spcPts val="0"/>
                        </a:spcBef>
                        <a:spcAft>
                          <a:spcPts val="0"/>
                        </a:spcAft>
                        <a:buClrTx/>
                        <a:buSzTx/>
                        <a:buFontTx/>
                        <a:buNone/>
                        <a:tabLst/>
                        <a:defRPr/>
                      </a:pPr>
                      <a:r>
                        <a:rPr lang="en-US" altLang="zh-CN" sz="1400" b="0" dirty="0" smtClean="0">
                          <a:latin typeface="+mn-ea"/>
                          <a:ea typeface="+mn-ea"/>
                        </a:rPr>
                        <a:t>Ascend 910: 2020.Q2</a:t>
                      </a:r>
                      <a:r>
                        <a:rPr lang="zh-CN" altLang="en-US" sz="1400" b="0" dirty="0" smtClean="0">
                          <a:latin typeface="+mn-ea"/>
                          <a:ea typeface="+mn-ea"/>
                        </a:rPr>
                        <a:t>公测</a:t>
                      </a:r>
                      <a:endParaRPr lang="en-US" altLang="zh-CN" sz="1400" b="0" dirty="0" smtClean="0">
                        <a:latin typeface="+mn-ea"/>
                        <a:ea typeface="+mn-ea"/>
                      </a:endParaRPr>
                    </a:p>
                  </a:txBody>
                  <a:tcPr marL="91416" marR="91416" marT="45708" marB="4570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标题 1"/>
          <p:cNvSpPr>
            <a:spLocks noGrp="1"/>
          </p:cNvSpPr>
          <p:nvPr>
            <p:ph type="title"/>
          </p:nvPr>
        </p:nvSpPr>
        <p:spPr>
          <a:noFill/>
          <a:ln w="9525">
            <a:noFill/>
            <a:miter lim="800000"/>
            <a:headEnd/>
            <a:tailEnd/>
          </a:ln>
        </p:spPr>
        <p:txBody>
          <a:bodyPr vert="horz" wrap="square" lIns="100800" tIns="50400" rIns="100800" bIns="50400" numCol="1" anchor="t" anchorCtr="0" compatLnSpc="1">
            <a:prstTxWarp prst="textNoShape">
              <a:avLst/>
            </a:prstTxWarp>
          </a:bodyPr>
          <a:lstStyle/>
          <a:p>
            <a:r>
              <a:rPr lang="zh-CN" altLang="en-US" dirty="0">
                <a:solidFill>
                  <a:schemeClr val="tx1"/>
                </a:solidFill>
              </a:rPr>
              <a:t>华为云鲲鹏容器服务总览</a:t>
            </a:r>
            <a:br>
              <a:rPr lang="zh-CN" alt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323382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100800" tIns="50400" rIns="100800" bIns="50400" numCol="1" anchor="t" anchorCtr="0" compatLnSpc="1">
            <a:prstTxWarp prst="textNoShape">
              <a:avLst/>
            </a:prstTxWarp>
          </a:bodyPr>
          <a:lstStyle/>
          <a:p>
            <a:r>
              <a:rPr lang="zh-CN" altLang="en-US" dirty="0"/>
              <a:t>华为云鲲鹏云手机概述</a:t>
            </a:r>
            <a:endParaRPr lang="en-US" dirty="0"/>
          </a:p>
        </p:txBody>
      </p:sp>
      <p:sp>
        <p:nvSpPr>
          <p:cNvPr id="6" name="文本框 5"/>
          <p:cNvSpPr txBox="1"/>
          <p:nvPr/>
        </p:nvSpPr>
        <p:spPr>
          <a:xfrm>
            <a:off x="983371" y="1253571"/>
            <a:ext cx="7920062" cy="369332"/>
          </a:xfrm>
          <a:prstGeom prst="rect">
            <a:avLst/>
          </a:prstGeom>
          <a:noFill/>
          <a:ln>
            <a:noFill/>
          </a:ln>
          <a:effectLst/>
        </p:spPr>
        <p:txBody>
          <a:bodyPr wrap="square" rtlCol="0">
            <a:spAutoFit/>
          </a:bodyPr>
          <a:lstStyle/>
          <a:p>
            <a:pPr defTabSz="1219444" fontAlgn="auto">
              <a:spcBef>
                <a:spcPts val="0"/>
              </a:spcBef>
              <a:spcAft>
                <a:spcPts val="0"/>
              </a:spcAft>
            </a:pPr>
            <a:r>
              <a:rPr lang="zh-CN" altLang="en-US" sz="1800" b="1" spc="300" dirty="0" smtClean="0">
                <a:latin typeface="+mn-ea"/>
                <a:ea typeface="+mn-ea"/>
                <a:cs typeface="微软雅黑"/>
              </a:rPr>
              <a:t>云手机：将终端侧上的游戏或应用运行在远端，而通过网络访问</a:t>
            </a:r>
            <a:endParaRPr lang="zh-CN" altLang="zh-CN" sz="1800" b="1" spc="300" dirty="0">
              <a:latin typeface="+mn-ea"/>
              <a:ea typeface="+mn-ea"/>
              <a:cs typeface="微软雅黑"/>
            </a:endParaRPr>
          </a:p>
        </p:txBody>
      </p:sp>
      <p:sp>
        <p:nvSpPr>
          <p:cNvPr id="7" name="立方体 6"/>
          <p:cNvSpPr/>
          <p:nvPr/>
        </p:nvSpPr>
        <p:spPr>
          <a:xfrm>
            <a:off x="3146528" y="3545268"/>
            <a:ext cx="209495" cy="375557"/>
          </a:xfrm>
          <a:prstGeom prst="cube">
            <a:avLst>
              <a:gd name="adj" fmla="val 8196"/>
            </a:avLst>
          </a:prstGeom>
          <a:solidFill>
            <a:srgbClr val="00B0F0"/>
          </a:solidFill>
          <a:ln w="6350" cap="flat" cmpd="sng" algn="ctr">
            <a:noFill/>
            <a:prstDash val="solid"/>
            <a:miter lim="800000"/>
          </a:ln>
          <a:effectLst>
            <a:outerShdw blurRad="50800" dist="38100" dir="2700000" algn="tl" rotWithShape="0">
              <a:prstClr val="black">
                <a:alpha val="40000"/>
              </a:prstClr>
            </a:outerShdw>
          </a:effectLst>
          <a:scene3d>
            <a:camera prst="isometricOffAxis1Left"/>
            <a:lightRig rig="threePt" dir="t"/>
          </a:scene3d>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cxnSp>
        <p:nvCxnSpPr>
          <p:cNvPr id="8" name="直接箭头连接符 7"/>
          <p:cNvCxnSpPr/>
          <p:nvPr/>
        </p:nvCxnSpPr>
        <p:spPr>
          <a:xfrm flipV="1">
            <a:off x="2511087" y="2873140"/>
            <a:ext cx="522491" cy="170558"/>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sp>
        <p:nvSpPr>
          <p:cNvPr id="9" name="立方体 8"/>
          <p:cNvSpPr/>
          <p:nvPr/>
        </p:nvSpPr>
        <p:spPr>
          <a:xfrm>
            <a:off x="5654328" y="3228436"/>
            <a:ext cx="544852" cy="1028700"/>
          </a:xfrm>
          <a:prstGeom prst="cube">
            <a:avLst>
              <a:gd name="adj" fmla="val 8196"/>
            </a:avLst>
          </a:prstGeom>
          <a:solidFill>
            <a:srgbClr val="00B0F0"/>
          </a:solidFill>
          <a:ln w="6350" cap="flat" cmpd="sng" algn="ctr">
            <a:noFill/>
            <a:prstDash val="solid"/>
            <a:miter lim="800000"/>
          </a:ln>
          <a:effectLst/>
          <a:scene3d>
            <a:camera prst="isometricOffAxis1Left"/>
            <a:lightRig rig="threePt" dir="t"/>
          </a:scene3d>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10" name="矩形 9"/>
          <p:cNvSpPr/>
          <p:nvPr/>
        </p:nvSpPr>
        <p:spPr>
          <a:xfrm>
            <a:off x="2949198" y="2888530"/>
            <a:ext cx="604157" cy="351064"/>
          </a:xfrm>
          <a:prstGeom prst="rect">
            <a:avLst/>
          </a:prstGeom>
          <a:solidFill>
            <a:srgbClr val="00B0F0"/>
          </a:solidFill>
          <a:ln w="6350" cap="flat" cmpd="sng" algn="ctr">
            <a:noFill/>
            <a:prstDash val="solid"/>
            <a:miter lim="800000"/>
          </a:ln>
          <a:effectLst>
            <a:outerShdw blurRad="50800" dist="38100" dir="2700000" algn="tl" rotWithShape="0">
              <a:prstClr val="black">
                <a:alpha val="40000"/>
              </a:prstClr>
            </a:outerShdw>
          </a:effectLst>
          <a:scene3d>
            <a:camera prst="isometricOffAxis1Left"/>
            <a:lightRig rig="threePt" dir="t"/>
          </a:scene3d>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11" name="矩形 10"/>
          <p:cNvSpPr/>
          <p:nvPr/>
        </p:nvSpPr>
        <p:spPr>
          <a:xfrm>
            <a:off x="3109598" y="4255168"/>
            <a:ext cx="300352" cy="326314"/>
          </a:xfrm>
          <a:prstGeom prst="rect">
            <a:avLst/>
          </a:prstGeom>
          <a:solidFill>
            <a:srgbClr val="00B0F0"/>
          </a:solidFill>
          <a:ln w="6350" cap="flat" cmpd="sng" algn="ctr">
            <a:noFill/>
            <a:prstDash val="solid"/>
            <a:miter lim="800000"/>
          </a:ln>
          <a:effectLst>
            <a:outerShdw blurRad="50800" dist="38100" dir="2700000" algn="tl" rotWithShape="0">
              <a:prstClr val="black">
                <a:alpha val="40000"/>
              </a:prstClr>
            </a:outerShdw>
          </a:effectLst>
          <a:scene3d>
            <a:camera prst="isometricOffAxis1Left"/>
            <a:lightRig rig="threePt" dir="t"/>
          </a:scene3d>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12" name="文本框 11"/>
          <p:cNvSpPr txBox="1"/>
          <p:nvPr/>
        </p:nvSpPr>
        <p:spPr>
          <a:xfrm>
            <a:off x="2673180" y="3229582"/>
            <a:ext cx="1189749" cy="276999"/>
          </a:xfrm>
          <a:prstGeom prst="rect">
            <a:avLst/>
          </a:prstGeom>
          <a:noFill/>
          <a:ln>
            <a:noFill/>
          </a:ln>
          <a:effectLst>
            <a:outerShdw blurRad="50800" dist="38100" dir="2700000" algn="tl" rotWithShape="0">
              <a:prstClr val="black">
                <a:alpha val="40000"/>
              </a:prstClr>
            </a:outerShdw>
          </a:effectLst>
          <a:scene3d>
            <a:camera prst="isometricOffAxis1Left"/>
            <a:lightRig rig="threePt" dir="t"/>
          </a:scene3d>
        </p:spPr>
        <p:txBody>
          <a:bodyPr wrap="none" rtlCol="0">
            <a:spAutoFit/>
          </a:bodyPr>
          <a:lstStyle/>
          <a:p>
            <a:pPr defTabSz="1219444" fontAlgn="auto">
              <a:spcBef>
                <a:spcPts val="0"/>
              </a:spcBef>
              <a:spcAft>
                <a:spcPts val="0"/>
              </a:spcAft>
            </a:pPr>
            <a:r>
              <a:rPr lang="en-US" altLang="zh-CN" sz="1200" dirty="0" smtClean="0">
                <a:latin typeface="+mn-ea"/>
                <a:ea typeface="+mn-ea"/>
              </a:rPr>
              <a:t>PC</a:t>
            </a:r>
            <a:r>
              <a:rPr lang="zh-CN" altLang="en-US" sz="1200" dirty="0" smtClean="0">
                <a:latin typeface="+mn-ea"/>
                <a:ea typeface="+mn-ea"/>
              </a:rPr>
              <a:t>、</a:t>
            </a:r>
            <a:r>
              <a:rPr lang="en-US" altLang="zh-CN" sz="1200" dirty="0" smtClean="0">
                <a:latin typeface="+mn-ea"/>
                <a:ea typeface="+mn-ea"/>
              </a:rPr>
              <a:t>TV</a:t>
            </a:r>
            <a:r>
              <a:rPr lang="zh-CN" altLang="en-US" sz="1200" dirty="0" smtClean="0">
                <a:latin typeface="+mn-ea"/>
                <a:ea typeface="+mn-ea"/>
              </a:rPr>
              <a:t>、主机</a:t>
            </a:r>
            <a:endParaRPr lang="en-US" sz="1200" dirty="0">
              <a:latin typeface="+mn-ea"/>
              <a:ea typeface="+mn-ea"/>
            </a:endParaRPr>
          </a:p>
        </p:txBody>
      </p:sp>
      <p:sp>
        <p:nvSpPr>
          <p:cNvPr id="13" name="文本框 12"/>
          <p:cNvSpPr txBox="1"/>
          <p:nvPr/>
        </p:nvSpPr>
        <p:spPr>
          <a:xfrm>
            <a:off x="3005053" y="3901450"/>
            <a:ext cx="492443" cy="276999"/>
          </a:xfrm>
          <a:prstGeom prst="rect">
            <a:avLst/>
          </a:prstGeom>
          <a:noFill/>
          <a:ln>
            <a:noFill/>
          </a:ln>
          <a:effectLst>
            <a:outerShdw blurRad="50800" dist="38100" dir="2700000" algn="tl" rotWithShape="0">
              <a:prstClr val="black">
                <a:alpha val="40000"/>
              </a:prstClr>
            </a:outerShdw>
          </a:effectLst>
          <a:scene3d>
            <a:camera prst="isometricOffAxis1Left"/>
            <a:lightRig rig="threePt" dir="t"/>
          </a:scene3d>
        </p:spPr>
        <p:txBody>
          <a:bodyPr wrap="none" rtlCol="0">
            <a:spAutoFit/>
          </a:bodyPr>
          <a:lstStyle/>
          <a:p>
            <a:pPr defTabSz="1219444" fontAlgn="auto">
              <a:spcBef>
                <a:spcPts val="0"/>
              </a:spcBef>
              <a:spcAft>
                <a:spcPts val="0"/>
              </a:spcAft>
            </a:pPr>
            <a:r>
              <a:rPr lang="zh-CN" altLang="en-US" sz="1200" dirty="0" smtClean="0">
                <a:latin typeface="+mn-ea"/>
                <a:ea typeface="+mn-ea"/>
              </a:rPr>
              <a:t>手机</a:t>
            </a:r>
            <a:endParaRPr lang="en-US" sz="1200" dirty="0">
              <a:latin typeface="+mn-ea"/>
              <a:ea typeface="+mn-ea"/>
            </a:endParaRPr>
          </a:p>
        </p:txBody>
      </p:sp>
      <p:sp>
        <p:nvSpPr>
          <p:cNvPr id="14" name="文本框 13"/>
          <p:cNvSpPr txBox="1"/>
          <p:nvPr/>
        </p:nvSpPr>
        <p:spPr>
          <a:xfrm>
            <a:off x="2992780" y="4545862"/>
            <a:ext cx="503664" cy="276999"/>
          </a:xfrm>
          <a:prstGeom prst="rect">
            <a:avLst/>
          </a:prstGeom>
          <a:noFill/>
          <a:ln>
            <a:noFill/>
          </a:ln>
          <a:effectLst>
            <a:outerShdw blurRad="50800" dist="38100" dir="2700000" algn="tl" rotWithShape="0">
              <a:prstClr val="black">
                <a:alpha val="40000"/>
              </a:prstClr>
            </a:outerShdw>
          </a:effectLst>
          <a:scene3d>
            <a:camera prst="isometricOffAxis1Left"/>
            <a:lightRig rig="threePt" dir="t"/>
          </a:scene3d>
        </p:spPr>
        <p:txBody>
          <a:bodyPr wrap="none" rtlCol="0">
            <a:spAutoFit/>
          </a:bodyPr>
          <a:lstStyle/>
          <a:p>
            <a:pPr defTabSz="1219444" fontAlgn="auto">
              <a:spcBef>
                <a:spcPts val="0"/>
              </a:spcBef>
              <a:spcAft>
                <a:spcPts val="0"/>
              </a:spcAft>
            </a:pPr>
            <a:r>
              <a:rPr lang="en-US" altLang="zh-CN" sz="1200" dirty="0" smtClean="0">
                <a:latin typeface="+mn-ea"/>
                <a:ea typeface="+mn-ea"/>
              </a:rPr>
              <a:t>PAD</a:t>
            </a:r>
            <a:endParaRPr lang="en-US" sz="1200" dirty="0">
              <a:latin typeface="+mn-ea"/>
              <a:ea typeface="+mn-ea"/>
            </a:endParaRPr>
          </a:p>
        </p:txBody>
      </p:sp>
      <p:sp>
        <p:nvSpPr>
          <p:cNvPr id="15" name="文本框 14"/>
          <p:cNvSpPr txBox="1"/>
          <p:nvPr/>
        </p:nvSpPr>
        <p:spPr>
          <a:xfrm>
            <a:off x="1739578" y="3431874"/>
            <a:ext cx="800219" cy="276999"/>
          </a:xfrm>
          <a:prstGeom prst="rect">
            <a:avLst/>
          </a:prstGeom>
          <a:noFill/>
          <a:ln>
            <a:noFill/>
          </a:ln>
          <a:effectLst/>
        </p:spPr>
        <p:txBody>
          <a:bodyPr wrap="none" rtlCol="0">
            <a:spAutoFit/>
          </a:bodyPr>
          <a:lstStyle/>
          <a:p>
            <a:pPr defTabSz="1219444" fontAlgn="auto">
              <a:spcBef>
                <a:spcPts val="0"/>
              </a:spcBef>
              <a:spcAft>
                <a:spcPts val="0"/>
              </a:spcAft>
            </a:pPr>
            <a:r>
              <a:rPr lang="zh-CN" altLang="en-US" sz="1200" dirty="0" smtClean="0">
                <a:latin typeface="+mn-ea"/>
                <a:ea typeface="+mn-ea"/>
              </a:rPr>
              <a:t>游戏手柄</a:t>
            </a:r>
            <a:endParaRPr lang="en-US" sz="1200" dirty="0">
              <a:latin typeface="+mn-ea"/>
              <a:ea typeface="+mn-ea"/>
            </a:endParaRPr>
          </a:p>
        </p:txBody>
      </p:sp>
      <p:sp>
        <p:nvSpPr>
          <p:cNvPr id="16" name="文本框 15"/>
          <p:cNvSpPr txBox="1"/>
          <p:nvPr/>
        </p:nvSpPr>
        <p:spPr>
          <a:xfrm>
            <a:off x="1739578" y="2964502"/>
            <a:ext cx="800219" cy="276999"/>
          </a:xfrm>
          <a:prstGeom prst="rect">
            <a:avLst/>
          </a:prstGeom>
          <a:noFill/>
          <a:ln>
            <a:noFill/>
          </a:ln>
          <a:effectLst/>
        </p:spPr>
        <p:txBody>
          <a:bodyPr wrap="none" rtlCol="0">
            <a:spAutoFit/>
          </a:bodyPr>
          <a:lstStyle/>
          <a:p>
            <a:pPr defTabSz="1219444" fontAlgn="auto">
              <a:spcBef>
                <a:spcPts val="0"/>
              </a:spcBef>
              <a:spcAft>
                <a:spcPts val="0"/>
              </a:spcAft>
            </a:pPr>
            <a:r>
              <a:rPr lang="zh-CN" altLang="en-US" sz="1200" dirty="0" smtClean="0">
                <a:latin typeface="+mn-ea"/>
                <a:ea typeface="+mn-ea"/>
              </a:rPr>
              <a:t>键盘鼠标</a:t>
            </a:r>
            <a:endParaRPr lang="en-US" sz="1200" dirty="0">
              <a:latin typeface="+mn-ea"/>
              <a:ea typeface="+mn-ea"/>
            </a:endParaRPr>
          </a:p>
        </p:txBody>
      </p:sp>
      <p:sp>
        <p:nvSpPr>
          <p:cNvPr id="17" name="文本框 16"/>
          <p:cNvSpPr txBox="1"/>
          <p:nvPr/>
        </p:nvSpPr>
        <p:spPr>
          <a:xfrm>
            <a:off x="1739578" y="3899246"/>
            <a:ext cx="800219" cy="276999"/>
          </a:xfrm>
          <a:prstGeom prst="rect">
            <a:avLst/>
          </a:prstGeom>
          <a:noFill/>
          <a:ln>
            <a:noFill/>
          </a:ln>
          <a:effectLst/>
        </p:spPr>
        <p:txBody>
          <a:bodyPr wrap="none" rtlCol="0">
            <a:spAutoFit/>
          </a:bodyPr>
          <a:lstStyle/>
          <a:p>
            <a:pPr defTabSz="1219444" fontAlgn="auto">
              <a:spcBef>
                <a:spcPts val="0"/>
              </a:spcBef>
              <a:spcAft>
                <a:spcPts val="0"/>
              </a:spcAft>
            </a:pPr>
            <a:r>
              <a:rPr lang="zh-CN" altLang="en-US" sz="1200" dirty="0" smtClean="0">
                <a:latin typeface="+mn-ea"/>
                <a:ea typeface="+mn-ea"/>
              </a:rPr>
              <a:t>多点触摸</a:t>
            </a:r>
            <a:endParaRPr lang="en-US" sz="1200" dirty="0">
              <a:latin typeface="+mn-ea"/>
              <a:ea typeface="+mn-ea"/>
            </a:endParaRPr>
          </a:p>
        </p:txBody>
      </p:sp>
      <p:sp>
        <p:nvSpPr>
          <p:cNvPr id="18" name="文本框 17"/>
          <p:cNvSpPr txBox="1"/>
          <p:nvPr/>
        </p:nvSpPr>
        <p:spPr>
          <a:xfrm>
            <a:off x="1739578" y="4366619"/>
            <a:ext cx="800219" cy="276999"/>
          </a:xfrm>
          <a:prstGeom prst="rect">
            <a:avLst/>
          </a:prstGeom>
          <a:noFill/>
          <a:ln>
            <a:noFill/>
          </a:ln>
          <a:effectLst/>
        </p:spPr>
        <p:txBody>
          <a:bodyPr wrap="none" rtlCol="0">
            <a:spAutoFit/>
          </a:bodyPr>
          <a:lstStyle/>
          <a:p>
            <a:pPr defTabSz="1219444" fontAlgn="auto">
              <a:spcBef>
                <a:spcPts val="0"/>
              </a:spcBef>
              <a:spcAft>
                <a:spcPts val="0"/>
              </a:spcAft>
            </a:pPr>
            <a:r>
              <a:rPr lang="zh-CN" altLang="en-US" sz="1200" dirty="0" smtClean="0">
                <a:latin typeface="+mn-ea"/>
                <a:ea typeface="+mn-ea"/>
              </a:rPr>
              <a:t>动作捕捉</a:t>
            </a:r>
            <a:endParaRPr lang="en-US" sz="1200" dirty="0">
              <a:latin typeface="+mn-ea"/>
              <a:ea typeface="+mn-ea"/>
            </a:endParaRPr>
          </a:p>
        </p:txBody>
      </p:sp>
      <p:cxnSp>
        <p:nvCxnSpPr>
          <p:cNvPr id="19" name="直接箭头连接符 18"/>
          <p:cNvCxnSpPr/>
          <p:nvPr/>
        </p:nvCxnSpPr>
        <p:spPr>
          <a:xfrm flipV="1">
            <a:off x="2511087" y="2908511"/>
            <a:ext cx="512937" cy="612070"/>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0" name="直接箭头连接符 19"/>
          <p:cNvCxnSpPr/>
          <p:nvPr/>
        </p:nvCxnSpPr>
        <p:spPr>
          <a:xfrm flipV="1">
            <a:off x="2473749" y="3636343"/>
            <a:ext cx="635849" cy="354718"/>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1" name="直接箭头连接符 20"/>
          <p:cNvCxnSpPr/>
          <p:nvPr/>
        </p:nvCxnSpPr>
        <p:spPr>
          <a:xfrm>
            <a:off x="2482192" y="4054905"/>
            <a:ext cx="651299" cy="412034"/>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2" name="直接箭头连接符 21"/>
          <p:cNvCxnSpPr/>
          <p:nvPr/>
        </p:nvCxnSpPr>
        <p:spPr>
          <a:xfrm flipV="1">
            <a:off x="2477210" y="3103001"/>
            <a:ext cx="563519" cy="1315325"/>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3" name="直接箭头连接符 22"/>
          <p:cNvCxnSpPr/>
          <p:nvPr/>
        </p:nvCxnSpPr>
        <p:spPr>
          <a:xfrm flipV="1">
            <a:off x="2501832" y="3733046"/>
            <a:ext cx="616529" cy="772601"/>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4" name="直接箭头连接符 23"/>
          <p:cNvCxnSpPr/>
          <p:nvPr/>
        </p:nvCxnSpPr>
        <p:spPr>
          <a:xfrm flipV="1">
            <a:off x="2518616" y="4521774"/>
            <a:ext cx="599745" cy="41697"/>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5" name="直接箭头连接符 24"/>
          <p:cNvCxnSpPr/>
          <p:nvPr/>
        </p:nvCxnSpPr>
        <p:spPr>
          <a:xfrm flipV="1">
            <a:off x="2518616" y="3566015"/>
            <a:ext cx="590982" cy="15040"/>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6" name="直接箭头连接符 25"/>
          <p:cNvCxnSpPr/>
          <p:nvPr/>
        </p:nvCxnSpPr>
        <p:spPr>
          <a:xfrm>
            <a:off x="2505806" y="3672417"/>
            <a:ext cx="612555" cy="705576"/>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7" name="直接箭头连接符 26"/>
          <p:cNvCxnSpPr/>
          <p:nvPr/>
        </p:nvCxnSpPr>
        <p:spPr>
          <a:xfrm>
            <a:off x="2516531" y="3114456"/>
            <a:ext cx="593067" cy="418438"/>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8" name="直接箭头连接符 27"/>
          <p:cNvCxnSpPr/>
          <p:nvPr/>
        </p:nvCxnSpPr>
        <p:spPr>
          <a:xfrm>
            <a:off x="2481913" y="3198691"/>
            <a:ext cx="627685" cy="1064176"/>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cxnSp>
        <p:nvCxnSpPr>
          <p:cNvPr id="29" name="直接箭头连接符 28"/>
          <p:cNvCxnSpPr/>
          <p:nvPr/>
        </p:nvCxnSpPr>
        <p:spPr>
          <a:xfrm flipV="1">
            <a:off x="2477640" y="3017357"/>
            <a:ext cx="555938" cy="900422"/>
          </a:xfrm>
          <a:prstGeom prst="straightConnector1">
            <a:avLst/>
          </a:prstGeom>
          <a:noFill/>
          <a:ln w="12700" cap="flat" cmpd="sng" algn="ctr">
            <a:solidFill>
              <a:srgbClr val="333333"/>
            </a:solidFill>
            <a:prstDash val="solid"/>
            <a:miter lim="800000"/>
            <a:tailEnd type="triangle"/>
          </a:ln>
          <a:effectLst>
            <a:outerShdw blurRad="50800" dist="38100" dir="2700000" algn="tl" rotWithShape="0">
              <a:prstClr val="black">
                <a:alpha val="40000"/>
              </a:prstClr>
            </a:outerShdw>
          </a:effectLst>
        </p:spPr>
      </p:cxnSp>
      <p:sp>
        <p:nvSpPr>
          <p:cNvPr id="30" name="任意多边形 29"/>
          <p:cNvSpPr/>
          <p:nvPr/>
        </p:nvSpPr>
        <p:spPr>
          <a:xfrm>
            <a:off x="3626496" y="2896421"/>
            <a:ext cx="2041071" cy="685922"/>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31" name="任意多边形 30"/>
          <p:cNvSpPr/>
          <p:nvPr/>
        </p:nvSpPr>
        <p:spPr>
          <a:xfrm flipV="1">
            <a:off x="3623775" y="4017620"/>
            <a:ext cx="2041071" cy="685922"/>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32" name="文本框 31"/>
          <p:cNvSpPr txBox="1"/>
          <p:nvPr/>
        </p:nvSpPr>
        <p:spPr>
          <a:xfrm>
            <a:off x="3676510" y="3465680"/>
            <a:ext cx="1723549" cy="461665"/>
          </a:xfrm>
          <a:prstGeom prst="rect">
            <a:avLst/>
          </a:prstGeom>
          <a:noFill/>
          <a:ln>
            <a:noFill/>
          </a:ln>
          <a:effectLst/>
        </p:spPr>
        <p:txBody>
          <a:bodyPr wrap="none" rtlCol="0">
            <a:spAutoFit/>
          </a:bodyPr>
          <a:lstStyle/>
          <a:p>
            <a:pPr defTabSz="1219444" fontAlgn="auto">
              <a:spcBef>
                <a:spcPts val="0"/>
              </a:spcBef>
              <a:spcAft>
                <a:spcPts val="0"/>
              </a:spcAft>
            </a:pPr>
            <a:r>
              <a:rPr lang="zh-CN" altLang="en-US" sz="1200" b="1" dirty="0" smtClean="0">
                <a:latin typeface="+mn-ea"/>
                <a:ea typeface="+mn-ea"/>
              </a:rPr>
              <a:t>应用上云</a:t>
            </a:r>
            <a:endParaRPr lang="en-US" altLang="zh-CN" sz="1200" b="1" dirty="0" smtClean="0">
              <a:latin typeface="+mn-ea"/>
              <a:ea typeface="+mn-ea"/>
            </a:endParaRPr>
          </a:p>
          <a:p>
            <a:pPr defTabSz="1219444" fontAlgn="auto">
              <a:spcBef>
                <a:spcPts val="0"/>
              </a:spcBef>
              <a:spcAft>
                <a:spcPts val="0"/>
              </a:spcAft>
            </a:pPr>
            <a:r>
              <a:rPr lang="zh-CN" altLang="en-US" sz="1200" b="1" dirty="0" smtClean="0">
                <a:latin typeface="+mn-ea"/>
                <a:ea typeface="+mn-ea"/>
              </a:rPr>
              <a:t>计算、存储上移到云端</a:t>
            </a:r>
            <a:endParaRPr lang="en-US" sz="1200" b="1" dirty="0">
              <a:latin typeface="+mn-ea"/>
              <a:ea typeface="+mn-ea"/>
            </a:endParaRPr>
          </a:p>
        </p:txBody>
      </p:sp>
      <p:sp>
        <p:nvSpPr>
          <p:cNvPr id="33" name="任意多边形 32"/>
          <p:cNvSpPr/>
          <p:nvPr/>
        </p:nvSpPr>
        <p:spPr>
          <a:xfrm>
            <a:off x="4644878" y="2888529"/>
            <a:ext cx="1019966" cy="470657"/>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990000"/>
            </a:solidFill>
            <a:prstDash val="solid"/>
            <a:miter lim="800000"/>
            <a:headEnd type="none" w="med" len="med"/>
            <a:tailEnd type="triangl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34" name="文本框 33"/>
          <p:cNvSpPr txBox="1"/>
          <p:nvPr/>
        </p:nvSpPr>
        <p:spPr>
          <a:xfrm>
            <a:off x="4838100" y="2695141"/>
            <a:ext cx="800219" cy="461665"/>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defTabSz="1219444" fontAlgn="auto">
              <a:spcBef>
                <a:spcPts val="0"/>
              </a:spcBef>
              <a:spcAft>
                <a:spcPts val="0"/>
              </a:spcAft>
            </a:pPr>
            <a:r>
              <a:rPr lang="zh-CN" altLang="en-US" sz="1200" dirty="0" smtClean="0">
                <a:latin typeface="+mn-ea"/>
                <a:ea typeface="+mn-ea"/>
              </a:rPr>
              <a:t>程序化</a:t>
            </a:r>
            <a:endParaRPr lang="en-US" altLang="zh-CN" sz="1200" dirty="0" smtClean="0">
              <a:latin typeface="+mn-ea"/>
              <a:ea typeface="+mn-ea"/>
            </a:endParaRPr>
          </a:p>
          <a:p>
            <a:pPr defTabSz="1219444" fontAlgn="auto">
              <a:spcBef>
                <a:spcPts val="0"/>
              </a:spcBef>
              <a:spcAft>
                <a:spcPts val="0"/>
              </a:spcAft>
            </a:pPr>
            <a:r>
              <a:rPr lang="zh-CN" altLang="en-US" sz="1200" dirty="0" smtClean="0">
                <a:latin typeface="+mn-ea"/>
                <a:ea typeface="+mn-ea"/>
              </a:rPr>
              <a:t>访问入口</a:t>
            </a:r>
            <a:endParaRPr lang="en-US" sz="1200" dirty="0">
              <a:latin typeface="+mn-ea"/>
              <a:ea typeface="+mn-ea"/>
            </a:endParaRPr>
          </a:p>
        </p:txBody>
      </p:sp>
      <p:sp>
        <p:nvSpPr>
          <p:cNvPr id="35" name="云形 34"/>
          <p:cNvSpPr/>
          <p:nvPr/>
        </p:nvSpPr>
        <p:spPr>
          <a:xfrm>
            <a:off x="8326876" y="2750893"/>
            <a:ext cx="1161577" cy="609186"/>
          </a:xfrm>
          <a:prstGeom prst="cloud">
            <a:avLst/>
          </a:prstGeom>
          <a:solidFill>
            <a:srgbClr val="00B0F0"/>
          </a:solidFill>
          <a:ln w="6350" cap="flat" cmpd="sng" algn="ctr">
            <a:noFill/>
            <a:prstDash val="solid"/>
            <a:miter lim="800000"/>
          </a:ln>
          <a:effectLst/>
        </p:spPr>
        <p:txBody>
          <a:bodyPr wrap="none"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uLnTx/>
                <a:uFillTx/>
                <a:latin typeface="+mn-ea"/>
                <a:ea typeface="+mn-ea"/>
                <a:cs typeface="+mn-cs"/>
              </a:rPr>
              <a:t>云侧</a:t>
            </a:r>
            <a:endParaRPr kumimoji="0" lang="en-US" altLang="zh-CN" sz="1200" b="0" i="0" u="none" strike="noStrike" kern="0" cap="none" spc="0" normalizeH="0" baseline="0" noProof="0" dirty="0" smtClean="0">
              <a:ln>
                <a:noFill/>
              </a:ln>
              <a:uLnTx/>
              <a:uFillTx/>
              <a:latin typeface="+mn-ea"/>
              <a:ea typeface="+mn-ea"/>
              <a:cs typeface="+mn-cs"/>
            </a:endParaRP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uLnTx/>
                <a:uFillTx/>
                <a:latin typeface="+mn-ea"/>
                <a:ea typeface="+mn-ea"/>
                <a:cs typeface="+mn-cs"/>
              </a:rPr>
              <a:t>Server</a:t>
            </a:r>
            <a:r>
              <a:rPr kumimoji="0" lang="zh-CN" altLang="en-US" sz="1200" b="0" i="0" u="none" strike="noStrike" kern="0" cap="none" spc="0" normalizeH="0" baseline="0" noProof="0" dirty="0" smtClean="0">
                <a:ln>
                  <a:noFill/>
                </a:ln>
                <a:uLnTx/>
                <a:uFillTx/>
                <a:latin typeface="+mn-ea"/>
                <a:ea typeface="+mn-ea"/>
                <a:cs typeface="+mn-cs"/>
              </a:rPr>
              <a:t>端</a:t>
            </a:r>
            <a:endParaRPr kumimoji="0" lang="en-US" sz="1200" b="0" i="0" u="none" strike="noStrike" kern="0" cap="none" spc="0" normalizeH="0" baseline="0" noProof="0" dirty="0" smtClean="0">
              <a:ln>
                <a:noFill/>
              </a:ln>
              <a:uLnTx/>
              <a:uFillTx/>
              <a:latin typeface="+mn-ea"/>
              <a:ea typeface="+mn-ea"/>
              <a:cs typeface="+mn-cs"/>
            </a:endParaRPr>
          </a:p>
        </p:txBody>
      </p:sp>
      <p:sp>
        <p:nvSpPr>
          <p:cNvPr id="36" name="云形 35"/>
          <p:cNvSpPr/>
          <p:nvPr/>
        </p:nvSpPr>
        <p:spPr>
          <a:xfrm>
            <a:off x="8326876" y="3458414"/>
            <a:ext cx="1161577" cy="609186"/>
          </a:xfrm>
          <a:prstGeom prst="cloud">
            <a:avLst/>
          </a:prstGeom>
          <a:solidFill>
            <a:srgbClr val="00B0F0"/>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uLnTx/>
                <a:uFillTx/>
                <a:latin typeface="+mn-ea"/>
                <a:ea typeface="+mn-ea"/>
                <a:cs typeface="+mn-cs"/>
              </a:rPr>
              <a:t>云侧</a:t>
            </a:r>
            <a:endParaRPr kumimoji="0" lang="en-US" altLang="zh-CN" sz="1200" b="0" i="0" u="none" strike="noStrike" kern="0" cap="none" spc="0" normalizeH="0" baseline="0" noProof="0" dirty="0" smtClean="0">
              <a:ln>
                <a:noFill/>
              </a:ln>
              <a:uLnTx/>
              <a:uFillTx/>
              <a:latin typeface="+mn-ea"/>
              <a:ea typeface="+mn-ea"/>
              <a:cs typeface="+mn-cs"/>
            </a:endParaRP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uLnTx/>
                <a:uFillTx/>
                <a:latin typeface="+mn-ea"/>
                <a:ea typeface="+mn-ea"/>
                <a:cs typeface="+mn-cs"/>
              </a:rPr>
              <a:t>Server</a:t>
            </a:r>
            <a:r>
              <a:rPr kumimoji="0" lang="zh-CN" altLang="en-US" sz="1200" b="0" i="0" u="none" strike="noStrike" kern="0" cap="none" spc="0" normalizeH="0" baseline="0" noProof="0" dirty="0" smtClean="0">
                <a:ln>
                  <a:noFill/>
                </a:ln>
                <a:uLnTx/>
                <a:uFillTx/>
                <a:latin typeface="+mn-ea"/>
                <a:ea typeface="+mn-ea"/>
                <a:cs typeface="+mn-cs"/>
              </a:rPr>
              <a:t>端</a:t>
            </a:r>
            <a:endParaRPr kumimoji="0" lang="en-US" sz="1200" b="0" i="0" u="none" strike="noStrike" kern="0" cap="none" spc="0" normalizeH="0" baseline="0" noProof="0" dirty="0" smtClean="0">
              <a:ln>
                <a:noFill/>
              </a:ln>
              <a:uLnTx/>
              <a:uFillTx/>
              <a:latin typeface="+mn-ea"/>
              <a:ea typeface="+mn-ea"/>
              <a:cs typeface="+mn-cs"/>
            </a:endParaRPr>
          </a:p>
        </p:txBody>
      </p:sp>
      <p:sp>
        <p:nvSpPr>
          <p:cNvPr id="37" name="云形 36"/>
          <p:cNvSpPr/>
          <p:nvPr/>
        </p:nvSpPr>
        <p:spPr>
          <a:xfrm>
            <a:off x="8326876" y="4165936"/>
            <a:ext cx="1161577" cy="609186"/>
          </a:xfrm>
          <a:prstGeom prst="cloud">
            <a:avLst/>
          </a:prstGeom>
          <a:solidFill>
            <a:srgbClr val="00B0F0"/>
          </a:solidFill>
          <a:ln w="6350" cap="flat" cmpd="sng" algn="ctr">
            <a:noFill/>
            <a:prstDash val="solid"/>
            <a:miter lim="800000"/>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uLnTx/>
                <a:uFillTx/>
                <a:latin typeface="+mn-ea"/>
                <a:ea typeface="+mn-ea"/>
                <a:cs typeface="+mn-cs"/>
              </a:rPr>
              <a:t>云侧</a:t>
            </a:r>
          </a:p>
          <a:p>
            <a:pPr marL="0" marR="0" lvl="0" indent="0" algn="ctr" defTabSz="121944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uLnTx/>
                <a:uFillTx/>
                <a:latin typeface="+mn-ea"/>
                <a:ea typeface="+mn-ea"/>
                <a:cs typeface="+mn-cs"/>
              </a:rPr>
              <a:t>Server</a:t>
            </a:r>
            <a:r>
              <a:rPr kumimoji="0" lang="zh-CN" altLang="en-US" sz="1200" b="0" i="0" u="none" strike="noStrike" kern="0" cap="none" spc="0" normalizeH="0" baseline="0" noProof="0" dirty="0" smtClean="0">
                <a:ln>
                  <a:noFill/>
                </a:ln>
                <a:uLnTx/>
                <a:uFillTx/>
                <a:latin typeface="+mn-ea"/>
                <a:ea typeface="+mn-ea"/>
                <a:cs typeface="+mn-cs"/>
              </a:rPr>
              <a:t>端</a:t>
            </a:r>
            <a:endParaRPr kumimoji="0" lang="en-US" sz="1200" b="0" i="0" u="none" strike="noStrike" kern="0" cap="none" spc="0" normalizeH="0" baseline="0" noProof="0" dirty="0" smtClean="0">
              <a:ln>
                <a:noFill/>
              </a:ln>
              <a:uLnTx/>
              <a:uFillTx/>
              <a:latin typeface="+mn-ea"/>
              <a:ea typeface="+mn-ea"/>
              <a:cs typeface="+mn-cs"/>
            </a:endParaRPr>
          </a:p>
        </p:txBody>
      </p:sp>
      <p:sp>
        <p:nvSpPr>
          <p:cNvPr id="38" name="任意多边形 37"/>
          <p:cNvSpPr/>
          <p:nvPr/>
        </p:nvSpPr>
        <p:spPr>
          <a:xfrm flipH="1">
            <a:off x="6135926" y="2918552"/>
            <a:ext cx="2041071" cy="662503"/>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39" name="任意多边形 38"/>
          <p:cNvSpPr/>
          <p:nvPr/>
        </p:nvSpPr>
        <p:spPr>
          <a:xfrm flipH="1" flipV="1">
            <a:off x="6135927" y="4017619"/>
            <a:ext cx="2041070" cy="662503"/>
          </a:xfrm>
          <a:custGeom>
            <a:avLst/>
            <a:gdLst>
              <a:gd name="connsiteX0" fmla="*/ 0 w 2041071"/>
              <a:gd name="connsiteY0" fmla="*/ 0 h 955222"/>
              <a:gd name="connsiteX1" fmla="*/ 1036864 w 2041071"/>
              <a:gd name="connsiteY1" fmla="*/ 702129 h 955222"/>
              <a:gd name="connsiteX2" fmla="*/ 2041071 w 2041071"/>
              <a:gd name="connsiteY2" fmla="*/ 955222 h 955222"/>
            </a:gdLst>
            <a:ahLst/>
            <a:cxnLst>
              <a:cxn ang="0">
                <a:pos x="connsiteX0" y="connsiteY0"/>
              </a:cxn>
              <a:cxn ang="0">
                <a:pos x="connsiteX1" y="connsiteY1"/>
              </a:cxn>
              <a:cxn ang="0">
                <a:pos x="connsiteX2" y="connsiteY2"/>
              </a:cxn>
            </a:cxnLst>
            <a:rect l="l" t="t" r="r" b="b"/>
            <a:pathLst>
              <a:path w="2041071" h="955222">
                <a:moveTo>
                  <a:pt x="0" y="0"/>
                </a:moveTo>
                <a:cubicBezTo>
                  <a:pt x="348342" y="271462"/>
                  <a:pt x="696685" y="542925"/>
                  <a:pt x="1036864" y="702129"/>
                </a:cubicBezTo>
                <a:cubicBezTo>
                  <a:pt x="1377043" y="861333"/>
                  <a:pt x="1709057" y="908277"/>
                  <a:pt x="2041071" y="955222"/>
                </a:cubicBezTo>
              </a:path>
            </a:pathLst>
          </a:custGeom>
          <a:noFill/>
          <a:ln w="19050" cap="flat" cmpd="sng" algn="ctr">
            <a:solidFill>
              <a:srgbClr val="333333"/>
            </a:solidFill>
            <a:prstDash val="solid"/>
            <a:miter lim="800000"/>
            <a:headEnd type="none" w="med" len="med"/>
            <a:tailEnd type="triangle" w="med" len="me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uLnTx/>
              <a:uFillTx/>
              <a:latin typeface="+mn-ea"/>
              <a:ea typeface="+mn-ea"/>
              <a:cs typeface="+mn-cs"/>
            </a:endParaRPr>
          </a:p>
        </p:txBody>
      </p:sp>
      <p:sp>
        <p:nvSpPr>
          <p:cNvPr id="40" name="文本框 39"/>
          <p:cNvSpPr txBox="1"/>
          <p:nvPr/>
        </p:nvSpPr>
        <p:spPr>
          <a:xfrm>
            <a:off x="6341902" y="3463431"/>
            <a:ext cx="1741182" cy="461665"/>
          </a:xfrm>
          <a:prstGeom prst="rect">
            <a:avLst/>
          </a:prstGeom>
          <a:noFill/>
          <a:ln>
            <a:noFill/>
          </a:ln>
          <a:effectLst/>
        </p:spPr>
        <p:txBody>
          <a:bodyPr wrap="none" rtlCol="0">
            <a:spAutoFit/>
          </a:bodyPr>
          <a:lstStyle/>
          <a:p>
            <a:pPr algn="r" defTabSz="1219444" fontAlgn="auto">
              <a:spcBef>
                <a:spcPts val="0"/>
              </a:spcBef>
              <a:spcAft>
                <a:spcPts val="0"/>
              </a:spcAft>
            </a:pPr>
            <a:r>
              <a:rPr lang="zh-CN" altLang="en-US" sz="1200" b="1" dirty="0">
                <a:latin typeface="+mn-ea"/>
                <a:ea typeface="+mn-ea"/>
              </a:rPr>
              <a:t>端</a:t>
            </a:r>
            <a:r>
              <a:rPr lang="zh-CN" altLang="en-US" sz="1200" b="1" dirty="0" smtClean="0">
                <a:latin typeface="+mn-ea"/>
                <a:ea typeface="+mn-ea"/>
              </a:rPr>
              <a:t>侧归一</a:t>
            </a:r>
            <a:endParaRPr lang="en-US" altLang="zh-CN" sz="1200" b="1" dirty="0" smtClean="0">
              <a:latin typeface="+mn-ea"/>
              <a:ea typeface="+mn-ea"/>
            </a:endParaRPr>
          </a:p>
          <a:p>
            <a:pPr algn="r" defTabSz="1219444" fontAlgn="auto">
              <a:spcBef>
                <a:spcPts val="0"/>
              </a:spcBef>
              <a:spcAft>
                <a:spcPts val="0"/>
              </a:spcAft>
            </a:pPr>
            <a:r>
              <a:rPr lang="zh-CN" altLang="en-US" sz="1200" b="1" dirty="0" smtClean="0">
                <a:latin typeface="+mn-ea"/>
                <a:ea typeface="+mn-ea"/>
              </a:rPr>
              <a:t>屏幕、</a:t>
            </a:r>
            <a:r>
              <a:rPr lang="en-US" altLang="zh-CN" sz="1200" b="1" dirty="0" smtClean="0">
                <a:latin typeface="+mn-ea"/>
                <a:ea typeface="+mn-ea"/>
              </a:rPr>
              <a:t>UI</a:t>
            </a:r>
            <a:r>
              <a:rPr lang="zh-CN" altLang="en-US" sz="1200" b="1" dirty="0" smtClean="0">
                <a:latin typeface="+mn-ea"/>
                <a:ea typeface="+mn-ea"/>
              </a:rPr>
              <a:t>、传感器映射</a:t>
            </a:r>
            <a:endParaRPr lang="en-US" sz="1200" b="1" dirty="0">
              <a:latin typeface="+mn-ea"/>
              <a:ea typeface="+mn-ea"/>
            </a:endParaRPr>
          </a:p>
        </p:txBody>
      </p:sp>
      <p:cxnSp>
        <p:nvCxnSpPr>
          <p:cNvPr id="124" name="直接连接符 123"/>
          <p:cNvCxnSpPr/>
          <p:nvPr/>
        </p:nvCxnSpPr>
        <p:spPr>
          <a:xfrm>
            <a:off x="1879912" y="4893599"/>
            <a:ext cx="0" cy="1503601"/>
          </a:xfrm>
          <a:prstGeom prst="line">
            <a:avLst/>
          </a:prstGeom>
          <a:noFill/>
          <a:ln w="6350" cap="flat" cmpd="sng" algn="ctr">
            <a:solidFill>
              <a:srgbClr val="DDDDDD"/>
            </a:solidFill>
            <a:prstDash val="solid"/>
            <a:miter lim="800000"/>
          </a:ln>
          <a:effectLst/>
        </p:spPr>
      </p:cxnSp>
      <p:grpSp>
        <p:nvGrpSpPr>
          <p:cNvPr id="125" name="组合 124"/>
          <p:cNvGrpSpPr/>
          <p:nvPr/>
        </p:nvGrpSpPr>
        <p:grpSpPr>
          <a:xfrm>
            <a:off x="1844292" y="5368401"/>
            <a:ext cx="1401858" cy="983073"/>
            <a:chOff x="2301308" y="4056126"/>
            <a:chExt cx="1401858" cy="983073"/>
          </a:xfrm>
        </p:grpSpPr>
        <p:sp>
          <p:nvSpPr>
            <p:cNvPr id="126" name="矩形 125"/>
            <p:cNvSpPr/>
            <p:nvPr/>
          </p:nvSpPr>
          <p:spPr>
            <a:xfrm>
              <a:off x="2301308" y="4346702"/>
              <a:ext cx="1401858" cy="692497"/>
            </a:xfrm>
            <a:prstGeom prst="rect">
              <a:avLst/>
            </a:prstGeom>
          </p:spPr>
          <p:txBody>
            <a:bodyPr wrap="square">
              <a:spAutoFit/>
            </a:bodyPr>
            <a:lstStyle/>
            <a:p>
              <a:pPr algn="ctr" defTabSz="914478" fontAlgn="auto">
                <a:spcBef>
                  <a:spcPts val="0"/>
                </a:spcBef>
                <a:spcAft>
                  <a:spcPts val="0"/>
                </a:spcAft>
              </a:pPr>
              <a:r>
                <a:rPr lang="zh-CN" altLang="en-US" sz="1200" dirty="0" smtClean="0">
                  <a:latin typeface="+mn-ea"/>
                  <a:ea typeface="+mn-ea"/>
                </a:rPr>
                <a:t>无限</a:t>
              </a:r>
              <a:r>
                <a:rPr lang="zh-CN" altLang="en-US" sz="1200" dirty="0">
                  <a:latin typeface="+mn-ea"/>
                  <a:ea typeface="+mn-ea"/>
                </a:rPr>
                <a:t>续航</a:t>
              </a:r>
              <a:endParaRPr lang="en-US" altLang="zh-CN" sz="1200" dirty="0">
                <a:latin typeface="+mn-ea"/>
                <a:ea typeface="+mn-ea"/>
              </a:endParaRPr>
            </a:p>
            <a:p>
              <a:pPr algn="ctr" defTabSz="914478" fontAlgn="auto">
                <a:spcBef>
                  <a:spcPts val="0"/>
                </a:spcBef>
                <a:spcAft>
                  <a:spcPts val="0"/>
                </a:spcAft>
              </a:pPr>
              <a:r>
                <a:rPr lang="zh-CN" altLang="en-US" sz="1200" dirty="0">
                  <a:latin typeface="+mn-ea"/>
                  <a:ea typeface="+mn-ea"/>
                </a:rPr>
                <a:t>永不关机</a:t>
              </a:r>
            </a:p>
            <a:p>
              <a:pPr algn="ctr" defTabSz="914478" fontAlgn="auto">
                <a:lnSpc>
                  <a:spcPct val="125000"/>
                </a:lnSpc>
                <a:spcBef>
                  <a:spcPts val="0"/>
                </a:spcBef>
                <a:spcAft>
                  <a:spcPts val="0"/>
                </a:spcAft>
              </a:pPr>
              <a:endParaRPr lang="en-US" sz="1200" dirty="0">
                <a:latin typeface="+mn-ea"/>
                <a:ea typeface="+mn-ea"/>
              </a:endParaRPr>
            </a:p>
          </p:txBody>
        </p:sp>
        <p:sp>
          <p:nvSpPr>
            <p:cNvPr id="127" name="矩形 126"/>
            <p:cNvSpPr/>
            <p:nvPr/>
          </p:nvSpPr>
          <p:spPr>
            <a:xfrm>
              <a:off x="2355264" y="4056126"/>
              <a:ext cx="1293945" cy="276999"/>
            </a:xfrm>
            <a:prstGeom prst="rect">
              <a:avLst/>
            </a:prstGeom>
          </p:spPr>
          <p:txBody>
            <a:bodyPr wrap="none">
              <a:spAutoFit/>
            </a:bodyPr>
            <a:lstStyle/>
            <a:p>
              <a:pPr algn="ctr" defTabSz="914478" fontAlgn="auto">
                <a:spcBef>
                  <a:spcPts val="0"/>
                </a:spcBef>
                <a:spcAft>
                  <a:spcPts val="0"/>
                </a:spcAft>
              </a:pPr>
              <a:r>
                <a:rPr lang="en-US" altLang="zh-CN" sz="1200" b="1" dirty="0" smtClean="0">
                  <a:latin typeface="+mn-ea"/>
                  <a:ea typeface="+mn-ea"/>
                </a:rPr>
                <a:t>7 × 24</a:t>
              </a:r>
              <a:r>
                <a:rPr lang="zh-CN" altLang="en-US" sz="1200" b="1" dirty="0" smtClean="0">
                  <a:latin typeface="+mn-ea"/>
                  <a:ea typeface="+mn-ea"/>
                </a:rPr>
                <a:t>永久在线</a:t>
              </a:r>
              <a:endParaRPr lang="zh-CN" altLang="en-US" sz="1200" dirty="0">
                <a:latin typeface="+mn-ea"/>
                <a:ea typeface="+mn-ea"/>
              </a:endParaRPr>
            </a:p>
          </p:txBody>
        </p:sp>
      </p:grpSp>
      <p:grpSp>
        <p:nvGrpSpPr>
          <p:cNvPr id="128" name="组合 127"/>
          <p:cNvGrpSpPr/>
          <p:nvPr/>
        </p:nvGrpSpPr>
        <p:grpSpPr>
          <a:xfrm>
            <a:off x="3863752" y="5373216"/>
            <a:ext cx="1622902" cy="978258"/>
            <a:chOff x="3956789" y="4060941"/>
            <a:chExt cx="1622902" cy="978258"/>
          </a:xfrm>
        </p:grpSpPr>
        <p:sp>
          <p:nvSpPr>
            <p:cNvPr id="129" name="矩形 128"/>
            <p:cNvSpPr/>
            <p:nvPr/>
          </p:nvSpPr>
          <p:spPr>
            <a:xfrm>
              <a:off x="3956789" y="4346702"/>
              <a:ext cx="1622902" cy="692497"/>
            </a:xfrm>
            <a:prstGeom prst="rect">
              <a:avLst/>
            </a:prstGeom>
          </p:spPr>
          <p:txBody>
            <a:bodyPr wrap="square">
              <a:spAutoFit/>
            </a:bodyPr>
            <a:lstStyle/>
            <a:p>
              <a:pPr algn="ctr" defTabSz="914478" fontAlgn="auto">
                <a:spcBef>
                  <a:spcPts val="0"/>
                </a:spcBef>
                <a:spcAft>
                  <a:spcPts val="0"/>
                </a:spcAft>
              </a:pPr>
              <a:r>
                <a:rPr lang="zh-CN" altLang="en-US" sz="1200" dirty="0" smtClean="0">
                  <a:latin typeface="+mn-ea"/>
                  <a:ea typeface="+mn-ea"/>
                </a:rPr>
                <a:t>规格</a:t>
              </a:r>
              <a:r>
                <a:rPr lang="zh-CN" altLang="en-US" sz="1200" dirty="0">
                  <a:latin typeface="+mn-ea"/>
                  <a:ea typeface="+mn-ea"/>
                </a:rPr>
                <a:t>灵活调整</a:t>
              </a:r>
              <a:endParaRPr lang="en-US" altLang="zh-CN" sz="1200" dirty="0">
                <a:latin typeface="+mn-ea"/>
                <a:ea typeface="+mn-ea"/>
              </a:endParaRPr>
            </a:p>
            <a:p>
              <a:pPr algn="ctr" defTabSz="914478" fontAlgn="auto">
                <a:spcBef>
                  <a:spcPts val="0"/>
                </a:spcBef>
                <a:spcAft>
                  <a:spcPts val="0"/>
                </a:spcAft>
              </a:pPr>
              <a:r>
                <a:rPr lang="zh-CN" altLang="en-US" sz="1200" dirty="0">
                  <a:latin typeface="+mn-ea"/>
                  <a:ea typeface="+mn-ea"/>
                </a:rPr>
                <a:t>性能无限拓展</a:t>
              </a:r>
            </a:p>
            <a:p>
              <a:pPr algn="ctr" defTabSz="914478" fontAlgn="auto">
                <a:lnSpc>
                  <a:spcPct val="125000"/>
                </a:lnSpc>
                <a:spcBef>
                  <a:spcPts val="0"/>
                </a:spcBef>
                <a:spcAft>
                  <a:spcPts val="0"/>
                </a:spcAft>
              </a:pPr>
              <a:endParaRPr lang="en-US" sz="1200" dirty="0">
                <a:latin typeface="+mn-ea"/>
                <a:ea typeface="+mn-ea"/>
              </a:endParaRPr>
            </a:p>
          </p:txBody>
        </p:sp>
        <p:sp>
          <p:nvSpPr>
            <p:cNvPr id="130" name="矩形 129"/>
            <p:cNvSpPr/>
            <p:nvPr/>
          </p:nvSpPr>
          <p:spPr>
            <a:xfrm>
              <a:off x="4214241" y="4060941"/>
              <a:ext cx="1107996" cy="276999"/>
            </a:xfrm>
            <a:prstGeom prst="rect">
              <a:avLst/>
            </a:prstGeom>
          </p:spPr>
          <p:txBody>
            <a:bodyPr wrap="none">
              <a:spAutoFit/>
            </a:bodyPr>
            <a:lstStyle/>
            <a:p>
              <a:pPr algn="ctr" defTabSz="914478" fontAlgn="auto">
                <a:spcBef>
                  <a:spcPts val="0"/>
                </a:spcBef>
                <a:spcAft>
                  <a:spcPts val="0"/>
                </a:spcAft>
              </a:pPr>
              <a:r>
                <a:rPr lang="zh-CN" altLang="en-US" sz="1200" b="1" dirty="0" smtClean="0">
                  <a:latin typeface="+mn-ea"/>
                  <a:ea typeface="+mn-ea"/>
                </a:rPr>
                <a:t>规格灵活配置</a:t>
              </a:r>
              <a:endParaRPr lang="zh-CN" altLang="en-US" sz="1200" b="1" dirty="0">
                <a:latin typeface="+mn-ea"/>
                <a:ea typeface="+mn-ea"/>
              </a:endParaRPr>
            </a:p>
          </p:txBody>
        </p:sp>
      </p:grpSp>
      <p:grpSp>
        <p:nvGrpSpPr>
          <p:cNvPr id="131" name="组合 130"/>
          <p:cNvGrpSpPr/>
          <p:nvPr/>
        </p:nvGrpSpPr>
        <p:grpSpPr>
          <a:xfrm>
            <a:off x="6006312" y="5368401"/>
            <a:ext cx="1656708" cy="983073"/>
            <a:chOff x="6734728" y="4056126"/>
            <a:chExt cx="1656708" cy="983073"/>
          </a:xfrm>
        </p:grpSpPr>
        <p:sp>
          <p:nvSpPr>
            <p:cNvPr id="132" name="矩形 131"/>
            <p:cNvSpPr/>
            <p:nvPr/>
          </p:nvSpPr>
          <p:spPr>
            <a:xfrm>
              <a:off x="6734728" y="4346702"/>
              <a:ext cx="1656708" cy="692497"/>
            </a:xfrm>
            <a:prstGeom prst="rect">
              <a:avLst/>
            </a:prstGeom>
          </p:spPr>
          <p:txBody>
            <a:bodyPr wrap="square">
              <a:spAutoFit/>
            </a:bodyPr>
            <a:lstStyle/>
            <a:p>
              <a:pPr algn="ctr" defTabSz="914478" fontAlgn="auto">
                <a:spcBef>
                  <a:spcPts val="0"/>
                </a:spcBef>
                <a:spcAft>
                  <a:spcPts val="0"/>
                </a:spcAft>
              </a:pPr>
              <a:r>
                <a:rPr lang="zh-CN" altLang="en-US" sz="1200" dirty="0" smtClean="0">
                  <a:latin typeface="+mn-ea"/>
                  <a:ea typeface="+mn-ea"/>
                </a:rPr>
                <a:t>本地</a:t>
              </a:r>
              <a:r>
                <a:rPr lang="zh-CN" altLang="en-US" sz="1200" dirty="0">
                  <a:latin typeface="+mn-ea"/>
                  <a:ea typeface="+mn-ea"/>
                </a:rPr>
                <a:t>零占用</a:t>
              </a:r>
              <a:endParaRPr lang="en-US" altLang="zh-CN" sz="1200" dirty="0">
                <a:latin typeface="+mn-ea"/>
                <a:ea typeface="+mn-ea"/>
              </a:endParaRPr>
            </a:p>
            <a:p>
              <a:pPr algn="ctr" defTabSz="914478" fontAlgn="auto">
                <a:spcBef>
                  <a:spcPts val="0"/>
                </a:spcBef>
                <a:spcAft>
                  <a:spcPts val="0"/>
                </a:spcAft>
              </a:pPr>
              <a:r>
                <a:rPr lang="zh-CN" altLang="en-US" sz="1200" dirty="0">
                  <a:latin typeface="+mn-ea"/>
                  <a:ea typeface="+mn-ea"/>
                </a:rPr>
                <a:t>云端升级换代</a:t>
              </a:r>
            </a:p>
            <a:p>
              <a:pPr algn="ctr" defTabSz="914478" fontAlgn="auto">
                <a:lnSpc>
                  <a:spcPct val="125000"/>
                </a:lnSpc>
                <a:spcBef>
                  <a:spcPts val="0"/>
                </a:spcBef>
                <a:spcAft>
                  <a:spcPts val="0"/>
                </a:spcAft>
              </a:pPr>
              <a:endParaRPr lang="en-US" altLang="zh-CN" sz="1200" dirty="0">
                <a:latin typeface="+mn-ea"/>
                <a:ea typeface="+mn-ea"/>
              </a:endParaRPr>
            </a:p>
          </p:txBody>
        </p:sp>
        <p:sp>
          <p:nvSpPr>
            <p:cNvPr id="133" name="矩形 132"/>
            <p:cNvSpPr/>
            <p:nvPr/>
          </p:nvSpPr>
          <p:spPr>
            <a:xfrm>
              <a:off x="7009084" y="4056126"/>
              <a:ext cx="1107996" cy="276999"/>
            </a:xfrm>
            <a:prstGeom prst="rect">
              <a:avLst/>
            </a:prstGeom>
          </p:spPr>
          <p:txBody>
            <a:bodyPr wrap="none">
              <a:spAutoFit/>
            </a:bodyPr>
            <a:lstStyle/>
            <a:p>
              <a:pPr algn="ctr" defTabSz="914478" fontAlgn="auto">
                <a:spcBef>
                  <a:spcPts val="0"/>
                </a:spcBef>
                <a:spcAft>
                  <a:spcPts val="0"/>
                </a:spcAft>
              </a:pPr>
              <a:r>
                <a:rPr lang="zh-CN" altLang="en-US" sz="1200" b="1" dirty="0" smtClean="0">
                  <a:latin typeface="+mn-ea"/>
                  <a:ea typeface="+mn-ea"/>
                </a:rPr>
                <a:t>云上升级换代</a:t>
              </a:r>
              <a:endParaRPr lang="zh-CN" altLang="en-US" sz="1200" b="1" dirty="0">
                <a:latin typeface="+mn-ea"/>
                <a:ea typeface="+mn-ea"/>
              </a:endParaRPr>
            </a:p>
          </p:txBody>
        </p:sp>
      </p:grpSp>
      <p:grpSp>
        <p:nvGrpSpPr>
          <p:cNvPr id="134" name="组合 133"/>
          <p:cNvGrpSpPr/>
          <p:nvPr/>
        </p:nvGrpSpPr>
        <p:grpSpPr>
          <a:xfrm>
            <a:off x="8182677" y="5363535"/>
            <a:ext cx="1487288" cy="987939"/>
            <a:chOff x="9546473" y="4051260"/>
            <a:chExt cx="1487288" cy="987939"/>
          </a:xfrm>
        </p:grpSpPr>
        <p:sp>
          <p:nvSpPr>
            <p:cNvPr id="135" name="矩形 134"/>
            <p:cNvSpPr/>
            <p:nvPr/>
          </p:nvSpPr>
          <p:spPr>
            <a:xfrm>
              <a:off x="9546473" y="4346702"/>
              <a:ext cx="1487288" cy="692497"/>
            </a:xfrm>
            <a:prstGeom prst="rect">
              <a:avLst/>
            </a:prstGeom>
          </p:spPr>
          <p:txBody>
            <a:bodyPr wrap="square">
              <a:spAutoFit/>
            </a:bodyPr>
            <a:lstStyle/>
            <a:p>
              <a:pPr algn="ctr" defTabSz="914478" fontAlgn="auto">
                <a:spcBef>
                  <a:spcPts val="0"/>
                </a:spcBef>
                <a:spcAft>
                  <a:spcPts val="0"/>
                </a:spcAft>
              </a:pPr>
              <a:r>
                <a:rPr lang="zh-CN" altLang="en-US" sz="1200" dirty="0" smtClean="0">
                  <a:latin typeface="+mn-ea"/>
                  <a:ea typeface="+mn-ea"/>
                </a:rPr>
                <a:t>数据安全</a:t>
              </a:r>
              <a:endParaRPr lang="en-US" altLang="zh-CN" sz="1200" dirty="0">
                <a:latin typeface="+mn-ea"/>
                <a:ea typeface="+mn-ea"/>
              </a:endParaRPr>
            </a:p>
            <a:p>
              <a:pPr algn="ctr" defTabSz="914478" fontAlgn="auto">
                <a:spcBef>
                  <a:spcPts val="0"/>
                </a:spcBef>
                <a:spcAft>
                  <a:spcPts val="0"/>
                </a:spcAft>
              </a:pPr>
              <a:r>
                <a:rPr lang="zh-CN" altLang="en-US" sz="1200" dirty="0">
                  <a:latin typeface="+mn-ea"/>
                  <a:ea typeface="+mn-ea"/>
                </a:rPr>
                <a:t>远程管理</a:t>
              </a:r>
            </a:p>
            <a:p>
              <a:pPr algn="ctr" defTabSz="914478" fontAlgn="auto">
                <a:lnSpc>
                  <a:spcPct val="125000"/>
                </a:lnSpc>
                <a:spcBef>
                  <a:spcPts val="0"/>
                </a:spcBef>
                <a:spcAft>
                  <a:spcPts val="0"/>
                </a:spcAft>
              </a:pPr>
              <a:endParaRPr lang="en-US" sz="1200" dirty="0">
                <a:latin typeface="+mn-ea"/>
                <a:ea typeface="+mn-ea"/>
              </a:endParaRPr>
            </a:p>
          </p:txBody>
        </p:sp>
        <p:sp>
          <p:nvSpPr>
            <p:cNvPr id="136" name="矩形 135"/>
            <p:cNvSpPr/>
            <p:nvPr/>
          </p:nvSpPr>
          <p:spPr>
            <a:xfrm>
              <a:off x="9636287" y="4051260"/>
              <a:ext cx="1261884" cy="276999"/>
            </a:xfrm>
            <a:prstGeom prst="rect">
              <a:avLst/>
            </a:prstGeom>
          </p:spPr>
          <p:txBody>
            <a:bodyPr wrap="none">
              <a:spAutoFit/>
            </a:bodyPr>
            <a:lstStyle/>
            <a:p>
              <a:pPr algn="ctr" defTabSz="914478" fontAlgn="auto">
                <a:spcBef>
                  <a:spcPts val="0"/>
                </a:spcBef>
                <a:spcAft>
                  <a:spcPts val="0"/>
                </a:spcAft>
              </a:pPr>
              <a:r>
                <a:rPr lang="zh-CN" altLang="en-US" sz="1200" b="1" dirty="0" smtClean="0">
                  <a:latin typeface="+mn-ea"/>
                  <a:ea typeface="+mn-ea"/>
                </a:rPr>
                <a:t>企业级安全防护</a:t>
              </a:r>
              <a:endParaRPr lang="zh-CN" altLang="en-US" sz="1200" b="1" dirty="0">
                <a:latin typeface="+mn-ea"/>
                <a:ea typeface="+mn-ea"/>
              </a:endParaRPr>
            </a:p>
          </p:txBody>
        </p:sp>
      </p:grpSp>
      <p:cxnSp>
        <p:nvCxnSpPr>
          <p:cNvPr id="137" name="直接连接符 136"/>
          <p:cNvCxnSpPr/>
          <p:nvPr/>
        </p:nvCxnSpPr>
        <p:spPr>
          <a:xfrm>
            <a:off x="3566344" y="5383949"/>
            <a:ext cx="0" cy="676884"/>
          </a:xfrm>
          <a:prstGeom prst="line">
            <a:avLst/>
          </a:prstGeom>
          <a:noFill/>
          <a:ln w="6350" cap="flat" cmpd="sng" algn="ctr">
            <a:solidFill>
              <a:srgbClr val="DDDDDD"/>
            </a:solidFill>
            <a:prstDash val="solid"/>
            <a:miter lim="800000"/>
          </a:ln>
          <a:effectLst/>
        </p:spPr>
      </p:cxnSp>
      <p:cxnSp>
        <p:nvCxnSpPr>
          <p:cNvPr id="138" name="直接连接符 137"/>
          <p:cNvCxnSpPr/>
          <p:nvPr/>
        </p:nvCxnSpPr>
        <p:spPr>
          <a:xfrm>
            <a:off x="5745664" y="5383949"/>
            <a:ext cx="0" cy="676884"/>
          </a:xfrm>
          <a:prstGeom prst="line">
            <a:avLst/>
          </a:prstGeom>
          <a:noFill/>
          <a:ln w="6350" cap="flat" cmpd="sng" algn="ctr">
            <a:solidFill>
              <a:srgbClr val="DDDDDD"/>
            </a:solidFill>
            <a:prstDash val="solid"/>
            <a:miter lim="800000"/>
          </a:ln>
          <a:effectLst/>
        </p:spPr>
      </p:cxnSp>
      <p:cxnSp>
        <p:nvCxnSpPr>
          <p:cNvPr id="139" name="直接连接符 138"/>
          <p:cNvCxnSpPr/>
          <p:nvPr/>
        </p:nvCxnSpPr>
        <p:spPr>
          <a:xfrm>
            <a:off x="7922848" y="5383949"/>
            <a:ext cx="0" cy="676884"/>
          </a:xfrm>
          <a:prstGeom prst="line">
            <a:avLst/>
          </a:prstGeom>
          <a:noFill/>
          <a:ln w="6350" cap="flat" cmpd="sng" algn="ctr">
            <a:solidFill>
              <a:srgbClr val="DDDDDD"/>
            </a:solidFill>
            <a:prstDash val="solid"/>
            <a:miter lim="800000"/>
          </a:ln>
          <a:effectLst/>
        </p:spPr>
      </p:cxnSp>
    </p:spTree>
    <p:extLst>
      <p:ext uri="{BB962C8B-B14F-4D97-AF65-F5344CB8AC3E}">
        <p14:creationId xmlns:p14="http://schemas.microsoft.com/office/powerpoint/2010/main" val="4575479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100800" tIns="50400" rIns="100800" bIns="50400" numCol="1" anchor="t" anchorCtr="0" compatLnSpc="1">
            <a:prstTxWarp prst="textNoShape">
              <a:avLst/>
            </a:prstTxWarp>
          </a:bodyPr>
          <a:lstStyle/>
          <a:p>
            <a:r>
              <a:rPr lang="zh-CN" altLang="en-US" dirty="0">
                <a:solidFill>
                  <a:schemeClr val="tx1"/>
                </a:solidFill>
              </a:rPr>
              <a:t>华为云鲲鹏云手机场景</a:t>
            </a:r>
            <a:endParaRPr lang="en-US" dirty="0">
              <a:solidFill>
                <a:schemeClr val="tx1"/>
              </a:solidFill>
            </a:endParaRPr>
          </a:p>
        </p:txBody>
      </p:sp>
      <p:sp>
        <p:nvSpPr>
          <p:cNvPr id="3" name="矩形 2"/>
          <p:cNvSpPr/>
          <p:nvPr/>
        </p:nvSpPr>
        <p:spPr>
          <a:xfrm>
            <a:off x="4733723" y="1928718"/>
            <a:ext cx="3077550" cy="2927542"/>
          </a:xfrm>
          <a:prstGeom prst="rect">
            <a:avLst/>
          </a:prstGeom>
          <a:solidFill>
            <a:srgbClr val="FFFFFF"/>
          </a:solidFill>
          <a:ln w="19050" cap="flat" cmpd="sng" algn="ctr">
            <a:solidFill>
              <a:srgbClr val="00B0F0"/>
            </a:solidFill>
            <a:prstDash val="solid"/>
            <a:miter lim="800000"/>
          </a:ln>
          <a:effectLst>
            <a:outerShdw blurRad="50800" dist="38100" dir="2700000" algn="tl" rotWithShape="0">
              <a:prstClr val="black">
                <a:alpha val="40000"/>
              </a:prstClr>
            </a:outerShdw>
          </a:effectLst>
        </p:spPr>
        <p:txBody>
          <a:bodyPr vert="horz" lIns="36000" tIns="21600" rIns="0" bIns="21600" rtlCol="0" anchor="t" anchorCtr="1"/>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effectLst/>
                <a:uLnTx/>
                <a:uFillTx/>
                <a:latin typeface="+mn-ea"/>
                <a:ea typeface="+mn-ea"/>
                <a:cs typeface="+mn-cs"/>
              </a:rPr>
              <a:t>云游戏</a:t>
            </a:r>
            <a:endParaRPr kumimoji="0" lang="en-US" sz="2400" b="1" i="0" u="none" strike="noStrike" kern="0" cap="none" spc="0" normalizeH="0" baseline="0" noProof="0" dirty="0" smtClean="0">
              <a:ln>
                <a:noFill/>
              </a:ln>
              <a:effectLst/>
              <a:uLnTx/>
              <a:uFillTx/>
              <a:latin typeface="+mn-ea"/>
              <a:ea typeface="+mn-ea"/>
              <a:cs typeface="+mn-cs"/>
            </a:endParaRPr>
          </a:p>
        </p:txBody>
      </p:sp>
      <p:sp>
        <p:nvSpPr>
          <p:cNvPr id="4" name="矩形 3"/>
          <p:cNvSpPr/>
          <p:nvPr/>
        </p:nvSpPr>
        <p:spPr>
          <a:xfrm>
            <a:off x="8040216" y="1928716"/>
            <a:ext cx="3060340" cy="2927543"/>
          </a:xfrm>
          <a:prstGeom prst="rect">
            <a:avLst/>
          </a:prstGeom>
          <a:solidFill>
            <a:srgbClr val="FFFFFF"/>
          </a:solidFill>
          <a:ln w="19050" cap="flat" cmpd="sng" algn="ctr">
            <a:solidFill>
              <a:srgbClr val="00B0F0"/>
            </a:solidFill>
            <a:prstDash val="solid"/>
            <a:miter lim="800000"/>
          </a:ln>
          <a:effectLst>
            <a:outerShdw blurRad="50800" dist="38100" dir="2700000" algn="tl" rotWithShape="0">
              <a:prstClr val="black">
                <a:alpha val="40000"/>
              </a:prstClr>
            </a:outerShdw>
          </a:effectLst>
        </p:spPr>
        <p:txBody>
          <a:bodyPr vert="horz" lIns="36000" tIns="21600" rIns="0" bIns="21600" rtlCol="0" anchor="t" anchorCtr="1"/>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effectLst/>
                <a:uLnTx/>
                <a:uFillTx/>
                <a:latin typeface="+mn-ea"/>
                <a:ea typeface="+mn-ea"/>
                <a:cs typeface="+mn-cs"/>
              </a:rPr>
              <a:t>移动安全办公</a:t>
            </a:r>
            <a:endParaRPr kumimoji="0" lang="en-US" sz="2400" b="1" i="0" u="none" strike="noStrike" kern="0" cap="none" spc="0" normalizeH="0" baseline="0" noProof="0" dirty="0" smtClean="0">
              <a:ln>
                <a:noFill/>
              </a:ln>
              <a:effectLst/>
              <a:uLnTx/>
              <a:uFillTx/>
              <a:latin typeface="+mn-ea"/>
              <a:ea typeface="+mn-ea"/>
              <a:cs typeface="+mn-cs"/>
            </a:endParaRPr>
          </a:p>
        </p:txBody>
      </p:sp>
      <p:sp>
        <p:nvSpPr>
          <p:cNvPr id="5" name="矩形 4"/>
          <p:cNvSpPr/>
          <p:nvPr/>
        </p:nvSpPr>
        <p:spPr>
          <a:xfrm>
            <a:off x="1307468" y="1928717"/>
            <a:ext cx="3060340" cy="2927542"/>
          </a:xfrm>
          <a:prstGeom prst="rect">
            <a:avLst/>
          </a:prstGeom>
          <a:solidFill>
            <a:srgbClr val="FFFFFF"/>
          </a:solidFill>
          <a:ln w="19050" cap="flat" cmpd="sng" algn="ctr">
            <a:solidFill>
              <a:srgbClr val="00B0F0"/>
            </a:solidFill>
            <a:prstDash val="solid"/>
            <a:miter lim="800000"/>
          </a:ln>
          <a:effectLst>
            <a:outerShdw blurRad="50800" dist="38100" dir="2700000" algn="tl" rotWithShape="0">
              <a:prstClr val="black">
                <a:alpha val="40000"/>
              </a:prstClr>
            </a:outerShdw>
          </a:effectLst>
        </p:spPr>
        <p:txBody>
          <a:bodyPr vert="horz" lIns="36000" tIns="21600" rIns="0" bIns="21600" rtlCol="0" anchor="t" anchorCtr="1"/>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effectLst/>
                <a:uLnTx/>
                <a:uFillTx/>
                <a:latin typeface="+mn-ea"/>
                <a:ea typeface="+mn-ea"/>
                <a:cs typeface="+mn-cs"/>
              </a:rPr>
              <a:t>智能应用托管</a:t>
            </a:r>
            <a:endParaRPr kumimoji="0" lang="en-US" sz="2400" b="1" i="0" u="none" strike="noStrike" kern="0" cap="none" spc="0" normalizeH="0" baseline="0" noProof="0" dirty="0" smtClean="0">
              <a:ln>
                <a:noFill/>
              </a:ln>
              <a:effectLst/>
              <a:uLnTx/>
              <a:uFillTx/>
              <a:latin typeface="+mn-ea"/>
              <a:ea typeface="+mn-ea"/>
              <a:cs typeface="+mn-cs"/>
            </a:endParaRPr>
          </a:p>
        </p:txBody>
      </p:sp>
      <p:sp>
        <p:nvSpPr>
          <p:cNvPr id="6" name="文本框 5"/>
          <p:cNvSpPr txBox="1"/>
          <p:nvPr/>
        </p:nvSpPr>
        <p:spPr>
          <a:xfrm>
            <a:off x="1539592" y="4989057"/>
            <a:ext cx="2596092" cy="597620"/>
          </a:xfrm>
          <a:prstGeom prst="rect">
            <a:avLst/>
          </a:prstGeom>
          <a:noFill/>
        </p:spPr>
        <p:txBody>
          <a:bodyPr wrap="square" lIns="36000" tIns="21600" rIns="36000" bIns="21600" rtlCol="0">
            <a:spAutoFit/>
          </a:bodyPr>
          <a:lstStyle/>
          <a:p>
            <a:pPr algn="ctr" defTabSz="1219444" fontAlgn="auto">
              <a:spcBef>
                <a:spcPts val="0"/>
              </a:spcBef>
              <a:spcAft>
                <a:spcPts val="0"/>
              </a:spcAft>
            </a:pPr>
            <a:r>
              <a:rPr lang="zh-CN" altLang="en-US" sz="1800" dirty="0" smtClean="0">
                <a:latin typeface="+mn-ea"/>
                <a:ea typeface="+mn-ea"/>
              </a:rPr>
              <a:t>批量群控</a:t>
            </a:r>
            <a:endParaRPr lang="en-US" altLang="zh-CN" sz="1800" dirty="0" smtClean="0">
              <a:latin typeface="+mn-ea"/>
              <a:ea typeface="+mn-ea"/>
            </a:endParaRPr>
          </a:p>
          <a:p>
            <a:pPr algn="ctr" defTabSz="1219444" fontAlgn="auto">
              <a:spcBef>
                <a:spcPts val="0"/>
              </a:spcBef>
              <a:spcAft>
                <a:spcPts val="0"/>
              </a:spcAft>
            </a:pPr>
            <a:r>
              <a:rPr lang="zh-CN" altLang="en-US" sz="1800" dirty="0" smtClean="0">
                <a:latin typeface="+mn-ea"/>
                <a:ea typeface="+mn-ea"/>
              </a:rPr>
              <a:t>移动应用云端智能运行</a:t>
            </a:r>
            <a:endParaRPr lang="zh-CN" altLang="en-US" sz="1800" dirty="0">
              <a:latin typeface="+mn-ea"/>
              <a:ea typeface="+mn-ea"/>
            </a:endParaRPr>
          </a:p>
        </p:txBody>
      </p:sp>
      <p:sp>
        <p:nvSpPr>
          <p:cNvPr id="7" name="圆角矩形 6"/>
          <p:cNvSpPr/>
          <p:nvPr/>
        </p:nvSpPr>
        <p:spPr>
          <a:xfrm>
            <a:off x="1688974" y="2696395"/>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海量部署，批量控制</a:t>
            </a:r>
          </a:p>
        </p:txBody>
      </p:sp>
      <p:sp>
        <p:nvSpPr>
          <p:cNvPr id="8" name="圆角矩形 7"/>
          <p:cNvSpPr/>
          <p:nvPr/>
        </p:nvSpPr>
        <p:spPr>
          <a:xfrm>
            <a:off x="1688974" y="3443329"/>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性能</a:t>
            </a:r>
            <a:r>
              <a:rPr kumimoji="0" lang="en-US" altLang="zh-CN" sz="1600" b="0" i="0" u="none" strike="noStrike" kern="0" cap="none" spc="0" normalizeH="0" baseline="0" noProof="0" dirty="0" smtClean="0">
                <a:ln>
                  <a:noFill/>
                </a:ln>
                <a:effectLst/>
                <a:uLnTx/>
                <a:uFillTx/>
                <a:latin typeface="+mn-ea"/>
                <a:ea typeface="+mn-ea"/>
                <a:cs typeface="+mn-cs"/>
              </a:rPr>
              <a:t>&amp;</a:t>
            </a:r>
            <a:r>
              <a:rPr kumimoji="0" lang="zh-CN" altLang="en-US" sz="1600" b="0" i="0" u="none" strike="noStrike" kern="0" cap="none" spc="0" normalizeH="0" baseline="0" noProof="0" dirty="0" smtClean="0">
                <a:ln>
                  <a:noFill/>
                </a:ln>
                <a:effectLst/>
                <a:uLnTx/>
                <a:uFillTx/>
                <a:latin typeface="+mn-ea"/>
                <a:ea typeface="+mn-ea"/>
                <a:cs typeface="+mn-cs"/>
              </a:rPr>
              <a:t>型号，灵活调整</a:t>
            </a:r>
          </a:p>
        </p:txBody>
      </p:sp>
      <p:sp>
        <p:nvSpPr>
          <p:cNvPr id="9" name="圆角矩形 8"/>
          <p:cNvSpPr/>
          <p:nvPr/>
        </p:nvSpPr>
        <p:spPr>
          <a:xfrm>
            <a:off x="1688974" y="4188599"/>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安卓应用，无缝兼容</a:t>
            </a:r>
          </a:p>
        </p:txBody>
      </p:sp>
      <p:sp>
        <p:nvSpPr>
          <p:cNvPr id="10" name="文本框 9"/>
          <p:cNvSpPr txBox="1"/>
          <p:nvPr/>
        </p:nvSpPr>
        <p:spPr>
          <a:xfrm>
            <a:off x="4733723" y="4981477"/>
            <a:ext cx="3023502" cy="597620"/>
          </a:xfrm>
          <a:prstGeom prst="rect">
            <a:avLst/>
          </a:prstGeom>
          <a:noFill/>
        </p:spPr>
        <p:txBody>
          <a:bodyPr wrap="square" lIns="36000" tIns="21600" rIns="36000" bIns="21600" rtlCol="0">
            <a:spAutoFit/>
          </a:bodyPr>
          <a:lstStyle/>
          <a:p>
            <a:pPr algn="ctr" defTabSz="1219444" fontAlgn="auto">
              <a:spcBef>
                <a:spcPts val="0"/>
              </a:spcBef>
              <a:spcAft>
                <a:spcPts val="0"/>
              </a:spcAft>
            </a:pPr>
            <a:r>
              <a:rPr lang="zh-CN" altLang="en-US" sz="1800" dirty="0">
                <a:latin typeface="+mn-ea"/>
                <a:ea typeface="+mn-ea"/>
              </a:rPr>
              <a:t>新型游戏管理平台</a:t>
            </a:r>
          </a:p>
          <a:p>
            <a:pPr algn="ctr" defTabSz="1219444" fontAlgn="auto">
              <a:spcBef>
                <a:spcPts val="0"/>
              </a:spcBef>
              <a:spcAft>
                <a:spcPts val="0"/>
              </a:spcAft>
            </a:pPr>
            <a:r>
              <a:rPr lang="zh-CN" altLang="en-US" sz="1800" dirty="0">
                <a:latin typeface="+mn-ea"/>
                <a:ea typeface="+mn-ea"/>
              </a:rPr>
              <a:t>无需下载，即点即玩</a:t>
            </a:r>
          </a:p>
        </p:txBody>
      </p:sp>
      <p:sp>
        <p:nvSpPr>
          <p:cNvPr id="11" name="文本框 10"/>
          <p:cNvSpPr txBox="1"/>
          <p:nvPr/>
        </p:nvSpPr>
        <p:spPr>
          <a:xfrm>
            <a:off x="8040216" y="4989057"/>
            <a:ext cx="3082027" cy="597620"/>
          </a:xfrm>
          <a:prstGeom prst="rect">
            <a:avLst/>
          </a:prstGeom>
          <a:noFill/>
        </p:spPr>
        <p:txBody>
          <a:bodyPr wrap="square" lIns="36000" tIns="21600" rIns="36000" bIns="21600" rtlCol="0">
            <a:spAutoFit/>
          </a:bodyPr>
          <a:lstStyle/>
          <a:p>
            <a:pPr algn="ctr" defTabSz="1219444" fontAlgn="auto">
              <a:spcBef>
                <a:spcPts val="0"/>
              </a:spcBef>
              <a:spcAft>
                <a:spcPts val="0"/>
              </a:spcAft>
            </a:pPr>
            <a:r>
              <a:rPr lang="zh-CN" altLang="en-US" sz="1800" dirty="0">
                <a:latin typeface="+mn-ea"/>
                <a:ea typeface="+mn-ea"/>
              </a:rPr>
              <a:t>公私数据分离，智能群控管理</a:t>
            </a:r>
          </a:p>
          <a:p>
            <a:pPr algn="ctr" defTabSz="1219444" fontAlgn="auto">
              <a:spcBef>
                <a:spcPts val="0"/>
              </a:spcBef>
              <a:spcAft>
                <a:spcPts val="0"/>
              </a:spcAft>
            </a:pPr>
            <a:r>
              <a:rPr lang="zh-CN" altLang="en-US" sz="1800" dirty="0">
                <a:latin typeface="+mn-ea"/>
                <a:ea typeface="+mn-ea"/>
              </a:rPr>
              <a:t>降本增效，信息安全更有保障</a:t>
            </a:r>
          </a:p>
        </p:txBody>
      </p:sp>
      <p:sp>
        <p:nvSpPr>
          <p:cNvPr id="12" name="圆角矩形 11"/>
          <p:cNvSpPr/>
          <p:nvPr/>
        </p:nvSpPr>
        <p:spPr>
          <a:xfrm>
            <a:off x="5123892" y="2696395"/>
            <a:ext cx="2326591" cy="359062"/>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密度提升</a:t>
            </a:r>
            <a:r>
              <a:rPr kumimoji="0" lang="en-US" altLang="zh-CN" sz="1600" b="0" i="0" u="none" strike="noStrike" kern="0" cap="none" spc="0" normalizeH="0" baseline="0" noProof="0" dirty="0" smtClean="0">
                <a:ln>
                  <a:noFill/>
                </a:ln>
                <a:effectLst/>
                <a:uLnTx/>
                <a:uFillTx/>
                <a:latin typeface="+mn-ea"/>
                <a:ea typeface="+mn-ea"/>
                <a:cs typeface="+mn-cs"/>
              </a:rPr>
              <a:t>10</a:t>
            </a:r>
            <a:r>
              <a:rPr kumimoji="0" lang="zh-CN" altLang="en-US" sz="1600" b="0" i="0" u="none" strike="noStrike" kern="0" cap="none" spc="0" normalizeH="0" baseline="0" noProof="0" dirty="0" smtClean="0">
                <a:ln>
                  <a:noFill/>
                </a:ln>
                <a:effectLst/>
                <a:uLnTx/>
                <a:uFillTx/>
                <a:latin typeface="+mn-ea"/>
                <a:ea typeface="+mn-ea"/>
                <a:cs typeface="+mn-cs"/>
              </a:rPr>
              <a:t>倍</a:t>
            </a:r>
          </a:p>
        </p:txBody>
      </p:sp>
      <p:sp>
        <p:nvSpPr>
          <p:cNvPr id="13" name="圆角矩形 12"/>
          <p:cNvSpPr/>
          <p:nvPr/>
        </p:nvSpPr>
        <p:spPr>
          <a:xfrm>
            <a:off x="5123892" y="3439182"/>
            <a:ext cx="2326591" cy="367356"/>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时延低于</a:t>
            </a:r>
            <a:r>
              <a:rPr kumimoji="0" lang="en-US" altLang="zh-CN" sz="1600" b="0" i="0" u="none" strike="noStrike" kern="0" cap="none" spc="0" normalizeH="0" baseline="0" noProof="0" dirty="0" smtClean="0">
                <a:ln>
                  <a:noFill/>
                </a:ln>
                <a:effectLst/>
                <a:uLnTx/>
                <a:uFillTx/>
                <a:latin typeface="+mn-ea"/>
                <a:ea typeface="+mn-ea"/>
                <a:cs typeface="+mn-cs"/>
              </a:rPr>
              <a:t>100ms</a:t>
            </a:r>
            <a:endParaRPr kumimoji="0" lang="zh-CN" altLang="en-US" sz="1600" b="0" i="0" u="none" strike="noStrike" kern="0" cap="none" spc="0" normalizeH="0" baseline="0" noProof="0" dirty="0" smtClean="0">
              <a:ln>
                <a:noFill/>
              </a:ln>
              <a:effectLst/>
              <a:uLnTx/>
              <a:uFillTx/>
              <a:latin typeface="+mn-ea"/>
              <a:ea typeface="+mn-ea"/>
              <a:cs typeface="+mn-cs"/>
            </a:endParaRPr>
          </a:p>
        </p:txBody>
      </p:sp>
      <p:sp>
        <p:nvSpPr>
          <p:cNvPr id="14" name="圆角矩形 13"/>
          <p:cNvSpPr/>
          <p:nvPr/>
        </p:nvSpPr>
        <p:spPr>
          <a:xfrm>
            <a:off x="5123892" y="4188599"/>
            <a:ext cx="2326591" cy="367356"/>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600" i="0" u="none" strike="noStrike" kern="0" cap="none" spc="0" normalizeH="0" baseline="0" noProof="0" dirty="0" smtClean="0">
                <a:ln>
                  <a:noFill/>
                </a:ln>
                <a:effectLst/>
                <a:uLnTx/>
                <a:uFillTx/>
                <a:latin typeface="+mn-ea"/>
                <a:ea typeface="+mn-ea"/>
                <a:cs typeface="+mn-cs"/>
              </a:rPr>
              <a:t>8K</a:t>
            </a:r>
            <a:r>
              <a:rPr kumimoji="0" lang="zh-CN" altLang="en-US" sz="1600" i="0" u="none" strike="noStrike" kern="0" cap="none" spc="0" normalizeH="0" baseline="0" noProof="0" dirty="0" smtClean="0">
                <a:ln>
                  <a:noFill/>
                </a:ln>
                <a:effectLst/>
                <a:uLnTx/>
                <a:uFillTx/>
                <a:latin typeface="+mn-ea"/>
                <a:ea typeface="+mn-ea"/>
                <a:cs typeface="+mn-cs"/>
              </a:rPr>
              <a:t>游戏仅需</a:t>
            </a:r>
            <a:r>
              <a:rPr kumimoji="0" lang="en-US" altLang="zh-CN" sz="1600" i="0" u="none" strike="noStrike" kern="0" cap="none" spc="0" normalizeH="0" baseline="0" noProof="0" dirty="0" smtClean="0">
                <a:ln>
                  <a:noFill/>
                </a:ln>
                <a:effectLst/>
                <a:uLnTx/>
                <a:uFillTx/>
                <a:latin typeface="+mn-ea"/>
                <a:ea typeface="+mn-ea"/>
                <a:cs typeface="+mn-cs"/>
              </a:rPr>
              <a:t>8</a:t>
            </a:r>
            <a:r>
              <a:rPr kumimoji="0" lang="zh-CN" altLang="en-US" sz="1600" i="0" u="none" strike="noStrike" kern="0" cap="none" spc="0" normalizeH="0" baseline="0" noProof="0" dirty="0" smtClean="0">
                <a:ln>
                  <a:noFill/>
                </a:ln>
                <a:effectLst/>
                <a:uLnTx/>
                <a:uFillTx/>
                <a:latin typeface="+mn-ea"/>
                <a:ea typeface="+mn-ea"/>
                <a:cs typeface="+mn-cs"/>
              </a:rPr>
              <a:t>兆带宽</a:t>
            </a:r>
          </a:p>
        </p:txBody>
      </p:sp>
      <p:sp>
        <p:nvSpPr>
          <p:cNvPr id="15" name="圆角矩形 14"/>
          <p:cNvSpPr/>
          <p:nvPr/>
        </p:nvSpPr>
        <p:spPr>
          <a:xfrm>
            <a:off x="8373051" y="2694541"/>
            <a:ext cx="2346000" cy="360916"/>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云端部署，数据不落地</a:t>
            </a:r>
          </a:p>
        </p:txBody>
      </p:sp>
      <p:sp>
        <p:nvSpPr>
          <p:cNvPr id="16" name="圆角矩形 15"/>
          <p:cNvSpPr/>
          <p:nvPr/>
        </p:nvSpPr>
        <p:spPr>
          <a:xfrm>
            <a:off x="8373051" y="3442556"/>
            <a:ext cx="2346000" cy="363982"/>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集中管理和运维</a:t>
            </a:r>
          </a:p>
        </p:txBody>
      </p:sp>
      <p:sp>
        <p:nvSpPr>
          <p:cNvPr id="17" name="圆角矩形 16"/>
          <p:cNvSpPr/>
          <p:nvPr/>
        </p:nvSpPr>
        <p:spPr>
          <a:xfrm>
            <a:off x="8373051" y="4188599"/>
            <a:ext cx="2346000" cy="364874"/>
          </a:xfrm>
          <a:prstGeom prst="roundRect">
            <a:avLst>
              <a:gd name="adj" fmla="val 8317"/>
            </a:avLst>
          </a:prstGeom>
          <a:noFill/>
          <a:ln w="28575" cap="flat" cmpd="sng" algn="ctr">
            <a:solidFill>
              <a:schemeClr val="bg1">
                <a:lumMod val="85000"/>
              </a:schemeClr>
            </a:solid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mn-ea"/>
                <a:ea typeface="+mn-ea"/>
                <a:cs typeface="+mn-cs"/>
              </a:rPr>
              <a:t>弹性扩展，多机复用</a:t>
            </a:r>
          </a:p>
        </p:txBody>
      </p:sp>
    </p:spTree>
    <p:extLst>
      <p:ext uri="{BB962C8B-B14F-4D97-AF65-F5344CB8AC3E}">
        <p14:creationId xmlns:p14="http://schemas.microsoft.com/office/powerpoint/2010/main" val="22554901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华为云鲲鹏云手机</a:t>
            </a:r>
            <a:r>
              <a:rPr lang="zh-CN" altLang="en-US" dirty="0" smtClean="0">
                <a:solidFill>
                  <a:schemeClr val="tx1"/>
                </a:solidFill>
              </a:rPr>
              <a:t>优势</a:t>
            </a:r>
            <a:r>
              <a:rPr lang="zh-CN" altLang="en-US" sz="3600" dirty="0">
                <a:solidFill>
                  <a:schemeClr val="tx1"/>
                </a:solidFill>
                <a:latin typeface="微软雅黑" panose="020B0503020204020204" pitchFamily="34" charset="-122"/>
                <a:ea typeface="微软雅黑" panose="020B0503020204020204" pitchFamily="34" charset="-122"/>
              </a:rPr>
              <a:t/>
            </a:r>
            <a:br>
              <a:rPr lang="zh-CN" altLang="en-US" sz="3600" dirty="0">
                <a:solidFill>
                  <a:schemeClr val="tx1"/>
                </a:solidFill>
                <a:latin typeface="微软雅黑" panose="020B0503020204020204" pitchFamily="34" charset="-122"/>
                <a:ea typeface="微软雅黑" panose="020B0503020204020204" pitchFamily="34" charset="-122"/>
              </a:rPr>
            </a:br>
            <a:r>
              <a:rPr lang="en-US" altLang="zh-CN" dirty="0" smtClean="0">
                <a:solidFill>
                  <a:schemeClr val="tx1"/>
                </a:solidFill>
              </a:rPr>
              <a:t/>
            </a:r>
            <a:br>
              <a:rPr lang="en-US" altLang="zh-CN" dirty="0" smtClean="0">
                <a:solidFill>
                  <a:schemeClr val="tx1"/>
                </a:solidFill>
              </a:rPr>
            </a:br>
            <a:endParaRPr lang="en-US" dirty="0">
              <a:solidFill>
                <a:schemeClr val="tx1"/>
              </a:solidFill>
            </a:endParaRPr>
          </a:p>
        </p:txBody>
      </p:sp>
      <p:sp>
        <p:nvSpPr>
          <p:cNvPr id="24" name="文本框 23"/>
          <p:cNvSpPr txBox="1"/>
          <p:nvPr/>
        </p:nvSpPr>
        <p:spPr>
          <a:xfrm>
            <a:off x="8392851" y="3537012"/>
            <a:ext cx="2031326" cy="861774"/>
          </a:xfrm>
          <a:prstGeom prst="rect">
            <a:avLst/>
          </a:prstGeom>
          <a:noFill/>
          <a:effectLst/>
        </p:spPr>
        <p:txBody>
          <a:bodyPr wrap="none" rtlCol="0">
            <a:spAutoFit/>
          </a:bodyPr>
          <a:lstStyle/>
          <a:p>
            <a:pPr algn="ctr" defTabSz="1219444" fontAlgn="auto">
              <a:spcBef>
                <a:spcPts val="600"/>
              </a:spcBef>
              <a:spcAft>
                <a:spcPts val="0"/>
              </a:spcAft>
            </a:pPr>
            <a:r>
              <a:rPr lang="zh-CN" altLang="en-US" sz="1600" b="1" dirty="0" smtClean="0">
                <a:latin typeface="+mn-ea"/>
                <a:ea typeface="+mn-ea"/>
              </a:rPr>
              <a:t>自研芯片及硬件底座</a:t>
            </a:r>
            <a:endParaRPr lang="en-US" altLang="zh-CN" sz="1600" b="1" dirty="0" smtClean="0">
              <a:latin typeface="+mn-ea"/>
              <a:ea typeface="+mn-ea"/>
            </a:endParaRPr>
          </a:p>
          <a:p>
            <a:pPr algn="ctr" defTabSz="1219444" fontAlgn="auto">
              <a:spcBef>
                <a:spcPts val="600"/>
              </a:spcBef>
              <a:spcAft>
                <a:spcPts val="0"/>
              </a:spcAft>
            </a:pPr>
            <a:r>
              <a:rPr lang="zh-CN" altLang="en-US" sz="1200" dirty="0" smtClean="0">
                <a:latin typeface="+mn-ea"/>
                <a:ea typeface="+mn-ea"/>
              </a:rPr>
              <a:t>华为鲲鹏</a:t>
            </a:r>
            <a:r>
              <a:rPr lang="en-US" altLang="zh-CN" sz="1200" dirty="0">
                <a:latin typeface="+mn-ea"/>
                <a:ea typeface="+mn-ea"/>
              </a:rPr>
              <a:t>916\920</a:t>
            </a:r>
            <a:r>
              <a:rPr lang="zh-CN" altLang="en-US" sz="1200" dirty="0">
                <a:latin typeface="+mn-ea"/>
                <a:ea typeface="+mn-ea"/>
              </a:rPr>
              <a:t>芯片</a:t>
            </a:r>
            <a:endParaRPr lang="en-US" altLang="zh-CN" sz="1200" dirty="0">
              <a:latin typeface="+mn-ea"/>
              <a:ea typeface="+mn-ea"/>
            </a:endParaRPr>
          </a:p>
          <a:p>
            <a:pPr algn="ctr" defTabSz="1219444" fontAlgn="auto">
              <a:spcBef>
                <a:spcPts val="600"/>
              </a:spcBef>
              <a:spcAft>
                <a:spcPts val="0"/>
              </a:spcAft>
            </a:pPr>
            <a:r>
              <a:rPr lang="zh-CN" altLang="en-US" sz="1200" dirty="0">
                <a:latin typeface="+mn-ea"/>
                <a:ea typeface="+mn-ea"/>
              </a:rPr>
              <a:t>自研高性能</a:t>
            </a:r>
            <a:r>
              <a:rPr lang="en-US" altLang="zh-CN" sz="1200" dirty="0">
                <a:latin typeface="+mn-ea"/>
                <a:ea typeface="+mn-ea"/>
              </a:rPr>
              <a:t>GPU</a:t>
            </a:r>
            <a:endParaRPr lang="en-US" sz="1200" dirty="0">
              <a:latin typeface="+mn-ea"/>
              <a:ea typeface="+mn-ea"/>
            </a:endParaRPr>
          </a:p>
        </p:txBody>
      </p:sp>
      <p:pic>
        <p:nvPicPr>
          <p:cNvPr id="25" name="Picture 14" descr="C:\Users\Administrator\Desktop\黄巍\文件\用图\图片2.png"/>
          <p:cNvPicPr>
            <a:picLocks noChangeArrowheads="1"/>
          </p:cNvPicPr>
          <p:nvPr/>
        </p:nvPicPr>
        <p:blipFill>
          <a:blip r:embed="rId3" cstate="print">
            <a:extLst>
              <a:ext uri="{28A0092B-C50C-407E-A947-70E740481C1C}">
                <a14:useLocalDpi xmlns:a14="http://schemas.microsoft.com/office/drawing/2010/main" val="0"/>
              </a:ext>
            </a:extLst>
          </a:blip>
          <a:srcRect l="26962" r="24412" b="21100"/>
          <a:stretch>
            <a:fillRect/>
          </a:stretch>
        </p:blipFill>
        <p:spPr bwMode="auto">
          <a:xfrm>
            <a:off x="9732404" y="3140968"/>
            <a:ext cx="523595" cy="105909"/>
          </a:xfrm>
          <a:prstGeom prst="rect">
            <a:avLst/>
          </a:prstGeom>
          <a:noFill/>
          <a:effectLst/>
        </p:spPr>
      </p:pic>
      <p:pic>
        <p:nvPicPr>
          <p:cNvPr id="26" name="Picture 14" descr="C:\Users\Administrator\Desktop\黄巍\文件\用图\图片2.png"/>
          <p:cNvPicPr>
            <a:picLocks noChangeArrowheads="1"/>
          </p:cNvPicPr>
          <p:nvPr/>
        </p:nvPicPr>
        <p:blipFill>
          <a:blip r:embed="rId4" cstate="print">
            <a:extLst>
              <a:ext uri="{28A0092B-C50C-407E-A947-70E740481C1C}">
                <a14:useLocalDpi xmlns:a14="http://schemas.microsoft.com/office/drawing/2010/main" val="0"/>
              </a:ext>
            </a:extLst>
          </a:blip>
          <a:srcRect l="26962" r="24412" b="21100"/>
          <a:stretch>
            <a:fillRect/>
          </a:stretch>
        </p:blipFill>
        <p:spPr bwMode="auto">
          <a:xfrm>
            <a:off x="8580276" y="3140968"/>
            <a:ext cx="464377" cy="93930"/>
          </a:xfrm>
          <a:prstGeom prst="rect">
            <a:avLst/>
          </a:prstGeom>
          <a:noFill/>
          <a:effectLst/>
        </p:spPr>
      </p:pic>
      <p:pic>
        <p:nvPicPr>
          <p:cNvPr id="27" name="图片 26">
            <a:extLst>
              <a:ext uri="{FF2B5EF4-FFF2-40B4-BE49-F238E27FC236}">
                <a16:creationId xmlns="" xmlns:a16="http://schemas.microsoft.com/office/drawing/2014/main" id="{12D3D430-0794-2944-B041-FDBB8B23A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5754" y="2276872"/>
            <a:ext cx="860666" cy="632847"/>
          </a:xfrm>
          <a:prstGeom prst="rect">
            <a:avLst/>
          </a:prstGeom>
          <a:effectLst/>
        </p:spPr>
      </p:pic>
      <p:pic>
        <p:nvPicPr>
          <p:cNvPr id="28" name="图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8348" y="2132856"/>
            <a:ext cx="1490126" cy="826044"/>
          </a:xfrm>
          <a:prstGeom prst="rect">
            <a:avLst/>
          </a:prstGeom>
          <a:effectLst/>
        </p:spPr>
      </p:pic>
      <p:sp>
        <p:nvSpPr>
          <p:cNvPr id="29" name="文本框 28"/>
          <p:cNvSpPr txBox="1"/>
          <p:nvPr/>
        </p:nvSpPr>
        <p:spPr>
          <a:xfrm>
            <a:off x="4651835" y="3501008"/>
            <a:ext cx="2573846" cy="861774"/>
          </a:xfrm>
          <a:prstGeom prst="rect">
            <a:avLst/>
          </a:prstGeom>
          <a:noFill/>
          <a:effectLst/>
        </p:spPr>
        <p:txBody>
          <a:bodyPr wrap="none" rtlCol="0">
            <a:spAutoFit/>
          </a:bodyPr>
          <a:lstStyle/>
          <a:p>
            <a:pPr algn="ctr" defTabSz="1219444" fontAlgn="auto">
              <a:spcBef>
                <a:spcPts val="600"/>
              </a:spcBef>
              <a:spcAft>
                <a:spcPts val="0"/>
              </a:spcAft>
            </a:pPr>
            <a:r>
              <a:rPr lang="en-US" altLang="zh-CN" sz="1600" b="1" dirty="0" err="1" smtClean="0">
                <a:latin typeface="+mn-ea"/>
                <a:ea typeface="+mn-ea"/>
              </a:rPr>
              <a:t>Monbox</a:t>
            </a:r>
            <a:r>
              <a:rPr lang="zh-CN" altLang="en-US" sz="1600" b="1" dirty="0" smtClean="0">
                <a:latin typeface="+mn-ea"/>
                <a:ea typeface="+mn-ea"/>
              </a:rPr>
              <a:t>双</a:t>
            </a:r>
            <a:r>
              <a:rPr lang="en-US" altLang="zh-CN" sz="1600" b="1" dirty="0" smtClean="0">
                <a:latin typeface="+mn-ea"/>
                <a:ea typeface="+mn-ea"/>
              </a:rPr>
              <a:t>OS</a:t>
            </a:r>
            <a:r>
              <a:rPr lang="zh-CN" altLang="en-US" sz="1600" b="1" dirty="0" smtClean="0">
                <a:latin typeface="+mn-ea"/>
                <a:ea typeface="+mn-ea"/>
              </a:rPr>
              <a:t>共内核架构</a:t>
            </a:r>
            <a:endParaRPr lang="en-US" altLang="zh-CN" sz="1600" b="1" dirty="0" smtClean="0">
              <a:latin typeface="+mn-ea"/>
              <a:ea typeface="+mn-ea"/>
            </a:endParaRPr>
          </a:p>
          <a:p>
            <a:pPr algn="ctr" defTabSz="1219444" fontAlgn="auto">
              <a:spcBef>
                <a:spcPts val="600"/>
              </a:spcBef>
              <a:spcAft>
                <a:spcPts val="0"/>
              </a:spcAft>
            </a:pPr>
            <a:r>
              <a:rPr lang="zh-CN" altLang="en-US" sz="1200" dirty="0">
                <a:latin typeface="+mn-ea"/>
                <a:ea typeface="+mn-ea"/>
              </a:rPr>
              <a:t>单台服务器超</a:t>
            </a:r>
            <a:r>
              <a:rPr lang="en-US" altLang="zh-CN" sz="1200" dirty="0">
                <a:latin typeface="+mn-ea"/>
                <a:ea typeface="+mn-ea"/>
              </a:rPr>
              <a:t>200</a:t>
            </a:r>
            <a:r>
              <a:rPr lang="zh-CN" altLang="en-US" sz="1200" dirty="0">
                <a:latin typeface="+mn-ea"/>
                <a:ea typeface="+mn-ea"/>
              </a:rPr>
              <a:t>路并发</a:t>
            </a:r>
            <a:endParaRPr lang="en-US" altLang="zh-CN" sz="1200" dirty="0">
              <a:latin typeface="+mn-ea"/>
              <a:ea typeface="+mn-ea"/>
            </a:endParaRPr>
          </a:p>
          <a:p>
            <a:pPr algn="ctr" defTabSz="1219444" fontAlgn="auto">
              <a:spcBef>
                <a:spcPts val="600"/>
              </a:spcBef>
              <a:spcAft>
                <a:spcPts val="0"/>
              </a:spcAft>
            </a:pPr>
            <a:r>
              <a:rPr lang="zh-CN" altLang="en-US" sz="1200" dirty="0">
                <a:latin typeface="+mn-ea"/>
                <a:ea typeface="+mn-ea"/>
              </a:rPr>
              <a:t>性能较模拟器提升</a:t>
            </a:r>
            <a:r>
              <a:rPr lang="en-US" altLang="zh-CN" sz="1200" dirty="0">
                <a:latin typeface="+mn-ea"/>
                <a:ea typeface="+mn-ea"/>
              </a:rPr>
              <a:t>10</a:t>
            </a:r>
            <a:r>
              <a:rPr lang="zh-CN" altLang="en-US" sz="1200" dirty="0">
                <a:latin typeface="+mn-ea"/>
                <a:ea typeface="+mn-ea"/>
              </a:rPr>
              <a:t>倍以上</a:t>
            </a:r>
            <a:endParaRPr lang="en-US" sz="1200" dirty="0">
              <a:latin typeface="+mn-ea"/>
              <a:ea typeface="+mn-ea"/>
            </a:endParaRPr>
          </a:p>
        </p:txBody>
      </p:sp>
      <p:sp>
        <p:nvSpPr>
          <p:cNvPr id="30" name="binary-code-on-laptop_74971"/>
          <p:cNvSpPr>
            <a:spLocks noChangeAspect="1"/>
          </p:cNvSpPr>
          <p:nvPr/>
        </p:nvSpPr>
        <p:spPr bwMode="auto">
          <a:xfrm>
            <a:off x="5051884" y="2168860"/>
            <a:ext cx="1389394" cy="824751"/>
          </a:xfrm>
          <a:custGeom>
            <a:avLst/>
            <a:gdLst>
              <a:gd name="connsiteX0" fmla="*/ 282548 w 607427"/>
              <a:gd name="connsiteY0" fmla="*/ 353708 h 393120"/>
              <a:gd name="connsiteX1" fmla="*/ 273652 w 607427"/>
              <a:gd name="connsiteY1" fmla="*/ 362591 h 393120"/>
              <a:gd name="connsiteX2" fmla="*/ 282548 w 607427"/>
              <a:gd name="connsiteY2" fmla="*/ 371475 h 393120"/>
              <a:gd name="connsiteX3" fmla="*/ 314875 w 607427"/>
              <a:gd name="connsiteY3" fmla="*/ 371475 h 393120"/>
              <a:gd name="connsiteX4" fmla="*/ 323771 w 607427"/>
              <a:gd name="connsiteY4" fmla="*/ 362591 h 393120"/>
              <a:gd name="connsiteX5" fmla="*/ 314875 w 607427"/>
              <a:gd name="connsiteY5" fmla="*/ 353708 h 393120"/>
              <a:gd name="connsiteX6" fmla="*/ 448181 w 607427"/>
              <a:gd name="connsiteY6" fmla="*/ 287154 h 393120"/>
              <a:gd name="connsiteX7" fmla="*/ 441545 w 607427"/>
              <a:gd name="connsiteY7" fmla="*/ 301812 h 393120"/>
              <a:gd name="connsiteX8" fmla="*/ 448056 w 607427"/>
              <a:gd name="connsiteY8" fmla="*/ 315969 h 393120"/>
              <a:gd name="connsiteX9" fmla="*/ 454566 w 607427"/>
              <a:gd name="connsiteY9" fmla="*/ 301436 h 393120"/>
              <a:gd name="connsiteX10" fmla="*/ 448181 w 607427"/>
              <a:gd name="connsiteY10" fmla="*/ 287154 h 393120"/>
              <a:gd name="connsiteX11" fmla="*/ 388074 w 607427"/>
              <a:gd name="connsiteY11" fmla="*/ 287154 h 393120"/>
              <a:gd name="connsiteX12" fmla="*/ 381564 w 607427"/>
              <a:gd name="connsiteY12" fmla="*/ 301812 h 393120"/>
              <a:gd name="connsiteX13" fmla="*/ 388074 w 607427"/>
              <a:gd name="connsiteY13" fmla="*/ 315969 h 393120"/>
              <a:gd name="connsiteX14" fmla="*/ 394585 w 607427"/>
              <a:gd name="connsiteY14" fmla="*/ 301436 h 393120"/>
              <a:gd name="connsiteX15" fmla="*/ 388074 w 607427"/>
              <a:gd name="connsiteY15" fmla="*/ 287154 h 393120"/>
              <a:gd name="connsiteX16" fmla="*/ 354717 w 607427"/>
              <a:gd name="connsiteY16" fmla="*/ 287154 h 393120"/>
              <a:gd name="connsiteX17" fmla="*/ 348065 w 607427"/>
              <a:gd name="connsiteY17" fmla="*/ 301812 h 393120"/>
              <a:gd name="connsiteX18" fmla="*/ 354591 w 607427"/>
              <a:gd name="connsiteY18" fmla="*/ 315969 h 393120"/>
              <a:gd name="connsiteX19" fmla="*/ 361118 w 607427"/>
              <a:gd name="connsiteY19" fmla="*/ 301436 h 393120"/>
              <a:gd name="connsiteX20" fmla="*/ 354717 w 607427"/>
              <a:gd name="connsiteY20" fmla="*/ 287154 h 393120"/>
              <a:gd name="connsiteX21" fmla="*/ 321249 w 607427"/>
              <a:gd name="connsiteY21" fmla="*/ 287154 h 393120"/>
              <a:gd name="connsiteX22" fmla="*/ 314739 w 607427"/>
              <a:gd name="connsiteY22" fmla="*/ 301812 h 393120"/>
              <a:gd name="connsiteX23" fmla="*/ 321249 w 607427"/>
              <a:gd name="connsiteY23" fmla="*/ 315969 h 393120"/>
              <a:gd name="connsiteX24" fmla="*/ 327760 w 607427"/>
              <a:gd name="connsiteY24" fmla="*/ 301436 h 393120"/>
              <a:gd name="connsiteX25" fmla="*/ 321249 w 607427"/>
              <a:gd name="connsiteY25" fmla="*/ 287154 h 393120"/>
              <a:gd name="connsiteX26" fmla="*/ 417482 w 607427"/>
              <a:gd name="connsiteY26" fmla="*/ 281274 h 393120"/>
              <a:gd name="connsiteX27" fmla="*/ 421859 w 607427"/>
              <a:gd name="connsiteY27" fmla="*/ 281274 h 393120"/>
              <a:gd name="connsiteX28" fmla="*/ 423110 w 607427"/>
              <a:gd name="connsiteY28" fmla="*/ 282526 h 393120"/>
              <a:gd name="connsiteX29" fmla="*/ 423110 w 607427"/>
              <a:gd name="connsiteY29" fmla="*/ 320597 h 393120"/>
              <a:gd name="connsiteX30" fmla="*/ 421859 w 607427"/>
              <a:gd name="connsiteY30" fmla="*/ 321849 h 393120"/>
              <a:gd name="connsiteX31" fmla="*/ 416857 w 607427"/>
              <a:gd name="connsiteY31" fmla="*/ 321849 h 393120"/>
              <a:gd name="connsiteX32" fmla="*/ 415606 w 607427"/>
              <a:gd name="connsiteY32" fmla="*/ 320597 h 393120"/>
              <a:gd name="connsiteX33" fmla="*/ 415606 w 607427"/>
              <a:gd name="connsiteY33" fmla="*/ 289414 h 393120"/>
              <a:gd name="connsiteX34" fmla="*/ 410728 w 607427"/>
              <a:gd name="connsiteY34" fmla="*/ 292044 h 393120"/>
              <a:gd name="connsiteX35" fmla="*/ 409603 w 607427"/>
              <a:gd name="connsiteY35" fmla="*/ 292044 h 393120"/>
              <a:gd name="connsiteX36" fmla="*/ 408853 w 607427"/>
              <a:gd name="connsiteY36" fmla="*/ 291293 h 393120"/>
              <a:gd name="connsiteX37" fmla="*/ 407977 w 607427"/>
              <a:gd name="connsiteY37" fmla="*/ 287285 h 393120"/>
              <a:gd name="connsiteX38" fmla="*/ 408602 w 607427"/>
              <a:gd name="connsiteY38" fmla="*/ 285908 h 393120"/>
              <a:gd name="connsiteX39" fmla="*/ 416857 w 607427"/>
              <a:gd name="connsiteY39" fmla="*/ 281399 h 393120"/>
              <a:gd name="connsiteX40" fmla="*/ 417482 w 607427"/>
              <a:gd name="connsiteY40" fmla="*/ 281274 h 393120"/>
              <a:gd name="connsiteX41" fmla="*/ 448431 w 607427"/>
              <a:gd name="connsiteY41" fmla="*/ 280639 h 393120"/>
              <a:gd name="connsiteX42" fmla="*/ 462204 w 607427"/>
              <a:gd name="connsiteY42" fmla="*/ 301186 h 393120"/>
              <a:gd name="connsiteX43" fmla="*/ 447805 w 607427"/>
              <a:gd name="connsiteY43" fmla="*/ 322484 h 393120"/>
              <a:gd name="connsiteX44" fmla="*/ 433907 w 607427"/>
              <a:gd name="connsiteY44" fmla="*/ 301687 h 393120"/>
              <a:gd name="connsiteX45" fmla="*/ 448431 w 607427"/>
              <a:gd name="connsiteY45" fmla="*/ 280639 h 393120"/>
              <a:gd name="connsiteX46" fmla="*/ 388325 w 607427"/>
              <a:gd name="connsiteY46" fmla="*/ 280639 h 393120"/>
              <a:gd name="connsiteX47" fmla="*/ 402223 w 607427"/>
              <a:gd name="connsiteY47" fmla="*/ 301186 h 393120"/>
              <a:gd name="connsiteX48" fmla="*/ 387699 w 607427"/>
              <a:gd name="connsiteY48" fmla="*/ 322484 h 393120"/>
              <a:gd name="connsiteX49" fmla="*/ 373926 w 607427"/>
              <a:gd name="connsiteY49" fmla="*/ 301687 h 393120"/>
              <a:gd name="connsiteX50" fmla="*/ 388325 w 607427"/>
              <a:gd name="connsiteY50" fmla="*/ 280639 h 393120"/>
              <a:gd name="connsiteX51" fmla="*/ 354968 w 607427"/>
              <a:gd name="connsiteY51" fmla="*/ 280639 h 393120"/>
              <a:gd name="connsiteX52" fmla="*/ 368775 w 607427"/>
              <a:gd name="connsiteY52" fmla="*/ 301186 h 393120"/>
              <a:gd name="connsiteX53" fmla="*/ 354340 w 607427"/>
              <a:gd name="connsiteY53" fmla="*/ 322484 h 393120"/>
              <a:gd name="connsiteX54" fmla="*/ 340408 w 607427"/>
              <a:gd name="connsiteY54" fmla="*/ 301687 h 393120"/>
              <a:gd name="connsiteX55" fmla="*/ 354968 w 607427"/>
              <a:gd name="connsiteY55" fmla="*/ 280639 h 393120"/>
              <a:gd name="connsiteX56" fmla="*/ 321500 w 607427"/>
              <a:gd name="connsiteY56" fmla="*/ 280639 h 393120"/>
              <a:gd name="connsiteX57" fmla="*/ 335398 w 607427"/>
              <a:gd name="connsiteY57" fmla="*/ 301186 h 393120"/>
              <a:gd name="connsiteX58" fmla="*/ 320874 w 607427"/>
              <a:gd name="connsiteY58" fmla="*/ 322484 h 393120"/>
              <a:gd name="connsiteX59" fmla="*/ 307101 w 607427"/>
              <a:gd name="connsiteY59" fmla="*/ 301687 h 393120"/>
              <a:gd name="connsiteX60" fmla="*/ 321500 w 607427"/>
              <a:gd name="connsiteY60" fmla="*/ 280639 h 393120"/>
              <a:gd name="connsiteX61" fmla="*/ 534922 w 607427"/>
              <a:gd name="connsiteY61" fmla="*/ 217001 h 393120"/>
              <a:gd name="connsiteX62" fmla="*/ 528411 w 607427"/>
              <a:gd name="connsiteY62" fmla="*/ 231635 h 393120"/>
              <a:gd name="connsiteX63" fmla="*/ 534922 w 607427"/>
              <a:gd name="connsiteY63" fmla="*/ 245893 h 393120"/>
              <a:gd name="connsiteX64" fmla="*/ 541432 w 607427"/>
              <a:gd name="connsiteY64" fmla="*/ 231259 h 393120"/>
              <a:gd name="connsiteX65" fmla="*/ 534922 w 607427"/>
              <a:gd name="connsiteY65" fmla="*/ 217001 h 393120"/>
              <a:gd name="connsiteX66" fmla="*/ 503202 w 607427"/>
              <a:gd name="connsiteY66" fmla="*/ 217001 h 393120"/>
              <a:gd name="connsiteX67" fmla="*/ 496675 w 607427"/>
              <a:gd name="connsiteY67" fmla="*/ 231635 h 393120"/>
              <a:gd name="connsiteX68" fmla="*/ 503202 w 607427"/>
              <a:gd name="connsiteY68" fmla="*/ 245893 h 393120"/>
              <a:gd name="connsiteX69" fmla="*/ 509728 w 607427"/>
              <a:gd name="connsiteY69" fmla="*/ 231259 h 393120"/>
              <a:gd name="connsiteX70" fmla="*/ 503202 w 607427"/>
              <a:gd name="connsiteY70" fmla="*/ 217001 h 393120"/>
              <a:gd name="connsiteX71" fmla="*/ 443171 w 607427"/>
              <a:gd name="connsiteY71" fmla="*/ 217001 h 393120"/>
              <a:gd name="connsiteX72" fmla="*/ 436535 w 607427"/>
              <a:gd name="connsiteY72" fmla="*/ 231635 h 393120"/>
              <a:gd name="connsiteX73" fmla="*/ 443046 w 607427"/>
              <a:gd name="connsiteY73" fmla="*/ 245893 h 393120"/>
              <a:gd name="connsiteX74" fmla="*/ 449556 w 607427"/>
              <a:gd name="connsiteY74" fmla="*/ 231259 h 393120"/>
              <a:gd name="connsiteX75" fmla="*/ 443171 w 607427"/>
              <a:gd name="connsiteY75" fmla="*/ 217001 h 393120"/>
              <a:gd name="connsiteX76" fmla="*/ 352968 w 607427"/>
              <a:gd name="connsiteY76" fmla="*/ 217001 h 393120"/>
              <a:gd name="connsiteX77" fmla="*/ 346442 w 607427"/>
              <a:gd name="connsiteY77" fmla="*/ 231635 h 393120"/>
              <a:gd name="connsiteX78" fmla="*/ 352968 w 607427"/>
              <a:gd name="connsiteY78" fmla="*/ 245893 h 393120"/>
              <a:gd name="connsiteX79" fmla="*/ 359495 w 607427"/>
              <a:gd name="connsiteY79" fmla="*/ 231259 h 393120"/>
              <a:gd name="connsiteX80" fmla="*/ 352968 w 607427"/>
              <a:gd name="connsiteY80" fmla="*/ 217001 h 393120"/>
              <a:gd name="connsiteX81" fmla="*/ 321249 w 607427"/>
              <a:gd name="connsiteY81" fmla="*/ 217001 h 393120"/>
              <a:gd name="connsiteX82" fmla="*/ 314739 w 607427"/>
              <a:gd name="connsiteY82" fmla="*/ 231635 h 393120"/>
              <a:gd name="connsiteX83" fmla="*/ 321249 w 607427"/>
              <a:gd name="connsiteY83" fmla="*/ 245893 h 393120"/>
              <a:gd name="connsiteX84" fmla="*/ 327760 w 607427"/>
              <a:gd name="connsiteY84" fmla="*/ 231259 h 393120"/>
              <a:gd name="connsiteX85" fmla="*/ 321249 w 607427"/>
              <a:gd name="connsiteY85" fmla="*/ 217001 h 393120"/>
              <a:gd name="connsiteX86" fmla="*/ 564335 w 607427"/>
              <a:gd name="connsiteY86" fmla="*/ 211132 h 393120"/>
              <a:gd name="connsiteX87" fmla="*/ 568708 w 607427"/>
              <a:gd name="connsiteY87" fmla="*/ 211132 h 393120"/>
              <a:gd name="connsiteX88" fmla="*/ 569957 w 607427"/>
              <a:gd name="connsiteY88" fmla="*/ 212382 h 393120"/>
              <a:gd name="connsiteX89" fmla="*/ 569957 w 607427"/>
              <a:gd name="connsiteY89" fmla="*/ 250387 h 393120"/>
              <a:gd name="connsiteX90" fmla="*/ 568708 w 607427"/>
              <a:gd name="connsiteY90" fmla="*/ 251637 h 393120"/>
              <a:gd name="connsiteX91" fmla="*/ 563710 w 607427"/>
              <a:gd name="connsiteY91" fmla="*/ 251637 h 393120"/>
              <a:gd name="connsiteX92" fmla="*/ 562461 w 607427"/>
              <a:gd name="connsiteY92" fmla="*/ 250387 h 393120"/>
              <a:gd name="connsiteX93" fmla="*/ 562461 w 607427"/>
              <a:gd name="connsiteY93" fmla="*/ 219258 h 393120"/>
              <a:gd name="connsiteX94" fmla="*/ 557589 w 607427"/>
              <a:gd name="connsiteY94" fmla="*/ 221883 h 393120"/>
              <a:gd name="connsiteX95" fmla="*/ 556464 w 607427"/>
              <a:gd name="connsiteY95" fmla="*/ 221883 h 393120"/>
              <a:gd name="connsiteX96" fmla="*/ 555839 w 607427"/>
              <a:gd name="connsiteY96" fmla="*/ 221133 h 393120"/>
              <a:gd name="connsiteX97" fmla="*/ 554840 w 607427"/>
              <a:gd name="connsiteY97" fmla="*/ 217133 h 393120"/>
              <a:gd name="connsiteX98" fmla="*/ 555465 w 607427"/>
              <a:gd name="connsiteY98" fmla="*/ 215757 h 393120"/>
              <a:gd name="connsiteX99" fmla="*/ 563710 w 607427"/>
              <a:gd name="connsiteY99" fmla="*/ 211382 h 393120"/>
              <a:gd name="connsiteX100" fmla="*/ 564335 w 607427"/>
              <a:gd name="connsiteY100" fmla="*/ 211132 h 393120"/>
              <a:gd name="connsiteX101" fmla="*/ 472503 w 607427"/>
              <a:gd name="connsiteY101" fmla="*/ 211132 h 393120"/>
              <a:gd name="connsiteX102" fmla="*/ 476896 w 607427"/>
              <a:gd name="connsiteY102" fmla="*/ 211132 h 393120"/>
              <a:gd name="connsiteX103" fmla="*/ 478151 w 607427"/>
              <a:gd name="connsiteY103" fmla="*/ 212382 h 393120"/>
              <a:gd name="connsiteX104" fmla="*/ 478151 w 607427"/>
              <a:gd name="connsiteY104" fmla="*/ 250387 h 393120"/>
              <a:gd name="connsiteX105" fmla="*/ 476896 w 607427"/>
              <a:gd name="connsiteY105" fmla="*/ 251637 h 393120"/>
              <a:gd name="connsiteX106" fmla="*/ 471875 w 607427"/>
              <a:gd name="connsiteY106" fmla="*/ 251637 h 393120"/>
              <a:gd name="connsiteX107" fmla="*/ 470620 w 607427"/>
              <a:gd name="connsiteY107" fmla="*/ 250387 h 393120"/>
              <a:gd name="connsiteX108" fmla="*/ 470620 w 607427"/>
              <a:gd name="connsiteY108" fmla="*/ 219258 h 393120"/>
              <a:gd name="connsiteX109" fmla="*/ 465725 w 607427"/>
              <a:gd name="connsiteY109" fmla="*/ 221883 h 393120"/>
              <a:gd name="connsiteX110" fmla="*/ 464721 w 607427"/>
              <a:gd name="connsiteY110" fmla="*/ 221883 h 393120"/>
              <a:gd name="connsiteX111" fmla="*/ 463968 w 607427"/>
              <a:gd name="connsiteY111" fmla="*/ 221133 h 393120"/>
              <a:gd name="connsiteX112" fmla="*/ 462964 w 607427"/>
              <a:gd name="connsiteY112" fmla="*/ 217133 h 393120"/>
              <a:gd name="connsiteX113" fmla="*/ 463591 w 607427"/>
              <a:gd name="connsiteY113" fmla="*/ 215757 h 393120"/>
              <a:gd name="connsiteX114" fmla="*/ 471875 w 607427"/>
              <a:gd name="connsiteY114" fmla="*/ 211382 h 393120"/>
              <a:gd name="connsiteX115" fmla="*/ 472503 w 607427"/>
              <a:gd name="connsiteY115" fmla="*/ 211132 h 393120"/>
              <a:gd name="connsiteX116" fmla="*/ 412472 w 607427"/>
              <a:gd name="connsiteY116" fmla="*/ 211132 h 393120"/>
              <a:gd name="connsiteX117" fmla="*/ 416849 w 607427"/>
              <a:gd name="connsiteY117" fmla="*/ 211132 h 393120"/>
              <a:gd name="connsiteX118" fmla="*/ 418100 w 607427"/>
              <a:gd name="connsiteY118" fmla="*/ 212382 h 393120"/>
              <a:gd name="connsiteX119" fmla="*/ 418100 w 607427"/>
              <a:gd name="connsiteY119" fmla="*/ 250387 h 393120"/>
              <a:gd name="connsiteX120" fmla="*/ 416849 w 607427"/>
              <a:gd name="connsiteY120" fmla="*/ 251637 h 393120"/>
              <a:gd name="connsiteX121" fmla="*/ 411847 w 607427"/>
              <a:gd name="connsiteY121" fmla="*/ 251637 h 393120"/>
              <a:gd name="connsiteX122" fmla="*/ 410596 w 607427"/>
              <a:gd name="connsiteY122" fmla="*/ 250387 h 393120"/>
              <a:gd name="connsiteX123" fmla="*/ 410596 w 607427"/>
              <a:gd name="connsiteY123" fmla="*/ 219258 h 393120"/>
              <a:gd name="connsiteX124" fmla="*/ 405718 w 607427"/>
              <a:gd name="connsiteY124" fmla="*/ 221883 h 393120"/>
              <a:gd name="connsiteX125" fmla="*/ 404593 w 607427"/>
              <a:gd name="connsiteY125" fmla="*/ 221883 h 393120"/>
              <a:gd name="connsiteX126" fmla="*/ 403843 w 607427"/>
              <a:gd name="connsiteY126" fmla="*/ 221133 h 393120"/>
              <a:gd name="connsiteX127" fmla="*/ 402967 w 607427"/>
              <a:gd name="connsiteY127" fmla="*/ 217133 h 393120"/>
              <a:gd name="connsiteX128" fmla="*/ 403592 w 607427"/>
              <a:gd name="connsiteY128" fmla="*/ 215757 h 393120"/>
              <a:gd name="connsiteX129" fmla="*/ 411847 w 607427"/>
              <a:gd name="connsiteY129" fmla="*/ 211382 h 393120"/>
              <a:gd name="connsiteX130" fmla="*/ 412472 w 607427"/>
              <a:gd name="connsiteY130" fmla="*/ 211132 h 393120"/>
              <a:gd name="connsiteX131" fmla="*/ 382417 w 607427"/>
              <a:gd name="connsiteY131" fmla="*/ 211132 h 393120"/>
              <a:gd name="connsiteX132" fmla="*/ 386790 w 607427"/>
              <a:gd name="connsiteY132" fmla="*/ 211132 h 393120"/>
              <a:gd name="connsiteX133" fmla="*/ 388039 w 607427"/>
              <a:gd name="connsiteY133" fmla="*/ 212382 h 393120"/>
              <a:gd name="connsiteX134" fmla="*/ 388039 w 607427"/>
              <a:gd name="connsiteY134" fmla="*/ 250387 h 393120"/>
              <a:gd name="connsiteX135" fmla="*/ 386790 w 607427"/>
              <a:gd name="connsiteY135" fmla="*/ 251637 h 393120"/>
              <a:gd name="connsiteX136" fmla="*/ 381792 w 607427"/>
              <a:gd name="connsiteY136" fmla="*/ 251637 h 393120"/>
              <a:gd name="connsiteX137" fmla="*/ 380543 w 607427"/>
              <a:gd name="connsiteY137" fmla="*/ 250387 h 393120"/>
              <a:gd name="connsiteX138" fmla="*/ 380543 w 607427"/>
              <a:gd name="connsiteY138" fmla="*/ 219258 h 393120"/>
              <a:gd name="connsiteX139" fmla="*/ 375670 w 607427"/>
              <a:gd name="connsiteY139" fmla="*/ 221883 h 393120"/>
              <a:gd name="connsiteX140" fmla="*/ 374546 w 607427"/>
              <a:gd name="connsiteY140" fmla="*/ 221883 h 393120"/>
              <a:gd name="connsiteX141" fmla="*/ 373921 w 607427"/>
              <a:gd name="connsiteY141" fmla="*/ 221133 h 393120"/>
              <a:gd name="connsiteX142" fmla="*/ 372922 w 607427"/>
              <a:gd name="connsiteY142" fmla="*/ 217133 h 393120"/>
              <a:gd name="connsiteX143" fmla="*/ 373547 w 607427"/>
              <a:gd name="connsiteY143" fmla="*/ 215757 h 393120"/>
              <a:gd name="connsiteX144" fmla="*/ 381792 w 607427"/>
              <a:gd name="connsiteY144" fmla="*/ 211382 h 393120"/>
              <a:gd name="connsiteX145" fmla="*/ 382417 w 607427"/>
              <a:gd name="connsiteY145" fmla="*/ 211132 h 393120"/>
              <a:gd name="connsiteX146" fmla="*/ 535172 w 607427"/>
              <a:gd name="connsiteY146" fmla="*/ 210497 h 393120"/>
              <a:gd name="connsiteX147" fmla="*/ 549070 w 607427"/>
              <a:gd name="connsiteY147" fmla="*/ 231009 h 393120"/>
              <a:gd name="connsiteX148" fmla="*/ 534546 w 607427"/>
              <a:gd name="connsiteY148" fmla="*/ 252272 h 393120"/>
              <a:gd name="connsiteX149" fmla="*/ 520773 w 607427"/>
              <a:gd name="connsiteY149" fmla="*/ 231509 h 393120"/>
              <a:gd name="connsiteX150" fmla="*/ 535172 w 607427"/>
              <a:gd name="connsiteY150" fmla="*/ 210497 h 393120"/>
              <a:gd name="connsiteX151" fmla="*/ 503453 w 607427"/>
              <a:gd name="connsiteY151" fmla="*/ 210497 h 393120"/>
              <a:gd name="connsiteX152" fmla="*/ 517385 w 607427"/>
              <a:gd name="connsiteY152" fmla="*/ 231009 h 393120"/>
              <a:gd name="connsiteX153" fmla="*/ 502825 w 607427"/>
              <a:gd name="connsiteY153" fmla="*/ 252272 h 393120"/>
              <a:gd name="connsiteX154" fmla="*/ 489018 w 607427"/>
              <a:gd name="connsiteY154" fmla="*/ 231509 h 393120"/>
              <a:gd name="connsiteX155" fmla="*/ 503453 w 607427"/>
              <a:gd name="connsiteY155" fmla="*/ 210497 h 393120"/>
              <a:gd name="connsiteX156" fmla="*/ 443421 w 607427"/>
              <a:gd name="connsiteY156" fmla="*/ 210497 h 393120"/>
              <a:gd name="connsiteX157" fmla="*/ 457194 w 607427"/>
              <a:gd name="connsiteY157" fmla="*/ 231009 h 393120"/>
              <a:gd name="connsiteX158" fmla="*/ 442795 w 607427"/>
              <a:gd name="connsiteY158" fmla="*/ 252272 h 393120"/>
              <a:gd name="connsiteX159" fmla="*/ 428897 w 607427"/>
              <a:gd name="connsiteY159" fmla="*/ 231509 h 393120"/>
              <a:gd name="connsiteX160" fmla="*/ 443421 w 607427"/>
              <a:gd name="connsiteY160" fmla="*/ 210497 h 393120"/>
              <a:gd name="connsiteX161" fmla="*/ 353345 w 607427"/>
              <a:gd name="connsiteY161" fmla="*/ 210497 h 393120"/>
              <a:gd name="connsiteX162" fmla="*/ 367152 w 607427"/>
              <a:gd name="connsiteY162" fmla="*/ 231009 h 393120"/>
              <a:gd name="connsiteX163" fmla="*/ 352592 w 607427"/>
              <a:gd name="connsiteY163" fmla="*/ 252272 h 393120"/>
              <a:gd name="connsiteX164" fmla="*/ 338785 w 607427"/>
              <a:gd name="connsiteY164" fmla="*/ 231509 h 393120"/>
              <a:gd name="connsiteX165" fmla="*/ 353345 w 607427"/>
              <a:gd name="connsiteY165" fmla="*/ 210497 h 393120"/>
              <a:gd name="connsiteX166" fmla="*/ 321500 w 607427"/>
              <a:gd name="connsiteY166" fmla="*/ 210497 h 393120"/>
              <a:gd name="connsiteX167" fmla="*/ 335398 w 607427"/>
              <a:gd name="connsiteY167" fmla="*/ 231009 h 393120"/>
              <a:gd name="connsiteX168" fmla="*/ 320874 w 607427"/>
              <a:gd name="connsiteY168" fmla="*/ 252272 h 393120"/>
              <a:gd name="connsiteX169" fmla="*/ 307101 w 607427"/>
              <a:gd name="connsiteY169" fmla="*/ 231509 h 393120"/>
              <a:gd name="connsiteX170" fmla="*/ 321500 w 607427"/>
              <a:gd name="connsiteY170" fmla="*/ 210497 h 393120"/>
              <a:gd name="connsiteX171" fmla="*/ 504825 w 607427"/>
              <a:gd name="connsiteY171" fmla="*/ 146788 h 393120"/>
              <a:gd name="connsiteX172" fmla="*/ 498298 w 607427"/>
              <a:gd name="connsiteY172" fmla="*/ 161422 h 393120"/>
              <a:gd name="connsiteX173" fmla="*/ 504825 w 607427"/>
              <a:gd name="connsiteY173" fmla="*/ 175680 h 393120"/>
              <a:gd name="connsiteX174" fmla="*/ 511351 w 607427"/>
              <a:gd name="connsiteY174" fmla="*/ 161046 h 393120"/>
              <a:gd name="connsiteX175" fmla="*/ 504825 w 607427"/>
              <a:gd name="connsiteY175" fmla="*/ 146788 h 393120"/>
              <a:gd name="connsiteX176" fmla="*/ 444810 w 607427"/>
              <a:gd name="connsiteY176" fmla="*/ 146788 h 393120"/>
              <a:gd name="connsiteX177" fmla="*/ 438299 w 607427"/>
              <a:gd name="connsiteY177" fmla="*/ 161422 h 393120"/>
              <a:gd name="connsiteX178" fmla="*/ 444684 w 607427"/>
              <a:gd name="connsiteY178" fmla="*/ 175680 h 393120"/>
              <a:gd name="connsiteX179" fmla="*/ 451320 w 607427"/>
              <a:gd name="connsiteY179" fmla="*/ 161046 h 393120"/>
              <a:gd name="connsiteX180" fmla="*/ 444810 w 607427"/>
              <a:gd name="connsiteY180" fmla="*/ 146788 h 393120"/>
              <a:gd name="connsiteX181" fmla="*/ 413118 w 607427"/>
              <a:gd name="connsiteY181" fmla="*/ 146788 h 393120"/>
              <a:gd name="connsiteX182" fmla="*/ 406603 w 607427"/>
              <a:gd name="connsiteY182" fmla="*/ 161422 h 393120"/>
              <a:gd name="connsiteX183" fmla="*/ 412992 w 607427"/>
              <a:gd name="connsiteY183" fmla="*/ 175680 h 393120"/>
              <a:gd name="connsiteX184" fmla="*/ 419507 w 607427"/>
              <a:gd name="connsiteY184" fmla="*/ 161046 h 393120"/>
              <a:gd name="connsiteX185" fmla="*/ 413118 w 607427"/>
              <a:gd name="connsiteY185" fmla="*/ 146788 h 393120"/>
              <a:gd name="connsiteX186" fmla="*/ 352968 w 607427"/>
              <a:gd name="connsiteY186" fmla="*/ 146788 h 393120"/>
              <a:gd name="connsiteX187" fmla="*/ 346442 w 607427"/>
              <a:gd name="connsiteY187" fmla="*/ 161422 h 393120"/>
              <a:gd name="connsiteX188" fmla="*/ 352968 w 607427"/>
              <a:gd name="connsiteY188" fmla="*/ 175680 h 393120"/>
              <a:gd name="connsiteX189" fmla="*/ 359495 w 607427"/>
              <a:gd name="connsiteY189" fmla="*/ 161046 h 393120"/>
              <a:gd name="connsiteX190" fmla="*/ 352968 w 607427"/>
              <a:gd name="connsiteY190" fmla="*/ 146788 h 393120"/>
              <a:gd name="connsiteX191" fmla="*/ 321249 w 607427"/>
              <a:gd name="connsiteY191" fmla="*/ 146788 h 393120"/>
              <a:gd name="connsiteX192" fmla="*/ 314739 w 607427"/>
              <a:gd name="connsiteY192" fmla="*/ 161422 h 393120"/>
              <a:gd name="connsiteX193" fmla="*/ 321249 w 607427"/>
              <a:gd name="connsiteY193" fmla="*/ 175680 h 393120"/>
              <a:gd name="connsiteX194" fmla="*/ 327760 w 607427"/>
              <a:gd name="connsiteY194" fmla="*/ 161046 h 393120"/>
              <a:gd name="connsiteX195" fmla="*/ 321249 w 607427"/>
              <a:gd name="connsiteY195" fmla="*/ 146788 h 393120"/>
              <a:gd name="connsiteX196" fmla="*/ 474126 w 607427"/>
              <a:gd name="connsiteY196" fmla="*/ 141060 h 393120"/>
              <a:gd name="connsiteX197" fmla="*/ 478519 w 607427"/>
              <a:gd name="connsiteY197" fmla="*/ 141060 h 393120"/>
              <a:gd name="connsiteX198" fmla="*/ 479774 w 607427"/>
              <a:gd name="connsiteY198" fmla="*/ 142310 h 393120"/>
              <a:gd name="connsiteX199" fmla="*/ 479774 w 607427"/>
              <a:gd name="connsiteY199" fmla="*/ 180173 h 393120"/>
              <a:gd name="connsiteX200" fmla="*/ 478519 w 607427"/>
              <a:gd name="connsiteY200" fmla="*/ 181423 h 393120"/>
              <a:gd name="connsiteX201" fmla="*/ 473624 w 607427"/>
              <a:gd name="connsiteY201" fmla="*/ 181423 h 393120"/>
              <a:gd name="connsiteX202" fmla="*/ 472369 w 607427"/>
              <a:gd name="connsiteY202" fmla="*/ 180173 h 393120"/>
              <a:gd name="connsiteX203" fmla="*/ 472369 w 607427"/>
              <a:gd name="connsiteY203" fmla="*/ 149057 h 393120"/>
              <a:gd name="connsiteX204" fmla="*/ 467473 w 607427"/>
              <a:gd name="connsiteY204" fmla="*/ 151682 h 393120"/>
              <a:gd name="connsiteX205" fmla="*/ 466344 w 607427"/>
              <a:gd name="connsiteY205" fmla="*/ 151807 h 393120"/>
              <a:gd name="connsiteX206" fmla="*/ 465591 w 607427"/>
              <a:gd name="connsiteY206" fmla="*/ 150932 h 393120"/>
              <a:gd name="connsiteX207" fmla="*/ 464587 w 607427"/>
              <a:gd name="connsiteY207" fmla="*/ 147058 h 393120"/>
              <a:gd name="connsiteX208" fmla="*/ 465214 w 607427"/>
              <a:gd name="connsiteY208" fmla="*/ 145559 h 393120"/>
              <a:gd name="connsiteX209" fmla="*/ 473624 w 607427"/>
              <a:gd name="connsiteY209" fmla="*/ 141185 h 393120"/>
              <a:gd name="connsiteX210" fmla="*/ 474126 w 607427"/>
              <a:gd name="connsiteY210" fmla="*/ 141060 h 393120"/>
              <a:gd name="connsiteX211" fmla="*/ 382417 w 607427"/>
              <a:gd name="connsiteY211" fmla="*/ 141060 h 393120"/>
              <a:gd name="connsiteX212" fmla="*/ 386790 w 607427"/>
              <a:gd name="connsiteY212" fmla="*/ 141060 h 393120"/>
              <a:gd name="connsiteX213" fmla="*/ 388039 w 607427"/>
              <a:gd name="connsiteY213" fmla="*/ 142310 h 393120"/>
              <a:gd name="connsiteX214" fmla="*/ 388039 w 607427"/>
              <a:gd name="connsiteY214" fmla="*/ 180173 h 393120"/>
              <a:gd name="connsiteX215" fmla="*/ 386790 w 607427"/>
              <a:gd name="connsiteY215" fmla="*/ 181423 h 393120"/>
              <a:gd name="connsiteX216" fmla="*/ 381792 w 607427"/>
              <a:gd name="connsiteY216" fmla="*/ 181423 h 393120"/>
              <a:gd name="connsiteX217" fmla="*/ 380543 w 607427"/>
              <a:gd name="connsiteY217" fmla="*/ 180173 h 393120"/>
              <a:gd name="connsiteX218" fmla="*/ 380543 w 607427"/>
              <a:gd name="connsiteY218" fmla="*/ 149057 h 393120"/>
              <a:gd name="connsiteX219" fmla="*/ 375670 w 607427"/>
              <a:gd name="connsiteY219" fmla="*/ 151682 h 393120"/>
              <a:gd name="connsiteX220" fmla="*/ 374546 w 607427"/>
              <a:gd name="connsiteY220" fmla="*/ 151807 h 393120"/>
              <a:gd name="connsiteX221" fmla="*/ 373921 w 607427"/>
              <a:gd name="connsiteY221" fmla="*/ 150932 h 393120"/>
              <a:gd name="connsiteX222" fmla="*/ 372922 w 607427"/>
              <a:gd name="connsiteY222" fmla="*/ 147058 h 393120"/>
              <a:gd name="connsiteX223" fmla="*/ 373547 w 607427"/>
              <a:gd name="connsiteY223" fmla="*/ 145559 h 393120"/>
              <a:gd name="connsiteX224" fmla="*/ 381792 w 607427"/>
              <a:gd name="connsiteY224" fmla="*/ 141185 h 393120"/>
              <a:gd name="connsiteX225" fmla="*/ 382417 w 607427"/>
              <a:gd name="connsiteY225" fmla="*/ 141060 h 393120"/>
              <a:gd name="connsiteX226" fmla="*/ 505201 w 607427"/>
              <a:gd name="connsiteY226" fmla="*/ 140284 h 393120"/>
              <a:gd name="connsiteX227" fmla="*/ 519008 w 607427"/>
              <a:gd name="connsiteY227" fmla="*/ 160796 h 393120"/>
              <a:gd name="connsiteX228" fmla="*/ 504574 w 607427"/>
              <a:gd name="connsiteY228" fmla="*/ 182059 h 393120"/>
              <a:gd name="connsiteX229" fmla="*/ 490641 w 607427"/>
              <a:gd name="connsiteY229" fmla="*/ 161296 h 393120"/>
              <a:gd name="connsiteX230" fmla="*/ 505201 w 607427"/>
              <a:gd name="connsiteY230" fmla="*/ 140284 h 393120"/>
              <a:gd name="connsiteX231" fmla="*/ 445060 w 607427"/>
              <a:gd name="connsiteY231" fmla="*/ 140284 h 393120"/>
              <a:gd name="connsiteX232" fmla="*/ 458958 w 607427"/>
              <a:gd name="connsiteY232" fmla="*/ 160796 h 393120"/>
              <a:gd name="connsiteX233" fmla="*/ 444434 w 607427"/>
              <a:gd name="connsiteY233" fmla="*/ 182059 h 393120"/>
              <a:gd name="connsiteX234" fmla="*/ 430661 w 607427"/>
              <a:gd name="connsiteY234" fmla="*/ 161296 h 393120"/>
              <a:gd name="connsiteX235" fmla="*/ 445060 w 607427"/>
              <a:gd name="connsiteY235" fmla="*/ 140284 h 393120"/>
              <a:gd name="connsiteX236" fmla="*/ 413368 w 607427"/>
              <a:gd name="connsiteY236" fmla="*/ 140284 h 393120"/>
              <a:gd name="connsiteX237" fmla="*/ 427274 w 607427"/>
              <a:gd name="connsiteY237" fmla="*/ 160796 h 393120"/>
              <a:gd name="connsiteX238" fmla="*/ 412742 w 607427"/>
              <a:gd name="connsiteY238" fmla="*/ 182059 h 393120"/>
              <a:gd name="connsiteX239" fmla="*/ 398836 w 607427"/>
              <a:gd name="connsiteY239" fmla="*/ 161296 h 393120"/>
              <a:gd name="connsiteX240" fmla="*/ 413368 w 607427"/>
              <a:gd name="connsiteY240" fmla="*/ 140284 h 393120"/>
              <a:gd name="connsiteX241" fmla="*/ 353345 w 607427"/>
              <a:gd name="connsiteY241" fmla="*/ 140284 h 393120"/>
              <a:gd name="connsiteX242" fmla="*/ 367152 w 607427"/>
              <a:gd name="connsiteY242" fmla="*/ 160796 h 393120"/>
              <a:gd name="connsiteX243" fmla="*/ 352592 w 607427"/>
              <a:gd name="connsiteY243" fmla="*/ 182059 h 393120"/>
              <a:gd name="connsiteX244" fmla="*/ 338785 w 607427"/>
              <a:gd name="connsiteY244" fmla="*/ 161296 h 393120"/>
              <a:gd name="connsiteX245" fmla="*/ 353345 w 607427"/>
              <a:gd name="connsiteY245" fmla="*/ 140284 h 393120"/>
              <a:gd name="connsiteX246" fmla="*/ 321500 w 607427"/>
              <a:gd name="connsiteY246" fmla="*/ 140284 h 393120"/>
              <a:gd name="connsiteX247" fmla="*/ 335398 w 607427"/>
              <a:gd name="connsiteY247" fmla="*/ 160796 h 393120"/>
              <a:gd name="connsiteX248" fmla="*/ 320874 w 607427"/>
              <a:gd name="connsiteY248" fmla="*/ 182059 h 393120"/>
              <a:gd name="connsiteX249" fmla="*/ 307101 w 607427"/>
              <a:gd name="connsiteY249" fmla="*/ 161296 h 393120"/>
              <a:gd name="connsiteX250" fmla="*/ 321500 w 607427"/>
              <a:gd name="connsiteY250" fmla="*/ 140284 h 393120"/>
              <a:gd name="connsiteX251" fmla="*/ 563218 w 607427"/>
              <a:gd name="connsiteY251" fmla="*/ 76592 h 393120"/>
              <a:gd name="connsiteX252" fmla="*/ 556707 w 607427"/>
              <a:gd name="connsiteY252" fmla="*/ 91225 h 393120"/>
              <a:gd name="connsiteX253" fmla="*/ 563218 w 607427"/>
              <a:gd name="connsiteY253" fmla="*/ 105484 h 393120"/>
              <a:gd name="connsiteX254" fmla="*/ 569728 w 607427"/>
              <a:gd name="connsiteY254" fmla="*/ 90850 h 393120"/>
              <a:gd name="connsiteX255" fmla="*/ 563218 w 607427"/>
              <a:gd name="connsiteY255" fmla="*/ 76592 h 393120"/>
              <a:gd name="connsiteX256" fmla="*/ 503202 w 607427"/>
              <a:gd name="connsiteY256" fmla="*/ 76592 h 393120"/>
              <a:gd name="connsiteX257" fmla="*/ 496675 w 607427"/>
              <a:gd name="connsiteY257" fmla="*/ 91225 h 393120"/>
              <a:gd name="connsiteX258" fmla="*/ 503202 w 607427"/>
              <a:gd name="connsiteY258" fmla="*/ 105484 h 393120"/>
              <a:gd name="connsiteX259" fmla="*/ 509728 w 607427"/>
              <a:gd name="connsiteY259" fmla="*/ 90850 h 393120"/>
              <a:gd name="connsiteX260" fmla="*/ 503202 w 607427"/>
              <a:gd name="connsiteY260" fmla="*/ 76592 h 393120"/>
              <a:gd name="connsiteX261" fmla="*/ 471483 w 607427"/>
              <a:gd name="connsiteY261" fmla="*/ 76592 h 393120"/>
              <a:gd name="connsiteX262" fmla="*/ 464972 w 607427"/>
              <a:gd name="connsiteY262" fmla="*/ 91225 h 393120"/>
              <a:gd name="connsiteX263" fmla="*/ 471357 w 607427"/>
              <a:gd name="connsiteY263" fmla="*/ 105484 h 393120"/>
              <a:gd name="connsiteX264" fmla="*/ 477993 w 607427"/>
              <a:gd name="connsiteY264" fmla="*/ 90850 h 393120"/>
              <a:gd name="connsiteX265" fmla="*/ 471483 w 607427"/>
              <a:gd name="connsiteY265" fmla="*/ 76592 h 393120"/>
              <a:gd name="connsiteX266" fmla="*/ 411361 w 607427"/>
              <a:gd name="connsiteY266" fmla="*/ 76592 h 393120"/>
              <a:gd name="connsiteX267" fmla="*/ 404851 w 607427"/>
              <a:gd name="connsiteY267" fmla="*/ 91225 h 393120"/>
              <a:gd name="connsiteX268" fmla="*/ 411361 w 607427"/>
              <a:gd name="connsiteY268" fmla="*/ 105484 h 393120"/>
              <a:gd name="connsiteX269" fmla="*/ 417872 w 607427"/>
              <a:gd name="connsiteY269" fmla="*/ 90850 h 393120"/>
              <a:gd name="connsiteX270" fmla="*/ 411361 w 607427"/>
              <a:gd name="connsiteY270" fmla="*/ 76592 h 393120"/>
              <a:gd name="connsiteX271" fmla="*/ 351345 w 607427"/>
              <a:gd name="connsiteY271" fmla="*/ 76592 h 393120"/>
              <a:gd name="connsiteX272" fmla="*/ 344819 w 607427"/>
              <a:gd name="connsiteY272" fmla="*/ 91225 h 393120"/>
              <a:gd name="connsiteX273" fmla="*/ 351220 w 607427"/>
              <a:gd name="connsiteY273" fmla="*/ 105484 h 393120"/>
              <a:gd name="connsiteX274" fmla="*/ 357872 w 607427"/>
              <a:gd name="connsiteY274" fmla="*/ 90850 h 393120"/>
              <a:gd name="connsiteX275" fmla="*/ 351345 w 607427"/>
              <a:gd name="connsiteY275" fmla="*/ 76592 h 393120"/>
              <a:gd name="connsiteX276" fmla="*/ 532645 w 607427"/>
              <a:gd name="connsiteY276" fmla="*/ 70848 h 393120"/>
              <a:gd name="connsiteX277" fmla="*/ 537022 w 607427"/>
              <a:gd name="connsiteY277" fmla="*/ 70848 h 393120"/>
              <a:gd name="connsiteX278" fmla="*/ 538273 w 607427"/>
              <a:gd name="connsiteY278" fmla="*/ 72100 h 393120"/>
              <a:gd name="connsiteX279" fmla="*/ 538273 w 607427"/>
              <a:gd name="connsiteY279" fmla="*/ 110030 h 393120"/>
              <a:gd name="connsiteX280" fmla="*/ 537022 w 607427"/>
              <a:gd name="connsiteY280" fmla="*/ 111282 h 393120"/>
              <a:gd name="connsiteX281" fmla="*/ 532020 w 607427"/>
              <a:gd name="connsiteY281" fmla="*/ 111282 h 393120"/>
              <a:gd name="connsiteX282" fmla="*/ 530769 w 607427"/>
              <a:gd name="connsiteY282" fmla="*/ 110030 h 393120"/>
              <a:gd name="connsiteX283" fmla="*/ 530769 w 607427"/>
              <a:gd name="connsiteY283" fmla="*/ 78860 h 393120"/>
              <a:gd name="connsiteX284" fmla="*/ 525892 w 607427"/>
              <a:gd name="connsiteY284" fmla="*/ 81488 h 393120"/>
              <a:gd name="connsiteX285" fmla="*/ 524766 w 607427"/>
              <a:gd name="connsiteY285" fmla="*/ 81614 h 393120"/>
              <a:gd name="connsiteX286" fmla="*/ 524016 w 607427"/>
              <a:gd name="connsiteY286" fmla="*/ 80737 h 393120"/>
              <a:gd name="connsiteX287" fmla="*/ 523140 w 607427"/>
              <a:gd name="connsiteY287" fmla="*/ 76857 h 393120"/>
              <a:gd name="connsiteX288" fmla="*/ 523766 w 607427"/>
              <a:gd name="connsiteY288" fmla="*/ 75354 h 393120"/>
              <a:gd name="connsiteX289" fmla="*/ 532020 w 607427"/>
              <a:gd name="connsiteY289" fmla="*/ 70973 h 393120"/>
              <a:gd name="connsiteX290" fmla="*/ 532645 w 607427"/>
              <a:gd name="connsiteY290" fmla="*/ 70848 h 393120"/>
              <a:gd name="connsiteX291" fmla="*/ 440820 w 607427"/>
              <a:gd name="connsiteY291" fmla="*/ 70848 h 393120"/>
              <a:gd name="connsiteX292" fmla="*/ 445213 w 607427"/>
              <a:gd name="connsiteY292" fmla="*/ 70848 h 393120"/>
              <a:gd name="connsiteX293" fmla="*/ 446468 w 607427"/>
              <a:gd name="connsiteY293" fmla="*/ 72100 h 393120"/>
              <a:gd name="connsiteX294" fmla="*/ 446468 w 607427"/>
              <a:gd name="connsiteY294" fmla="*/ 110030 h 393120"/>
              <a:gd name="connsiteX295" fmla="*/ 445213 w 607427"/>
              <a:gd name="connsiteY295" fmla="*/ 111282 h 393120"/>
              <a:gd name="connsiteX296" fmla="*/ 440192 w 607427"/>
              <a:gd name="connsiteY296" fmla="*/ 111282 h 393120"/>
              <a:gd name="connsiteX297" fmla="*/ 438937 w 607427"/>
              <a:gd name="connsiteY297" fmla="*/ 110030 h 393120"/>
              <a:gd name="connsiteX298" fmla="*/ 438937 w 607427"/>
              <a:gd name="connsiteY298" fmla="*/ 78860 h 393120"/>
              <a:gd name="connsiteX299" fmla="*/ 434042 w 607427"/>
              <a:gd name="connsiteY299" fmla="*/ 81488 h 393120"/>
              <a:gd name="connsiteX300" fmla="*/ 433038 w 607427"/>
              <a:gd name="connsiteY300" fmla="*/ 81614 h 393120"/>
              <a:gd name="connsiteX301" fmla="*/ 432285 w 607427"/>
              <a:gd name="connsiteY301" fmla="*/ 80737 h 393120"/>
              <a:gd name="connsiteX302" fmla="*/ 431280 w 607427"/>
              <a:gd name="connsiteY302" fmla="*/ 76857 h 393120"/>
              <a:gd name="connsiteX303" fmla="*/ 431908 w 607427"/>
              <a:gd name="connsiteY303" fmla="*/ 75354 h 393120"/>
              <a:gd name="connsiteX304" fmla="*/ 440192 w 607427"/>
              <a:gd name="connsiteY304" fmla="*/ 70973 h 393120"/>
              <a:gd name="connsiteX305" fmla="*/ 440820 w 607427"/>
              <a:gd name="connsiteY305" fmla="*/ 70848 h 393120"/>
              <a:gd name="connsiteX306" fmla="*/ 380788 w 607427"/>
              <a:gd name="connsiteY306" fmla="*/ 70848 h 393120"/>
              <a:gd name="connsiteX307" fmla="*/ 385165 w 607427"/>
              <a:gd name="connsiteY307" fmla="*/ 70848 h 393120"/>
              <a:gd name="connsiteX308" fmla="*/ 386416 w 607427"/>
              <a:gd name="connsiteY308" fmla="*/ 72100 h 393120"/>
              <a:gd name="connsiteX309" fmla="*/ 386416 w 607427"/>
              <a:gd name="connsiteY309" fmla="*/ 110030 h 393120"/>
              <a:gd name="connsiteX310" fmla="*/ 385165 w 607427"/>
              <a:gd name="connsiteY310" fmla="*/ 111282 h 393120"/>
              <a:gd name="connsiteX311" fmla="*/ 380163 w 607427"/>
              <a:gd name="connsiteY311" fmla="*/ 111282 h 393120"/>
              <a:gd name="connsiteX312" fmla="*/ 378912 w 607427"/>
              <a:gd name="connsiteY312" fmla="*/ 110030 h 393120"/>
              <a:gd name="connsiteX313" fmla="*/ 378912 w 607427"/>
              <a:gd name="connsiteY313" fmla="*/ 78860 h 393120"/>
              <a:gd name="connsiteX314" fmla="*/ 374034 w 607427"/>
              <a:gd name="connsiteY314" fmla="*/ 81488 h 393120"/>
              <a:gd name="connsiteX315" fmla="*/ 372909 w 607427"/>
              <a:gd name="connsiteY315" fmla="*/ 81614 h 393120"/>
              <a:gd name="connsiteX316" fmla="*/ 372159 w 607427"/>
              <a:gd name="connsiteY316" fmla="*/ 80737 h 393120"/>
              <a:gd name="connsiteX317" fmla="*/ 371158 w 607427"/>
              <a:gd name="connsiteY317" fmla="*/ 76857 h 393120"/>
              <a:gd name="connsiteX318" fmla="*/ 371783 w 607427"/>
              <a:gd name="connsiteY318" fmla="*/ 75354 h 393120"/>
              <a:gd name="connsiteX319" fmla="*/ 380163 w 607427"/>
              <a:gd name="connsiteY319" fmla="*/ 70973 h 393120"/>
              <a:gd name="connsiteX320" fmla="*/ 380788 w 607427"/>
              <a:gd name="connsiteY320" fmla="*/ 70848 h 393120"/>
              <a:gd name="connsiteX321" fmla="*/ 320647 w 607427"/>
              <a:gd name="connsiteY321" fmla="*/ 70848 h 393120"/>
              <a:gd name="connsiteX322" fmla="*/ 325040 w 607427"/>
              <a:gd name="connsiteY322" fmla="*/ 70848 h 393120"/>
              <a:gd name="connsiteX323" fmla="*/ 326295 w 607427"/>
              <a:gd name="connsiteY323" fmla="*/ 72100 h 393120"/>
              <a:gd name="connsiteX324" fmla="*/ 326295 w 607427"/>
              <a:gd name="connsiteY324" fmla="*/ 110030 h 393120"/>
              <a:gd name="connsiteX325" fmla="*/ 325040 w 607427"/>
              <a:gd name="connsiteY325" fmla="*/ 111282 h 393120"/>
              <a:gd name="connsiteX326" fmla="*/ 320019 w 607427"/>
              <a:gd name="connsiteY326" fmla="*/ 111282 h 393120"/>
              <a:gd name="connsiteX327" fmla="*/ 318764 w 607427"/>
              <a:gd name="connsiteY327" fmla="*/ 110030 h 393120"/>
              <a:gd name="connsiteX328" fmla="*/ 318764 w 607427"/>
              <a:gd name="connsiteY328" fmla="*/ 78860 h 393120"/>
              <a:gd name="connsiteX329" fmla="*/ 313869 w 607427"/>
              <a:gd name="connsiteY329" fmla="*/ 81488 h 393120"/>
              <a:gd name="connsiteX330" fmla="*/ 312865 w 607427"/>
              <a:gd name="connsiteY330" fmla="*/ 81614 h 393120"/>
              <a:gd name="connsiteX331" fmla="*/ 312112 w 607427"/>
              <a:gd name="connsiteY331" fmla="*/ 80737 h 393120"/>
              <a:gd name="connsiteX332" fmla="*/ 311107 w 607427"/>
              <a:gd name="connsiteY332" fmla="*/ 76857 h 393120"/>
              <a:gd name="connsiteX333" fmla="*/ 311735 w 607427"/>
              <a:gd name="connsiteY333" fmla="*/ 75354 h 393120"/>
              <a:gd name="connsiteX334" fmla="*/ 320019 w 607427"/>
              <a:gd name="connsiteY334" fmla="*/ 70973 h 393120"/>
              <a:gd name="connsiteX335" fmla="*/ 320647 w 607427"/>
              <a:gd name="connsiteY335" fmla="*/ 70848 h 393120"/>
              <a:gd name="connsiteX336" fmla="*/ 563593 w 607427"/>
              <a:gd name="connsiteY336" fmla="*/ 70213 h 393120"/>
              <a:gd name="connsiteX337" fmla="*/ 577366 w 607427"/>
              <a:gd name="connsiteY337" fmla="*/ 90600 h 393120"/>
              <a:gd name="connsiteX338" fmla="*/ 562967 w 607427"/>
              <a:gd name="connsiteY338" fmla="*/ 111988 h 393120"/>
              <a:gd name="connsiteX339" fmla="*/ 549069 w 607427"/>
              <a:gd name="connsiteY339" fmla="*/ 91225 h 393120"/>
              <a:gd name="connsiteX340" fmla="*/ 563593 w 607427"/>
              <a:gd name="connsiteY340" fmla="*/ 70213 h 393120"/>
              <a:gd name="connsiteX341" fmla="*/ 503453 w 607427"/>
              <a:gd name="connsiteY341" fmla="*/ 70213 h 393120"/>
              <a:gd name="connsiteX342" fmla="*/ 517385 w 607427"/>
              <a:gd name="connsiteY342" fmla="*/ 90600 h 393120"/>
              <a:gd name="connsiteX343" fmla="*/ 502825 w 607427"/>
              <a:gd name="connsiteY343" fmla="*/ 111988 h 393120"/>
              <a:gd name="connsiteX344" fmla="*/ 489018 w 607427"/>
              <a:gd name="connsiteY344" fmla="*/ 91225 h 393120"/>
              <a:gd name="connsiteX345" fmla="*/ 503453 w 607427"/>
              <a:gd name="connsiteY345" fmla="*/ 70213 h 393120"/>
              <a:gd name="connsiteX346" fmla="*/ 471733 w 607427"/>
              <a:gd name="connsiteY346" fmla="*/ 70213 h 393120"/>
              <a:gd name="connsiteX347" fmla="*/ 485631 w 607427"/>
              <a:gd name="connsiteY347" fmla="*/ 90600 h 393120"/>
              <a:gd name="connsiteX348" fmla="*/ 471107 w 607427"/>
              <a:gd name="connsiteY348" fmla="*/ 111988 h 393120"/>
              <a:gd name="connsiteX349" fmla="*/ 457334 w 607427"/>
              <a:gd name="connsiteY349" fmla="*/ 91225 h 393120"/>
              <a:gd name="connsiteX350" fmla="*/ 471733 w 607427"/>
              <a:gd name="connsiteY350" fmla="*/ 70213 h 393120"/>
              <a:gd name="connsiteX351" fmla="*/ 411737 w 607427"/>
              <a:gd name="connsiteY351" fmla="*/ 70213 h 393120"/>
              <a:gd name="connsiteX352" fmla="*/ 425510 w 607427"/>
              <a:gd name="connsiteY352" fmla="*/ 90600 h 393120"/>
              <a:gd name="connsiteX353" fmla="*/ 411111 w 607427"/>
              <a:gd name="connsiteY353" fmla="*/ 111988 h 393120"/>
              <a:gd name="connsiteX354" fmla="*/ 397213 w 607427"/>
              <a:gd name="connsiteY354" fmla="*/ 91225 h 393120"/>
              <a:gd name="connsiteX355" fmla="*/ 411737 w 607427"/>
              <a:gd name="connsiteY355" fmla="*/ 70213 h 393120"/>
              <a:gd name="connsiteX356" fmla="*/ 351596 w 607427"/>
              <a:gd name="connsiteY356" fmla="*/ 70213 h 393120"/>
              <a:gd name="connsiteX357" fmla="*/ 365529 w 607427"/>
              <a:gd name="connsiteY357" fmla="*/ 90600 h 393120"/>
              <a:gd name="connsiteX358" fmla="*/ 350969 w 607427"/>
              <a:gd name="connsiteY358" fmla="*/ 111988 h 393120"/>
              <a:gd name="connsiteX359" fmla="*/ 337162 w 607427"/>
              <a:gd name="connsiteY359" fmla="*/ 91225 h 393120"/>
              <a:gd name="connsiteX360" fmla="*/ 351596 w 607427"/>
              <a:gd name="connsiteY360" fmla="*/ 70213 h 393120"/>
              <a:gd name="connsiteX361" fmla="*/ 593279 w 607427"/>
              <a:gd name="connsiteY361" fmla="*/ 6515 h 393120"/>
              <a:gd name="connsiteX362" fmla="*/ 586768 w 607427"/>
              <a:gd name="connsiteY362" fmla="*/ 21048 h 393120"/>
              <a:gd name="connsiteX363" fmla="*/ 593279 w 607427"/>
              <a:gd name="connsiteY363" fmla="*/ 35330 h 393120"/>
              <a:gd name="connsiteX364" fmla="*/ 599789 w 607427"/>
              <a:gd name="connsiteY364" fmla="*/ 20672 h 393120"/>
              <a:gd name="connsiteX365" fmla="*/ 593279 w 607427"/>
              <a:gd name="connsiteY365" fmla="*/ 6515 h 393120"/>
              <a:gd name="connsiteX366" fmla="*/ 533291 w 607427"/>
              <a:gd name="connsiteY366" fmla="*/ 6515 h 393120"/>
              <a:gd name="connsiteX367" fmla="*/ 526776 w 607427"/>
              <a:gd name="connsiteY367" fmla="*/ 21048 h 393120"/>
              <a:gd name="connsiteX368" fmla="*/ 533165 w 607427"/>
              <a:gd name="connsiteY368" fmla="*/ 35330 h 393120"/>
              <a:gd name="connsiteX369" fmla="*/ 539680 w 607427"/>
              <a:gd name="connsiteY369" fmla="*/ 20672 h 393120"/>
              <a:gd name="connsiteX370" fmla="*/ 533291 w 607427"/>
              <a:gd name="connsiteY370" fmla="*/ 6515 h 393120"/>
              <a:gd name="connsiteX371" fmla="*/ 473141 w 607427"/>
              <a:gd name="connsiteY371" fmla="*/ 6515 h 393120"/>
              <a:gd name="connsiteX372" fmla="*/ 466614 w 607427"/>
              <a:gd name="connsiteY372" fmla="*/ 21048 h 393120"/>
              <a:gd name="connsiteX373" fmla="*/ 473141 w 607427"/>
              <a:gd name="connsiteY373" fmla="*/ 35330 h 393120"/>
              <a:gd name="connsiteX374" fmla="*/ 479667 w 607427"/>
              <a:gd name="connsiteY374" fmla="*/ 20672 h 393120"/>
              <a:gd name="connsiteX375" fmla="*/ 473141 w 607427"/>
              <a:gd name="connsiteY375" fmla="*/ 6515 h 393120"/>
              <a:gd name="connsiteX376" fmla="*/ 413118 w 607427"/>
              <a:gd name="connsiteY376" fmla="*/ 6515 h 393120"/>
              <a:gd name="connsiteX377" fmla="*/ 406603 w 607427"/>
              <a:gd name="connsiteY377" fmla="*/ 21048 h 393120"/>
              <a:gd name="connsiteX378" fmla="*/ 412992 w 607427"/>
              <a:gd name="connsiteY378" fmla="*/ 35330 h 393120"/>
              <a:gd name="connsiteX379" fmla="*/ 419507 w 607427"/>
              <a:gd name="connsiteY379" fmla="*/ 20672 h 393120"/>
              <a:gd name="connsiteX380" fmla="*/ 413118 w 607427"/>
              <a:gd name="connsiteY380" fmla="*/ 6515 h 393120"/>
              <a:gd name="connsiteX381" fmla="*/ 379536 w 607427"/>
              <a:gd name="connsiteY381" fmla="*/ 6515 h 393120"/>
              <a:gd name="connsiteX382" fmla="*/ 373026 w 607427"/>
              <a:gd name="connsiteY382" fmla="*/ 21048 h 393120"/>
              <a:gd name="connsiteX383" fmla="*/ 379536 w 607427"/>
              <a:gd name="connsiteY383" fmla="*/ 35330 h 393120"/>
              <a:gd name="connsiteX384" fmla="*/ 386047 w 607427"/>
              <a:gd name="connsiteY384" fmla="*/ 20672 h 393120"/>
              <a:gd name="connsiteX385" fmla="*/ 379536 w 607427"/>
              <a:gd name="connsiteY385" fmla="*/ 6515 h 393120"/>
              <a:gd name="connsiteX386" fmla="*/ 321249 w 607427"/>
              <a:gd name="connsiteY386" fmla="*/ 6515 h 393120"/>
              <a:gd name="connsiteX387" fmla="*/ 314739 w 607427"/>
              <a:gd name="connsiteY387" fmla="*/ 21048 h 393120"/>
              <a:gd name="connsiteX388" fmla="*/ 321249 w 607427"/>
              <a:gd name="connsiteY388" fmla="*/ 35330 h 393120"/>
              <a:gd name="connsiteX389" fmla="*/ 327760 w 607427"/>
              <a:gd name="connsiteY389" fmla="*/ 20672 h 393120"/>
              <a:gd name="connsiteX390" fmla="*/ 321249 w 607427"/>
              <a:gd name="connsiteY390" fmla="*/ 6515 h 393120"/>
              <a:gd name="connsiteX391" fmla="*/ 60394 w 607427"/>
              <a:gd name="connsiteY391" fmla="*/ 1623 h 393120"/>
              <a:gd name="connsiteX392" fmla="*/ 292070 w 607427"/>
              <a:gd name="connsiteY392" fmla="*/ 1623 h 393120"/>
              <a:gd name="connsiteX393" fmla="*/ 292070 w 607427"/>
              <a:gd name="connsiteY393" fmla="*/ 34904 h 393120"/>
              <a:gd name="connsiteX394" fmla="*/ 76557 w 607427"/>
              <a:gd name="connsiteY394" fmla="*/ 34904 h 393120"/>
              <a:gd name="connsiteX395" fmla="*/ 76557 w 607427"/>
              <a:gd name="connsiteY395" fmla="*/ 331937 h 393120"/>
              <a:gd name="connsiteX396" fmla="*/ 566850 w 607427"/>
              <a:gd name="connsiteY396" fmla="*/ 331937 h 393120"/>
              <a:gd name="connsiteX397" fmla="*/ 597548 w 607427"/>
              <a:gd name="connsiteY397" fmla="*/ 362591 h 393120"/>
              <a:gd name="connsiteX398" fmla="*/ 566850 w 607427"/>
              <a:gd name="connsiteY398" fmla="*/ 393120 h 393120"/>
              <a:gd name="connsiteX399" fmla="*/ 30573 w 607427"/>
              <a:gd name="connsiteY399" fmla="*/ 393120 h 393120"/>
              <a:gd name="connsiteX400" fmla="*/ 0 w 607427"/>
              <a:gd name="connsiteY400" fmla="*/ 362591 h 393120"/>
              <a:gd name="connsiteX401" fmla="*/ 30573 w 607427"/>
              <a:gd name="connsiteY401" fmla="*/ 331937 h 393120"/>
              <a:gd name="connsiteX402" fmla="*/ 43228 w 607427"/>
              <a:gd name="connsiteY402" fmla="*/ 331937 h 393120"/>
              <a:gd name="connsiteX403" fmla="*/ 43228 w 607427"/>
              <a:gd name="connsiteY403" fmla="*/ 18764 h 393120"/>
              <a:gd name="connsiteX404" fmla="*/ 60394 w 607427"/>
              <a:gd name="connsiteY404" fmla="*/ 1623 h 393120"/>
              <a:gd name="connsiteX405" fmla="*/ 562616 w 607427"/>
              <a:gd name="connsiteY405" fmla="*/ 635 h 393120"/>
              <a:gd name="connsiteX406" fmla="*/ 567009 w 607427"/>
              <a:gd name="connsiteY406" fmla="*/ 635 h 393120"/>
              <a:gd name="connsiteX407" fmla="*/ 568264 w 607427"/>
              <a:gd name="connsiteY407" fmla="*/ 1887 h 393120"/>
              <a:gd name="connsiteX408" fmla="*/ 568264 w 607427"/>
              <a:gd name="connsiteY408" fmla="*/ 39958 h 393120"/>
              <a:gd name="connsiteX409" fmla="*/ 567009 w 607427"/>
              <a:gd name="connsiteY409" fmla="*/ 41210 h 393120"/>
              <a:gd name="connsiteX410" fmla="*/ 562114 w 607427"/>
              <a:gd name="connsiteY410" fmla="*/ 41210 h 393120"/>
              <a:gd name="connsiteX411" fmla="*/ 560859 w 607427"/>
              <a:gd name="connsiteY411" fmla="*/ 39958 h 393120"/>
              <a:gd name="connsiteX412" fmla="*/ 560859 w 607427"/>
              <a:gd name="connsiteY412" fmla="*/ 8650 h 393120"/>
              <a:gd name="connsiteX413" fmla="*/ 555963 w 607427"/>
              <a:gd name="connsiteY413" fmla="*/ 11405 h 393120"/>
              <a:gd name="connsiteX414" fmla="*/ 554834 w 607427"/>
              <a:gd name="connsiteY414" fmla="*/ 11405 h 393120"/>
              <a:gd name="connsiteX415" fmla="*/ 554081 w 607427"/>
              <a:gd name="connsiteY415" fmla="*/ 10528 h 393120"/>
              <a:gd name="connsiteX416" fmla="*/ 553077 w 607427"/>
              <a:gd name="connsiteY416" fmla="*/ 6646 h 393120"/>
              <a:gd name="connsiteX417" fmla="*/ 553704 w 607427"/>
              <a:gd name="connsiteY417" fmla="*/ 5268 h 393120"/>
              <a:gd name="connsiteX418" fmla="*/ 562114 w 607427"/>
              <a:gd name="connsiteY418" fmla="*/ 760 h 393120"/>
              <a:gd name="connsiteX419" fmla="*/ 562616 w 607427"/>
              <a:gd name="connsiteY419" fmla="*/ 635 h 393120"/>
              <a:gd name="connsiteX420" fmla="*/ 502564 w 607427"/>
              <a:gd name="connsiteY420" fmla="*/ 635 h 393120"/>
              <a:gd name="connsiteX421" fmla="*/ 506957 w 607427"/>
              <a:gd name="connsiteY421" fmla="*/ 635 h 393120"/>
              <a:gd name="connsiteX422" fmla="*/ 508212 w 607427"/>
              <a:gd name="connsiteY422" fmla="*/ 1887 h 393120"/>
              <a:gd name="connsiteX423" fmla="*/ 508212 w 607427"/>
              <a:gd name="connsiteY423" fmla="*/ 39958 h 393120"/>
              <a:gd name="connsiteX424" fmla="*/ 506957 w 607427"/>
              <a:gd name="connsiteY424" fmla="*/ 41210 h 393120"/>
              <a:gd name="connsiteX425" fmla="*/ 501936 w 607427"/>
              <a:gd name="connsiteY425" fmla="*/ 41210 h 393120"/>
              <a:gd name="connsiteX426" fmla="*/ 500681 w 607427"/>
              <a:gd name="connsiteY426" fmla="*/ 39958 h 393120"/>
              <a:gd name="connsiteX427" fmla="*/ 500681 w 607427"/>
              <a:gd name="connsiteY427" fmla="*/ 8650 h 393120"/>
              <a:gd name="connsiteX428" fmla="*/ 495786 w 607427"/>
              <a:gd name="connsiteY428" fmla="*/ 11405 h 393120"/>
              <a:gd name="connsiteX429" fmla="*/ 494656 w 607427"/>
              <a:gd name="connsiteY429" fmla="*/ 11405 h 393120"/>
              <a:gd name="connsiteX430" fmla="*/ 494029 w 607427"/>
              <a:gd name="connsiteY430" fmla="*/ 10528 h 393120"/>
              <a:gd name="connsiteX431" fmla="*/ 493025 w 607427"/>
              <a:gd name="connsiteY431" fmla="*/ 6646 h 393120"/>
              <a:gd name="connsiteX432" fmla="*/ 493652 w 607427"/>
              <a:gd name="connsiteY432" fmla="*/ 5268 h 393120"/>
              <a:gd name="connsiteX433" fmla="*/ 501936 w 607427"/>
              <a:gd name="connsiteY433" fmla="*/ 760 h 393120"/>
              <a:gd name="connsiteX434" fmla="*/ 502564 w 607427"/>
              <a:gd name="connsiteY434" fmla="*/ 635 h 393120"/>
              <a:gd name="connsiteX435" fmla="*/ 442443 w 607427"/>
              <a:gd name="connsiteY435" fmla="*/ 635 h 393120"/>
              <a:gd name="connsiteX436" fmla="*/ 446836 w 607427"/>
              <a:gd name="connsiteY436" fmla="*/ 635 h 393120"/>
              <a:gd name="connsiteX437" fmla="*/ 448091 w 607427"/>
              <a:gd name="connsiteY437" fmla="*/ 1887 h 393120"/>
              <a:gd name="connsiteX438" fmla="*/ 448091 w 607427"/>
              <a:gd name="connsiteY438" fmla="*/ 39958 h 393120"/>
              <a:gd name="connsiteX439" fmla="*/ 446836 w 607427"/>
              <a:gd name="connsiteY439" fmla="*/ 41210 h 393120"/>
              <a:gd name="connsiteX440" fmla="*/ 441941 w 607427"/>
              <a:gd name="connsiteY440" fmla="*/ 41210 h 393120"/>
              <a:gd name="connsiteX441" fmla="*/ 440686 w 607427"/>
              <a:gd name="connsiteY441" fmla="*/ 39958 h 393120"/>
              <a:gd name="connsiteX442" fmla="*/ 440686 w 607427"/>
              <a:gd name="connsiteY442" fmla="*/ 8650 h 393120"/>
              <a:gd name="connsiteX443" fmla="*/ 435790 w 607427"/>
              <a:gd name="connsiteY443" fmla="*/ 11405 h 393120"/>
              <a:gd name="connsiteX444" fmla="*/ 434661 w 607427"/>
              <a:gd name="connsiteY444" fmla="*/ 11405 h 393120"/>
              <a:gd name="connsiteX445" fmla="*/ 433908 w 607427"/>
              <a:gd name="connsiteY445" fmla="*/ 10528 h 393120"/>
              <a:gd name="connsiteX446" fmla="*/ 432903 w 607427"/>
              <a:gd name="connsiteY446" fmla="*/ 6646 h 393120"/>
              <a:gd name="connsiteX447" fmla="*/ 433531 w 607427"/>
              <a:gd name="connsiteY447" fmla="*/ 5268 h 393120"/>
              <a:gd name="connsiteX448" fmla="*/ 441941 w 607427"/>
              <a:gd name="connsiteY448" fmla="*/ 760 h 393120"/>
              <a:gd name="connsiteX449" fmla="*/ 442443 w 607427"/>
              <a:gd name="connsiteY449" fmla="*/ 635 h 393120"/>
              <a:gd name="connsiteX450" fmla="*/ 350708 w 607427"/>
              <a:gd name="connsiteY450" fmla="*/ 635 h 393120"/>
              <a:gd name="connsiteX451" fmla="*/ 355101 w 607427"/>
              <a:gd name="connsiteY451" fmla="*/ 635 h 393120"/>
              <a:gd name="connsiteX452" fmla="*/ 356356 w 607427"/>
              <a:gd name="connsiteY452" fmla="*/ 1887 h 393120"/>
              <a:gd name="connsiteX453" fmla="*/ 356356 w 607427"/>
              <a:gd name="connsiteY453" fmla="*/ 39958 h 393120"/>
              <a:gd name="connsiteX454" fmla="*/ 355101 w 607427"/>
              <a:gd name="connsiteY454" fmla="*/ 41210 h 393120"/>
              <a:gd name="connsiteX455" fmla="*/ 350080 w 607427"/>
              <a:gd name="connsiteY455" fmla="*/ 41210 h 393120"/>
              <a:gd name="connsiteX456" fmla="*/ 348825 w 607427"/>
              <a:gd name="connsiteY456" fmla="*/ 39958 h 393120"/>
              <a:gd name="connsiteX457" fmla="*/ 348825 w 607427"/>
              <a:gd name="connsiteY457" fmla="*/ 8650 h 393120"/>
              <a:gd name="connsiteX458" fmla="*/ 343930 w 607427"/>
              <a:gd name="connsiteY458" fmla="*/ 11405 h 393120"/>
              <a:gd name="connsiteX459" fmla="*/ 342800 w 607427"/>
              <a:gd name="connsiteY459" fmla="*/ 11405 h 393120"/>
              <a:gd name="connsiteX460" fmla="*/ 342173 w 607427"/>
              <a:gd name="connsiteY460" fmla="*/ 10528 h 393120"/>
              <a:gd name="connsiteX461" fmla="*/ 341168 w 607427"/>
              <a:gd name="connsiteY461" fmla="*/ 6646 h 393120"/>
              <a:gd name="connsiteX462" fmla="*/ 341796 w 607427"/>
              <a:gd name="connsiteY462" fmla="*/ 5268 h 393120"/>
              <a:gd name="connsiteX463" fmla="*/ 350080 w 607427"/>
              <a:gd name="connsiteY463" fmla="*/ 760 h 393120"/>
              <a:gd name="connsiteX464" fmla="*/ 350708 w 607427"/>
              <a:gd name="connsiteY464" fmla="*/ 635 h 393120"/>
              <a:gd name="connsiteX465" fmla="*/ 593654 w 607427"/>
              <a:gd name="connsiteY465" fmla="*/ 0 h 393120"/>
              <a:gd name="connsiteX466" fmla="*/ 607427 w 607427"/>
              <a:gd name="connsiteY466" fmla="*/ 20547 h 393120"/>
              <a:gd name="connsiteX467" fmla="*/ 592903 w 607427"/>
              <a:gd name="connsiteY467" fmla="*/ 41845 h 393120"/>
              <a:gd name="connsiteX468" fmla="*/ 579130 w 607427"/>
              <a:gd name="connsiteY468" fmla="*/ 21048 h 393120"/>
              <a:gd name="connsiteX469" fmla="*/ 593654 w 607427"/>
              <a:gd name="connsiteY469" fmla="*/ 0 h 393120"/>
              <a:gd name="connsiteX470" fmla="*/ 533541 w 607427"/>
              <a:gd name="connsiteY470" fmla="*/ 0 h 393120"/>
              <a:gd name="connsiteX471" fmla="*/ 547447 w 607427"/>
              <a:gd name="connsiteY471" fmla="*/ 20547 h 393120"/>
              <a:gd name="connsiteX472" fmla="*/ 532915 w 607427"/>
              <a:gd name="connsiteY472" fmla="*/ 41845 h 393120"/>
              <a:gd name="connsiteX473" fmla="*/ 519009 w 607427"/>
              <a:gd name="connsiteY473" fmla="*/ 21048 h 393120"/>
              <a:gd name="connsiteX474" fmla="*/ 533541 w 607427"/>
              <a:gd name="connsiteY474" fmla="*/ 0 h 393120"/>
              <a:gd name="connsiteX475" fmla="*/ 473517 w 607427"/>
              <a:gd name="connsiteY475" fmla="*/ 0 h 393120"/>
              <a:gd name="connsiteX476" fmla="*/ 487324 w 607427"/>
              <a:gd name="connsiteY476" fmla="*/ 20547 h 393120"/>
              <a:gd name="connsiteX477" fmla="*/ 472764 w 607427"/>
              <a:gd name="connsiteY477" fmla="*/ 41845 h 393120"/>
              <a:gd name="connsiteX478" fmla="*/ 458957 w 607427"/>
              <a:gd name="connsiteY478" fmla="*/ 21048 h 393120"/>
              <a:gd name="connsiteX479" fmla="*/ 473517 w 607427"/>
              <a:gd name="connsiteY479" fmla="*/ 0 h 393120"/>
              <a:gd name="connsiteX480" fmla="*/ 413368 w 607427"/>
              <a:gd name="connsiteY480" fmla="*/ 0 h 393120"/>
              <a:gd name="connsiteX481" fmla="*/ 427274 w 607427"/>
              <a:gd name="connsiteY481" fmla="*/ 20547 h 393120"/>
              <a:gd name="connsiteX482" fmla="*/ 412742 w 607427"/>
              <a:gd name="connsiteY482" fmla="*/ 41845 h 393120"/>
              <a:gd name="connsiteX483" fmla="*/ 398836 w 607427"/>
              <a:gd name="connsiteY483" fmla="*/ 21048 h 393120"/>
              <a:gd name="connsiteX484" fmla="*/ 413368 w 607427"/>
              <a:gd name="connsiteY484" fmla="*/ 0 h 393120"/>
              <a:gd name="connsiteX485" fmla="*/ 379912 w 607427"/>
              <a:gd name="connsiteY485" fmla="*/ 0 h 393120"/>
              <a:gd name="connsiteX486" fmla="*/ 393685 w 607427"/>
              <a:gd name="connsiteY486" fmla="*/ 20547 h 393120"/>
              <a:gd name="connsiteX487" fmla="*/ 379286 w 607427"/>
              <a:gd name="connsiteY487" fmla="*/ 41845 h 393120"/>
              <a:gd name="connsiteX488" fmla="*/ 365388 w 607427"/>
              <a:gd name="connsiteY488" fmla="*/ 21048 h 393120"/>
              <a:gd name="connsiteX489" fmla="*/ 379912 w 607427"/>
              <a:gd name="connsiteY489" fmla="*/ 0 h 393120"/>
              <a:gd name="connsiteX490" fmla="*/ 321500 w 607427"/>
              <a:gd name="connsiteY490" fmla="*/ 0 h 393120"/>
              <a:gd name="connsiteX491" fmla="*/ 335398 w 607427"/>
              <a:gd name="connsiteY491" fmla="*/ 20547 h 393120"/>
              <a:gd name="connsiteX492" fmla="*/ 320874 w 607427"/>
              <a:gd name="connsiteY492" fmla="*/ 41845 h 393120"/>
              <a:gd name="connsiteX493" fmla="*/ 307101 w 607427"/>
              <a:gd name="connsiteY493" fmla="*/ 21048 h 393120"/>
              <a:gd name="connsiteX494" fmla="*/ 321500 w 607427"/>
              <a:gd name="connsiteY494" fmla="*/ 0 h 3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Lst>
            <a:rect l="l" t="t" r="r" b="b"/>
            <a:pathLst>
              <a:path w="607427" h="393120">
                <a:moveTo>
                  <a:pt x="282548" y="353708"/>
                </a:moveTo>
                <a:cubicBezTo>
                  <a:pt x="277661" y="353708"/>
                  <a:pt x="273652" y="357711"/>
                  <a:pt x="273652" y="362591"/>
                </a:cubicBezTo>
                <a:cubicBezTo>
                  <a:pt x="273652" y="367471"/>
                  <a:pt x="277661" y="371475"/>
                  <a:pt x="282548" y="371475"/>
                </a:cubicBezTo>
                <a:lnTo>
                  <a:pt x="314875" y="371475"/>
                </a:lnTo>
                <a:cubicBezTo>
                  <a:pt x="319887" y="371475"/>
                  <a:pt x="323771" y="367471"/>
                  <a:pt x="323771" y="362591"/>
                </a:cubicBezTo>
                <a:cubicBezTo>
                  <a:pt x="323771" y="357711"/>
                  <a:pt x="319887" y="353708"/>
                  <a:pt x="314875" y="353708"/>
                </a:cubicBezTo>
                <a:close/>
                <a:moveTo>
                  <a:pt x="448181" y="287154"/>
                </a:moveTo>
                <a:cubicBezTo>
                  <a:pt x="444174" y="287154"/>
                  <a:pt x="441545" y="292917"/>
                  <a:pt x="441545" y="301812"/>
                </a:cubicBezTo>
                <a:cubicBezTo>
                  <a:pt x="441545" y="310582"/>
                  <a:pt x="444049" y="315969"/>
                  <a:pt x="448056" y="315969"/>
                </a:cubicBezTo>
                <a:cubicBezTo>
                  <a:pt x="453690" y="315969"/>
                  <a:pt x="454566" y="306824"/>
                  <a:pt x="454566" y="301436"/>
                </a:cubicBezTo>
                <a:cubicBezTo>
                  <a:pt x="454566" y="296049"/>
                  <a:pt x="453690" y="287154"/>
                  <a:pt x="448181" y="287154"/>
                </a:cubicBezTo>
                <a:close/>
                <a:moveTo>
                  <a:pt x="388074" y="287154"/>
                </a:moveTo>
                <a:cubicBezTo>
                  <a:pt x="384068" y="287154"/>
                  <a:pt x="381564" y="292917"/>
                  <a:pt x="381564" y="301812"/>
                </a:cubicBezTo>
                <a:cubicBezTo>
                  <a:pt x="381564" y="310582"/>
                  <a:pt x="384068" y="315969"/>
                  <a:pt x="388074" y="315969"/>
                </a:cubicBezTo>
                <a:cubicBezTo>
                  <a:pt x="393709" y="315969"/>
                  <a:pt x="394585" y="306824"/>
                  <a:pt x="394585" y="301436"/>
                </a:cubicBezTo>
                <a:cubicBezTo>
                  <a:pt x="394585" y="296049"/>
                  <a:pt x="393709" y="287154"/>
                  <a:pt x="388074" y="287154"/>
                </a:cubicBezTo>
                <a:close/>
                <a:moveTo>
                  <a:pt x="354717" y="287154"/>
                </a:moveTo>
                <a:cubicBezTo>
                  <a:pt x="350700" y="287154"/>
                  <a:pt x="348065" y="292917"/>
                  <a:pt x="348065" y="301812"/>
                </a:cubicBezTo>
                <a:cubicBezTo>
                  <a:pt x="348065" y="310582"/>
                  <a:pt x="350575" y="315969"/>
                  <a:pt x="354591" y="315969"/>
                </a:cubicBezTo>
                <a:cubicBezTo>
                  <a:pt x="360240" y="315969"/>
                  <a:pt x="361118" y="306824"/>
                  <a:pt x="361118" y="301436"/>
                </a:cubicBezTo>
                <a:cubicBezTo>
                  <a:pt x="361118" y="296049"/>
                  <a:pt x="360365" y="287154"/>
                  <a:pt x="354717" y="287154"/>
                </a:cubicBezTo>
                <a:close/>
                <a:moveTo>
                  <a:pt x="321249" y="287154"/>
                </a:moveTo>
                <a:cubicBezTo>
                  <a:pt x="317243" y="287154"/>
                  <a:pt x="314739" y="292917"/>
                  <a:pt x="314739" y="301812"/>
                </a:cubicBezTo>
                <a:cubicBezTo>
                  <a:pt x="314739" y="310582"/>
                  <a:pt x="317243" y="315969"/>
                  <a:pt x="321249" y="315969"/>
                </a:cubicBezTo>
                <a:cubicBezTo>
                  <a:pt x="326884" y="315969"/>
                  <a:pt x="327760" y="306824"/>
                  <a:pt x="327760" y="301436"/>
                </a:cubicBezTo>
                <a:cubicBezTo>
                  <a:pt x="327760" y="296049"/>
                  <a:pt x="326884" y="287154"/>
                  <a:pt x="321249" y="287154"/>
                </a:cubicBezTo>
                <a:close/>
                <a:moveTo>
                  <a:pt x="417482" y="281274"/>
                </a:moveTo>
                <a:lnTo>
                  <a:pt x="421859" y="281274"/>
                </a:lnTo>
                <a:cubicBezTo>
                  <a:pt x="422485" y="281274"/>
                  <a:pt x="423110" y="281900"/>
                  <a:pt x="423110" y="282526"/>
                </a:cubicBezTo>
                <a:lnTo>
                  <a:pt x="423110" y="320597"/>
                </a:lnTo>
                <a:cubicBezTo>
                  <a:pt x="423110" y="321348"/>
                  <a:pt x="422485" y="321849"/>
                  <a:pt x="421859" y="321849"/>
                </a:cubicBezTo>
                <a:lnTo>
                  <a:pt x="416857" y="321849"/>
                </a:lnTo>
                <a:cubicBezTo>
                  <a:pt x="416106" y="321849"/>
                  <a:pt x="415606" y="321348"/>
                  <a:pt x="415606" y="320597"/>
                </a:cubicBezTo>
                <a:lnTo>
                  <a:pt x="415606" y="289414"/>
                </a:lnTo>
                <a:lnTo>
                  <a:pt x="410728" y="292044"/>
                </a:lnTo>
                <a:cubicBezTo>
                  <a:pt x="410353" y="292169"/>
                  <a:pt x="409978" y="292294"/>
                  <a:pt x="409603" y="292044"/>
                </a:cubicBezTo>
                <a:cubicBezTo>
                  <a:pt x="409228" y="291919"/>
                  <a:pt x="408978" y="291668"/>
                  <a:pt x="408853" y="291293"/>
                </a:cubicBezTo>
                <a:lnTo>
                  <a:pt x="407977" y="287285"/>
                </a:lnTo>
                <a:cubicBezTo>
                  <a:pt x="407727" y="286784"/>
                  <a:pt x="407977" y="286158"/>
                  <a:pt x="408602" y="285908"/>
                </a:cubicBezTo>
                <a:lnTo>
                  <a:pt x="416857" y="281399"/>
                </a:lnTo>
                <a:cubicBezTo>
                  <a:pt x="416982" y="281399"/>
                  <a:pt x="417232" y="281274"/>
                  <a:pt x="417482" y="281274"/>
                </a:cubicBezTo>
                <a:close/>
                <a:moveTo>
                  <a:pt x="448431" y="280639"/>
                </a:moveTo>
                <a:cubicBezTo>
                  <a:pt x="457071" y="280639"/>
                  <a:pt x="462204" y="288281"/>
                  <a:pt x="462204" y="301186"/>
                </a:cubicBezTo>
                <a:cubicBezTo>
                  <a:pt x="462204" y="314716"/>
                  <a:pt x="456945" y="322484"/>
                  <a:pt x="447805" y="322484"/>
                </a:cubicBezTo>
                <a:cubicBezTo>
                  <a:pt x="439416" y="322484"/>
                  <a:pt x="434032" y="314591"/>
                  <a:pt x="433907" y="301687"/>
                </a:cubicBezTo>
                <a:cubicBezTo>
                  <a:pt x="433907" y="288657"/>
                  <a:pt x="439541" y="280639"/>
                  <a:pt x="448431" y="280639"/>
                </a:cubicBezTo>
                <a:close/>
                <a:moveTo>
                  <a:pt x="388325" y="280639"/>
                </a:moveTo>
                <a:cubicBezTo>
                  <a:pt x="396964" y="280639"/>
                  <a:pt x="402223" y="288281"/>
                  <a:pt x="402223" y="301186"/>
                </a:cubicBezTo>
                <a:cubicBezTo>
                  <a:pt x="402223" y="314716"/>
                  <a:pt x="396964" y="322484"/>
                  <a:pt x="387699" y="322484"/>
                </a:cubicBezTo>
                <a:cubicBezTo>
                  <a:pt x="379310" y="322484"/>
                  <a:pt x="374051" y="314591"/>
                  <a:pt x="373926" y="301687"/>
                </a:cubicBezTo>
                <a:cubicBezTo>
                  <a:pt x="373926" y="288657"/>
                  <a:pt x="379435" y="280639"/>
                  <a:pt x="388325" y="280639"/>
                </a:cubicBezTo>
                <a:close/>
                <a:moveTo>
                  <a:pt x="354968" y="280639"/>
                </a:moveTo>
                <a:cubicBezTo>
                  <a:pt x="363629" y="280639"/>
                  <a:pt x="368775" y="288281"/>
                  <a:pt x="368775" y="301186"/>
                </a:cubicBezTo>
                <a:cubicBezTo>
                  <a:pt x="368775" y="314716"/>
                  <a:pt x="363503" y="322484"/>
                  <a:pt x="354340" y="322484"/>
                </a:cubicBezTo>
                <a:cubicBezTo>
                  <a:pt x="345931" y="322484"/>
                  <a:pt x="340533" y="314591"/>
                  <a:pt x="340408" y="301687"/>
                </a:cubicBezTo>
                <a:cubicBezTo>
                  <a:pt x="340408" y="288657"/>
                  <a:pt x="346056" y="280639"/>
                  <a:pt x="354968" y="280639"/>
                </a:cubicBezTo>
                <a:close/>
                <a:moveTo>
                  <a:pt x="321500" y="280639"/>
                </a:moveTo>
                <a:cubicBezTo>
                  <a:pt x="330264" y="280639"/>
                  <a:pt x="335398" y="288281"/>
                  <a:pt x="335398" y="301186"/>
                </a:cubicBezTo>
                <a:cubicBezTo>
                  <a:pt x="335398" y="314716"/>
                  <a:pt x="330139" y="322484"/>
                  <a:pt x="320874" y="322484"/>
                </a:cubicBezTo>
                <a:cubicBezTo>
                  <a:pt x="312485" y="322484"/>
                  <a:pt x="307226" y="314591"/>
                  <a:pt x="307101" y="301687"/>
                </a:cubicBezTo>
                <a:cubicBezTo>
                  <a:pt x="307101" y="288657"/>
                  <a:pt x="312610" y="280639"/>
                  <a:pt x="321500" y="280639"/>
                </a:cubicBezTo>
                <a:close/>
                <a:moveTo>
                  <a:pt x="534922" y="217001"/>
                </a:moveTo>
                <a:cubicBezTo>
                  <a:pt x="530915" y="217001"/>
                  <a:pt x="528411" y="222754"/>
                  <a:pt x="528411" y="231635"/>
                </a:cubicBezTo>
                <a:cubicBezTo>
                  <a:pt x="528411" y="240390"/>
                  <a:pt x="530915" y="245893"/>
                  <a:pt x="534922" y="245893"/>
                </a:cubicBezTo>
                <a:cubicBezTo>
                  <a:pt x="540556" y="245893"/>
                  <a:pt x="541432" y="236638"/>
                  <a:pt x="541432" y="231259"/>
                </a:cubicBezTo>
                <a:cubicBezTo>
                  <a:pt x="541432" y="225881"/>
                  <a:pt x="540556" y="217001"/>
                  <a:pt x="534922" y="217001"/>
                </a:cubicBezTo>
                <a:close/>
                <a:moveTo>
                  <a:pt x="503202" y="217001"/>
                </a:moveTo>
                <a:cubicBezTo>
                  <a:pt x="499185" y="217001"/>
                  <a:pt x="496675" y="222754"/>
                  <a:pt x="496675" y="231635"/>
                </a:cubicBezTo>
                <a:cubicBezTo>
                  <a:pt x="496675" y="240390"/>
                  <a:pt x="499185" y="245893"/>
                  <a:pt x="503202" y="245893"/>
                </a:cubicBezTo>
                <a:cubicBezTo>
                  <a:pt x="508850" y="245893"/>
                  <a:pt x="509728" y="236638"/>
                  <a:pt x="509728" y="231259"/>
                </a:cubicBezTo>
                <a:cubicBezTo>
                  <a:pt x="509728" y="225881"/>
                  <a:pt x="508850" y="217001"/>
                  <a:pt x="503202" y="217001"/>
                </a:cubicBezTo>
                <a:close/>
                <a:moveTo>
                  <a:pt x="443171" y="217001"/>
                </a:moveTo>
                <a:cubicBezTo>
                  <a:pt x="439164" y="217001"/>
                  <a:pt x="436535" y="222754"/>
                  <a:pt x="436535" y="231635"/>
                </a:cubicBezTo>
                <a:cubicBezTo>
                  <a:pt x="436535" y="240390"/>
                  <a:pt x="439039" y="245893"/>
                  <a:pt x="443046" y="245893"/>
                </a:cubicBezTo>
                <a:cubicBezTo>
                  <a:pt x="448680" y="245893"/>
                  <a:pt x="449556" y="236638"/>
                  <a:pt x="449556" y="231259"/>
                </a:cubicBezTo>
                <a:cubicBezTo>
                  <a:pt x="449556" y="225881"/>
                  <a:pt x="448680" y="217001"/>
                  <a:pt x="443171" y="217001"/>
                </a:cubicBezTo>
                <a:close/>
                <a:moveTo>
                  <a:pt x="352968" y="217001"/>
                </a:moveTo>
                <a:cubicBezTo>
                  <a:pt x="349077" y="217001"/>
                  <a:pt x="346442" y="222754"/>
                  <a:pt x="346442" y="231635"/>
                </a:cubicBezTo>
                <a:cubicBezTo>
                  <a:pt x="346442" y="240390"/>
                  <a:pt x="348952" y="245893"/>
                  <a:pt x="352968" y="245893"/>
                </a:cubicBezTo>
                <a:cubicBezTo>
                  <a:pt x="358617" y="245893"/>
                  <a:pt x="359495" y="236638"/>
                  <a:pt x="359495" y="231259"/>
                </a:cubicBezTo>
                <a:cubicBezTo>
                  <a:pt x="359495" y="225881"/>
                  <a:pt x="358617" y="217001"/>
                  <a:pt x="352968" y="217001"/>
                </a:cubicBezTo>
                <a:close/>
                <a:moveTo>
                  <a:pt x="321249" y="217001"/>
                </a:moveTo>
                <a:cubicBezTo>
                  <a:pt x="317243" y="217001"/>
                  <a:pt x="314739" y="222754"/>
                  <a:pt x="314739" y="231635"/>
                </a:cubicBezTo>
                <a:cubicBezTo>
                  <a:pt x="314739" y="240390"/>
                  <a:pt x="317243" y="245893"/>
                  <a:pt x="321249" y="245893"/>
                </a:cubicBezTo>
                <a:cubicBezTo>
                  <a:pt x="326884" y="245893"/>
                  <a:pt x="327760" y="236638"/>
                  <a:pt x="327760" y="231259"/>
                </a:cubicBezTo>
                <a:cubicBezTo>
                  <a:pt x="327760" y="225881"/>
                  <a:pt x="326884" y="217001"/>
                  <a:pt x="321249" y="217001"/>
                </a:cubicBezTo>
                <a:close/>
                <a:moveTo>
                  <a:pt x="564335" y="211132"/>
                </a:moveTo>
                <a:lnTo>
                  <a:pt x="568708" y="211132"/>
                </a:lnTo>
                <a:cubicBezTo>
                  <a:pt x="569332" y="211132"/>
                  <a:pt x="569957" y="211757"/>
                  <a:pt x="569957" y="212382"/>
                </a:cubicBezTo>
                <a:lnTo>
                  <a:pt x="569957" y="250387"/>
                </a:lnTo>
                <a:cubicBezTo>
                  <a:pt x="569957" y="251137"/>
                  <a:pt x="569332" y="251637"/>
                  <a:pt x="568708" y="251637"/>
                </a:cubicBezTo>
                <a:lnTo>
                  <a:pt x="563710" y="251637"/>
                </a:lnTo>
                <a:cubicBezTo>
                  <a:pt x="562961" y="251637"/>
                  <a:pt x="562461" y="251137"/>
                  <a:pt x="562461" y="250387"/>
                </a:cubicBezTo>
                <a:lnTo>
                  <a:pt x="562461" y="219258"/>
                </a:lnTo>
                <a:lnTo>
                  <a:pt x="557589" y="221883"/>
                </a:lnTo>
                <a:cubicBezTo>
                  <a:pt x="557214" y="222133"/>
                  <a:pt x="556839" y="222133"/>
                  <a:pt x="556464" y="221883"/>
                </a:cubicBezTo>
                <a:cubicBezTo>
                  <a:pt x="556089" y="221758"/>
                  <a:pt x="555839" y="221508"/>
                  <a:pt x="555839" y="221133"/>
                </a:cubicBezTo>
                <a:lnTo>
                  <a:pt x="554840" y="217133"/>
                </a:lnTo>
                <a:cubicBezTo>
                  <a:pt x="554715" y="216633"/>
                  <a:pt x="554965" y="216007"/>
                  <a:pt x="555465" y="215757"/>
                </a:cubicBezTo>
                <a:lnTo>
                  <a:pt x="563710" y="211382"/>
                </a:lnTo>
                <a:cubicBezTo>
                  <a:pt x="563835" y="211257"/>
                  <a:pt x="564085" y="211132"/>
                  <a:pt x="564335" y="211132"/>
                </a:cubicBezTo>
                <a:close/>
                <a:moveTo>
                  <a:pt x="472503" y="211132"/>
                </a:moveTo>
                <a:lnTo>
                  <a:pt x="476896" y="211132"/>
                </a:lnTo>
                <a:cubicBezTo>
                  <a:pt x="477649" y="211132"/>
                  <a:pt x="478151" y="211757"/>
                  <a:pt x="478151" y="212382"/>
                </a:cubicBezTo>
                <a:lnTo>
                  <a:pt x="478151" y="250387"/>
                </a:lnTo>
                <a:cubicBezTo>
                  <a:pt x="478151" y="251137"/>
                  <a:pt x="477649" y="251637"/>
                  <a:pt x="476896" y="251637"/>
                </a:cubicBezTo>
                <a:lnTo>
                  <a:pt x="471875" y="251637"/>
                </a:lnTo>
                <a:cubicBezTo>
                  <a:pt x="471248" y="251637"/>
                  <a:pt x="470620" y="251137"/>
                  <a:pt x="470620" y="250387"/>
                </a:cubicBezTo>
                <a:lnTo>
                  <a:pt x="470620" y="219258"/>
                </a:lnTo>
                <a:lnTo>
                  <a:pt x="465725" y="221883"/>
                </a:lnTo>
                <a:cubicBezTo>
                  <a:pt x="465474" y="222133"/>
                  <a:pt x="464972" y="222133"/>
                  <a:pt x="464721" y="221883"/>
                </a:cubicBezTo>
                <a:cubicBezTo>
                  <a:pt x="464344" y="221758"/>
                  <a:pt x="464093" y="221508"/>
                  <a:pt x="463968" y="221133"/>
                </a:cubicBezTo>
                <a:lnTo>
                  <a:pt x="462964" y="217133"/>
                </a:lnTo>
                <a:cubicBezTo>
                  <a:pt x="462838" y="216633"/>
                  <a:pt x="463089" y="216007"/>
                  <a:pt x="463591" y="215757"/>
                </a:cubicBezTo>
                <a:lnTo>
                  <a:pt x="471875" y="211382"/>
                </a:lnTo>
                <a:cubicBezTo>
                  <a:pt x="472126" y="211257"/>
                  <a:pt x="472252" y="211132"/>
                  <a:pt x="472503" y="211132"/>
                </a:cubicBezTo>
                <a:close/>
                <a:moveTo>
                  <a:pt x="412472" y="211132"/>
                </a:moveTo>
                <a:lnTo>
                  <a:pt x="416849" y="211132"/>
                </a:lnTo>
                <a:cubicBezTo>
                  <a:pt x="417475" y="211132"/>
                  <a:pt x="418100" y="211757"/>
                  <a:pt x="418100" y="212382"/>
                </a:cubicBezTo>
                <a:lnTo>
                  <a:pt x="418100" y="250387"/>
                </a:lnTo>
                <a:cubicBezTo>
                  <a:pt x="418100" y="251137"/>
                  <a:pt x="417475" y="251637"/>
                  <a:pt x="416849" y="251637"/>
                </a:cubicBezTo>
                <a:lnTo>
                  <a:pt x="411847" y="251637"/>
                </a:lnTo>
                <a:cubicBezTo>
                  <a:pt x="411096" y="251637"/>
                  <a:pt x="410596" y="251137"/>
                  <a:pt x="410596" y="250387"/>
                </a:cubicBezTo>
                <a:lnTo>
                  <a:pt x="410596" y="219258"/>
                </a:lnTo>
                <a:lnTo>
                  <a:pt x="405718" y="221883"/>
                </a:lnTo>
                <a:cubicBezTo>
                  <a:pt x="405343" y="222133"/>
                  <a:pt x="404968" y="222133"/>
                  <a:pt x="404593" y="221883"/>
                </a:cubicBezTo>
                <a:cubicBezTo>
                  <a:pt x="404218" y="221758"/>
                  <a:pt x="403968" y="221508"/>
                  <a:pt x="403843" y="221133"/>
                </a:cubicBezTo>
                <a:lnTo>
                  <a:pt x="402967" y="217133"/>
                </a:lnTo>
                <a:cubicBezTo>
                  <a:pt x="402717" y="216633"/>
                  <a:pt x="402967" y="216007"/>
                  <a:pt x="403592" y="215757"/>
                </a:cubicBezTo>
                <a:lnTo>
                  <a:pt x="411847" y="211382"/>
                </a:lnTo>
                <a:cubicBezTo>
                  <a:pt x="411972" y="211257"/>
                  <a:pt x="412222" y="211132"/>
                  <a:pt x="412472" y="211132"/>
                </a:cubicBezTo>
                <a:close/>
                <a:moveTo>
                  <a:pt x="382417" y="211132"/>
                </a:moveTo>
                <a:lnTo>
                  <a:pt x="386790" y="211132"/>
                </a:lnTo>
                <a:cubicBezTo>
                  <a:pt x="387414" y="211132"/>
                  <a:pt x="388039" y="211757"/>
                  <a:pt x="388039" y="212382"/>
                </a:cubicBezTo>
                <a:lnTo>
                  <a:pt x="388039" y="250387"/>
                </a:lnTo>
                <a:cubicBezTo>
                  <a:pt x="388039" y="251137"/>
                  <a:pt x="387414" y="251637"/>
                  <a:pt x="386790" y="251637"/>
                </a:cubicBezTo>
                <a:lnTo>
                  <a:pt x="381792" y="251637"/>
                </a:lnTo>
                <a:cubicBezTo>
                  <a:pt x="381168" y="251637"/>
                  <a:pt x="380543" y="251137"/>
                  <a:pt x="380543" y="250387"/>
                </a:cubicBezTo>
                <a:lnTo>
                  <a:pt x="380543" y="219258"/>
                </a:lnTo>
                <a:lnTo>
                  <a:pt x="375670" y="221883"/>
                </a:lnTo>
                <a:cubicBezTo>
                  <a:pt x="375296" y="222133"/>
                  <a:pt x="374921" y="222133"/>
                  <a:pt x="374546" y="221883"/>
                </a:cubicBezTo>
                <a:cubicBezTo>
                  <a:pt x="374296" y="221758"/>
                  <a:pt x="373921" y="221508"/>
                  <a:pt x="373921" y="221133"/>
                </a:cubicBezTo>
                <a:lnTo>
                  <a:pt x="372922" y="217133"/>
                </a:lnTo>
                <a:cubicBezTo>
                  <a:pt x="372797" y="216633"/>
                  <a:pt x="373047" y="216007"/>
                  <a:pt x="373547" y="215757"/>
                </a:cubicBezTo>
                <a:lnTo>
                  <a:pt x="381792" y="211382"/>
                </a:lnTo>
                <a:cubicBezTo>
                  <a:pt x="382042" y="211257"/>
                  <a:pt x="382167" y="211132"/>
                  <a:pt x="382417" y="211132"/>
                </a:cubicBezTo>
                <a:close/>
                <a:moveTo>
                  <a:pt x="535172" y="210497"/>
                </a:moveTo>
                <a:cubicBezTo>
                  <a:pt x="543937" y="210497"/>
                  <a:pt x="549070" y="218252"/>
                  <a:pt x="549070" y="231009"/>
                </a:cubicBezTo>
                <a:cubicBezTo>
                  <a:pt x="549070" y="244517"/>
                  <a:pt x="543811" y="252272"/>
                  <a:pt x="534546" y="252272"/>
                </a:cubicBezTo>
                <a:cubicBezTo>
                  <a:pt x="526157" y="252272"/>
                  <a:pt x="520898" y="244392"/>
                  <a:pt x="520773" y="231509"/>
                </a:cubicBezTo>
                <a:cubicBezTo>
                  <a:pt x="520773" y="218627"/>
                  <a:pt x="526282" y="210497"/>
                  <a:pt x="535172" y="210497"/>
                </a:cubicBezTo>
                <a:close/>
                <a:moveTo>
                  <a:pt x="503453" y="210497"/>
                </a:moveTo>
                <a:cubicBezTo>
                  <a:pt x="512239" y="210497"/>
                  <a:pt x="517385" y="218252"/>
                  <a:pt x="517385" y="231009"/>
                </a:cubicBezTo>
                <a:cubicBezTo>
                  <a:pt x="517385" y="244517"/>
                  <a:pt x="512113" y="252272"/>
                  <a:pt x="502825" y="252272"/>
                </a:cubicBezTo>
                <a:cubicBezTo>
                  <a:pt x="494415" y="252272"/>
                  <a:pt x="489144" y="244392"/>
                  <a:pt x="489018" y="231509"/>
                </a:cubicBezTo>
                <a:cubicBezTo>
                  <a:pt x="489018" y="218627"/>
                  <a:pt x="494541" y="210497"/>
                  <a:pt x="503453" y="210497"/>
                </a:cubicBezTo>
                <a:close/>
                <a:moveTo>
                  <a:pt x="443421" y="210497"/>
                </a:moveTo>
                <a:cubicBezTo>
                  <a:pt x="452061" y="210497"/>
                  <a:pt x="457194" y="218252"/>
                  <a:pt x="457194" y="231009"/>
                </a:cubicBezTo>
                <a:cubicBezTo>
                  <a:pt x="457194" y="244517"/>
                  <a:pt x="451935" y="252272"/>
                  <a:pt x="442795" y="252272"/>
                </a:cubicBezTo>
                <a:cubicBezTo>
                  <a:pt x="434406" y="252272"/>
                  <a:pt x="429022" y="244392"/>
                  <a:pt x="428897" y="231509"/>
                </a:cubicBezTo>
                <a:cubicBezTo>
                  <a:pt x="428897" y="218627"/>
                  <a:pt x="434531" y="210497"/>
                  <a:pt x="443421" y="210497"/>
                </a:cubicBezTo>
                <a:close/>
                <a:moveTo>
                  <a:pt x="353345" y="210497"/>
                </a:moveTo>
                <a:cubicBezTo>
                  <a:pt x="362006" y="210497"/>
                  <a:pt x="367152" y="218252"/>
                  <a:pt x="367152" y="231009"/>
                </a:cubicBezTo>
                <a:cubicBezTo>
                  <a:pt x="367152" y="244517"/>
                  <a:pt x="361880" y="252272"/>
                  <a:pt x="352592" y="252272"/>
                </a:cubicBezTo>
                <a:cubicBezTo>
                  <a:pt x="344182" y="252272"/>
                  <a:pt x="338910" y="244392"/>
                  <a:pt x="338785" y="231509"/>
                </a:cubicBezTo>
                <a:cubicBezTo>
                  <a:pt x="338785" y="218627"/>
                  <a:pt x="344308" y="210497"/>
                  <a:pt x="353345" y="210497"/>
                </a:cubicBezTo>
                <a:close/>
                <a:moveTo>
                  <a:pt x="321500" y="210497"/>
                </a:moveTo>
                <a:cubicBezTo>
                  <a:pt x="330264" y="210497"/>
                  <a:pt x="335398" y="218252"/>
                  <a:pt x="335398" y="231009"/>
                </a:cubicBezTo>
                <a:cubicBezTo>
                  <a:pt x="335398" y="244517"/>
                  <a:pt x="330139" y="252272"/>
                  <a:pt x="320874" y="252272"/>
                </a:cubicBezTo>
                <a:cubicBezTo>
                  <a:pt x="312485" y="252272"/>
                  <a:pt x="307226" y="244392"/>
                  <a:pt x="307101" y="231509"/>
                </a:cubicBezTo>
                <a:cubicBezTo>
                  <a:pt x="307101" y="218627"/>
                  <a:pt x="312610" y="210497"/>
                  <a:pt x="321500" y="210497"/>
                </a:cubicBezTo>
                <a:close/>
                <a:moveTo>
                  <a:pt x="504825" y="146788"/>
                </a:moveTo>
                <a:cubicBezTo>
                  <a:pt x="500934" y="146788"/>
                  <a:pt x="498298" y="152541"/>
                  <a:pt x="498298" y="161422"/>
                </a:cubicBezTo>
                <a:cubicBezTo>
                  <a:pt x="498298" y="170177"/>
                  <a:pt x="500808" y="175680"/>
                  <a:pt x="504825" y="175680"/>
                </a:cubicBezTo>
                <a:cubicBezTo>
                  <a:pt x="510473" y="175680"/>
                  <a:pt x="511351" y="166550"/>
                  <a:pt x="511351" y="161046"/>
                </a:cubicBezTo>
                <a:cubicBezTo>
                  <a:pt x="511351" y="155793"/>
                  <a:pt x="510473" y="146788"/>
                  <a:pt x="504825" y="146788"/>
                </a:cubicBezTo>
                <a:close/>
                <a:moveTo>
                  <a:pt x="444810" y="146788"/>
                </a:moveTo>
                <a:cubicBezTo>
                  <a:pt x="440803" y="146788"/>
                  <a:pt x="438299" y="152541"/>
                  <a:pt x="438299" y="161422"/>
                </a:cubicBezTo>
                <a:cubicBezTo>
                  <a:pt x="438299" y="170177"/>
                  <a:pt x="440678" y="175680"/>
                  <a:pt x="444684" y="175680"/>
                </a:cubicBezTo>
                <a:cubicBezTo>
                  <a:pt x="450444" y="175680"/>
                  <a:pt x="451320" y="166550"/>
                  <a:pt x="451320" y="161046"/>
                </a:cubicBezTo>
                <a:cubicBezTo>
                  <a:pt x="451320" y="155793"/>
                  <a:pt x="450444" y="146788"/>
                  <a:pt x="444810" y="146788"/>
                </a:cubicBezTo>
                <a:close/>
                <a:moveTo>
                  <a:pt x="413118" y="146788"/>
                </a:moveTo>
                <a:cubicBezTo>
                  <a:pt x="409109" y="146788"/>
                  <a:pt x="406603" y="152541"/>
                  <a:pt x="406603" y="161422"/>
                </a:cubicBezTo>
                <a:cubicBezTo>
                  <a:pt x="406603" y="170177"/>
                  <a:pt x="408983" y="175680"/>
                  <a:pt x="412992" y="175680"/>
                </a:cubicBezTo>
                <a:cubicBezTo>
                  <a:pt x="418755" y="175680"/>
                  <a:pt x="419507" y="166550"/>
                  <a:pt x="419507" y="161046"/>
                </a:cubicBezTo>
                <a:cubicBezTo>
                  <a:pt x="419507" y="155793"/>
                  <a:pt x="418755" y="146788"/>
                  <a:pt x="413118" y="146788"/>
                </a:cubicBezTo>
                <a:close/>
                <a:moveTo>
                  <a:pt x="352968" y="146788"/>
                </a:moveTo>
                <a:cubicBezTo>
                  <a:pt x="349077" y="146788"/>
                  <a:pt x="346442" y="152541"/>
                  <a:pt x="346442" y="161422"/>
                </a:cubicBezTo>
                <a:cubicBezTo>
                  <a:pt x="346442" y="170177"/>
                  <a:pt x="348952" y="175680"/>
                  <a:pt x="352968" y="175680"/>
                </a:cubicBezTo>
                <a:cubicBezTo>
                  <a:pt x="358617" y="175680"/>
                  <a:pt x="359495" y="166550"/>
                  <a:pt x="359495" y="161046"/>
                </a:cubicBezTo>
                <a:cubicBezTo>
                  <a:pt x="359495" y="155793"/>
                  <a:pt x="358617" y="146788"/>
                  <a:pt x="352968" y="146788"/>
                </a:cubicBezTo>
                <a:close/>
                <a:moveTo>
                  <a:pt x="321249" y="146788"/>
                </a:moveTo>
                <a:cubicBezTo>
                  <a:pt x="317243" y="146788"/>
                  <a:pt x="314739" y="152541"/>
                  <a:pt x="314739" y="161422"/>
                </a:cubicBezTo>
                <a:cubicBezTo>
                  <a:pt x="314739" y="170177"/>
                  <a:pt x="317243" y="175680"/>
                  <a:pt x="321249" y="175680"/>
                </a:cubicBezTo>
                <a:cubicBezTo>
                  <a:pt x="326884" y="175680"/>
                  <a:pt x="327760" y="166550"/>
                  <a:pt x="327760" y="161046"/>
                </a:cubicBezTo>
                <a:cubicBezTo>
                  <a:pt x="327760" y="155793"/>
                  <a:pt x="326884" y="146788"/>
                  <a:pt x="321249" y="146788"/>
                </a:cubicBezTo>
                <a:close/>
                <a:moveTo>
                  <a:pt x="474126" y="141060"/>
                </a:moveTo>
                <a:lnTo>
                  <a:pt x="478519" y="141060"/>
                </a:lnTo>
                <a:cubicBezTo>
                  <a:pt x="479272" y="141060"/>
                  <a:pt x="479774" y="141560"/>
                  <a:pt x="479774" y="142310"/>
                </a:cubicBezTo>
                <a:lnTo>
                  <a:pt x="479774" y="180173"/>
                </a:lnTo>
                <a:cubicBezTo>
                  <a:pt x="479774" y="180923"/>
                  <a:pt x="479272" y="181423"/>
                  <a:pt x="478519" y="181423"/>
                </a:cubicBezTo>
                <a:lnTo>
                  <a:pt x="473624" y="181423"/>
                </a:lnTo>
                <a:cubicBezTo>
                  <a:pt x="472871" y="181423"/>
                  <a:pt x="472369" y="180923"/>
                  <a:pt x="472369" y="180173"/>
                </a:cubicBezTo>
                <a:lnTo>
                  <a:pt x="472369" y="149057"/>
                </a:lnTo>
                <a:lnTo>
                  <a:pt x="467473" y="151682"/>
                </a:lnTo>
                <a:cubicBezTo>
                  <a:pt x="467097" y="151932"/>
                  <a:pt x="466720" y="151932"/>
                  <a:pt x="466344" y="151807"/>
                </a:cubicBezTo>
                <a:cubicBezTo>
                  <a:pt x="465967" y="151557"/>
                  <a:pt x="465716" y="151307"/>
                  <a:pt x="465591" y="150932"/>
                </a:cubicBezTo>
                <a:lnTo>
                  <a:pt x="464587" y="147058"/>
                </a:lnTo>
                <a:cubicBezTo>
                  <a:pt x="464461" y="146433"/>
                  <a:pt x="464712" y="145808"/>
                  <a:pt x="465214" y="145559"/>
                </a:cubicBezTo>
                <a:lnTo>
                  <a:pt x="473624" y="141185"/>
                </a:lnTo>
                <a:cubicBezTo>
                  <a:pt x="473749" y="141060"/>
                  <a:pt x="474000" y="141060"/>
                  <a:pt x="474126" y="141060"/>
                </a:cubicBezTo>
                <a:close/>
                <a:moveTo>
                  <a:pt x="382417" y="141060"/>
                </a:moveTo>
                <a:lnTo>
                  <a:pt x="386790" y="141060"/>
                </a:lnTo>
                <a:cubicBezTo>
                  <a:pt x="387414" y="141060"/>
                  <a:pt x="388039" y="141560"/>
                  <a:pt x="388039" y="142310"/>
                </a:cubicBezTo>
                <a:lnTo>
                  <a:pt x="388039" y="180173"/>
                </a:lnTo>
                <a:cubicBezTo>
                  <a:pt x="388039" y="180923"/>
                  <a:pt x="387414" y="181423"/>
                  <a:pt x="386790" y="181423"/>
                </a:cubicBezTo>
                <a:lnTo>
                  <a:pt x="381792" y="181423"/>
                </a:lnTo>
                <a:cubicBezTo>
                  <a:pt x="381168" y="181423"/>
                  <a:pt x="380543" y="180923"/>
                  <a:pt x="380543" y="180173"/>
                </a:cubicBezTo>
                <a:lnTo>
                  <a:pt x="380543" y="149057"/>
                </a:lnTo>
                <a:lnTo>
                  <a:pt x="375670" y="151682"/>
                </a:lnTo>
                <a:cubicBezTo>
                  <a:pt x="375296" y="151932"/>
                  <a:pt x="374921" y="151932"/>
                  <a:pt x="374546" y="151807"/>
                </a:cubicBezTo>
                <a:cubicBezTo>
                  <a:pt x="374296" y="151557"/>
                  <a:pt x="373921" y="151307"/>
                  <a:pt x="373921" y="150932"/>
                </a:cubicBezTo>
                <a:lnTo>
                  <a:pt x="372922" y="147058"/>
                </a:lnTo>
                <a:cubicBezTo>
                  <a:pt x="372797" y="146433"/>
                  <a:pt x="373047" y="145808"/>
                  <a:pt x="373547" y="145559"/>
                </a:cubicBezTo>
                <a:lnTo>
                  <a:pt x="381792" y="141185"/>
                </a:lnTo>
                <a:cubicBezTo>
                  <a:pt x="382042" y="141060"/>
                  <a:pt x="382167" y="141060"/>
                  <a:pt x="382417" y="141060"/>
                </a:cubicBezTo>
                <a:close/>
                <a:moveTo>
                  <a:pt x="505201" y="140284"/>
                </a:moveTo>
                <a:cubicBezTo>
                  <a:pt x="513862" y="140284"/>
                  <a:pt x="519008" y="148039"/>
                  <a:pt x="519008" y="160796"/>
                </a:cubicBezTo>
                <a:cubicBezTo>
                  <a:pt x="519008" y="174304"/>
                  <a:pt x="513736" y="182059"/>
                  <a:pt x="504574" y="182059"/>
                </a:cubicBezTo>
                <a:cubicBezTo>
                  <a:pt x="496038" y="182059"/>
                  <a:pt x="490767" y="174179"/>
                  <a:pt x="490641" y="161296"/>
                </a:cubicBezTo>
                <a:cubicBezTo>
                  <a:pt x="490641" y="148414"/>
                  <a:pt x="496164" y="140284"/>
                  <a:pt x="505201" y="140284"/>
                </a:cubicBezTo>
                <a:close/>
                <a:moveTo>
                  <a:pt x="445060" y="140284"/>
                </a:moveTo>
                <a:cubicBezTo>
                  <a:pt x="453699" y="140284"/>
                  <a:pt x="458958" y="148039"/>
                  <a:pt x="458958" y="160796"/>
                </a:cubicBezTo>
                <a:cubicBezTo>
                  <a:pt x="458958" y="174304"/>
                  <a:pt x="453574" y="182059"/>
                  <a:pt x="444434" y="182059"/>
                </a:cubicBezTo>
                <a:cubicBezTo>
                  <a:pt x="436045" y="182059"/>
                  <a:pt x="430786" y="174179"/>
                  <a:pt x="430661" y="161296"/>
                </a:cubicBezTo>
                <a:cubicBezTo>
                  <a:pt x="430661" y="148414"/>
                  <a:pt x="436170" y="140284"/>
                  <a:pt x="445060" y="140284"/>
                </a:cubicBezTo>
                <a:close/>
                <a:moveTo>
                  <a:pt x="413368" y="140284"/>
                </a:moveTo>
                <a:cubicBezTo>
                  <a:pt x="422012" y="140284"/>
                  <a:pt x="427274" y="148039"/>
                  <a:pt x="427274" y="160796"/>
                </a:cubicBezTo>
                <a:cubicBezTo>
                  <a:pt x="427274" y="174304"/>
                  <a:pt x="421887" y="182059"/>
                  <a:pt x="412742" y="182059"/>
                </a:cubicBezTo>
                <a:cubicBezTo>
                  <a:pt x="404348" y="182059"/>
                  <a:pt x="398961" y="174179"/>
                  <a:pt x="398836" y="161296"/>
                </a:cubicBezTo>
                <a:cubicBezTo>
                  <a:pt x="398836" y="148414"/>
                  <a:pt x="404473" y="140284"/>
                  <a:pt x="413368" y="140284"/>
                </a:cubicBezTo>
                <a:close/>
                <a:moveTo>
                  <a:pt x="353345" y="140284"/>
                </a:moveTo>
                <a:cubicBezTo>
                  <a:pt x="362006" y="140284"/>
                  <a:pt x="367152" y="148039"/>
                  <a:pt x="367152" y="160796"/>
                </a:cubicBezTo>
                <a:cubicBezTo>
                  <a:pt x="367152" y="174304"/>
                  <a:pt x="361880" y="182059"/>
                  <a:pt x="352592" y="182059"/>
                </a:cubicBezTo>
                <a:cubicBezTo>
                  <a:pt x="344182" y="182059"/>
                  <a:pt x="338910" y="174179"/>
                  <a:pt x="338785" y="161296"/>
                </a:cubicBezTo>
                <a:cubicBezTo>
                  <a:pt x="338785" y="148414"/>
                  <a:pt x="344308" y="140284"/>
                  <a:pt x="353345" y="140284"/>
                </a:cubicBezTo>
                <a:close/>
                <a:moveTo>
                  <a:pt x="321500" y="140284"/>
                </a:moveTo>
                <a:cubicBezTo>
                  <a:pt x="330264" y="140284"/>
                  <a:pt x="335398" y="148039"/>
                  <a:pt x="335398" y="160796"/>
                </a:cubicBezTo>
                <a:cubicBezTo>
                  <a:pt x="335398" y="174304"/>
                  <a:pt x="330139" y="182059"/>
                  <a:pt x="320874" y="182059"/>
                </a:cubicBezTo>
                <a:cubicBezTo>
                  <a:pt x="312485" y="182059"/>
                  <a:pt x="307226" y="174179"/>
                  <a:pt x="307101" y="161296"/>
                </a:cubicBezTo>
                <a:cubicBezTo>
                  <a:pt x="307101" y="148414"/>
                  <a:pt x="312610" y="140284"/>
                  <a:pt x="321500" y="140284"/>
                </a:cubicBezTo>
                <a:close/>
                <a:moveTo>
                  <a:pt x="563218" y="76592"/>
                </a:moveTo>
                <a:cubicBezTo>
                  <a:pt x="559336" y="76592"/>
                  <a:pt x="556707" y="82345"/>
                  <a:pt x="556707" y="91225"/>
                </a:cubicBezTo>
                <a:cubicBezTo>
                  <a:pt x="556707" y="99981"/>
                  <a:pt x="559211" y="105484"/>
                  <a:pt x="563218" y="105484"/>
                </a:cubicBezTo>
                <a:cubicBezTo>
                  <a:pt x="568852" y="105484"/>
                  <a:pt x="569728" y="96354"/>
                  <a:pt x="569728" y="90850"/>
                </a:cubicBezTo>
                <a:cubicBezTo>
                  <a:pt x="569728" y="85597"/>
                  <a:pt x="568852" y="76592"/>
                  <a:pt x="563218" y="76592"/>
                </a:cubicBezTo>
                <a:close/>
                <a:moveTo>
                  <a:pt x="503202" y="76592"/>
                </a:moveTo>
                <a:cubicBezTo>
                  <a:pt x="499185" y="76592"/>
                  <a:pt x="496675" y="82345"/>
                  <a:pt x="496675" y="91225"/>
                </a:cubicBezTo>
                <a:cubicBezTo>
                  <a:pt x="496675" y="99981"/>
                  <a:pt x="499185" y="105484"/>
                  <a:pt x="503202" y="105484"/>
                </a:cubicBezTo>
                <a:cubicBezTo>
                  <a:pt x="508850" y="105484"/>
                  <a:pt x="509728" y="96354"/>
                  <a:pt x="509728" y="90850"/>
                </a:cubicBezTo>
                <a:cubicBezTo>
                  <a:pt x="509728" y="85597"/>
                  <a:pt x="508850" y="76592"/>
                  <a:pt x="503202" y="76592"/>
                </a:cubicBezTo>
                <a:close/>
                <a:moveTo>
                  <a:pt x="471483" y="76592"/>
                </a:moveTo>
                <a:cubicBezTo>
                  <a:pt x="467476" y="76592"/>
                  <a:pt x="464972" y="82345"/>
                  <a:pt x="464972" y="91225"/>
                </a:cubicBezTo>
                <a:cubicBezTo>
                  <a:pt x="464972" y="99981"/>
                  <a:pt x="467476" y="105484"/>
                  <a:pt x="471357" y="105484"/>
                </a:cubicBezTo>
                <a:cubicBezTo>
                  <a:pt x="477117" y="105484"/>
                  <a:pt x="477993" y="96354"/>
                  <a:pt x="477993" y="90850"/>
                </a:cubicBezTo>
                <a:cubicBezTo>
                  <a:pt x="477993" y="85597"/>
                  <a:pt x="477117" y="76592"/>
                  <a:pt x="471483" y="76592"/>
                </a:cubicBezTo>
                <a:close/>
                <a:moveTo>
                  <a:pt x="411361" y="76592"/>
                </a:moveTo>
                <a:cubicBezTo>
                  <a:pt x="407480" y="76592"/>
                  <a:pt x="404851" y="82345"/>
                  <a:pt x="404851" y="91225"/>
                </a:cubicBezTo>
                <a:cubicBezTo>
                  <a:pt x="404851" y="99981"/>
                  <a:pt x="407355" y="105484"/>
                  <a:pt x="411361" y="105484"/>
                </a:cubicBezTo>
                <a:cubicBezTo>
                  <a:pt x="416996" y="105484"/>
                  <a:pt x="417872" y="96354"/>
                  <a:pt x="417872" y="90850"/>
                </a:cubicBezTo>
                <a:cubicBezTo>
                  <a:pt x="417872" y="85597"/>
                  <a:pt x="416996" y="76592"/>
                  <a:pt x="411361" y="76592"/>
                </a:cubicBezTo>
                <a:close/>
                <a:moveTo>
                  <a:pt x="351345" y="76592"/>
                </a:moveTo>
                <a:cubicBezTo>
                  <a:pt x="347329" y="76592"/>
                  <a:pt x="344819" y="82345"/>
                  <a:pt x="344819" y="91225"/>
                </a:cubicBezTo>
                <a:cubicBezTo>
                  <a:pt x="344819" y="99981"/>
                  <a:pt x="347329" y="105484"/>
                  <a:pt x="351220" y="105484"/>
                </a:cubicBezTo>
                <a:cubicBezTo>
                  <a:pt x="356994" y="105484"/>
                  <a:pt x="357872" y="96354"/>
                  <a:pt x="357872" y="90850"/>
                </a:cubicBezTo>
                <a:cubicBezTo>
                  <a:pt x="357872" y="85597"/>
                  <a:pt x="356994" y="76592"/>
                  <a:pt x="351345" y="76592"/>
                </a:cubicBezTo>
                <a:close/>
                <a:moveTo>
                  <a:pt x="532645" y="70848"/>
                </a:moveTo>
                <a:lnTo>
                  <a:pt x="537022" y="70848"/>
                </a:lnTo>
                <a:cubicBezTo>
                  <a:pt x="537648" y="70848"/>
                  <a:pt x="538273" y="71349"/>
                  <a:pt x="538273" y="72100"/>
                </a:cubicBezTo>
                <a:lnTo>
                  <a:pt x="538273" y="110030"/>
                </a:lnTo>
                <a:cubicBezTo>
                  <a:pt x="538273" y="110781"/>
                  <a:pt x="537648" y="111282"/>
                  <a:pt x="537022" y="111282"/>
                </a:cubicBezTo>
                <a:lnTo>
                  <a:pt x="532020" y="111282"/>
                </a:lnTo>
                <a:cubicBezTo>
                  <a:pt x="531269" y="111282"/>
                  <a:pt x="530769" y="110781"/>
                  <a:pt x="530769" y="110030"/>
                </a:cubicBezTo>
                <a:lnTo>
                  <a:pt x="530769" y="78860"/>
                </a:lnTo>
                <a:lnTo>
                  <a:pt x="525892" y="81488"/>
                </a:lnTo>
                <a:cubicBezTo>
                  <a:pt x="525516" y="81739"/>
                  <a:pt x="525141" y="81739"/>
                  <a:pt x="524766" y="81614"/>
                </a:cubicBezTo>
                <a:cubicBezTo>
                  <a:pt x="524391" y="81363"/>
                  <a:pt x="524141" y="81113"/>
                  <a:pt x="524016" y="80737"/>
                </a:cubicBezTo>
                <a:lnTo>
                  <a:pt x="523140" y="76857"/>
                </a:lnTo>
                <a:cubicBezTo>
                  <a:pt x="522890" y="76231"/>
                  <a:pt x="523140" y="75730"/>
                  <a:pt x="523766" y="75354"/>
                </a:cubicBezTo>
                <a:lnTo>
                  <a:pt x="532020" y="70973"/>
                </a:lnTo>
                <a:cubicBezTo>
                  <a:pt x="532145" y="70848"/>
                  <a:pt x="532395" y="70848"/>
                  <a:pt x="532645" y="70848"/>
                </a:cubicBezTo>
                <a:close/>
                <a:moveTo>
                  <a:pt x="440820" y="70848"/>
                </a:moveTo>
                <a:lnTo>
                  <a:pt x="445213" y="70848"/>
                </a:lnTo>
                <a:cubicBezTo>
                  <a:pt x="445966" y="70848"/>
                  <a:pt x="446468" y="71349"/>
                  <a:pt x="446468" y="72100"/>
                </a:cubicBezTo>
                <a:lnTo>
                  <a:pt x="446468" y="110030"/>
                </a:lnTo>
                <a:cubicBezTo>
                  <a:pt x="446468" y="110781"/>
                  <a:pt x="445966" y="111282"/>
                  <a:pt x="445213" y="111282"/>
                </a:cubicBezTo>
                <a:lnTo>
                  <a:pt x="440192" y="111282"/>
                </a:lnTo>
                <a:cubicBezTo>
                  <a:pt x="439565" y="111282"/>
                  <a:pt x="438937" y="110781"/>
                  <a:pt x="438937" y="110030"/>
                </a:cubicBezTo>
                <a:lnTo>
                  <a:pt x="438937" y="78860"/>
                </a:lnTo>
                <a:lnTo>
                  <a:pt x="434042" y="81488"/>
                </a:lnTo>
                <a:cubicBezTo>
                  <a:pt x="433791" y="81739"/>
                  <a:pt x="433289" y="81739"/>
                  <a:pt x="433038" y="81614"/>
                </a:cubicBezTo>
                <a:cubicBezTo>
                  <a:pt x="432661" y="81363"/>
                  <a:pt x="432410" y="81113"/>
                  <a:pt x="432285" y="80737"/>
                </a:cubicBezTo>
                <a:lnTo>
                  <a:pt x="431280" y="76857"/>
                </a:lnTo>
                <a:cubicBezTo>
                  <a:pt x="431155" y="76231"/>
                  <a:pt x="431406" y="75730"/>
                  <a:pt x="431908" y="75354"/>
                </a:cubicBezTo>
                <a:lnTo>
                  <a:pt x="440192" y="70973"/>
                </a:lnTo>
                <a:cubicBezTo>
                  <a:pt x="440443" y="70848"/>
                  <a:pt x="440569" y="70848"/>
                  <a:pt x="440820" y="70848"/>
                </a:cubicBezTo>
                <a:close/>
                <a:moveTo>
                  <a:pt x="380788" y="70848"/>
                </a:moveTo>
                <a:lnTo>
                  <a:pt x="385165" y="70848"/>
                </a:lnTo>
                <a:cubicBezTo>
                  <a:pt x="385791" y="70848"/>
                  <a:pt x="386416" y="71349"/>
                  <a:pt x="386416" y="72100"/>
                </a:cubicBezTo>
                <a:lnTo>
                  <a:pt x="386416" y="110030"/>
                </a:lnTo>
                <a:cubicBezTo>
                  <a:pt x="386416" y="110781"/>
                  <a:pt x="385791" y="111282"/>
                  <a:pt x="385165" y="111282"/>
                </a:cubicBezTo>
                <a:lnTo>
                  <a:pt x="380163" y="111282"/>
                </a:lnTo>
                <a:cubicBezTo>
                  <a:pt x="379412" y="111282"/>
                  <a:pt x="378912" y="110781"/>
                  <a:pt x="378912" y="110030"/>
                </a:cubicBezTo>
                <a:lnTo>
                  <a:pt x="378912" y="78860"/>
                </a:lnTo>
                <a:lnTo>
                  <a:pt x="374034" y="81488"/>
                </a:lnTo>
                <a:cubicBezTo>
                  <a:pt x="373659" y="81739"/>
                  <a:pt x="373284" y="81739"/>
                  <a:pt x="372909" y="81614"/>
                </a:cubicBezTo>
                <a:cubicBezTo>
                  <a:pt x="372534" y="81363"/>
                  <a:pt x="372284" y="81113"/>
                  <a:pt x="372159" y="80737"/>
                </a:cubicBezTo>
                <a:lnTo>
                  <a:pt x="371158" y="76857"/>
                </a:lnTo>
                <a:cubicBezTo>
                  <a:pt x="371033" y="76231"/>
                  <a:pt x="371283" y="75730"/>
                  <a:pt x="371783" y="75354"/>
                </a:cubicBezTo>
                <a:lnTo>
                  <a:pt x="380163" y="70973"/>
                </a:lnTo>
                <a:cubicBezTo>
                  <a:pt x="380288" y="70848"/>
                  <a:pt x="380538" y="70848"/>
                  <a:pt x="380788" y="70848"/>
                </a:cubicBezTo>
                <a:close/>
                <a:moveTo>
                  <a:pt x="320647" y="70848"/>
                </a:moveTo>
                <a:lnTo>
                  <a:pt x="325040" y="70848"/>
                </a:lnTo>
                <a:cubicBezTo>
                  <a:pt x="325793" y="70848"/>
                  <a:pt x="326295" y="71349"/>
                  <a:pt x="326295" y="72100"/>
                </a:cubicBezTo>
                <a:lnTo>
                  <a:pt x="326295" y="110030"/>
                </a:lnTo>
                <a:cubicBezTo>
                  <a:pt x="326295" y="110781"/>
                  <a:pt x="325793" y="111282"/>
                  <a:pt x="325040" y="111282"/>
                </a:cubicBezTo>
                <a:lnTo>
                  <a:pt x="320019" y="111282"/>
                </a:lnTo>
                <a:cubicBezTo>
                  <a:pt x="319392" y="111282"/>
                  <a:pt x="318764" y="110781"/>
                  <a:pt x="318764" y="110030"/>
                </a:cubicBezTo>
                <a:lnTo>
                  <a:pt x="318764" y="78860"/>
                </a:lnTo>
                <a:lnTo>
                  <a:pt x="313869" y="81488"/>
                </a:lnTo>
                <a:cubicBezTo>
                  <a:pt x="313618" y="81739"/>
                  <a:pt x="313116" y="81739"/>
                  <a:pt x="312865" y="81614"/>
                </a:cubicBezTo>
                <a:cubicBezTo>
                  <a:pt x="312488" y="81363"/>
                  <a:pt x="312237" y="81113"/>
                  <a:pt x="312112" y="80737"/>
                </a:cubicBezTo>
                <a:lnTo>
                  <a:pt x="311107" y="76857"/>
                </a:lnTo>
                <a:cubicBezTo>
                  <a:pt x="310982" y="76231"/>
                  <a:pt x="311233" y="75730"/>
                  <a:pt x="311735" y="75354"/>
                </a:cubicBezTo>
                <a:lnTo>
                  <a:pt x="320019" y="70973"/>
                </a:lnTo>
                <a:cubicBezTo>
                  <a:pt x="320270" y="70848"/>
                  <a:pt x="320396" y="70848"/>
                  <a:pt x="320647" y="70848"/>
                </a:cubicBezTo>
                <a:close/>
                <a:moveTo>
                  <a:pt x="563593" y="70213"/>
                </a:moveTo>
                <a:cubicBezTo>
                  <a:pt x="572233" y="70213"/>
                  <a:pt x="577366" y="77842"/>
                  <a:pt x="577366" y="90600"/>
                </a:cubicBezTo>
                <a:cubicBezTo>
                  <a:pt x="577366" y="104233"/>
                  <a:pt x="572107" y="111988"/>
                  <a:pt x="562967" y="111988"/>
                </a:cubicBezTo>
                <a:cubicBezTo>
                  <a:pt x="554453" y="111988"/>
                  <a:pt x="549194" y="103983"/>
                  <a:pt x="549069" y="91225"/>
                </a:cubicBezTo>
                <a:cubicBezTo>
                  <a:pt x="549069" y="78218"/>
                  <a:pt x="554703" y="70213"/>
                  <a:pt x="563593" y="70213"/>
                </a:cubicBezTo>
                <a:close/>
                <a:moveTo>
                  <a:pt x="503453" y="70213"/>
                </a:moveTo>
                <a:cubicBezTo>
                  <a:pt x="512113" y="70213"/>
                  <a:pt x="517385" y="77842"/>
                  <a:pt x="517385" y="90600"/>
                </a:cubicBezTo>
                <a:cubicBezTo>
                  <a:pt x="517385" y="104233"/>
                  <a:pt x="512113" y="111988"/>
                  <a:pt x="502825" y="111988"/>
                </a:cubicBezTo>
                <a:cubicBezTo>
                  <a:pt x="494415" y="111988"/>
                  <a:pt x="489144" y="103983"/>
                  <a:pt x="489018" y="91225"/>
                </a:cubicBezTo>
                <a:cubicBezTo>
                  <a:pt x="489018" y="78218"/>
                  <a:pt x="494541" y="70213"/>
                  <a:pt x="503453" y="70213"/>
                </a:cubicBezTo>
                <a:close/>
                <a:moveTo>
                  <a:pt x="471733" y="70213"/>
                </a:moveTo>
                <a:cubicBezTo>
                  <a:pt x="480372" y="70213"/>
                  <a:pt x="485631" y="77842"/>
                  <a:pt x="485631" y="90600"/>
                </a:cubicBezTo>
                <a:cubicBezTo>
                  <a:pt x="485631" y="104233"/>
                  <a:pt x="480372" y="111988"/>
                  <a:pt x="471107" y="111988"/>
                </a:cubicBezTo>
                <a:cubicBezTo>
                  <a:pt x="462718" y="111988"/>
                  <a:pt x="457459" y="103983"/>
                  <a:pt x="457334" y="91225"/>
                </a:cubicBezTo>
                <a:cubicBezTo>
                  <a:pt x="457334" y="78218"/>
                  <a:pt x="462843" y="70213"/>
                  <a:pt x="471733" y="70213"/>
                </a:cubicBezTo>
                <a:close/>
                <a:moveTo>
                  <a:pt x="411737" y="70213"/>
                </a:moveTo>
                <a:cubicBezTo>
                  <a:pt x="420376" y="70213"/>
                  <a:pt x="425510" y="77842"/>
                  <a:pt x="425510" y="90600"/>
                </a:cubicBezTo>
                <a:cubicBezTo>
                  <a:pt x="425510" y="104233"/>
                  <a:pt x="420251" y="111988"/>
                  <a:pt x="411111" y="111988"/>
                </a:cubicBezTo>
                <a:cubicBezTo>
                  <a:pt x="402597" y="111988"/>
                  <a:pt x="397338" y="103983"/>
                  <a:pt x="397213" y="91225"/>
                </a:cubicBezTo>
                <a:cubicBezTo>
                  <a:pt x="397213" y="78218"/>
                  <a:pt x="402722" y="70213"/>
                  <a:pt x="411737" y="70213"/>
                </a:cubicBezTo>
                <a:close/>
                <a:moveTo>
                  <a:pt x="351596" y="70213"/>
                </a:moveTo>
                <a:cubicBezTo>
                  <a:pt x="360257" y="70213"/>
                  <a:pt x="365529" y="77842"/>
                  <a:pt x="365529" y="90600"/>
                </a:cubicBezTo>
                <a:cubicBezTo>
                  <a:pt x="365529" y="104233"/>
                  <a:pt x="360257" y="111988"/>
                  <a:pt x="350969" y="111988"/>
                </a:cubicBezTo>
                <a:cubicBezTo>
                  <a:pt x="342559" y="111988"/>
                  <a:pt x="337287" y="103983"/>
                  <a:pt x="337162" y="91225"/>
                </a:cubicBezTo>
                <a:cubicBezTo>
                  <a:pt x="337162" y="78218"/>
                  <a:pt x="342685" y="70213"/>
                  <a:pt x="351596" y="70213"/>
                </a:cubicBezTo>
                <a:close/>
                <a:moveTo>
                  <a:pt x="593279" y="6515"/>
                </a:moveTo>
                <a:cubicBezTo>
                  <a:pt x="589397" y="6515"/>
                  <a:pt x="586768" y="12152"/>
                  <a:pt x="586768" y="21048"/>
                </a:cubicBezTo>
                <a:cubicBezTo>
                  <a:pt x="586768" y="29818"/>
                  <a:pt x="589272" y="35330"/>
                  <a:pt x="593279" y="35330"/>
                </a:cubicBezTo>
                <a:cubicBezTo>
                  <a:pt x="598913" y="35330"/>
                  <a:pt x="599789" y="26184"/>
                  <a:pt x="599789" y="20672"/>
                </a:cubicBezTo>
                <a:cubicBezTo>
                  <a:pt x="599789" y="15410"/>
                  <a:pt x="598913" y="6515"/>
                  <a:pt x="593279" y="6515"/>
                </a:cubicBezTo>
                <a:close/>
                <a:moveTo>
                  <a:pt x="533291" y="6515"/>
                </a:moveTo>
                <a:cubicBezTo>
                  <a:pt x="529282" y="6515"/>
                  <a:pt x="526776" y="12152"/>
                  <a:pt x="526776" y="21048"/>
                </a:cubicBezTo>
                <a:cubicBezTo>
                  <a:pt x="526776" y="29818"/>
                  <a:pt x="529157" y="35330"/>
                  <a:pt x="533165" y="35330"/>
                </a:cubicBezTo>
                <a:cubicBezTo>
                  <a:pt x="538928" y="35330"/>
                  <a:pt x="539680" y="26184"/>
                  <a:pt x="539680" y="20672"/>
                </a:cubicBezTo>
                <a:cubicBezTo>
                  <a:pt x="539680" y="15410"/>
                  <a:pt x="538928" y="6515"/>
                  <a:pt x="533291" y="6515"/>
                </a:cubicBezTo>
                <a:close/>
                <a:moveTo>
                  <a:pt x="473141" y="6515"/>
                </a:moveTo>
                <a:cubicBezTo>
                  <a:pt x="469250" y="6515"/>
                  <a:pt x="466614" y="12152"/>
                  <a:pt x="466614" y="21048"/>
                </a:cubicBezTo>
                <a:cubicBezTo>
                  <a:pt x="466614" y="29818"/>
                  <a:pt x="469124" y="35330"/>
                  <a:pt x="473141" y="35330"/>
                </a:cubicBezTo>
                <a:cubicBezTo>
                  <a:pt x="478789" y="35330"/>
                  <a:pt x="479667" y="26184"/>
                  <a:pt x="479667" y="20672"/>
                </a:cubicBezTo>
                <a:cubicBezTo>
                  <a:pt x="479667" y="15410"/>
                  <a:pt x="478789" y="6515"/>
                  <a:pt x="473141" y="6515"/>
                </a:cubicBezTo>
                <a:close/>
                <a:moveTo>
                  <a:pt x="413118" y="6515"/>
                </a:moveTo>
                <a:cubicBezTo>
                  <a:pt x="409109" y="6515"/>
                  <a:pt x="406603" y="12152"/>
                  <a:pt x="406603" y="21048"/>
                </a:cubicBezTo>
                <a:cubicBezTo>
                  <a:pt x="406603" y="29818"/>
                  <a:pt x="408983" y="35330"/>
                  <a:pt x="412992" y="35330"/>
                </a:cubicBezTo>
                <a:cubicBezTo>
                  <a:pt x="418755" y="35330"/>
                  <a:pt x="419507" y="26184"/>
                  <a:pt x="419507" y="20672"/>
                </a:cubicBezTo>
                <a:cubicBezTo>
                  <a:pt x="419507" y="15410"/>
                  <a:pt x="418755" y="6515"/>
                  <a:pt x="413118" y="6515"/>
                </a:cubicBezTo>
                <a:close/>
                <a:moveTo>
                  <a:pt x="379536" y="6515"/>
                </a:moveTo>
                <a:cubicBezTo>
                  <a:pt x="375655" y="6515"/>
                  <a:pt x="373026" y="12152"/>
                  <a:pt x="373026" y="21048"/>
                </a:cubicBezTo>
                <a:cubicBezTo>
                  <a:pt x="373026" y="29818"/>
                  <a:pt x="375530" y="35330"/>
                  <a:pt x="379536" y="35330"/>
                </a:cubicBezTo>
                <a:cubicBezTo>
                  <a:pt x="385171" y="35330"/>
                  <a:pt x="386047" y="26184"/>
                  <a:pt x="386047" y="20672"/>
                </a:cubicBezTo>
                <a:cubicBezTo>
                  <a:pt x="386047" y="15410"/>
                  <a:pt x="385171" y="6515"/>
                  <a:pt x="379536" y="6515"/>
                </a:cubicBezTo>
                <a:close/>
                <a:moveTo>
                  <a:pt x="321249" y="6515"/>
                </a:moveTo>
                <a:cubicBezTo>
                  <a:pt x="317243" y="6515"/>
                  <a:pt x="314739" y="12152"/>
                  <a:pt x="314739" y="21048"/>
                </a:cubicBezTo>
                <a:cubicBezTo>
                  <a:pt x="314739" y="29818"/>
                  <a:pt x="317243" y="35330"/>
                  <a:pt x="321249" y="35330"/>
                </a:cubicBezTo>
                <a:cubicBezTo>
                  <a:pt x="326884" y="35330"/>
                  <a:pt x="327760" y="26184"/>
                  <a:pt x="327760" y="20672"/>
                </a:cubicBezTo>
                <a:cubicBezTo>
                  <a:pt x="327760" y="15410"/>
                  <a:pt x="326884" y="6515"/>
                  <a:pt x="321249" y="6515"/>
                </a:cubicBezTo>
                <a:close/>
                <a:moveTo>
                  <a:pt x="60394" y="1623"/>
                </a:moveTo>
                <a:lnTo>
                  <a:pt x="292070" y="1623"/>
                </a:lnTo>
                <a:lnTo>
                  <a:pt x="292070" y="34904"/>
                </a:lnTo>
                <a:lnTo>
                  <a:pt x="76557" y="34904"/>
                </a:lnTo>
                <a:lnTo>
                  <a:pt x="76557" y="331937"/>
                </a:lnTo>
                <a:lnTo>
                  <a:pt x="566850" y="331937"/>
                </a:lnTo>
                <a:cubicBezTo>
                  <a:pt x="583765" y="331937"/>
                  <a:pt x="597548" y="345700"/>
                  <a:pt x="597548" y="362591"/>
                </a:cubicBezTo>
                <a:cubicBezTo>
                  <a:pt x="597548" y="379482"/>
                  <a:pt x="583765" y="393120"/>
                  <a:pt x="566850" y="393120"/>
                </a:cubicBezTo>
                <a:lnTo>
                  <a:pt x="30573" y="393120"/>
                </a:lnTo>
                <a:cubicBezTo>
                  <a:pt x="13657" y="393120"/>
                  <a:pt x="0" y="379482"/>
                  <a:pt x="0" y="362591"/>
                </a:cubicBezTo>
                <a:cubicBezTo>
                  <a:pt x="0" y="345700"/>
                  <a:pt x="13657" y="331937"/>
                  <a:pt x="30573" y="331937"/>
                </a:cubicBezTo>
                <a:lnTo>
                  <a:pt x="43228" y="331937"/>
                </a:lnTo>
                <a:lnTo>
                  <a:pt x="43228" y="18764"/>
                </a:lnTo>
                <a:cubicBezTo>
                  <a:pt x="43228" y="9255"/>
                  <a:pt x="50871" y="1623"/>
                  <a:pt x="60394" y="1623"/>
                </a:cubicBezTo>
                <a:close/>
                <a:moveTo>
                  <a:pt x="562616" y="635"/>
                </a:moveTo>
                <a:lnTo>
                  <a:pt x="567009" y="635"/>
                </a:lnTo>
                <a:cubicBezTo>
                  <a:pt x="567762" y="635"/>
                  <a:pt x="568264" y="1136"/>
                  <a:pt x="568264" y="1887"/>
                </a:cubicBezTo>
                <a:lnTo>
                  <a:pt x="568264" y="39958"/>
                </a:lnTo>
                <a:cubicBezTo>
                  <a:pt x="568264" y="40584"/>
                  <a:pt x="567762" y="41210"/>
                  <a:pt x="567009" y="41210"/>
                </a:cubicBezTo>
                <a:lnTo>
                  <a:pt x="562114" y="41210"/>
                </a:lnTo>
                <a:cubicBezTo>
                  <a:pt x="561361" y="41210"/>
                  <a:pt x="560859" y="40584"/>
                  <a:pt x="560859" y="39958"/>
                </a:cubicBezTo>
                <a:lnTo>
                  <a:pt x="560859" y="8650"/>
                </a:lnTo>
                <a:lnTo>
                  <a:pt x="555963" y="11405"/>
                </a:lnTo>
                <a:cubicBezTo>
                  <a:pt x="555587" y="11530"/>
                  <a:pt x="555210" y="11530"/>
                  <a:pt x="554834" y="11405"/>
                </a:cubicBezTo>
                <a:cubicBezTo>
                  <a:pt x="554457" y="11280"/>
                  <a:pt x="554206" y="10904"/>
                  <a:pt x="554081" y="10528"/>
                </a:cubicBezTo>
                <a:lnTo>
                  <a:pt x="553077" y="6646"/>
                </a:lnTo>
                <a:cubicBezTo>
                  <a:pt x="552951" y="6020"/>
                  <a:pt x="553202" y="5519"/>
                  <a:pt x="553704" y="5268"/>
                </a:cubicBezTo>
                <a:lnTo>
                  <a:pt x="562114" y="760"/>
                </a:lnTo>
                <a:cubicBezTo>
                  <a:pt x="562239" y="635"/>
                  <a:pt x="562490" y="635"/>
                  <a:pt x="562616" y="635"/>
                </a:cubicBezTo>
                <a:close/>
                <a:moveTo>
                  <a:pt x="502564" y="635"/>
                </a:moveTo>
                <a:lnTo>
                  <a:pt x="506957" y="635"/>
                </a:lnTo>
                <a:cubicBezTo>
                  <a:pt x="507584" y="635"/>
                  <a:pt x="508212" y="1136"/>
                  <a:pt x="508212" y="1887"/>
                </a:cubicBezTo>
                <a:lnTo>
                  <a:pt x="508212" y="39958"/>
                </a:lnTo>
                <a:cubicBezTo>
                  <a:pt x="508212" y="40584"/>
                  <a:pt x="507584" y="41210"/>
                  <a:pt x="506957" y="41210"/>
                </a:cubicBezTo>
                <a:lnTo>
                  <a:pt x="501936" y="41210"/>
                </a:lnTo>
                <a:cubicBezTo>
                  <a:pt x="501309" y="41210"/>
                  <a:pt x="500681" y="40584"/>
                  <a:pt x="500681" y="39958"/>
                </a:cubicBezTo>
                <a:lnTo>
                  <a:pt x="500681" y="8650"/>
                </a:lnTo>
                <a:lnTo>
                  <a:pt x="495786" y="11405"/>
                </a:lnTo>
                <a:cubicBezTo>
                  <a:pt x="495409" y="11530"/>
                  <a:pt x="495033" y="11530"/>
                  <a:pt x="494656" y="11405"/>
                </a:cubicBezTo>
                <a:cubicBezTo>
                  <a:pt x="494405" y="11280"/>
                  <a:pt x="494154" y="10904"/>
                  <a:pt x="494029" y="10528"/>
                </a:cubicBezTo>
                <a:lnTo>
                  <a:pt x="493025" y="6646"/>
                </a:lnTo>
                <a:cubicBezTo>
                  <a:pt x="492899" y="6020"/>
                  <a:pt x="493150" y="5519"/>
                  <a:pt x="493652" y="5268"/>
                </a:cubicBezTo>
                <a:lnTo>
                  <a:pt x="501936" y="760"/>
                </a:lnTo>
                <a:cubicBezTo>
                  <a:pt x="502187" y="635"/>
                  <a:pt x="502313" y="635"/>
                  <a:pt x="502564" y="635"/>
                </a:cubicBezTo>
                <a:close/>
                <a:moveTo>
                  <a:pt x="442443" y="635"/>
                </a:moveTo>
                <a:lnTo>
                  <a:pt x="446836" y="635"/>
                </a:lnTo>
                <a:cubicBezTo>
                  <a:pt x="447589" y="635"/>
                  <a:pt x="448091" y="1136"/>
                  <a:pt x="448091" y="1887"/>
                </a:cubicBezTo>
                <a:lnTo>
                  <a:pt x="448091" y="39958"/>
                </a:lnTo>
                <a:cubicBezTo>
                  <a:pt x="448091" y="40584"/>
                  <a:pt x="447589" y="41210"/>
                  <a:pt x="446836" y="41210"/>
                </a:cubicBezTo>
                <a:lnTo>
                  <a:pt x="441941" y="41210"/>
                </a:lnTo>
                <a:cubicBezTo>
                  <a:pt x="441188" y="41210"/>
                  <a:pt x="440686" y="40584"/>
                  <a:pt x="440686" y="39958"/>
                </a:cubicBezTo>
                <a:lnTo>
                  <a:pt x="440686" y="8650"/>
                </a:lnTo>
                <a:lnTo>
                  <a:pt x="435790" y="11405"/>
                </a:lnTo>
                <a:cubicBezTo>
                  <a:pt x="435414" y="11530"/>
                  <a:pt x="435037" y="11530"/>
                  <a:pt x="434661" y="11405"/>
                </a:cubicBezTo>
                <a:cubicBezTo>
                  <a:pt x="434284" y="11280"/>
                  <a:pt x="434033" y="10904"/>
                  <a:pt x="433908" y="10528"/>
                </a:cubicBezTo>
                <a:lnTo>
                  <a:pt x="432903" y="6646"/>
                </a:lnTo>
                <a:cubicBezTo>
                  <a:pt x="432778" y="6020"/>
                  <a:pt x="433029" y="5519"/>
                  <a:pt x="433531" y="5268"/>
                </a:cubicBezTo>
                <a:lnTo>
                  <a:pt x="441941" y="760"/>
                </a:lnTo>
                <a:cubicBezTo>
                  <a:pt x="442066" y="635"/>
                  <a:pt x="442317" y="635"/>
                  <a:pt x="442443" y="635"/>
                </a:cubicBezTo>
                <a:close/>
                <a:moveTo>
                  <a:pt x="350708" y="635"/>
                </a:moveTo>
                <a:lnTo>
                  <a:pt x="355101" y="635"/>
                </a:lnTo>
                <a:cubicBezTo>
                  <a:pt x="355728" y="635"/>
                  <a:pt x="356356" y="1136"/>
                  <a:pt x="356356" y="1887"/>
                </a:cubicBezTo>
                <a:lnTo>
                  <a:pt x="356356" y="39958"/>
                </a:lnTo>
                <a:cubicBezTo>
                  <a:pt x="356356" y="40584"/>
                  <a:pt x="355728" y="41210"/>
                  <a:pt x="355101" y="41210"/>
                </a:cubicBezTo>
                <a:lnTo>
                  <a:pt x="350080" y="41210"/>
                </a:lnTo>
                <a:cubicBezTo>
                  <a:pt x="349453" y="41210"/>
                  <a:pt x="348825" y="40584"/>
                  <a:pt x="348825" y="39958"/>
                </a:cubicBezTo>
                <a:lnTo>
                  <a:pt x="348825" y="8650"/>
                </a:lnTo>
                <a:lnTo>
                  <a:pt x="343930" y="11405"/>
                </a:lnTo>
                <a:cubicBezTo>
                  <a:pt x="343553" y="11530"/>
                  <a:pt x="343177" y="11530"/>
                  <a:pt x="342800" y="11405"/>
                </a:cubicBezTo>
                <a:cubicBezTo>
                  <a:pt x="342424" y="11280"/>
                  <a:pt x="342173" y="10904"/>
                  <a:pt x="342173" y="10528"/>
                </a:cubicBezTo>
                <a:lnTo>
                  <a:pt x="341168" y="6646"/>
                </a:lnTo>
                <a:cubicBezTo>
                  <a:pt x="341043" y="6020"/>
                  <a:pt x="341294" y="5519"/>
                  <a:pt x="341796" y="5268"/>
                </a:cubicBezTo>
                <a:lnTo>
                  <a:pt x="350080" y="760"/>
                </a:lnTo>
                <a:cubicBezTo>
                  <a:pt x="350206" y="635"/>
                  <a:pt x="350457" y="635"/>
                  <a:pt x="350708" y="635"/>
                </a:cubicBezTo>
                <a:close/>
                <a:moveTo>
                  <a:pt x="593654" y="0"/>
                </a:moveTo>
                <a:cubicBezTo>
                  <a:pt x="602294" y="0"/>
                  <a:pt x="607427" y="7642"/>
                  <a:pt x="607427" y="20547"/>
                </a:cubicBezTo>
                <a:cubicBezTo>
                  <a:pt x="607427" y="34077"/>
                  <a:pt x="602168" y="41845"/>
                  <a:pt x="592903" y="41845"/>
                </a:cubicBezTo>
                <a:cubicBezTo>
                  <a:pt x="584514" y="41845"/>
                  <a:pt x="579255" y="33827"/>
                  <a:pt x="579130" y="21048"/>
                </a:cubicBezTo>
                <a:cubicBezTo>
                  <a:pt x="579130" y="8018"/>
                  <a:pt x="584639" y="0"/>
                  <a:pt x="593654" y="0"/>
                </a:cubicBezTo>
                <a:close/>
                <a:moveTo>
                  <a:pt x="533541" y="0"/>
                </a:moveTo>
                <a:cubicBezTo>
                  <a:pt x="542185" y="0"/>
                  <a:pt x="547447" y="7642"/>
                  <a:pt x="547447" y="20547"/>
                </a:cubicBezTo>
                <a:cubicBezTo>
                  <a:pt x="547447" y="34077"/>
                  <a:pt x="542060" y="41845"/>
                  <a:pt x="532915" y="41845"/>
                </a:cubicBezTo>
                <a:cubicBezTo>
                  <a:pt x="524521" y="41845"/>
                  <a:pt x="519134" y="33827"/>
                  <a:pt x="519009" y="21048"/>
                </a:cubicBezTo>
                <a:cubicBezTo>
                  <a:pt x="519009" y="8018"/>
                  <a:pt x="524647" y="0"/>
                  <a:pt x="533541" y="0"/>
                </a:cubicBezTo>
                <a:close/>
                <a:moveTo>
                  <a:pt x="473517" y="0"/>
                </a:moveTo>
                <a:cubicBezTo>
                  <a:pt x="482178" y="0"/>
                  <a:pt x="487324" y="7642"/>
                  <a:pt x="487324" y="20547"/>
                </a:cubicBezTo>
                <a:cubicBezTo>
                  <a:pt x="487324" y="34077"/>
                  <a:pt x="482052" y="41845"/>
                  <a:pt x="472764" y="41845"/>
                </a:cubicBezTo>
                <a:cubicBezTo>
                  <a:pt x="464354" y="41845"/>
                  <a:pt x="459083" y="33827"/>
                  <a:pt x="458957" y="21048"/>
                </a:cubicBezTo>
                <a:cubicBezTo>
                  <a:pt x="458957" y="8018"/>
                  <a:pt x="464480" y="0"/>
                  <a:pt x="473517" y="0"/>
                </a:cubicBezTo>
                <a:close/>
                <a:moveTo>
                  <a:pt x="413368" y="0"/>
                </a:moveTo>
                <a:cubicBezTo>
                  <a:pt x="422012" y="0"/>
                  <a:pt x="427274" y="7642"/>
                  <a:pt x="427274" y="20547"/>
                </a:cubicBezTo>
                <a:cubicBezTo>
                  <a:pt x="427274" y="34077"/>
                  <a:pt x="421887" y="41845"/>
                  <a:pt x="412742" y="41845"/>
                </a:cubicBezTo>
                <a:cubicBezTo>
                  <a:pt x="404348" y="41845"/>
                  <a:pt x="398961" y="33827"/>
                  <a:pt x="398836" y="21048"/>
                </a:cubicBezTo>
                <a:cubicBezTo>
                  <a:pt x="398836" y="8018"/>
                  <a:pt x="404473" y="0"/>
                  <a:pt x="413368" y="0"/>
                </a:cubicBezTo>
                <a:close/>
                <a:moveTo>
                  <a:pt x="379912" y="0"/>
                </a:moveTo>
                <a:cubicBezTo>
                  <a:pt x="388551" y="0"/>
                  <a:pt x="393685" y="7642"/>
                  <a:pt x="393685" y="20547"/>
                </a:cubicBezTo>
                <a:cubicBezTo>
                  <a:pt x="393685" y="34077"/>
                  <a:pt x="388426" y="41845"/>
                  <a:pt x="379286" y="41845"/>
                </a:cubicBezTo>
                <a:cubicBezTo>
                  <a:pt x="370772" y="41845"/>
                  <a:pt x="365513" y="33827"/>
                  <a:pt x="365388" y="21048"/>
                </a:cubicBezTo>
                <a:cubicBezTo>
                  <a:pt x="365388" y="8018"/>
                  <a:pt x="370897" y="0"/>
                  <a:pt x="379912" y="0"/>
                </a:cubicBezTo>
                <a:close/>
                <a:moveTo>
                  <a:pt x="321500" y="0"/>
                </a:moveTo>
                <a:cubicBezTo>
                  <a:pt x="330264" y="0"/>
                  <a:pt x="335398" y="7642"/>
                  <a:pt x="335398" y="20547"/>
                </a:cubicBezTo>
                <a:cubicBezTo>
                  <a:pt x="335398" y="34077"/>
                  <a:pt x="330139" y="41845"/>
                  <a:pt x="320874" y="41845"/>
                </a:cubicBezTo>
                <a:cubicBezTo>
                  <a:pt x="312485" y="41845"/>
                  <a:pt x="307226" y="33827"/>
                  <a:pt x="307101" y="21048"/>
                </a:cubicBezTo>
                <a:cubicBezTo>
                  <a:pt x="307101" y="8018"/>
                  <a:pt x="312610" y="0"/>
                  <a:pt x="321500" y="0"/>
                </a:cubicBezTo>
                <a:close/>
              </a:path>
            </a:pathLst>
          </a:custGeom>
          <a:solidFill>
            <a:srgbClr val="333333"/>
          </a:solidFill>
          <a:ln>
            <a:noFill/>
          </a:ln>
          <a:effectLst/>
        </p:spPr>
      </p:sp>
      <p:sp>
        <p:nvSpPr>
          <p:cNvPr id="31" name="文本框 30"/>
          <p:cNvSpPr txBox="1"/>
          <p:nvPr/>
        </p:nvSpPr>
        <p:spPr>
          <a:xfrm>
            <a:off x="1642598" y="3465004"/>
            <a:ext cx="1622560" cy="861774"/>
          </a:xfrm>
          <a:prstGeom prst="rect">
            <a:avLst/>
          </a:prstGeom>
          <a:noFill/>
          <a:effectLst/>
        </p:spPr>
        <p:txBody>
          <a:bodyPr wrap="none" rtlCol="0">
            <a:spAutoFit/>
          </a:bodyPr>
          <a:lstStyle/>
          <a:p>
            <a:pPr algn="ctr" defTabSz="1219444" fontAlgn="auto">
              <a:spcBef>
                <a:spcPts val="600"/>
              </a:spcBef>
              <a:spcAft>
                <a:spcPts val="0"/>
              </a:spcAft>
            </a:pPr>
            <a:r>
              <a:rPr lang="zh-CN" altLang="en-US" sz="1600" b="1" dirty="0" smtClean="0">
                <a:latin typeface="+mn-ea"/>
                <a:ea typeface="+mn-ea"/>
              </a:rPr>
              <a:t>原生指令兼容性</a:t>
            </a:r>
            <a:endParaRPr lang="en-US" altLang="zh-CN" sz="1600" b="1" dirty="0" smtClean="0">
              <a:latin typeface="+mn-ea"/>
              <a:ea typeface="+mn-ea"/>
            </a:endParaRPr>
          </a:p>
          <a:p>
            <a:pPr algn="ctr" defTabSz="1219444" fontAlgn="auto">
              <a:spcBef>
                <a:spcPts val="600"/>
              </a:spcBef>
              <a:spcAft>
                <a:spcPts val="0"/>
              </a:spcAft>
            </a:pPr>
            <a:r>
              <a:rPr lang="en-US" altLang="zh-CN" sz="1200" dirty="0">
                <a:latin typeface="+mn-ea"/>
                <a:ea typeface="+mn-ea"/>
              </a:rPr>
              <a:t>32/64</a:t>
            </a:r>
            <a:r>
              <a:rPr lang="zh-CN" altLang="en-US" sz="1200" dirty="0">
                <a:latin typeface="+mn-ea"/>
                <a:ea typeface="+mn-ea"/>
              </a:rPr>
              <a:t>位应用全兼容</a:t>
            </a:r>
            <a:endParaRPr lang="en-US" altLang="zh-CN" sz="1200" dirty="0">
              <a:latin typeface="+mn-ea"/>
              <a:ea typeface="+mn-ea"/>
            </a:endParaRPr>
          </a:p>
          <a:p>
            <a:pPr algn="ctr" defTabSz="1219444" fontAlgn="auto">
              <a:spcBef>
                <a:spcPts val="600"/>
              </a:spcBef>
              <a:spcAft>
                <a:spcPts val="0"/>
              </a:spcAft>
            </a:pPr>
            <a:r>
              <a:rPr lang="en-US" altLang="zh-CN" sz="1200" dirty="0">
                <a:latin typeface="+mn-ea"/>
                <a:ea typeface="+mn-ea"/>
              </a:rPr>
              <a:t>ARM</a:t>
            </a:r>
            <a:r>
              <a:rPr lang="zh-CN" altLang="en-US" sz="1200" dirty="0">
                <a:latin typeface="+mn-ea"/>
                <a:ea typeface="+mn-ea"/>
              </a:rPr>
              <a:t>原生指令兼容性</a:t>
            </a:r>
            <a:endParaRPr lang="en-US" sz="1200" dirty="0">
              <a:latin typeface="+mn-ea"/>
              <a:ea typeface="+mn-ea"/>
            </a:endParaRPr>
          </a:p>
        </p:txBody>
      </p:sp>
      <p:pic>
        <p:nvPicPr>
          <p:cNvPr id="32" name="Picture 8" descr="Image result for android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3531" y="2060848"/>
            <a:ext cx="1099113" cy="1008112"/>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2137446" y="5085184"/>
            <a:ext cx="7486946" cy="461665"/>
          </a:xfrm>
          <a:prstGeom prst="rect">
            <a:avLst/>
          </a:prstGeom>
          <a:noFill/>
          <a:effectLst/>
        </p:spPr>
        <p:txBody>
          <a:bodyPr wrap="square" rtlCol="0">
            <a:spAutoFit/>
          </a:bodyPr>
          <a:lstStyle/>
          <a:p>
            <a:pPr algn="ctr" defTabSz="1219444" fontAlgn="auto">
              <a:spcBef>
                <a:spcPts val="600"/>
              </a:spcBef>
              <a:spcAft>
                <a:spcPts val="0"/>
              </a:spcAft>
            </a:pPr>
            <a:r>
              <a:rPr lang="zh-CN" altLang="en-US" sz="2400" b="1" dirty="0">
                <a:solidFill>
                  <a:srgbClr val="221815"/>
                </a:solidFill>
                <a:latin typeface="微软雅黑" panose="020B0503020204020204" pitchFamily="34" charset="-122"/>
                <a:ea typeface="微软雅黑" panose="020B0503020204020204" pitchFamily="34" charset="-122"/>
              </a:rPr>
              <a:t>全自研芯片加速，性能领先</a:t>
            </a:r>
            <a:endParaRPr lang="en-US" sz="2400" b="1" dirty="0">
              <a:latin typeface="+mn-ea"/>
              <a:ea typeface="+mn-ea"/>
            </a:endParaRPr>
          </a:p>
        </p:txBody>
      </p:sp>
    </p:spTree>
    <p:extLst>
      <p:ext uri="{BB962C8B-B14F-4D97-AF65-F5344CB8AC3E}">
        <p14:creationId xmlns:p14="http://schemas.microsoft.com/office/powerpoint/2010/main" val="2202853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bwMode="auto">
          <a:xfrm>
            <a:off x="1452574" y="5224238"/>
            <a:ext cx="9721080" cy="837903"/>
          </a:xfrm>
          <a:prstGeom prst="rect">
            <a:avLst/>
          </a:prstGeom>
          <a:solidFill>
            <a:schemeClr val="bg1">
              <a:lumMod val="85000"/>
            </a:schemeClr>
          </a:solidFill>
          <a:ln w="9525" cap="flat" cmpd="sng" algn="ctr">
            <a:solidFill>
              <a:srgbClr val="E8F1F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3" name="矩形 42"/>
          <p:cNvSpPr/>
          <p:nvPr/>
        </p:nvSpPr>
        <p:spPr bwMode="auto">
          <a:xfrm>
            <a:off x="1458344" y="3940557"/>
            <a:ext cx="9715310" cy="1281239"/>
          </a:xfrm>
          <a:prstGeom prst="rect">
            <a:avLst/>
          </a:prstGeom>
          <a:solidFill>
            <a:schemeClr val="bg1">
              <a:lumMod val="95000"/>
            </a:schemeClr>
          </a:solidFill>
          <a:ln w="9525" cap="flat" cmpd="sng" algn="ctr">
            <a:solidFill>
              <a:srgbClr val="D9D9D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2" name="矩形 41"/>
          <p:cNvSpPr/>
          <p:nvPr/>
        </p:nvSpPr>
        <p:spPr bwMode="auto">
          <a:xfrm>
            <a:off x="1458344" y="2348253"/>
            <a:ext cx="9721080" cy="1634678"/>
          </a:xfrm>
          <a:prstGeom prst="rect">
            <a:avLst/>
          </a:prstGeom>
          <a:solidFill>
            <a:schemeClr val="bg1">
              <a:lumMod val="85000"/>
            </a:schemeClr>
          </a:solidFill>
          <a:ln w="9525" cap="flat" cmpd="sng" algn="ctr">
            <a:solidFill>
              <a:srgbClr val="D6EBE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41" name="矩形 40"/>
          <p:cNvSpPr/>
          <p:nvPr/>
        </p:nvSpPr>
        <p:spPr bwMode="auto">
          <a:xfrm>
            <a:off x="1458344" y="1880828"/>
            <a:ext cx="9721080" cy="473927"/>
          </a:xfrm>
          <a:prstGeom prst="rect">
            <a:avLst/>
          </a:prstGeom>
          <a:solidFill>
            <a:schemeClr val="bg1">
              <a:lumMod val="95000"/>
            </a:schemeClr>
          </a:solidFill>
          <a:ln w="9525" cap="flat" cmpd="sng" algn="ctr">
            <a:solidFill>
              <a:srgbClr val="F2F2F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 name="标题 1"/>
          <p:cNvSpPr>
            <a:spLocks noGrp="1"/>
          </p:cNvSpPr>
          <p:nvPr>
            <p:ph type="title"/>
          </p:nvPr>
        </p:nvSpPr>
        <p:spPr/>
        <p:txBody>
          <a:bodyPr/>
          <a:lstStyle/>
          <a:p>
            <a:r>
              <a:rPr lang="zh-CN" altLang="en-US" dirty="0">
                <a:solidFill>
                  <a:schemeClr val="tx1"/>
                </a:solidFill>
              </a:rPr>
              <a:t>鲲鹏计算产业目标</a:t>
            </a:r>
          </a:p>
        </p:txBody>
      </p:sp>
      <p:sp>
        <p:nvSpPr>
          <p:cNvPr id="3" name="文本占位符 2"/>
          <p:cNvSpPr>
            <a:spLocks noGrp="1"/>
          </p:cNvSpPr>
          <p:nvPr>
            <p:ph type="body" sz="quarter" idx="10"/>
          </p:nvPr>
        </p:nvSpPr>
        <p:spPr>
          <a:xfrm>
            <a:off x="912285" y="1160748"/>
            <a:ext cx="10560048" cy="770663"/>
          </a:xfrm>
        </p:spPr>
        <p:txBody>
          <a:bodyPr/>
          <a:lstStyle/>
          <a:p>
            <a:r>
              <a:rPr lang="zh-CN" altLang="en-US" sz="1600" dirty="0"/>
              <a:t>鲲鹏计算产业目标是建立完善的开发者和产业人才体系，通过产业联盟、开源社区、</a:t>
            </a:r>
            <a:r>
              <a:rPr lang="en-US" altLang="zh-CN" sz="1600" dirty="0" err="1"/>
              <a:t>OpenLab</a:t>
            </a:r>
            <a:r>
              <a:rPr lang="zh-CN" altLang="en-US" sz="1600" dirty="0"/>
              <a:t>、行业标准组织一起完善产业链，打通行业全栈，使鲲鹏生态成为开发者和用户的首选。</a:t>
            </a:r>
          </a:p>
        </p:txBody>
      </p:sp>
      <p:sp>
        <p:nvSpPr>
          <p:cNvPr id="5" name="矩形 4"/>
          <p:cNvSpPr/>
          <p:nvPr/>
        </p:nvSpPr>
        <p:spPr bwMode="auto">
          <a:xfrm>
            <a:off x="1594800" y="5704468"/>
            <a:ext cx="1332848" cy="324248"/>
          </a:xfrm>
          <a:prstGeom prst="rect">
            <a:avLst/>
          </a:prstGeom>
          <a:solidFill>
            <a:srgbClr val="00B0F0"/>
          </a:solidFill>
          <a:ln w="9525" cap="flat" cmpd="sng" algn="ctr">
            <a:solidFill>
              <a:srgbClr val="FFBF8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400" dirty="0">
                <a:latin typeface="+mn-ea"/>
                <a:ea typeface="+mn-ea"/>
              </a:rPr>
              <a:t>处理器</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6" name="矩形 5"/>
          <p:cNvSpPr/>
          <p:nvPr/>
        </p:nvSpPr>
        <p:spPr bwMode="auto">
          <a:xfrm>
            <a:off x="1594800" y="5343860"/>
            <a:ext cx="1332848" cy="324248"/>
          </a:xfrm>
          <a:prstGeom prst="rect">
            <a:avLst/>
          </a:prstGeom>
          <a:solidFill>
            <a:srgbClr val="00B0F0"/>
          </a:solidFill>
          <a:ln w="9525" cap="flat" cmpd="sng" algn="ctr">
            <a:solidFill>
              <a:srgbClr val="FFBF8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华为云</a:t>
            </a:r>
          </a:p>
        </p:txBody>
      </p:sp>
      <p:sp>
        <p:nvSpPr>
          <p:cNvPr id="7" name="矩形 6"/>
          <p:cNvSpPr/>
          <p:nvPr/>
        </p:nvSpPr>
        <p:spPr bwMode="auto">
          <a:xfrm>
            <a:off x="1594800" y="1959735"/>
            <a:ext cx="1332848" cy="324248"/>
          </a:xfrm>
          <a:prstGeom prst="rect">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400" dirty="0">
                <a:latin typeface="+mn-ea"/>
                <a:ea typeface="+mn-ea"/>
              </a:rPr>
              <a:t>应用</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8" name="矩形 7"/>
          <p:cNvSpPr/>
          <p:nvPr/>
        </p:nvSpPr>
        <p:spPr bwMode="auto">
          <a:xfrm>
            <a:off x="1594800" y="2392312"/>
            <a:ext cx="1332848" cy="324248"/>
          </a:xfrm>
          <a:prstGeom prst="rect">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smtClean="0">
                <a:latin typeface="+mn-ea"/>
                <a:ea typeface="+mn-ea"/>
              </a:rPr>
              <a:t>AI</a:t>
            </a:r>
            <a:r>
              <a:rPr lang="zh-CN" altLang="en-US" sz="1400" dirty="0" smtClean="0">
                <a:latin typeface="+mn-ea"/>
                <a:ea typeface="+mn-ea"/>
              </a:rPr>
              <a:t>框架</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9" name="矩形 8"/>
          <p:cNvSpPr/>
          <p:nvPr/>
        </p:nvSpPr>
        <p:spPr bwMode="auto">
          <a:xfrm>
            <a:off x="1594800" y="2761676"/>
            <a:ext cx="1332848" cy="324248"/>
          </a:xfrm>
          <a:prstGeom prst="rect">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400" dirty="0">
                <a:latin typeface="+mn-ea"/>
                <a:ea typeface="+mn-ea"/>
              </a:rPr>
              <a:t>中间件</a:t>
            </a:r>
            <a:endParaRPr kumimoji="0" lang="zh-CN" altLang="en-US" sz="1400" b="0" i="0" u="none" strike="noStrike" cap="none" normalizeH="0" baseline="0" dirty="0" smtClean="0">
              <a:ln>
                <a:noFill/>
              </a:ln>
              <a:solidFill>
                <a:schemeClr val="tx1"/>
              </a:solidFill>
              <a:effectLst/>
              <a:latin typeface="+mn-ea"/>
              <a:ea typeface="+mn-ea"/>
            </a:endParaRPr>
          </a:p>
        </p:txBody>
      </p:sp>
      <p:sp>
        <p:nvSpPr>
          <p:cNvPr id="10" name="矩形 9"/>
          <p:cNvSpPr/>
          <p:nvPr/>
        </p:nvSpPr>
        <p:spPr bwMode="auto">
          <a:xfrm>
            <a:off x="1594800" y="4840372"/>
            <a:ext cx="1332848" cy="324248"/>
          </a:xfrm>
          <a:prstGeom prst="rect">
            <a:avLst/>
          </a:prstGeom>
          <a:solidFill>
            <a:srgbClr val="00B0F0"/>
          </a:solidFill>
          <a:ln w="9525" cap="flat" cmpd="sng" algn="ctr">
            <a:solidFill>
              <a:srgbClr val="FFBF8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主板</a:t>
            </a:r>
          </a:p>
        </p:txBody>
      </p:sp>
      <p:sp>
        <p:nvSpPr>
          <p:cNvPr id="11" name="矩形 10"/>
          <p:cNvSpPr/>
          <p:nvPr/>
        </p:nvSpPr>
        <p:spPr bwMode="auto">
          <a:xfrm>
            <a:off x="1594800" y="3546482"/>
            <a:ext cx="1332848" cy="324248"/>
          </a:xfrm>
          <a:prstGeom prst="rect">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rPr>
              <a:t>操作系统</a:t>
            </a:r>
          </a:p>
        </p:txBody>
      </p:sp>
      <p:grpSp>
        <p:nvGrpSpPr>
          <p:cNvPr id="14" name="组合 13"/>
          <p:cNvGrpSpPr/>
          <p:nvPr/>
        </p:nvGrpSpPr>
        <p:grpSpPr>
          <a:xfrm>
            <a:off x="1594800" y="3136572"/>
            <a:ext cx="1332848" cy="352174"/>
            <a:chOff x="4079775" y="4316687"/>
            <a:chExt cx="1332848" cy="352174"/>
          </a:xfrm>
        </p:grpSpPr>
        <p:sp>
          <p:nvSpPr>
            <p:cNvPr id="12" name="直角三角形 11"/>
            <p:cNvSpPr/>
            <p:nvPr/>
          </p:nvSpPr>
          <p:spPr bwMode="auto">
            <a:xfrm>
              <a:off x="4079775" y="4316687"/>
              <a:ext cx="1332848" cy="352174"/>
            </a:xfrm>
            <a:prstGeom prst="rtTriangle">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13" name="直角三角形 12"/>
            <p:cNvSpPr/>
            <p:nvPr/>
          </p:nvSpPr>
          <p:spPr bwMode="auto">
            <a:xfrm rot="10800000">
              <a:off x="4079775" y="4316687"/>
              <a:ext cx="1332848" cy="352174"/>
            </a:xfrm>
            <a:prstGeom prst="rtTriangle">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grpSp>
        <p:nvGrpSpPr>
          <p:cNvPr id="21" name="组合 20"/>
          <p:cNvGrpSpPr/>
          <p:nvPr/>
        </p:nvGrpSpPr>
        <p:grpSpPr>
          <a:xfrm>
            <a:off x="1598433" y="4047867"/>
            <a:ext cx="1332848" cy="352174"/>
            <a:chOff x="4079775" y="4316687"/>
            <a:chExt cx="1332848" cy="352174"/>
          </a:xfrm>
        </p:grpSpPr>
        <p:sp>
          <p:nvSpPr>
            <p:cNvPr id="22" name="直角三角形 21"/>
            <p:cNvSpPr/>
            <p:nvPr/>
          </p:nvSpPr>
          <p:spPr bwMode="auto">
            <a:xfrm>
              <a:off x="4079775" y="4316687"/>
              <a:ext cx="1332848" cy="352174"/>
            </a:xfrm>
            <a:prstGeom prst="rtTriangle">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3" name="直角三角形 22"/>
            <p:cNvSpPr/>
            <p:nvPr/>
          </p:nvSpPr>
          <p:spPr bwMode="auto">
            <a:xfrm rot="10800000">
              <a:off x="4079775" y="4316687"/>
              <a:ext cx="1332848" cy="352174"/>
            </a:xfrm>
            <a:prstGeom prst="rtTriangle">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grpSp>
        <p:nvGrpSpPr>
          <p:cNvPr id="24" name="组合 23"/>
          <p:cNvGrpSpPr/>
          <p:nvPr/>
        </p:nvGrpSpPr>
        <p:grpSpPr>
          <a:xfrm>
            <a:off x="1607190" y="4434298"/>
            <a:ext cx="1332848" cy="352174"/>
            <a:chOff x="4079775" y="4316687"/>
            <a:chExt cx="1332848" cy="352174"/>
          </a:xfrm>
        </p:grpSpPr>
        <p:sp>
          <p:nvSpPr>
            <p:cNvPr id="25" name="直角三角形 24"/>
            <p:cNvSpPr/>
            <p:nvPr/>
          </p:nvSpPr>
          <p:spPr bwMode="auto">
            <a:xfrm>
              <a:off x="4079775" y="4316687"/>
              <a:ext cx="1332848" cy="352174"/>
            </a:xfrm>
            <a:prstGeom prst="rtTriangle">
              <a:avLst/>
            </a:prstGeom>
            <a:solidFill>
              <a:srgbClr val="00B0F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sp>
          <p:nvSpPr>
            <p:cNvPr id="26" name="直角三角形 25"/>
            <p:cNvSpPr/>
            <p:nvPr/>
          </p:nvSpPr>
          <p:spPr bwMode="auto">
            <a:xfrm rot="10800000">
              <a:off x="4079775" y="4316687"/>
              <a:ext cx="1332848" cy="352174"/>
            </a:xfrm>
            <a:prstGeom prst="rtTriangle">
              <a:avLst/>
            </a:prstGeom>
            <a:solidFill>
              <a:srgbClr val="92D050"/>
            </a:solidFill>
            <a:ln w="9525" cap="flat" cmpd="sng" algn="ctr">
              <a:solidFill>
                <a:srgbClr val="C2E0E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endParaRPr>
            </a:p>
          </p:txBody>
        </p:sp>
      </p:grpSp>
      <p:sp>
        <p:nvSpPr>
          <p:cNvPr id="27" name="文本框 26"/>
          <p:cNvSpPr txBox="1"/>
          <p:nvPr/>
        </p:nvSpPr>
        <p:spPr bwMode="auto">
          <a:xfrm>
            <a:off x="3693788" y="1902997"/>
            <a:ext cx="1100649"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b="1" dirty="0" smtClean="0">
                <a:latin typeface="+mn-ea"/>
                <a:ea typeface="+mn-ea"/>
              </a:rPr>
              <a:t>支持迁移</a:t>
            </a:r>
          </a:p>
        </p:txBody>
      </p:sp>
      <p:sp>
        <p:nvSpPr>
          <p:cNvPr id="28" name="文本框 27"/>
          <p:cNvSpPr txBox="1"/>
          <p:nvPr/>
        </p:nvSpPr>
        <p:spPr bwMode="auto">
          <a:xfrm>
            <a:off x="3925841" y="2792160"/>
            <a:ext cx="638984" cy="64265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b="1" dirty="0" smtClean="0">
                <a:latin typeface="+mn-ea"/>
                <a:ea typeface="+mn-ea"/>
              </a:rPr>
              <a:t>软件</a:t>
            </a:r>
            <a:endParaRPr lang="en-US" altLang="zh-CN" sz="1800" b="1" dirty="0" smtClean="0">
              <a:latin typeface="+mn-ea"/>
              <a:ea typeface="+mn-ea"/>
            </a:endParaRPr>
          </a:p>
          <a:p>
            <a:r>
              <a:rPr lang="zh-CN" altLang="en-US" sz="1800" b="1" dirty="0">
                <a:latin typeface="+mn-ea"/>
                <a:ea typeface="+mn-ea"/>
              </a:rPr>
              <a:t>开源</a:t>
            </a:r>
            <a:endParaRPr lang="zh-CN" altLang="en-US" sz="1800" b="1" dirty="0" smtClean="0">
              <a:latin typeface="+mn-ea"/>
              <a:ea typeface="+mn-ea"/>
            </a:endParaRPr>
          </a:p>
        </p:txBody>
      </p:sp>
      <p:sp>
        <p:nvSpPr>
          <p:cNvPr id="29" name="文本框 28"/>
          <p:cNvSpPr txBox="1"/>
          <p:nvPr/>
        </p:nvSpPr>
        <p:spPr bwMode="auto">
          <a:xfrm>
            <a:off x="3898972" y="4288897"/>
            <a:ext cx="638984" cy="64265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b="1" dirty="0">
                <a:latin typeface="+mn-ea"/>
                <a:ea typeface="+mn-ea"/>
              </a:rPr>
              <a:t>硬</a:t>
            </a:r>
            <a:r>
              <a:rPr lang="zh-CN" altLang="en-US" sz="1800" b="1" dirty="0" smtClean="0">
                <a:latin typeface="+mn-ea"/>
                <a:ea typeface="+mn-ea"/>
              </a:rPr>
              <a:t>件</a:t>
            </a:r>
            <a:endParaRPr lang="en-US" altLang="zh-CN" sz="1800" b="1" dirty="0" smtClean="0">
              <a:latin typeface="+mn-ea"/>
              <a:ea typeface="+mn-ea"/>
            </a:endParaRPr>
          </a:p>
          <a:p>
            <a:r>
              <a:rPr lang="zh-CN" altLang="en-US" sz="1800" b="1" dirty="0" smtClean="0">
                <a:latin typeface="+mn-ea"/>
                <a:ea typeface="+mn-ea"/>
              </a:rPr>
              <a:t>开放</a:t>
            </a:r>
          </a:p>
        </p:txBody>
      </p:sp>
      <p:sp>
        <p:nvSpPr>
          <p:cNvPr id="30" name="文本框 29"/>
          <p:cNvSpPr txBox="1"/>
          <p:nvPr/>
        </p:nvSpPr>
        <p:spPr bwMode="auto">
          <a:xfrm>
            <a:off x="3898972" y="5335451"/>
            <a:ext cx="638984" cy="642657"/>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b="1" dirty="0">
                <a:latin typeface="+mn-ea"/>
                <a:ea typeface="+mn-ea"/>
              </a:rPr>
              <a:t>华为</a:t>
            </a:r>
            <a:endParaRPr lang="en-US" altLang="zh-CN" sz="1800" b="1" dirty="0" smtClean="0">
              <a:latin typeface="+mn-ea"/>
              <a:ea typeface="+mn-ea"/>
            </a:endParaRPr>
          </a:p>
          <a:p>
            <a:r>
              <a:rPr lang="zh-CN" altLang="en-US" sz="1800" b="1" dirty="0">
                <a:latin typeface="+mn-ea"/>
                <a:ea typeface="+mn-ea"/>
              </a:rPr>
              <a:t>聚焦</a:t>
            </a:r>
            <a:endParaRPr lang="zh-CN" altLang="en-US" sz="1800" b="1" dirty="0" smtClean="0">
              <a:latin typeface="+mn-ea"/>
              <a:ea typeface="+mn-ea"/>
            </a:endParaRPr>
          </a:p>
        </p:txBody>
      </p:sp>
      <p:sp>
        <p:nvSpPr>
          <p:cNvPr id="31" name="文本框 30"/>
          <p:cNvSpPr txBox="1"/>
          <p:nvPr/>
        </p:nvSpPr>
        <p:spPr bwMode="auto">
          <a:xfrm>
            <a:off x="1755057" y="3119063"/>
            <a:ext cx="10193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latin typeface="+mn-ea"/>
                <a:ea typeface="+mn-ea"/>
              </a:rPr>
              <a:t>数据库</a:t>
            </a:r>
            <a:endParaRPr lang="zh-CN" altLang="en-US" sz="1400" dirty="0" smtClean="0">
              <a:latin typeface="+mn-ea"/>
              <a:ea typeface="+mn-ea"/>
            </a:endParaRPr>
          </a:p>
        </p:txBody>
      </p:sp>
      <p:sp>
        <p:nvSpPr>
          <p:cNvPr id="32" name="文本框 31"/>
          <p:cNvSpPr txBox="1"/>
          <p:nvPr/>
        </p:nvSpPr>
        <p:spPr bwMode="auto">
          <a:xfrm>
            <a:off x="1755057" y="4067108"/>
            <a:ext cx="10193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latin typeface="+mn-ea"/>
                <a:ea typeface="+mn-ea"/>
              </a:rPr>
              <a:t>整机</a:t>
            </a:r>
            <a:endParaRPr lang="zh-CN" altLang="en-US" sz="1400" dirty="0" smtClean="0">
              <a:latin typeface="+mn-ea"/>
              <a:ea typeface="+mn-ea"/>
            </a:endParaRPr>
          </a:p>
        </p:txBody>
      </p:sp>
      <p:sp>
        <p:nvSpPr>
          <p:cNvPr id="33" name="文本框 32"/>
          <p:cNvSpPr txBox="1"/>
          <p:nvPr/>
        </p:nvSpPr>
        <p:spPr bwMode="auto">
          <a:xfrm>
            <a:off x="1755057" y="4423262"/>
            <a:ext cx="101934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zh-CN" altLang="en-US" sz="1400" dirty="0">
                <a:latin typeface="+mn-ea"/>
                <a:ea typeface="+mn-ea"/>
              </a:rPr>
              <a:t>部件</a:t>
            </a:r>
            <a:endParaRPr lang="zh-CN" altLang="en-US" sz="1400" dirty="0" smtClean="0">
              <a:latin typeface="+mn-ea"/>
              <a:ea typeface="+mn-ea"/>
            </a:endParaRPr>
          </a:p>
        </p:txBody>
      </p:sp>
      <p:sp>
        <p:nvSpPr>
          <p:cNvPr id="34" name="文本框 33"/>
          <p:cNvSpPr txBox="1"/>
          <p:nvPr/>
        </p:nvSpPr>
        <p:spPr bwMode="auto">
          <a:xfrm>
            <a:off x="5147182" y="1939423"/>
            <a:ext cx="2690827"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smtClean="0">
                <a:latin typeface="+mn-ea"/>
                <a:ea typeface="+mn-ea"/>
              </a:rPr>
              <a:t>免费支持主流应用和软件的迁移</a:t>
            </a:r>
          </a:p>
        </p:txBody>
      </p:sp>
      <p:sp>
        <p:nvSpPr>
          <p:cNvPr id="35" name="文本框 34"/>
          <p:cNvSpPr txBox="1"/>
          <p:nvPr/>
        </p:nvSpPr>
        <p:spPr bwMode="auto">
          <a:xfrm>
            <a:off x="5142977" y="2729041"/>
            <a:ext cx="226987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a:latin typeface="+mn-ea"/>
                <a:ea typeface="+mn-ea"/>
              </a:rPr>
              <a:t>开</a:t>
            </a:r>
            <a:r>
              <a:rPr lang="zh-CN" altLang="en-US" sz="1400" dirty="0" smtClean="0">
                <a:latin typeface="+mn-ea"/>
                <a:ea typeface="+mn-ea"/>
              </a:rPr>
              <a:t>源</a:t>
            </a:r>
            <a:r>
              <a:rPr lang="en-US" altLang="zh-CN" sz="1400" dirty="0" smtClean="0">
                <a:latin typeface="+mn-ea"/>
                <a:ea typeface="+mn-ea"/>
              </a:rPr>
              <a:t>AI</a:t>
            </a:r>
            <a:r>
              <a:rPr lang="zh-CN" altLang="en-US" sz="1400" dirty="0" smtClean="0">
                <a:latin typeface="+mn-ea"/>
                <a:ea typeface="+mn-ea"/>
              </a:rPr>
              <a:t>框架（</a:t>
            </a:r>
            <a:r>
              <a:rPr lang="en-US" altLang="zh-CN" sz="1400" dirty="0" err="1" smtClean="0">
                <a:latin typeface="+mn-ea"/>
                <a:ea typeface="+mn-ea"/>
              </a:rPr>
              <a:t>MindSore</a:t>
            </a:r>
            <a:r>
              <a:rPr lang="zh-CN" altLang="en-US" sz="1400" dirty="0" smtClean="0">
                <a:latin typeface="+mn-ea"/>
                <a:ea typeface="+mn-ea"/>
              </a:rPr>
              <a:t>）</a:t>
            </a:r>
          </a:p>
        </p:txBody>
      </p:sp>
      <p:sp>
        <p:nvSpPr>
          <p:cNvPr id="36" name="文本框 35"/>
          <p:cNvSpPr txBox="1"/>
          <p:nvPr/>
        </p:nvSpPr>
        <p:spPr bwMode="auto">
          <a:xfrm>
            <a:off x="5142977" y="2994808"/>
            <a:ext cx="6096119"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a:latin typeface="+mn-ea"/>
                <a:ea typeface="+mn-ea"/>
              </a:rPr>
              <a:t>开</a:t>
            </a:r>
            <a:r>
              <a:rPr lang="zh-CN" altLang="en-US" sz="1400" dirty="0" smtClean="0">
                <a:latin typeface="+mn-ea"/>
                <a:ea typeface="+mn-ea"/>
              </a:rPr>
              <a:t>源数据库（</a:t>
            </a:r>
            <a:r>
              <a:rPr lang="en-US" altLang="zh-CN" sz="1400" dirty="0" err="1" smtClean="0">
                <a:latin typeface="+mn-ea"/>
                <a:ea typeface="+mn-ea"/>
              </a:rPr>
              <a:t>GaussDB</a:t>
            </a:r>
            <a:r>
              <a:rPr lang="en-US" altLang="zh-CN" sz="1400" dirty="0" smtClean="0">
                <a:latin typeface="+mn-ea"/>
                <a:ea typeface="+mn-ea"/>
              </a:rPr>
              <a:t> OLTP</a:t>
            </a:r>
            <a:r>
              <a:rPr lang="zh-CN" altLang="en-US" sz="1400" dirty="0" smtClean="0">
                <a:latin typeface="+mn-ea"/>
                <a:ea typeface="+mn-ea"/>
              </a:rPr>
              <a:t>单机版），使能伙伴发展自有品牌数据库产品</a:t>
            </a:r>
          </a:p>
        </p:txBody>
      </p:sp>
      <p:sp>
        <p:nvSpPr>
          <p:cNvPr id="37" name="文本框 36"/>
          <p:cNvSpPr txBox="1"/>
          <p:nvPr/>
        </p:nvSpPr>
        <p:spPr bwMode="auto">
          <a:xfrm>
            <a:off x="5142977" y="3255726"/>
            <a:ext cx="4306654"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a:latin typeface="+mn-ea"/>
                <a:ea typeface="+mn-ea"/>
              </a:rPr>
              <a:t>开</a:t>
            </a:r>
            <a:r>
              <a:rPr lang="zh-CN" altLang="en-US" sz="1400" dirty="0" smtClean="0">
                <a:latin typeface="+mn-ea"/>
                <a:ea typeface="+mn-ea"/>
              </a:rPr>
              <a:t>源操作系统，使能伙伴发展自有品牌操作系统产品</a:t>
            </a:r>
          </a:p>
        </p:txBody>
      </p:sp>
      <p:sp>
        <p:nvSpPr>
          <p:cNvPr id="38" name="文本框 37"/>
          <p:cNvSpPr txBox="1"/>
          <p:nvPr/>
        </p:nvSpPr>
        <p:spPr bwMode="auto">
          <a:xfrm>
            <a:off x="5142977" y="4300135"/>
            <a:ext cx="5689725"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smtClean="0">
                <a:latin typeface="+mn-ea"/>
                <a:ea typeface="+mn-ea"/>
              </a:rPr>
              <a:t>提供</a:t>
            </a:r>
            <a:r>
              <a:rPr lang="en-US" altLang="zh-CN" sz="1400" dirty="0" smtClean="0">
                <a:latin typeface="+mn-ea"/>
                <a:ea typeface="+mn-ea"/>
              </a:rPr>
              <a:t>Atlas</a:t>
            </a:r>
            <a:r>
              <a:rPr lang="zh-CN" altLang="en-US" sz="1400" dirty="0" smtClean="0">
                <a:latin typeface="+mn-ea"/>
                <a:ea typeface="+mn-ea"/>
              </a:rPr>
              <a:t>模组、板卡，使能伙伴发展基于</a:t>
            </a:r>
            <a:r>
              <a:rPr lang="en-US" altLang="zh-CN" sz="1400" dirty="0" smtClean="0">
                <a:latin typeface="+mn-ea"/>
                <a:ea typeface="+mn-ea"/>
              </a:rPr>
              <a:t>Atlas</a:t>
            </a:r>
            <a:r>
              <a:rPr lang="zh-CN" altLang="en-US" sz="1400" dirty="0" smtClean="0">
                <a:latin typeface="+mn-ea"/>
                <a:ea typeface="+mn-ea"/>
              </a:rPr>
              <a:t>的智能化行业解决方案</a:t>
            </a:r>
          </a:p>
        </p:txBody>
      </p:sp>
      <p:sp>
        <p:nvSpPr>
          <p:cNvPr id="39" name="文本框 38"/>
          <p:cNvSpPr txBox="1"/>
          <p:nvPr/>
        </p:nvSpPr>
        <p:spPr bwMode="auto">
          <a:xfrm>
            <a:off x="5142977" y="4488403"/>
            <a:ext cx="4901818" cy="519547"/>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400" dirty="0" smtClean="0">
                <a:latin typeface="+mn-ea"/>
                <a:ea typeface="+mn-ea"/>
              </a:rPr>
              <a:t>提供主板，</a:t>
            </a:r>
            <a:r>
              <a:rPr lang="en-US" altLang="zh-CN" sz="1400" dirty="0" smtClean="0">
                <a:latin typeface="+mn-ea"/>
                <a:ea typeface="+mn-ea"/>
              </a:rPr>
              <a:t>SSD/</a:t>
            </a:r>
            <a:r>
              <a:rPr lang="zh-CN" altLang="en-US" sz="1400" dirty="0" smtClean="0">
                <a:latin typeface="+mn-ea"/>
                <a:ea typeface="+mn-ea"/>
              </a:rPr>
              <a:t>网卡</a:t>
            </a:r>
            <a:r>
              <a:rPr lang="en-US" altLang="zh-CN" sz="1400" dirty="0" smtClean="0">
                <a:latin typeface="+mn-ea"/>
                <a:ea typeface="+mn-ea"/>
              </a:rPr>
              <a:t>/RAID</a:t>
            </a:r>
            <a:r>
              <a:rPr lang="zh-CN" altLang="en-US" sz="1400" dirty="0" smtClean="0">
                <a:latin typeface="+mn-ea"/>
                <a:ea typeface="+mn-ea"/>
              </a:rPr>
              <a:t>卡等部件，使能伙伴发展自有品牌部件、服务器和</a:t>
            </a:r>
            <a:r>
              <a:rPr lang="en-US" altLang="zh-CN" sz="1400" dirty="0" smtClean="0">
                <a:latin typeface="+mn-ea"/>
                <a:ea typeface="+mn-ea"/>
              </a:rPr>
              <a:t>PC</a:t>
            </a:r>
            <a:r>
              <a:rPr lang="zh-CN" altLang="en-US" sz="1400" dirty="0" smtClean="0">
                <a:latin typeface="+mn-ea"/>
                <a:ea typeface="+mn-ea"/>
              </a:rPr>
              <a:t>等</a:t>
            </a:r>
          </a:p>
        </p:txBody>
      </p:sp>
      <p:sp>
        <p:nvSpPr>
          <p:cNvPr id="40" name="文本框 39"/>
          <p:cNvSpPr txBox="1"/>
          <p:nvPr/>
        </p:nvSpPr>
        <p:spPr bwMode="auto">
          <a:xfrm>
            <a:off x="5120614" y="5516042"/>
            <a:ext cx="2690827"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smtClean="0">
                <a:latin typeface="+mn-ea"/>
                <a:ea typeface="+mn-ea"/>
              </a:rPr>
              <a:t>架构创新，处理器研发，云服务</a:t>
            </a:r>
          </a:p>
        </p:txBody>
      </p:sp>
      <p:sp>
        <p:nvSpPr>
          <p:cNvPr id="45" name="文本框 44"/>
          <p:cNvSpPr txBox="1"/>
          <p:nvPr/>
        </p:nvSpPr>
        <p:spPr bwMode="auto">
          <a:xfrm>
            <a:off x="1451484" y="6129300"/>
            <a:ext cx="658220" cy="273325"/>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pPr marL="171450" indent="-171450">
              <a:buClr>
                <a:srgbClr val="00B0F0"/>
              </a:buClr>
              <a:buFont typeface="Wingdings" panose="05000000000000000000" pitchFamily="2" charset="2"/>
              <a:buChar char="l"/>
            </a:pPr>
            <a:r>
              <a:rPr lang="zh-CN" altLang="en-US" sz="1200" dirty="0" smtClean="0">
                <a:latin typeface="+mn-ea"/>
                <a:ea typeface="+mn-ea"/>
              </a:rPr>
              <a:t>华为</a:t>
            </a:r>
          </a:p>
        </p:txBody>
      </p:sp>
      <p:sp>
        <p:nvSpPr>
          <p:cNvPr id="46" name="矩形 45"/>
          <p:cNvSpPr/>
          <p:nvPr/>
        </p:nvSpPr>
        <p:spPr>
          <a:xfrm>
            <a:off x="2109704" y="6144598"/>
            <a:ext cx="973343" cy="276999"/>
          </a:xfrm>
          <a:prstGeom prst="rect">
            <a:avLst/>
          </a:prstGeom>
        </p:spPr>
        <p:txBody>
          <a:bodyPr wrap="none">
            <a:spAutoFit/>
          </a:bodyPr>
          <a:lstStyle/>
          <a:p>
            <a:pPr marL="171450" indent="-171450">
              <a:buClr>
                <a:srgbClr val="92D050"/>
              </a:buClr>
              <a:buFont typeface="Wingdings" panose="05000000000000000000" pitchFamily="2" charset="2"/>
              <a:buChar char="l"/>
            </a:pPr>
            <a:r>
              <a:rPr lang="zh-CN" altLang="en-US" sz="1200" dirty="0">
                <a:latin typeface="+mn-ea"/>
                <a:ea typeface="+mn-ea"/>
              </a:rPr>
              <a:t>合作伙伴</a:t>
            </a:r>
          </a:p>
        </p:txBody>
      </p:sp>
      <p:cxnSp>
        <p:nvCxnSpPr>
          <p:cNvPr id="48" name="直接连接符 47"/>
          <p:cNvCxnSpPr/>
          <p:nvPr/>
        </p:nvCxnSpPr>
        <p:spPr bwMode="auto">
          <a:xfrm flipH="1">
            <a:off x="3395700" y="1885130"/>
            <a:ext cx="36004" cy="4195601"/>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9" name="直接连接符 48"/>
          <p:cNvCxnSpPr/>
          <p:nvPr/>
        </p:nvCxnSpPr>
        <p:spPr bwMode="auto">
          <a:xfrm flipH="1">
            <a:off x="5051884" y="1880828"/>
            <a:ext cx="36004" cy="4195601"/>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963742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a:t>
            </a:r>
            <a:r>
              <a:rPr lang="en-US" altLang="zh-CN" dirty="0" err="1"/>
              <a:t>TaiShan</a:t>
            </a:r>
            <a:r>
              <a:rPr lang="en-US" altLang="zh-CN" dirty="0"/>
              <a:t> 200</a:t>
            </a:r>
            <a:r>
              <a:rPr lang="zh-CN" altLang="en-US" dirty="0"/>
              <a:t>服务器加速引擎开发者指南</a:t>
            </a:r>
            <a:r>
              <a:rPr lang="en-US" altLang="zh-CN" dirty="0"/>
              <a:t>》</a:t>
            </a:r>
          </a:p>
          <a:p>
            <a:pPr marL="401637" lvl="1" indent="0">
              <a:buNone/>
            </a:pPr>
            <a:r>
              <a:rPr lang="en-US" altLang="zh-CN" dirty="0">
                <a:hlinkClick r:id="rId3"/>
              </a:rPr>
              <a:t>https://</a:t>
            </a:r>
            <a:r>
              <a:rPr lang="en-US" altLang="zh-CN" dirty="0" smtClean="0">
                <a:hlinkClick r:id="rId3"/>
              </a:rPr>
              <a:t>support.huawei.com/enterprise/zh/doc/EDOC1100098461?idPath=7919749%7C9856522%7C9856629%7C23025673</a:t>
            </a:r>
            <a:endParaRPr lang="en-US" altLang="zh-CN" dirty="0" smtClean="0"/>
          </a:p>
          <a:p>
            <a:r>
              <a:rPr lang="zh-CN" altLang="en-US" sz="2400" dirty="0" smtClean="0"/>
              <a:t>鲲鹏社区：</a:t>
            </a:r>
            <a:r>
              <a:rPr lang="en-US" altLang="zh-CN" sz="2400" dirty="0">
                <a:hlinkClick r:id="rId4"/>
              </a:rPr>
              <a:t>https://www.huaweicloud.com/kunpeng</a:t>
            </a:r>
            <a:r>
              <a:rPr lang="en-US" altLang="zh-CN" sz="2400" dirty="0" smtClean="0">
                <a:hlinkClick r:id="rId4"/>
              </a:rPr>
              <a:t>/</a:t>
            </a:r>
            <a:endParaRPr lang="en-US" altLang="zh-CN" sz="2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90610204354"/>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90610204354"/>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90610204354"/>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90610204354"/>
  <p:tag name="MH_LIBRARY" val="GRAPHIC"/>
  <p:tag name="MH_TYPE" val="Other"/>
  <p:tag name="MH_ORDER" val="2"/>
</p:tagLst>
</file>

<file path=ppt/theme/theme1.xml><?xml version="1.0" encoding="utf-8"?>
<a:theme xmlns:a="http://schemas.openxmlformats.org/drawingml/2006/main" name="人才生态发展部-母版">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V3.0胶片模板字体">
      <a:majorFont>
        <a:latin typeface="微软雅黑"/>
        <a:ea typeface="黑体"/>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txDef>
      <a:spPr bwMode="auto">
        <a:noFill/>
        <a:ln w="9525" algn="ctr">
          <a:noFill/>
          <a:miter lim="800000"/>
          <a:headEnd/>
          <a:tailEnd/>
        </a:ln>
      </a:spPr>
      <a:bodyPr vert="horz" wrap="square" lIns="87802" tIns="43901" rIns="87802" bIns="43901" numCol="1" anchor="ctr" anchorCtr="0" compatLnSpc="1">
        <a:prstTxWarp prst="textNoShape">
          <a:avLst/>
        </a:prstTxWarp>
      </a:bodyPr>
      <a:lstStyle>
        <a:defPPr>
          <a:defRPr dirty="0" smtClean="0"/>
        </a:defPPr>
      </a:lstStyle>
    </a:tx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E3093B-232B-4C15-AB25-7F1FBE134870}">
  <ds:schemaRefs>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30CCA2B5-3FE3-400B-9EC4-E12D186075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23E6701-3943-4A44-84F3-F772B50888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77177</TotalTime>
  <Words>9721</Words>
  <Application>Microsoft Office PowerPoint</Application>
  <PresentationFormat>宽屏</PresentationFormat>
  <Paragraphs>2003</Paragraphs>
  <Slides>90</Slides>
  <Notes>90</Notes>
  <HiddenSlides>1</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90</vt:i4>
      </vt:variant>
    </vt:vector>
  </HeadingPairs>
  <TitlesOfParts>
    <vt:vector size="118" baseType="lpstr">
      <vt:lpstr>Akkurat Pro</vt:lpstr>
      <vt:lpstr>Arial Unicode MS</vt:lpstr>
      <vt:lpstr>FrutigerNext LT Light</vt:lpstr>
      <vt:lpstr>FrutigerNext LT Medium</vt:lpstr>
      <vt:lpstr>FrutigerNext LT Regular</vt:lpstr>
      <vt:lpstr>Helvetica Neue</vt:lpstr>
      <vt:lpstr>Helvetica Neue Medium</vt:lpstr>
      <vt:lpstr>Huawei Sans</vt:lpstr>
      <vt:lpstr>Lantinghei SC Demibold</vt:lpstr>
      <vt:lpstr>Lucida Grande</vt:lpstr>
      <vt:lpstr>Source Han Sans CN</vt:lpstr>
      <vt:lpstr>Source Han Sans CN Light</vt:lpstr>
      <vt:lpstr>Source Han Sans CN Medium</vt:lpstr>
      <vt:lpstr>等线</vt:lpstr>
      <vt:lpstr>黑体</vt:lpstr>
      <vt:lpstr>思源黑体 Light</vt:lpstr>
      <vt:lpstr>宋体</vt:lpstr>
      <vt:lpstr>微软雅黑</vt:lpstr>
      <vt:lpstr>微软雅黑</vt:lpstr>
      <vt:lpstr>幼圆</vt:lpstr>
      <vt:lpstr>Arial</vt:lpstr>
      <vt:lpstr>Calibri</vt:lpstr>
      <vt:lpstr>Helvetica</vt:lpstr>
      <vt:lpstr>Impact</vt:lpstr>
      <vt:lpstr>Tahoma</vt:lpstr>
      <vt:lpstr>Wingdings</vt:lpstr>
      <vt:lpstr>Wingdings 3</vt:lpstr>
      <vt:lpstr>人才生态发展部-母版</vt:lpstr>
      <vt:lpstr>鲲鹏介绍</vt:lpstr>
      <vt:lpstr>PowerPoint 演示文稿</vt:lpstr>
      <vt:lpstr>移动应用云化、万物互联兴起，呼唤新的算力</vt:lpstr>
      <vt:lpstr>应用和数据的多样性需要新的计算架构</vt:lpstr>
      <vt:lpstr>单一架构向多种计算架构组合演进 </vt:lpstr>
      <vt:lpstr>超万亿规模的计算产业空间  </vt:lpstr>
      <vt:lpstr>PowerPoint 演示文稿</vt:lpstr>
      <vt:lpstr>鲲鹏计算产业 </vt:lpstr>
      <vt:lpstr>鲲鹏计算产业目标</vt:lpstr>
      <vt:lpstr>华为鲲鹏处理器，坚持持续创新</vt:lpstr>
      <vt:lpstr>全面创“芯”，构建全自研服务器TaiShan</vt:lpstr>
      <vt:lpstr>华为云服务全面鲲鹏化，构建全栈鲲鹏云服务 </vt:lpstr>
      <vt:lpstr>华为云鲲鹏云服务支持丰富场景 </vt:lpstr>
      <vt:lpstr>鲲鹏生态兼容的操作系统介绍</vt:lpstr>
      <vt:lpstr>鲲鹏计算产业优势</vt:lpstr>
      <vt:lpstr>鲲鹏计算产业的典型应用   </vt:lpstr>
      <vt:lpstr>PowerPoint 演示文稿</vt:lpstr>
      <vt:lpstr>鲲鹏计算产业生态全景</vt:lpstr>
      <vt:lpstr>华为鲲鹏技术生态</vt:lpstr>
      <vt:lpstr>华为鲲鹏云专业服务</vt:lpstr>
      <vt:lpstr>华为鲲鹏伙伴计划</vt:lpstr>
      <vt:lpstr>华为鲲鹏伙伴计划</vt:lpstr>
      <vt:lpstr>华为鲲鹏伙伴计划公共权益</vt:lpstr>
      <vt:lpstr>鲲鹏社区</vt:lpstr>
      <vt:lpstr>PowerPoint 演示文稿</vt:lpstr>
      <vt:lpstr>华为鲲鹏处理器概述</vt:lpstr>
      <vt:lpstr>PowerPoint 演示文稿</vt:lpstr>
      <vt:lpstr>华为鲲鹏处理器架构介绍</vt:lpstr>
      <vt:lpstr>华为鲲鹏处理器架构（ARM）特点</vt:lpstr>
      <vt:lpstr>PowerPoint 演示文稿</vt:lpstr>
      <vt:lpstr>华为鲲鹏通用计算处理器 </vt:lpstr>
      <vt:lpstr>华为鲲鹏920处理器规格</vt:lpstr>
      <vt:lpstr>华为鲲鹏920处理器性能</vt:lpstr>
      <vt:lpstr>PowerPoint 演示文稿</vt:lpstr>
      <vt:lpstr>华为鲲鹏处理器技术创新 </vt:lpstr>
      <vt:lpstr>内核全自研，性能提升</vt:lpstr>
      <vt:lpstr>Kunpeng 920内置多种加速引擎</vt:lpstr>
      <vt:lpstr>Kunpeng 920加速器简介</vt:lpstr>
      <vt:lpstr>支持8通道DDR4内存控制器</vt:lpstr>
      <vt:lpstr>网络端口&amp;IO协议</vt:lpstr>
      <vt:lpstr>制程工艺领先</vt:lpstr>
      <vt:lpstr>可靠性提升   </vt:lpstr>
      <vt:lpstr>PowerPoint 演示文稿</vt:lpstr>
      <vt:lpstr>ARM架构处理器应用领域</vt:lpstr>
      <vt:lpstr>华为鲲鹏处理器的应用场景</vt:lpstr>
      <vt:lpstr>PowerPoint 演示文稿</vt:lpstr>
      <vt:lpstr>云+AI+5G时代，多元架构成为业务智能的关键</vt:lpstr>
      <vt:lpstr>基于华为鲲鹏处理器，构建整机计算能力 </vt:lpstr>
      <vt:lpstr>TaiShan服务器系列介绍</vt:lpstr>
      <vt:lpstr>PowerPoint 演示文稿</vt:lpstr>
      <vt:lpstr>PowerPoint 演示文稿</vt:lpstr>
      <vt:lpstr>TaiShan 200机架服务器全景图</vt:lpstr>
      <vt:lpstr>2280均衡型规格与亮点</vt:lpstr>
      <vt:lpstr>5280存储型规格与亮点</vt:lpstr>
      <vt:lpstr>PowerPoint 演示文稿</vt:lpstr>
      <vt:lpstr>TaiShan 200机架服务器特点</vt:lpstr>
      <vt:lpstr>超强算力：Kunpeng 920处理器</vt:lpstr>
      <vt:lpstr>8通道内存技术提供高内存带宽</vt:lpstr>
      <vt:lpstr>基于Atlas 300 AI加速卡的强大算力</vt:lpstr>
      <vt:lpstr>支持自研灵活插卡和智能网卡，实现丰富的网络配置</vt:lpstr>
      <vt:lpstr>支持华为ES3000 V5 NVMe SSD</vt:lpstr>
      <vt:lpstr>质量从源头做起：器件降额选件与冗余设计</vt:lpstr>
      <vt:lpstr>高可靠设计：服务器三重抗振提升质量</vt:lpstr>
      <vt:lpstr>高可靠设计：高效散热支持更高环温</vt:lpstr>
      <vt:lpstr>PowerPoint 演示文稿</vt:lpstr>
      <vt:lpstr>PowerPoint 演示文稿</vt:lpstr>
      <vt:lpstr>PowerPoint 演示文稿</vt:lpstr>
      <vt:lpstr>PowerPoint 演示文稿</vt:lpstr>
      <vt:lpstr>PowerPoint 演示文稿</vt:lpstr>
      <vt:lpstr>企业数字化转型面临的挑战</vt:lpstr>
      <vt:lpstr>云服务是企业数字化转型的趋势</vt:lpstr>
      <vt:lpstr>华为云鲲鹏云服务概述</vt:lpstr>
      <vt:lpstr>华为云鲲鹏云服务关键技术长周期投入</vt:lpstr>
      <vt:lpstr>PowerPoint 演示文稿</vt:lpstr>
      <vt:lpstr>华为鲲鹏弹性云服务器概述</vt:lpstr>
      <vt:lpstr>华为鲲鹏弹性云服务器型号和场景</vt:lpstr>
      <vt:lpstr>华为鲲鹏弹性云服务器优势</vt:lpstr>
      <vt:lpstr>华为鲲鹏存储服务：基于自研芯片的全场景存储实例</vt:lpstr>
      <vt:lpstr>华为鲲鹏网络服务：全系列网络服务提供</vt:lpstr>
      <vt:lpstr>华为云鲲鹏容器概述</vt:lpstr>
      <vt:lpstr>华为云鲲鹏容器服务型号和场景</vt:lpstr>
      <vt:lpstr>华为鲲鹏CCE</vt:lpstr>
      <vt:lpstr>华为鲲鹏CCI</vt:lpstr>
      <vt:lpstr>华为云鲲鹏容器特性</vt:lpstr>
      <vt:lpstr>华为云鲲鹏容器优势</vt:lpstr>
      <vt:lpstr>华为云鲲鹏容器服务总览 </vt:lpstr>
      <vt:lpstr>华为云鲲鹏云手机概述</vt:lpstr>
      <vt:lpstr>华为云鲲鹏云手机场景</vt:lpstr>
      <vt:lpstr>华为云鲲鹏云手机优势  </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shaoluyang</cp:lastModifiedBy>
  <cp:revision>3518</cp:revision>
  <dcterms:created xsi:type="dcterms:W3CDTF">2003-08-21T06:48:56Z</dcterms:created>
  <dcterms:modified xsi:type="dcterms:W3CDTF">2020-03-03T02:07:14Z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(3)ISh8cvAMQ9FeB5ohaAfzUETabyxxrIe89+5X2+Ma/UCrR7wUxxCTd7nc8DjLDxXw7ZsYysxw
7Enj0EGnehUSuk5AneAypuAPdKQGfJayPLsxdQLN/kgeZYy7RxgtVE2MWHXL3l3PLw++X6s3
SLuWFYOXyX32PdfPluAMNvcJxLtqAaCqN0PQisPjHvzu5n+7pIIlxTDS2EnjUU9kmH3hM2nj
FLdHiv1ocS8N6gXr1Q</vt:lpwstr>
  </property>
  <property fmtid="{D5CDD505-2E9C-101B-9397-08002B2CF9AE}" pid="18" name="_2015_ms_pID_7253431">
    <vt:lpwstr>3jxTQA84z6vNy6NJqWxn3ZxH9BoR1/g2yJw0M63IAi2wgvZHfy4SVu
lp8JqXOHJpkGVO6EsU122VvhoU71L/nPBgQjJG1ENolT3HjAsgrrsO2bqGY8bmOWGFqUWD0E
ETk+WjTwKoqRVRuOs0YNr1poBTyfTxlPLjKy123AjxboNIsDyWiKsi3NCHudiigqAPP4lyuv
sUNvf3uVrcvPRClx1NXSh+to+VKLSoMXu4FH</vt:lpwstr>
  </property>
  <property fmtid="{D5CDD505-2E9C-101B-9397-08002B2CF9AE}" pid="19" name="_2015_ms_pID_7253432">
    <vt:lpwstr>Vtj3xCWUuEJRPzOFGIeb36Q5kpg6+VvXsfDL
EP6n6UKQGKFhgVyb0tAGhSf6LyzLJg==</vt:lpwstr>
  </property>
  <property fmtid="{D5CDD505-2E9C-101B-9397-08002B2CF9AE}" pid="20" name="ContentTypeId">
    <vt:lpwstr>0x010100CC226774B8D87F4D92D9D1F6859ED44E</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1583197644</vt:lpwstr>
  </property>
</Properties>
</file>